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McCord" initials="SE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95" autoAdjust="0"/>
    <p:restoredTop sz="94660"/>
  </p:normalViewPr>
  <p:slideViewPr>
    <p:cSldViewPr snapToGrid="0">
      <p:cViewPr varScale="1">
        <p:scale>
          <a:sx n="104" d="100"/>
          <a:sy n="104" d="100"/>
        </p:scale>
        <p:origin x="101" y="10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12-13T12:27:42.835" idx="1">
    <p:pos x="5214" y="2920"/>
    <p:text>Is there any value to having this as a final output? Some of our data savy users (e.g., Andrew Johnson), have enjoyed looking at "raw" estimates in the past.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6575A1-AE90-4F21-90BB-C91DF37CF91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2442979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575A1-AE90-4F21-90BB-C91DF37CF91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197202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575A1-AE90-4F21-90BB-C91DF37CF91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177734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575A1-AE90-4F21-90BB-C91DF37CF91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218816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575A1-AE90-4F21-90BB-C91DF37CF914}"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167916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6575A1-AE90-4F21-90BB-C91DF37CF914}"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203275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6575A1-AE90-4F21-90BB-C91DF37CF914}" type="datetimeFigureOut">
              <a:rPr lang="en-US" smtClean="0"/>
              <a:t>12/13/2016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1994099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6575A1-AE90-4F21-90BB-C91DF37CF914}" type="datetimeFigureOut">
              <a:rPr lang="en-US" smtClean="0"/>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386318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575A1-AE90-4F21-90BB-C91DF37CF914}" type="datetimeFigureOut">
              <a:rPr lang="en-US" smtClean="0"/>
              <a:t>12/13/2016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298788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575A1-AE90-4F21-90BB-C91DF37CF914}"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78216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575A1-AE90-4F21-90BB-C91DF37CF914}"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363381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575A1-AE90-4F21-90BB-C91DF37CF914}" type="datetimeFigureOut">
              <a:rPr lang="en-US" smtClean="0"/>
              <a:t>12/13/2016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F8C89-2F11-499F-9045-9352CCB23D94}" type="slidenum">
              <a:rPr lang="en-US" smtClean="0"/>
              <a:t>‹#›</a:t>
            </a:fld>
            <a:endParaRPr lang="en-US"/>
          </a:p>
        </p:txBody>
      </p:sp>
    </p:spTree>
    <p:extLst>
      <p:ext uri="{BB962C8B-B14F-4D97-AF65-F5344CB8AC3E}">
        <p14:creationId xmlns:p14="http://schemas.microsoft.com/office/powerpoint/2010/main" val="3545523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190212" y="1884373"/>
            <a:ext cx="1588169" cy="44065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r>
              <a:rPr lang="en-US" sz="1400" dirty="0" err="1"/>
              <a:t>TerrADat</a:t>
            </a:r>
            <a:endParaRPr lang="en-US" sz="1400" dirty="0"/>
          </a:p>
        </p:txBody>
      </p:sp>
      <p:sp>
        <p:nvSpPr>
          <p:cNvPr id="5" name="Flowchart: Process 4"/>
          <p:cNvSpPr/>
          <p:nvPr/>
        </p:nvSpPr>
        <p:spPr>
          <a:xfrm>
            <a:off x="179900" y="3277255"/>
            <a:ext cx="1588168" cy="1318891"/>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r>
              <a:rPr lang="en-US" sz="1400" dirty="0"/>
              <a:t>Design Database</a:t>
            </a:r>
          </a:p>
          <a:p>
            <a:pPr marL="91440" indent="-91440">
              <a:buFont typeface="Arial" panose="020B0604020202020204" pitchFamily="34" charset="0"/>
              <a:buChar char="•"/>
            </a:pPr>
            <a:r>
              <a:rPr lang="en-US" sz="1200" dirty="0"/>
              <a:t>Study Area</a:t>
            </a:r>
          </a:p>
          <a:p>
            <a:pPr marL="91440" indent="-91440">
              <a:buFont typeface="Arial" panose="020B0604020202020204" pitchFamily="34" charset="0"/>
              <a:buChar char="•"/>
            </a:pPr>
            <a:r>
              <a:rPr lang="en-US" sz="1200" dirty="0"/>
              <a:t>Design Strata</a:t>
            </a:r>
          </a:p>
          <a:p>
            <a:pPr marL="91440" indent="-91440">
              <a:buFont typeface="Arial" panose="020B0604020202020204" pitchFamily="34" charset="0"/>
              <a:buChar char="•"/>
            </a:pPr>
            <a:r>
              <a:rPr lang="en-US" sz="1200" dirty="0"/>
              <a:t>Design Weights</a:t>
            </a:r>
          </a:p>
          <a:p>
            <a:pPr marL="91440" indent="-91440">
              <a:buFont typeface="Arial" panose="020B0604020202020204" pitchFamily="34" charset="0"/>
              <a:buChar char="•"/>
            </a:pPr>
            <a:r>
              <a:rPr lang="en-US" sz="1200" dirty="0"/>
              <a:t>Point Fate</a:t>
            </a:r>
          </a:p>
        </p:txBody>
      </p:sp>
      <p:sp>
        <p:nvSpPr>
          <p:cNvPr id="6" name="Flowchart: Process 5"/>
          <p:cNvSpPr/>
          <p:nvPr/>
        </p:nvSpPr>
        <p:spPr>
          <a:xfrm>
            <a:off x="166726" y="4833827"/>
            <a:ext cx="1588168" cy="532347"/>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r>
              <a:rPr lang="en-US" sz="1400" dirty="0"/>
              <a:t>Benchmark Strata</a:t>
            </a:r>
          </a:p>
        </p:txBody>
      </p:sp>
      <p:sp>
        <p:nvSpPr>
          <p:cNvPr id="7" name="Flowchart: Process 6"/>
          <p:cNvSpPr/>
          <p:nvPr/>
        </p:nvSpPr>
        <p:spPr>
          <a:xfrm>
            <a:off x="190212" y="2567984"/>
            <a:ext cx="1588168" cy="519405"/>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r>
              <a:rPr lang="en-US" sz="1400" dirty="0"/>
              <a:t>Reporting Units</a:t>
            </a:r>
          </a:p>
        </p:txBody>
      </p:sp>
      <p:sp>
        <p:nvSpPr>
          <p:cNvPr id="8" name="Flowchart: Process 7"/>
          <p:cNvSpPr/>
          <p:nvPr/>
        </p:nvSpPr>
        <p:spPr>
          <a:xfrm>
            <a:off x="190212" y="410791"/>
            <a:ext cx="1588169" cy="1183395"/>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r>
              <a:rPr lang="en-US" sz="1400" dirty="0"/>
              <a:t>Project Design Workbook</a:t>
            </a:r>
          </a:p>
          <a:p>
            <a:pPr marL="91440" indent="-91440">
              <a:buFont typeface="Arial" panose="020B0604020202020204" pitchFamily="34" charset="0"/>
              <a:buChar char="•"/>
            </a:pPr>
            <a:r>
              <a:rPr lang="en-US" sz="1200" dirty="0"/>
              <a:t>Objectives</a:t>
            </a:r>
          </a:p>
          <a:p>
            <a:pPr marL="91440" indent="-91440">
              <a:buFont typeface="Arial" panose="020B0604020202020204" pitchFamily="34" charset="0"/>
              <a:buChar char="•"/>
            </a:pPr>
            <a:r>
              <a:rPr lang="en-US" sz="1200" dirty="0"/>
              <a:t>Indicators</a:t>
            </a:r>
          </a:p>
          <a:p>
            <a:pPr marL="91440" indent="-91440">
              <a:buFont typeface="Arial" panose="020B0604020202020204" pitchFamily="34" charset="0"/>
              <a:buChar char="•"/>
            </a:pPr>
            <a:r>
              <a:rPr lang="en-US" sz="1200" dirty="0"/>
              <a:t>Benchmarks</a:t>
            </a:r>
          </a:p>
        </p:txBody>
      </p:sp>
      <p:sp>
        <p:nvSpPr>
          <p:cNvPr id="10" name="Oval 9"/>
          <p:cNvSpPr/>
          <p:nvPr/>
        </p:nvSpPr>
        <p:spPr>
          <a:xfrm>
            <a:off x="2610894" y="3864426"/>
            <a:ext cx="1331736" cy="900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dirty="0"/>
              <a:t>Weight Calculation</a:t>
            </a:r>
          </a:p>
        </p:txBody>
      </p:sp>
      <p:sp>
        <p:nvSpPr>
          <p:cNvPr id="11" name="Oval 10"/>
          <p:cNvSpPr/>
          <p:nvPr/>
        </p:nvSpPr>
        <p:spPr>
          <a:xfrm>
            <a:off x="2576878" y="804382"/>
            <a:ext cx="1276833" cy="968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dirty="0"/>
              <a:t>Summarize Data</a:t>
            </a:r>
          </a:p>
        </p:txBody>
      </p:sp>
      <p:sp>
        <p:nvSpPr>
          <p:cNvPr id="13" name="Oval 12"/>
          <p:cNvSpPr/>
          <p:nvPr/>
        </p:nvSpPr>
        <p:spPr>
          <a:xfrm>
            <a:off x="6514860" y="3830665"/>
            <a:ext cx="1267010" cy="969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dirty="0"/>
              <a:t>Calculate Indicator Estimates</a:t>
            </a:r>
          </a:p>
        </p:txBody>
      </p:sp>
      <p:sp>
        <p:nvSpPr>
          <p:cNvPr id="14" name="Rectangle: Rounded Corners 13"/>
          <p:cNvSpPr/>
          <p:nvPr/>
        </p:nvSpPr>
        <p:spPr>
          <a:xfrm>
            <a:off x="8041903" y="3962970"/>
            <a:ext cx="1150906" cy="708144"/>
          </a:xfrm>
          <a:prstGeom prst="roundRect">
            <a:avLst/>
          </a:prstGeom>
        </p:spPr>
        <p:style>
          <a:lnRef idx="1">
            <a:schemeClr val="accent6"/>
          </a:lnRef>
          <a:fillRef idx="2">
            <a:schemeClr val="accent6"/>
          </a:fillRef>
          <a:effectRef idx="1">
            <a:schemeClr val="accent6"/>
          </a:effectRef>
          <a:fontRef idx="minor">
            <a:schemeClr val="dk1"/>
          </a:fontRef>
        </p:style>
        <p:txBody>
          <a:bodyPr lIns="18288" tIns="18288" rIns="18288" bIns="18288" rtlCol="0" anchor="ctr"/>
          <a:lstStyle/>
          <a:p>
            <a:pPr algn="ctr"/>
            <a:r>
              <a:rPr lang="en-US" sz="1400" dirty="0" err="1"/>
              <a:t>Cat.analysis</a:t>
            </a:r>
            <a:r>
              <a:rPr lang="en-US" sz="1400" dirty="0"/>
              <a:t> Output</a:t>
            </a:r>
          </a:p>
        </p:txBody>
      </p:sp>
      <p:sp>
        <p:nvSpPr>
          <p:cNvPr id="15" name="Oval 14"/>
          <p:cNvSpPr/>
          <p:nvPr/>
        </p:nvSpPr>
        <p:spPr>
          <a:xfrm>
            <a:off x="9332505" y="3169501"/>
            <a:ext cx="1046474" cy="956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dirty="0"/>
              <a:t>Create Report, Charts, Maps</a:t>
            </a:r>
          </a:p>
        </p:txBody>
      </p:sp>
      <p:sp>
        <p:nvSpPr>
          <p:cNvPr id="16" name="Rectangle: Rounded Corners 15"/>
          <p:cNvSpPr/>
          <p:nvPr/>
        </p:nvSpPr>
        <p:spPr>
          <a:xfrm>
            <a:off x="4346265" y="757990"/>
            <a:ext cx="1436914" cy="97799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18288" tIns="18288" rIns="18288" bIns="18288" rtlCol="0" anchor="ctr"/>
          <a:lstStyle/>
          <a:p>
            <a:pPr algn="ctr"/>
            <a:r>
              <a:rPr lang="en-US" sz="1400" dirty="0"/>
              <a:t>Data Explorer Workbook</a:t>
            </a:r>
          </a:p>
        </p:txBody>
      </p:sp>
      <p:sp>
        <p:nvSpPr>
          <p:cNvPr id="17" name="Oval 16"/>
          <p:cNvSpPr/>
          <p:nvPr/>
        </p:nvSpPr>
        <p:spPr>
          <a:xfrm>
            <a:off x="6453509" y="767729"/>
            <a:ext cx="1383058" cy="968256"/>
          </a:xfrm>
          <a:prstGeom prst="ellipse">
            <a:avLst/>
          </a:prstGeom>
        </p:spPr>
        <p:style>
          <a:lnRef idx="1">
            <a:schemeClr val="accent4"/>
          </a:lnRef>
          <a:fillRef idx="2">
            <a:schemeClr val="accent4"/>
          </a:fillRef>
          <a:effectRef idx="1">
            <a:schemeClr val="accent4"/>
          </a:effectRef>
          <a:fontRef idx="minor">
            <a:schemeClr val="dk1"/>
          </a:fontRef>
        </p:style>
        <p:txBody>
          <a:bodyPr lIns="18288" tIns="18288" rIns="18288" bIns="18288" rtlCol="0" anchor="ctr"/>
          <a:lstStyle/>
          <a:p>
            <a:pPr algn="ctr"/>
            <a:r>
              <a:rPr lang="en-US" sz="1200" dirty="0"/>
              <a:t>Add Indicators, Benchmarks for Objectives by Strata </a:t>
            </a:r>
          </a:p>
        </p:txBody>
      </p:sp>
      <p:cxnSp>
        <p:nvCxnSpPr>
          <p:cNvPr id="30" name="Connector: Elbow 29"/>
          <p:cNvCxnSpPr>
            <a:stCxn id="16" idx="3"/>
            <a:endCxn id="17" idx="2"/>
          </p:cNvCxnSpPr>
          <p:nvPr/>
        </p:nvCxnSpPr>
        <p:spPr>
          <a:xfrm>
            <a:off x="5783179" y="1246988"/>
            <a:ext cx="670330" cy="4869"/>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or: Elbow 31"/>
          <p:cNvCxnSpPr/>
          <p:nvPr/>
        </p:nvCxnSpPr>
        <p:spPr>
          <a:xfrm rot="16200000" flipH="1">
            <a:off x="6099361" y="2753583"/>
            <a:ext cx="2094680" cy="3327"/>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4" name="Connector: Elbow 33"/>
          <p:cNvCxnSpPr/>
          <p:nvPr/>
        </p:nvCxnSpPr>
        <p:spPr>
          <a:xfrm>
            <a:off x="7836567" y="1223779"/>
            <a:ext cx="2019175" cy="191764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5" name="Rectangle: Rounded Corners 34"/>
          <p:cNvSpPr/>
          <p:nvPr/>
        </p:nvSpPr>
        <p:spPr>
          <a:xfrm>
            <a:off x="4475665" y="3316745"/>
            <a:ext cx="1553793" cy="2159871"/>
          </a:xfrm>
          <a:prstGeom prst="roundRect">
            <a:avLst>
              <a:gd name="adj" fmla="val 8260"/>
            </a:avLst>
          </a:prstGeom>
        </p:spPr>
        <p:style>
          <a:lnRef idx="1">
            <a:schemeClr val="accent6"/>
          </a:lnRef>
          <a:fillRef idx="2">
            <a:schemeClr val="accent6"/>
          </a:fillRef>
          <a:effectRef idx="1">
            <a:schemeClr val="accent6"/>
          </a:effectRef>
          <a:fontRef idx="minor">
            <a:schemeClr val="dk1"/>
          </a:fontRef>
        </p:style>
        <p:txBody>
          <a:bodyPr lIns="18288" tIns="18288" rIns="18288" bIns="18288" rtlCol="0" anchor="ctr"/>
          <a:lstStyle/>
          <a:p>
            <a:pPr algn="ctr"/>
            <a:r>
              <a:rPr lang="en-US" sz="1600" dirty="0"/>
              <a:t>Data Frame with Weights</a:t>
            </a:r>
          </a:p>
          <a:p>
            <a:pPr marL="91440" indent="-91440">
              <a:buFont typeface="Arial" panose="020B0604020202020204" pitchFamily="34" charset="0"/>
              <a:buChar char="•"/>
            </a:pPr>
            <a:r>
              <a:rPr lang="en-US" sz="1200" dirty="0"/>
              <a:t>Plot IDs</a:t>
            </a:r>
          </a:p>
          <a:p>
            <a:pPr marL="91440" indent="-91440">
              <a:buFont typeface="Arial" panose="020B0604020202020204" pitchFamily="34" charset="0"/>
              <a:buChar char="•"/>
            </a:pPr>
            <a:r>
              <a:rPr lang="en-US" sz="1200" dirty="0" err="1"/>
              <a:t>TerrADat</a:t>
            </a:r>
            <a:r>
              <a:rPr lang="en-US" sz="1200" dirty="0"/>
              <a:t> Indicators</a:t>
            </a:r>
          </a:p>
          <a:p>
            <a:pPr marL="91440" indent="-91440">
              <a:buFont typeface="Arial" panose="020B0604020202020204" pitchFamily="34" charset="0"/>
              <a:buChar char="•"/>
            </a:pPr>
            <a:r>
              <a:rPr lang="en-US" sz="1200" dirty="0"/>
              <a:t>Weights column</a:t>
            </a:r>
          </a:p>
          <a:p>
            <a:pPr marL="91440" indent="-91440">
              <a:buFont typeface="Arial" panose="020B0604020202020204" pitchFamily="34" charset="0"/>
              <a:buChar char="•"/>
            </a:pPr>
            <a:r>
              <a:rPr lang="en-US" sz="1200" dirty="0"/>
              <a:t>Reporting Unit Column</a:t>
            </a:r>
          </a:p>
          <a:p>
            <a:pPr marL="91440" indent="-91440">
              <a:buFont typeface="Arial" panose="020B0604020202020204" pitchFamily="34" charset="0"/>
              <a:buChar char="•"/>
            </a:pPr>
            <a:r>
              <a:rPr lang="en-US" sz="1200" dirty="0"/>
              <a:t>Benchmark Stratum column</a:t>
            </a:r>
          </a:p>
          <a:p>
            <a:pPr marL="91440" indent="-91440">
              <a:buFont typeface="Arial" panose="020B0604020202020204" pitchFamily="34" charset="0"/>
              <a:buChar char="•"/>
            </a:pPr>
            <a:r>
              <a:rPr lang="en-US" sz="1200" dirty="0"/>
              <a:t>X,Y Coordinates</a:t>
            </a:r>
          </a:p>
        </p:txBody>
      </p:sp>
      <p:cxnSp>
        <p:nvCxnSpPr>
          <p:cNvPr id="37" name="Connector: Elbow 36"/>
          <p:cNvCxnSpPr>
            <a:stCxn id="4" idx="3"/>
            <a:endCxn id="35" idx="0"/>
          </p:cNvCxnSpPr>
          <p:nvPr/>
        </p:nvCxnSpPr>
        <p:spPr>
          <a:xfrm>
            <a:off x="1778381" y="2104699"/>
            <a:ext cx="3474181" cy="1212046"/>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5" name="Connector: Elbow 44"/>
          <p:cNvCxnSpPr/>
          <p:nvPr/>
        </p:nvCxnSpPr>
        <p:spPr>
          <a:xfrm>
            <a:off x="7781870" y="4287288"/>
            <a:ext cx="260033" cy="167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7" name="Connector: Elbow 46"/>
          <p:cNvCxnSpPr/>
          <p:nvPr/>
        </p:nvCxnSpPr>
        <p:spPr>
          <a:xfrm flipV="1">
            <a:off x="9192809" y="3957612"/>
            <a:ext cx="292949" cy="33135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70" name="Connector: Elbow 69"/>
          <p:cNvCxnSpPr>
            <a:endCxn id="35" idx="2"/>
          </p:cNvCxnSpPr>
          <p:nvPr/>
        </p:nvCxnSpPr>
        <p:spPr>
          <a:xfrm>
            <a:off x="1754894" y="5071923"/>
            <a:ext cx="3497668" cy="404693"/>
          </a:xfrm>
          <a:prstGeom prst="bentConnector4">
            <a:avLst>
              <a:gd name="adj1" fmla="val 38894"/>
              <a:gd name="adj2" fmla="val 156487"/>
            </a:avLst>
          </a:prstGeom>
          <a:ln>
            <a:tailEnd type="triangle"/>
          </a:ln>
        </p:spPr>
        <p:style>
          <a:lnRef idx="2">
            <a:schemeClr val="dk1"/>
          </a:lnRef>
          <a:fillRef idx="0">
            <a:schemeClr val="dk1"/>
          </a:fillRef>
          <a:effectRef idx="1">
            <a:schemeClr val="dk1"/>
          </a:effectRef>
          <a:fontRef idx="minor">
            <a:schemeClr val="tx1"/>
          </a:fontRef>
        </p:style>
      </p:cxnSp>
      <p:cxnSp>
        <p:nvCxnSpPr>
          <p:cNvPr id="76" name="Connector: Elbow 75"/>
          <p:cNvCxnSpPr>
            <a:stCxn id="10" idx="6"/>
            <a:endCxn id="35" idx="1"/>
          </p:cNvCxnSpPr>
          <p:nvPr/>
        </p:nvCxnSpPr>
        <p:spPr>
          <a:xfrm>
            <a:off x="3942630" y="4314751"/>
            <a:ext cx="533035" cy="8193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86" name="Connector: Elbow 85"/>
          <p:cNvCxnSpPr/>
          <p:nvPr/>
        </p:nvCxnSpPr>
        <p:spPr>
          <a:xfrm flipV="1">
            <a:off x="6029458" y="4287288"/>
            <a:ext cx="485402" cy="473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88" name="Connector: Elbow 87"/>
          <p:cNvCxnSpPr/>
          <p:nvPr/>
        </p:nvCxnSpPr>
        <p:spPr>
          <a:xfrm>
            <a:off x="1778380" y="2799609"/>
            <a:ext cx="8077362" cy="34181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04" name="Flowchart: Process 103"/>
          <p:cNvSpPr/>
          <p:nvPr/>
        </p:nvSpPr>
        <p:spPr>
          <a:xfrm>
            <a:off x="179900" y="5630390"/>
            <a:ext cx="1588169" cy="1041979"/>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r>
              <a:rPr lang="en-US" sz="1400" dirty="0"/>
              <a:t>Remote Sensing Products</a:t>
            </a:r>
          </a:p>
          <a:p>
            <a:pPr marL="91440" indent="-91440">
              <a:buFont typeface="Arial" panose="020B0604020202020204" pitchFamily="34" charset="0"/>
              <a:buChar char="•"/>
            </a:pPr>
            <a:r>
              <a:rPr lang="en-US" sz="1200" dirty="0"/>
              <a:t>Grass/Shrub</a:t>
            </a:r>
          </a:p>
          <a:p>
            <a:pPr marL="91440" indent="-91440">
              <a:buFont typeface="Arial" panose="020B0604020202020204" pitchFamily="34" charset="0"/>
              <a:buChar char="•"/>
            </a:pPr>
            <a:r>
              <a:rPr lang="en-US" sz="1200" dirty="0" err="1"/>
              <a:t>Landfire</a:t>
            </a:r>
            <a:r>
              <a:rPr lang="en-US" sz="1200" dirty="0"/>
              <a:t> EVT</a:t>
            </a:r>
          </a:p>
          <a:p>
            <a:pPr marL="91440" indent="-91440">
              <a:buFont typeface="Arial" panose="020B0604020202020204" pitchFamily="34" charset="0"/>
              <a:buChar char="•"/>
            </a:pPr>
            <a:r>
              <a:rPr lang="en-US" sz="1200" dirty="0"/>
              <a:t>…</a:t>
            </a:r>
          </a:p>
        </p:txBody>
      </p:sp>
      <p:cxnSp>
        <p:nvCxnSpPr>
          <p:cNvPr id="120" name="Connector: Elbow 119"/>
          <p:cNvCxnSpPr/>
          <p:nvPr/>
        </p:nvCxnSpPr>
        <p:spPr>
          <a:xfrm flipV="1">
            <a:off x="1768069" y="4097648"/>
            <a:ext cx="8087673" cy="202565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81" name="Rectangle: Rounded Corners 180"/>
          <p:cNvSpPr/>
          <p:nvPr/>
        </p:nvSpPr>
        <p:spPr>
          <a:xfrm>
            <a:off x="10833994" y="3244557"/>
            <a:ext cx="1021406" cy="8089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Output Report</a:t>
            </a:r>
          </a:p>
        </p:txBody>
      </p:sp>
      <p:cxnSp>
        <p:nvCxnSpPr>
          <p:cNvPr id="183" name="Straight Arrow Connector 182"/>
          <p:cNvCxnSpPr>
            <a:stCxn id="11" idx="6"/>
            <a:endCxn id="16" idx="1"/>
          </p:cNvCxnSpPr>
          <p:nvPr/>
        </p:nvCxnSpPr>
        <p:spPr>
          <a:xfrm flipV="1">
            <a:off x="3853711" y="1246988"/>
            <a:ext cx="492554" cy="415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5" name="Straight Arrow Connector 184"/>
          <p:cNvCxnSpPr>
            <a:stCxn id="8" idx="3"/>
          </p:cNvCxnSpPr>
          <p:nvPr/>
        </p:nvCxnSpPr>
        <p:spPr>
          <a:xfrm>
            <a:off x="1778381" y="1002489"/>
            <a:ext cx="832513" cy="1278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7" name="Straight Arrow Connector 186"/>
          <p:cNvCxnSpPr>
            <a:stCxn id="4" idx="3"/>
            <a:endCxn id="11" idx="2"/>
          </p:cNvCxnSpPr>
          <p:nvPr/>
        </p:nvCxnSpPr>
        <p:spPr>
          <a:xfrm flipV="1">
            <a:off x="1778381" y="1288510"/>
            <a:ext cx="798497" cy="8161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0" name="Straight Arrow Connector 189"/>
          <p:cNvCxnSpPr>
            <a:stCxn id="7" idx="3"/>
          </p:cNvCxnSpPr>
          <p:nvPr/>
        </p:nvCxnSpPr>
        <p:spPr>
          <a:xfrm flipV="1">
            <a:off x="1778380" y="1530350"/>
            <a:ext cx="894970" cy="12973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2" name="Straight Arrow Connector 191"/>
          <p:cNvCxnSpPr>
            <a:stCxn id="7" idx="3"/>
            <a:endCxn id="10" idx="1"/>
          </p:cNvCxnSpPr>
          <p:nvPr/>
        </p:nvCxnSpPr>
        <p:spPr>
          <a:xfrm>
            <a:off x="1778380" y="2827687"/>
            <a:ext cx="1027542" cy="11686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4" name="Straight Arrow Connector 193"/>
          <p:cNvCxnSpPr>
            <a:stCxn id="5" idx="3"/>
            <a:endCxn id="10" idx="2"/>
          </p:cNvCxnSpPr>
          <p:nvPr/>
        </p:nvCxnSpPr>
        <p:spPr>
          <a:xfrm>
            <a:off x="1768068" y="3936701"/>
            <a:ext cx="842826" cy="3780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026" name="Picture 2" descr="Image result for excel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0531" y="1392372"/>
            <a:ext cx="372979" cy="372979"/>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2" descr="Image result for excel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0028" y="1471822"/>
            <a:ext cx="372979" cy="3729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Word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88337" y="3864511"/>
            <a:ext cx="331697" cy="3316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abl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3179" y="5249948"/>
            <a:ext cx="329338" cy="329338"/>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6" descr="Image result for tabl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63889" y="4457078"/>
            <a:ext cx="329338" cy="3293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9450" y="2904528"/>
            <a:ext cx="294060" cy="294060"/>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9450" y="4372305"/>
            <a:ext cx="294060" cy="294060"/>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5259" y="5182557"/>
            <a:ext cx="294060" cy="294060"/>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6304" y="6500110"/>
            <a:ext cx="294060" cy="294060"/>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6" descr="Image result for table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2627" y="2161830"/>
            <a:ext cx="309062" cy="309062"/>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6" descr="Image result for table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6253" y="4402964"/>
            <a:ext cx="309062" cy="30906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R Studio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76345" y="1426655"/>
            <a:ext cx="389021" cy="389021"/>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12" descr="Image result for R Studio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55803" y="4517515"/>
            <a:ext cx="389021" cy="389021"/>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12" descr="Image result for R Studio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81143" y="1455780"/>
            <a:ext cx="389021" cy="389021"/>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12" descr="Image result for R Studio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10180" y="4605555"/>
            <a:ext cx="389021" cy="389021"/>
          </a:xfrm>
          <a:prstGeom prst="rect">
            <a:avLst/>
          </a:prstGeom>
          <a:noFill/>
          <a:extLst>
            <a:ext uri="{909E8E84-426E-40DD-AFC4-6F175D3DCCD1}">
              <a14:hiddenFill xmlns:a14="http://schemas.microsoft.com/office/drawing/2010/main">
                <a:solidFill>
                  <a:srgbClr val="FFFFFF"/>
                </a:solidFill>
              </a14:hiddenFill>
            </a:ext>
          </a:extLst>
        </p:spPr>
      </p:pic>
      <p:cxnSp>
        <p:nvCxnSpPr>
          <p:cNvPr id="208" name="Straight Arrow Connector 207"/>
          <p:cNvCxnSpPr>
            <a:stCxn id="15" idx="6"/>
            <a:endCxn id="181" idx="1"/>
          </p:cNvCxnSpPr>
          <p:nvPr/>
        </p:nvCxnSpPr>
        <p:spPr>
          <a:xfrm>
            <a:off x="10378979" y="3647614"/>
            <a:ext cx="455015" cy="14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7" name="TextBox 216"/>
          <p:cNvSpPr txBox="1"/>
          <p:nvPr/>
        </p:nvSpPr>
        <p:spPr>
          <a:xfrm>
            <a:off x="4182109" y="75022"/>
            <a:ext cx="3872470" cy="461665"/>
          </a:xfrm>
          <a:prstGeom prst="rect">
            <a:avLst/>
          </a:prstGeom>
          <a:noFill/>
        </p:spPr>
        <p:txBody>
          <a:bodyPr wrap="none" rtlCol="0">
            <a:spAutoFit/>
          </a:bodyPr>
          <a:lstStyle/>
          <a:p>
            <a:r>
              <a:rPr lang="en-US" sz="2400" dirty="0"/>
              <a:t>AIM Analysis Sprint Workflow</a:t>
            </a:r>
          </a:p>
        </p:txBody>
      </p:sp>
      <p:pic>
        <p:nvPicPr>
          <p:cNvPr id="1038" name="Picture 14" descr="Image result for R MArkdown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094035" y="3863629"/>
            <a:ext cx="433443" cy="376949"/>
          </a:xfrm>
          <a:prstGeom prst="rect">
            <a:avLst/>
          </a:prstGeom>
          <a:noFill/>
          <a:extLst>
            <a:ext uri="{909E8E84-426E-40DD-AFC4-6F175D3DCCD1}">
              <a14:hiddenFill xmlns:a14="http://schemas.microsoft.com/office/drawing/2010/main">
                <a:solidFill>
                  <a:srgbClr val="FFFFFF"/>
                </a:solidFill>
              </a14:hiddenFill>
            </a:ext>
          </a:extLst>
        </p:spPr>
      </p:pic>
      <p:sp>
        <p:nvSpPr>
          <p:cNvPr id="218" name="Oval 217"/>
          <p:cNvSpPr/>
          <p:nvPr/>
        </p:nvSpPr>
        <p:spPr>
          <a:xfrm>
            <a:off x="2477022" y="708803"/>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2</a:t>
            </a:r>
          </a:p>
        </p:txBody>
      </p:sp>
      <p:sp>
        <p:nvSpPr>
          <p:cNvPr id="231" name="Oval 230"/>
          <p:cNvSpPr/>
          <p:nvPr/>
        </p:nvSpPr>
        <p:spPr>
          <a:xfrm>
            <a:off x="2811615" y="3629868"/>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3</a:t>
            </a:r>
          </a:p>
        </p:txBody>
      </p:sp>
      <p:sp>
        <p:nvSpPr>
          <p:cNvPr id="232" name="Oval 231"/>
          <p:cNvSpPr/>
          <p:nvPr/>
        </p:nvSpPr>
        <p:spPr>
          <a:xfrm>
            <a:off x="6463610" y="3663904"/>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4</a:t>
            </a:r>
          </a:p>
        </p:txBody>
      </p:sp>
      <p:sp>
        <p:nvSpPr>
          <p:cNvPr id="233" name="Oval 232"/>
          <p:cNvSpPr/>
          <p:nvPr/>
        </p:nvSpPr>
        <p:spPr>
          <a:xfrm>
            <a:off x="9128558" y="3160270"/>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5</a:t>
            </a:r>
          </a:p>
        </p:txBody>
      </p:sp>
      <p:sp>
        <p:nvSpPr>
          <p:cNvPr id="234" name="Oval 233"/>
          <p:cNvSpPr/>
          <p:nvPr/>
        </p:nvSpPr>
        <p:spPr>
          <a:xfrm>
            <a:off x="54723" y="3152436"/>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1</a:t>
            </a:r>
          </a:p>
        </p:txBody>
      </p:sp>
      <p:cxnSp>
        <p:nvCxnSpPr>
          <p:cNvPr id="12" name="Connector: Elbow 11"/>
          <p:cNvCxnSpPr>
            <a:endCxn id="16" idx="0"/>
          </p:cNvCxnSpPr>
          <p:nvPr/>
        </p:nvCxnSpPr>
        <p:spPr>
          <a:xfrm>
            <a:off x="1778380" y="536687"/>
            <a:ext cx="3286342" cy="22130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50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302427" y="925141"/>
            <a:ext cx="326755" cy="204619"/>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endParaRPr lang="en-US" sz="900" dirty="0"/>
          </a:p>
        </p:txBody>
      </p:sp>
      <p:sp>
        <p:nvSpPr>
          <p:cNvPr id="3" name="Oval 2"/>
          <p:cNvSpPr/>
          <p:nvPr/>
        </p:nvSpPr>
        <p:spPr>
          <a:xfrm>
            <a:off x="301338" y="1250082"/>
            <a:ext cx="328933" cy="1885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endParaRPr lang="en-US" sz="1000" dirty="0"/>
          </a:p>
        </p:txBody>
      </p:sp>
      <p:sp>
        <p:nvSpPr>
          <p:cNvPr id="4" name="Rectangle: Rounded Corners 3"/>
          <p:cNvSpPr/>
          <p:nvPr/>
        </p:nvSpPr>
        <p:spPr>
          <a:xfrm>
            <a:off x="302427" y="1850200"/>
            <a:ext cx="326755" cy="177139"/>
          </a:xfrm>
          <a:prstGeom prst="roundRect">
            <a:avLst/>
          </a:prstGeom>
        </p:spPr>
        <p:style>
          <a:lnRef idx="1">
            <a:schemeClr val="accent6"/>
          </a:lnRef>
          <a:fillRef idx="2">
            <a:schemeClr val="accent6"/>
          </a:fillRef>
          <a:effectRef idx="1">
            <a:schemeClr val="accent6"/>
          </a:effectRef>
          <a:fontRef idx="minor">
            <a:schemeClr val="dk1"/>
          </a:fontRef>
        </p:style>
        <p:txBody>
          <a:bodyPr lIns="18288" tIns="18288" rIns="18288" bIns="18288" rtlCol="0" anchor="ctr"/>
          <a:lstStyle/>
          <a:p>
            <a:pPr algn="ctr"/>
            <a:endParaRPr lang="en-US" sz="1000" dirty="0"/>
          </a:p>
        </p:txBody>
      </p:sp>
      <p:sp>
        <p:nvSpPr>
          <p:cNvPr id="6" name="Oval 5"/>
          <p:cNvSpPr/>
          <p:nvPr/>
        </p:nvSpPr>
        <p:spPr>
          <a:xfrm>
            <a:off x="303084" y="1558201"/>
            <a:ext cx="325441" cy="168685"/>
          </a:xfrm>
          <a:prstGeom prst="ellipse">
            <a:avLst/>
          </a:prstGeom>
        </p:spPr>
        <p:style>
          <a:lnRef idx="1">
            <a:schemeClr val="accent4"/>
          </a:lnRef>
          <a:fillRef idx="2">
            <a:schemeClr val="accent4"/>
          </a:fillRef>
          <a:effectRef idx="1">
            <a:schemeClr val="accent4"/>
          </a:effectRef>
          <a:fontRef idx="minor">
            <a:schemeClr val="dk1"/>
          </a:fontRef>
        </p:style>
        <p:txBody>
          <a:bodyPr lIns="18288" tIns="18288" rIns="18288" bIns="18288" rtlCol="0" anchor="ctr"/>
          <a:lstStyle/>
          <a:p>
            <a:pPr algn="ctr"/>
            <a:endParaRPr lang="en-US" sz="900" dirty="0"/>
          </a:p>
        </p:txBody>
      </p:sp>
      <p:sp>
        <p:nvSpPr>
          <p:cNvPr id="7" name="Rectangle: Rounded Corners 6"/>
          <p:cNvSpPr/>
          <p:nvPr/>
        </p:nvSpPr>
        <p:spPr>
          <a:xfrm>
            <a:off x="302427" y="2175758"/>
            <a:ext cx="326755" cy="1771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18288" tIns="18288" rIns="18288" bIns="18288" rtlCol="0" anchor="ctr"/>
          <a:lstStyle/>
          <a:p>
            <a:pPr algn="ctr"/>
            <a:endParaRPr lang="en-US" sz="1000" dirty="0"/>
          </a:p>
        </p:txBody>
      </p:sp>
      <p:sp>
        <p:nvSpPr>
          <p:cNvPr id="8" name="TextBox 7"/>
          <p:cNvSpPr txBox="1"/>
          <p:nvPr/>
        </p:nvSpPr>
        <p:spPr>
          <a:xfrm>
            <a:off x="624918" y="905793"/>
            <a:ext cx="520700" cy="261610"/>
          </a:xfrm>
          <a:prstGeom prst="rect">
            <a:avLst/>
          </a:prstGeom>
          <a:noFill/>
        </p:spPr>
        <p:txBody>
          <a:bodyPr wrap="square" rtlCol="0">
            <a:spAutoFit/>
          </a:bodyPr>
          <a:lstStyle/>
          <a:p>
            <a:r>
              <a:rPr lang="en-US" sz="1100" dirty="0"/>
              <a:t>Input</a:t>
            </a:r>
          </a:p>
        </p:txBody>
      </p:sp>
      <p:sp>
        <p:nvSpPr>
          <p:cNvPr id="9" name="TextBox 8"/>
          <p:cNvSpPr txBox="1"/>
          <p:nvPr/>
        </p:nvSpPr>
        <p:spPr>
          <a:xfrm>
            <a:off x="624918" y="1193446"/>
            <a:ext cx="1130302" cy="261610"/>
          </a:xfrm>
          <a:prstGeom prst="rect">
            <a:avLst/>
          </a:prstGeom>
          <a:noFill/>
        </p:spPr>
        <p:txBody>
          <a:bodyPr wrap="square" rtlCol="0">
            <a:spAutoFit/>
          </a:bodyPr>
          <a:lstStyle/>
          <a:p>
            <a:r>
              <a:rPr lang="en-US" sz="1100" dirty="0"/>
              <a:t>Scripted Process</a:t>
            </a:r>
          </a:p>
        </p:txBody>
      </p:sp>
      <p:sp>
        <p:nvSpPr>
          <p:cNvPr id="10" name="TextBox 9"/>
          <p:cNvSpPr txBox="1"/>
          <p:nvPr/>
        </p:nvSpPr>
        <p:spPr>
          <a:xfrm>
            <a:off x="624918" y="1502563"/>
            <a:ext cx="1130301" cy="261610"/>
          </a:xfrm>
          <a:prstGeom prst="rect">
            <a:avLst/>
          </a:prstGeom>
          <a:noFill/>
        </p:spPr>
        <p:txBody>
          <a:bodyPr wrap="square" rtlCol="0">
            <a:spAutoFit/>
          </a:bodyPr>
          <a:lstStyle/>
          <a:p>
            <a:r>
              <a:rPr lang="en-US" sz="1100" dirty="0"/>
              <a:t>Manual Process</a:t>
            </a:r>
          </a:p>
        </p:txBody>
      </p:sp>
      <p:sp>
        <p:nvSpPr>
          <p:cNvPr id="11" name="TextBox 10"/>
          <p:cNvSpPr txBox="1"/>
          <p:nvPr/>
        </p:nvSpPr>
        <p:spPr>
          <a:xfrm>
            <a:off x="624918" y="1775032"/>
            <a:ext cx="1244601" cy="261610"/>
          </a:xfrm>
          <a:prstGeom prst="rect">
            <a:avLst/>
          </a:prstGeom>
          <a:noFill/>
        </p:spPr>
        <p:txBody>
          <a:bodyPr wrap="square" rtlCol="0">
            <a:spAutoFit/>
          </a:bodyPr>
          <a:lstStyle/>
          <a:p>
            <a:r>
              <a:rPr lang="en-US" sz="1100" dirty="0"/>
              <a:t>Temporary Output</a:t>
            </a:r>
          </a:p>
        </p:txBody>
      </p:sp>
      <p:sp>
        <p:nvSpPr>
          <p:cNvPr id="12" name="TextBox 11"/>
          <p:cNvSpPr txBox="1"/>
          <p:nvPr/>
        </p:nvSpPr>
        <p:spPr>
          <a:xfrm>
            <a:off x="624918" y="2111810"/>
            <a:ext cx="1263650" cy="261610"/>
          </a:xfrm>
          <a:prstGeom prst="rect">
            <a:avLst/>
          </a:prstGeom>
          <a:noFill/>
        </p:spPr>
        <p:txBody>
          <a:bodyPr wrap="square" rtlCol="0">
            <a:spAutoFit/>
          </a:bodyPr>
          <a:lstStyle/>
          <a:p>
            <a:r>
              <a:rPr lang="en-US" sz="1100" dirty="0"/>
              <a:t>Preserved Output</a:t>
            </a:r>
          </a:p>
        </p:txBody>
      </p:sp>
      <p:pic>
        <p:nvPicPr>
          <p:cNvPr id="13" name="Picture 2" descr="Image result for excel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724" y="887670"/>
            <a:ext cx="223052" cy="2230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Word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3724" y="1184079"/>
            <a:ext cx="198364" cy="19836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3724" y="1773593"/>
            <a:ext cx="175856" cy="17585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Image result for tabl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73724" y="1480822"/>
            <a:ext cx="184828" cy="18482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Image result for R Studio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73724" y="2030406"/>
            <a:ext cx="232645" cy="23264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Image result for R MArkdown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73724" y="2344008"/>
            <a:ext cx="259211" cy="22542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378905" y="874566"/>
            <a:ext cx="1244599" cy="261610"/>
          </a:xfrm>
          <a:prstGeom prst="rect">
            <a:avLst/>
          </a:prstGeom>
          <a:noFill/>
        </p:spPr>
        <p:txBody>
          <a:bodyPr wrap="square" rtlCol="0">
            <a:spAutoFit/>
          </a:bodyPr>
          <a:lstStyle/>
          <a:p>
            <a:r>
              <a:rPr lang="en-US" sz="1100" dirty="0"/>
              <a:t>Excel Workbook</a:t>
            </a:r>
          </a:p>
        </p:txBody>
      </p:sp>
      <p:sp>
        <p:nvSpPr>
          <p:cNvPr id="20" name="TextBox 19"/>
          <p:cNvSpPr txBox="1"/>
          <p:nvPr/>
        </p:nvSpPr>
        <p:spPr>
          <a:xfrm>
            <a:off x="2378905" y="1153220"/>
            <a:ext cx="1308958" cy="261610"/>
          </a:xfrm>
          <a:prstGeom prst="rect">
            <a:avLst/>
          </a:prstGeom>
          <a:noFill/>
        </p:spPr>
        <p:txBody>
          <a:bodyPr wrap="square" rtlCol="0">
            <a:spAutoFit/>
          </a:bodyPr>
          <a:lstStyle/>
          <a:p>
            <a:r>
              <a:rPr lang="en-US" sz="1100" dirty="0"/>
              <a:t>Word Document</a:t>
            </a:r>
          </a:p>
        </p:txBody>
      </p:sp>
      <p:sp>
        <p:nvSpPr>
          <p:cNvPr id="21" name="TextBox 20"/>
          <p:cNvSpPr txBox="1"/>
          <p:nvPr/>
        </p:nvSpPr>
        <p:spPr>
          <a:xfrm>
            <a:off x="2378905" y="1439289"/>
            <a:ext cx="1244598" cy="261610"/>
          </a:xfrm>
          <a:prstGeom prst="rect">
            <a:avLst/>
          </a:prstGeom>
          <a:noFill/>
        </p:spPr>
        <p:txBody>
          <a:bodyPr wrap="square" rtlCol="0">
            <a:spAutoFit/>
          </a:bodyPr>
          <a:lstStyle/>
          <a:p>
            <a:r>
              <a:rPr lang="en-US" sz="1100" dirty="0"/>
              <a:t>Tabular Data</a:t>
            </a:r>
          </a:p>
        </p:txBody>
      </p:sp>
      <p:sp>
        <p:nvSpPr>
          <p:cNvPr id="22" name="TextBox 21"/>
          <p:cNvSpPr txBox="1"/>
          <p:nvPr/>
        </p:nvSpPr>
        <p:spPr>
          <a:xfrm>
            <a:off x="2378905" y="1732716"/>
            <a:ext cx="1244598" cy="261610"/>
          </a:xfrm>
          <a:prstGeom prst="rect">
            <a:avLst/>
          </a:prstGeom>
          <a:noFill/>
        </p:spPr>
        <p:txBody>
          <a:bodyPr wrap="square" rtlCol="0">
            <a:spAutoFit/>
          </a:bodyPr>
          <a:lstStyle/>
          <a:p>
            <a:r>
              <a:rPr lang="en-US" sz="1100" dirty="0"/>
              <a:t>Spatial Data</a:t>
            </a:r>
          </a:p>
        </p:txBody>
      </p:sp>
      <p:sp>
        <p:nvSpPr>
          <p:cNvPr id="23" name="TextBox 22"/>
          <p:cNvSpPr txBox="1"/>
          <p:nvPr/>
        </p:nvSpPr>
        <p:spPr>
          <a:xfrm>
            <a:off x="2378905" y="2015923"/>
            <a:ext cx="927100" cy="261610"/>
          </a:xfrm>
          <a:prstGeom prst="rect">
            <a:avLst/>
          </a:prstGeom>
          <a:noFill/>
        </p:spPr>
        <p:txBody>
          <a:bodyPr wrap="square" rtlCol="0">
            <a:spAutoFit/>
          </a:bodyPr>
          <a:lstStyle/>
          <a:p>
            <a:r>
              <a:rPr lang="en-US" sz="1100" dirty="0"/>
              <a:t>R Script</a:t>
            </a:r>
          </a:p>
        </p:txBody>
      </p:sp>
      <p:sp>
        <p:nvSpPr>
          <p:cNvPr id="24" name="TextBox 23"/>
          <p:cNvSpPr txBox="1"/>
          <p:nvPr/>
        </p:nvSpPr>
        <p:spPr>
          <a:xfrm>
            <a:off x="2378905" y="2344008"/>
            <a:ext cx="977899" cy="261610"/>
          </a:xfrm>
          <a:prstGeom prst="rect">
            <a:avLst/>
          </a:prstGeom>
          <a:noFill/>
        </p:spPr>
        <p:txBody>
          <a:bodyPr wrap="square" rtlCol="0">
            <a:spAutoFit/>
          </a:bodyPr>
          <a:lstStyle/>
          <a:p>
            <a:r>
              <a:rPr lang="en-US" sz="1100" dirty="0"/>
              <a:t>R Markdown</a:t>
            </a:r>
          </a:p>
        </p:txBody>
      </p:sp>
      <p:sp>
        <p:nvSpPr>
          <p:cNvPr id="25" name="TextBox 24"/>
          <p:cNvSpPr txBox="1"/>
          <p:nvPr/>
        </p:nvSpPr>
        <p:spPr>
          <a:xfrm>
            <a:off x="279113" y="407077"/>
            <a:ext cx="935962" cy="400110"/>
          </a:xfrm>
          <a:prstGeom prst="rect">
            <a:avLst/>
          </a:prstGeom>
          <a:noFill/>
        </p:spPr>
        <p:txBody>
          <a:bodyPr wrap="none" rtlCol="0">
            <a:spAutoFit/>
          </a:bodyPr>
          <a:lstStyle/>
          <a:p>
            <a:r>
              <a:rPr lang="en-US" sz="2000" dirty="0"/>
              <a:t>Legend</a:t>
            </a:r>
          </a:p>
        </p:txBody>
      </p:sp>
      <p:sp>
        <p:nvSpPr>
          <p:cNvPr id="26" name="Oval 25"/>
          <p:cNvSpPr/>
          <p:nvPr/>
        </p:nvSpPr>
        <p:spPr>
          <a:xfrm>
            <a:off x="4247188" y="1326980"/>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1</a:t>
            </a:r>
          </a:p>
        </p:txBody>
      </p:sp>
      <p:sp>
        <p:nvSpPr>
          <p:cNvPr id="27" name="Oval 26"/>
          <p:cNvSpPr/>
          <p:nvPr/>
        </p:nvSpPr>
        <p:spPr>
          <a:xfrm>
            <a:off x="4247188" y="2295619"/>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2</a:t>
            </a:r>
          </a:p>
        </p:txBody>
      </p:sp>
      <p:sp>
        <p:nvSpPr>
          <p:cNvPr id="28" name="Oval 27"/>
          <p:cNvSpPr/>
          <p:nvPr/>
        </p:nvSpPr>
        <p:spPr>
          <a:xfrm>
            <a:off x="4247188" y="3407188"/>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3</a:t>
            </a:r>
          </a:p>
        </p:txBody>
      </p:sp>
      <p:sp>
        <p:nvSpPr>
          <p:cNvPr id="29" name="Oval 28"/>
          <p:cNvSpPr/>
          <p:nvPr/>
        </p:nvSpPr>
        <p:spPr>
          <a:xfrm>
            <a:off x="4247188" y="4436207"/>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4</a:t>
            </a:r>
          </a:p>
        </p:txBody>
      </p:sp>
      <p:sp>
        <p:nvSpPr>
          <p:cNvPr id="30" name="Oval 29"/>
          <p:cNvSpPr/>
          <p:nvPr/>
        </p:nvSpPr>
        <p:spPr>
          <a:xfrm>
            <a:off x="4247188" y="5319176"/>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5</a:t>
            </a:r>
          </a:p>
        </p:txBody>
      </p:sp>
      <p:sp>
        <p:nvSpPr>
          <p:cNvPr id="31" name="TextBox 30"/>
          <p:cNvSpPr txBox="1"/>
          <p:nvPr/>
        </p:nvSpPr>
        <p:spPr>
          <a:xfrm>
            <a:off x="4719216" y="1326980"/>
            <a:ext cx="5029200" cy="523220"/>
          </a:xfrm>
          <a:prstGeom prst="rect">
            <a:avLst/>
          </a:prstGeom>
          <a:noFill/>
        </p:spPr>
        <p:txBody>
          <a:bodyPr wrap="square" rtlCol="0">
            <a:spAutoFit/>
          </a:bodyPr>
          <a:lstStyle/>
          <a:p>
            <a:r>
              <a:rPr lang="en-US" sz="1400" dirty="0"/>
              <a:t>Complete the sample design geodatabases for the projects. Decide how to handle point fate information in standardized way.</a:t>
            </a:r>
          </a:p>
        </p:txBody>
      </p:sp>
      <p:sp>
        <p:nvSpPr>
          <p:cNvPr id="32" name="TextBox 31"/>
          <p:cNvSpPr txBox="1"/>
          <p:nvPr/>
        </p:nvSpPr>
        <p:spPr>
          <a:xfrm>
            <a:off x="4719216" y="2281375"/>
            <a:ext cx="5029200" cy="738664"/>
          </a:xfrm>
          <a:prstGeom prst="rect">
            <a:avLst/>
          </a:prstGeom>
          <a:noFill/>
        </p:spPr>
        <p:txBody>
          <a:bodyPr wrap="square" rtlCol="0">
            <a:spAutoFit/>
          </a:bodyPr>
          <a:lstStyle/>
          <a:p>
            <a:r>
              <a:rPr lang="en-US" sz="1400" dirty="0"/>
              <a:t>Create scripts to automatically populate the Data Explorer Workbook for projects. Or manually create the Data Explorer Workbooks for the Sprint projects and add the objectives in.</a:t>
            </a:r>
          </a:p>
        </p:txBody>
      </p:sp>
      <p:sp>
        <p:nvSpPr>
          <p:cNvPr id="33" name="TextBox 32"/>
          <p:cNvSpPr txBox="1"/>
          <p:nvPr/>
        </p:nvSpPr>
        <p:spPr>
          <a:xfrm>
            <a:off x="4719216" y="3406764"/>
            <a:ext cx="5029200" cy="307777"/>
          </a:xfrm>
          <a:prstGeom prst="rect">
            <a:avLst/>
          </a:prstGeom>
          <a:noFill/>
        </p:spPr>
        <p:txBody>
          <a:bodyPr wrap="square" rtlCol="0">
            <a:spAutoFit/>
          </a:bodyPr>
          <a:lstStyle/>
          <a:p>
            <a:r>
              <a:rPr lang="en-US" sz="1400" dirty="0"/>
              <a:t>Scripting for calculation of point weights.</a:t>
            </a:r>
          </a:p>
        </p:txBody>
      </p:sp>
      <p:sp>
        <p:nvSpPr>
          <p:cNvPr id="34" name="TextBox 33"/>
          <p:cNvSpPr txBox="1"/>
          <p:nvPr/>
        </p:nvSpPr>
        <p:spPr>
          <a:xfrm>
            <a:off x="4719216" y="4440300"/>
            <a:ext cx="5029200" cy="307777"/>
          </a:xfrm>
          <a:prstGeom prst="rect">
            <a:avLst/>
          </a:prstGeom>
          <a:noFill/>
        </p:spPr>
        <p:txBody>
          <a:bodyPr wrap="square" rtlCol="0">
            <a:spAutoFit/>
          </a:bodyPr>
          <a:lstStyle/>
          <a:p>
            <a:r>
              <a:rPr lang="en-US" sz="1400" dirty="0"/>
              <a:t>Scripting of analysis for calculating area-based estimates.</a:t>
            </a:r>
          </a:p>
        </p:txBody>
      </p:sp>
      <p:sp>
        <p:nvSpPr>
          <p:cNvPr id="35" name="TextBox 34"/>
          <p:cNvSpPr txBox="1"/>
          <p:nvPr/>
        </p:nvSpPr>
        <p:spPr>
          <a:xfrm>
            <a:off x="4719216" y="5317217"/>
            <a:ext cx="5029200" cy="738664"/>
          </a:xfrm>
          <a:prstGeom prst="rect">
            <a:avLst/>
          </a:prstGeom>
          <a:noFill/>
        </p:spPr>
        <p:txBody>
          <a:bodyPr wrap="square" rtlCol="0">
            <a:spAutoFit/>
          </a:bodyPr>
          <a:lstStyle/>
          <a:p>
            <a:r>
              <a:rPr lang="en-US" sz="1400" dirty="0"/>
              <a:t>Scripting the R Markdown document for generating the output report/graphs/tables/maps from the analysis results and other inputs.</a:t>
            </a:r>
          </a:p>
        </p:txBody>
      </p:sp>
      <p:sp>
        <p:nvSpPr>
          <p:cNvPr id="36" name="TextBox 35"/>
          <p:cNvSpPr txBox="1"/>
          <p:nvPr/>
        </p:nvSpPr>
        <p:spPr>
          <a:xfrm>
            <a:off x="10192916" y="4423935"/>
            <a:ext cx="1600200" cy="523220"/>
          </a:xfrm>
          <a:prstGeom prst="rect">
            <a:avLst/>
          </a:prstGeom>
          <a:noFill/>
        </p:spPr>
        <p:txBody>
          <a:bodyPr wrap="square" rtlCol="0">
            <a:spAutoFit/>
          </a:bodyPr>
          <a:lstStyle/>
          <a:p>
            <a:r>
              <a:rPr lang="en-US" sz="1400" dirty="0"/>
              <a:t>Nelson, Nichole, Jennifer, Jason</a:t>
            </a:r>
          </a:p>
        </p:txBody>
      </p:sp>
      <p:sp>
        <p:nvSpPr>
          <p:cNvPr id="37" name="TextBox 36"/>
          <p:cNvSpPr txBox="1"/>
          <p:nvPr/>
        </p:nvSpPr>
        <p:spPr>
          <a:xfrm>
            <a:off x="10192916" y="2281375"/>
            <a:ext cx="1428750" cy="523220"/>
          </a:xfrm>
          <a:prstGeom prst="rect">
            <a:avLst/>
          </a:prstGeom>
          <a:noFill/>
        </p:spPr>
        <p:txBody>
          <a:bodyPr wrap="square" rtlCol="0">
            <a:spAutoFit/>
          </a:bodyPr>
          <a:lstStyle/>
          <a:p>
            <a:r>
              <a:rPr lang="en-US" sz="1400" dirty="0"/>
              <a:t>Jason, Sarah L., Emily</a:t>
            </a:r>
          </a:p>
        </p:txBody>
      </p:sp>
      <p:sp>
        <p:nvSpPr>
          <p:cNvPr id="38" name="TextBox 37"/>
          <p:cNvSpPr txBox="1"/>
          <p:nvPr/>
        </p:nvSpPr>
        <p:spPr>
          <a:xfrm>
            <a:off x="10192916" y="3404024"/>
            <a:ext cx="1428750" cy="523220"/>
          </a:xfrm>
          <a:prstGeom prst="rect">
            <a:avLst/>
          </a:prstGeom>
          <a:noFill/>
        </p:spPr>
        <p:txBody>
          <a:bodyPr wrap="square" rtlCol="0">
            <a:spAutoFit/>
          </a:bodyPr>
          <a:lstStyle/>
          <a:p>
            <a:r>
              <a:rPr lang="en-US" sz="1400" dirty="0"/>
              <a:t>Sarah M., Steve G., Nichole</a:t>
            </a:r>
          </a:p>
        </p:txBody>
      </p:sp>
      <p:sp>
        <p:nvSpPr>
          <p:cNvPr id="39" name="TextBox 38"/>
          <p:cNvSpPr txBox="1"/>
          <p:nvPr/>
        </p:nvSpPr>
        <p:spPr>
          <a:xfrm>
            <a:off x="10192916" y="1326980"/>
            <a:ext cx="1428750" cy="307777"/>
          </a:xfrm>
          <a:prstGeom prst="rect">
            <a:avLst/>
          </a:prstGeom>
          <a:noFill/>
        </p:spPr>
        <p:txBody>
          <a:bodyPr wrap="square" rtlCol="0">
            <a:spAutoFit/>
          </a:bodyPr>
          <a:lstStyle/>
          <a:p>
            <a:r>
              <a:rPr lang="en-US" sz="1400" dirty="0"/>
              <a:t>Nelson, Sarah B.</a:t>
            </a:r>
          </a:p>
        </p:txBody>
      </p:sp>
      <p:sp>
        <p:nvSpPr>
          <p:cNvPr id="40" name="TextBox 39"/>
          <p:cNvSpPr txBox="1"/>
          <p:nvPr/>
        </p:nvSpPr>
        <p:spPr>
          <a:xfrm>
            <a:off x="10192916" y="5317217"/>
            <a:ext cx="1428750" cy="307777"/>
          </a:xfrm>
          <a:prstGeom prst="rect">
            <a:avLst/>
          </a:prstGeom>
          <a:noFill/>
        </p:spPr>
        <p:txBody>
          <a:bodyPr wrap="square" rtlCol="0">
            <a:spAutoFit/>
          </a:bodyPr>
          <a:lstStyle/>
          <a:p>
            <a:r>
              <a:rPr lang="en-US" sz="1400" dirty="0"/>
              <a:t>Jason, Emily, …</a:t>
            </a:r>
          </a:p>
        </p:txBody>
      </p:sp>
      <p:sp>
        <p:nvSpPr>
          <p:cNvPr id="41" name="TextBox 40"/>
          <p:cNvSpPr txBox="1"/>
          <p:nvPr/>
        </p:nvSpPr>
        <p:spPr>
          <a:xfrm>
            <a:off x="4719216" y="803922"/>
            <a:ext cx="1446165" cy="369332"/>
          </a:xfrm>
          <a:prstGeom prst="rect">
            <a:avLst/>
          </a:prstGeom>
          <a:noFill/>
        </p:spPr>
        <p:txBody>
          <a:bodyPr wrap="none" rtlCol="0">
            <a:spAutoFit/>
          </a:bodyPr>
          <a:lstStyle/>
          <a:p>
            <a:r>
              <a:rPr lang="en-US" b="1" u="sng" dirty="0"/>
              <a:t>Parallel Tasks</a:t>
            </a:r>
          </a:p>
        </p:txBody>
      </p:sp>
      <p:sp>
        <p:nvSpPr>
          <p:cNvPr id="42" name="TextBox 41"/>
          <p:cNvSpPr txBox="1"/>
          <p:nvPr/>
        </p:nvSpPr>
        <p:spPr>
          <a:xfrm>
            <a:off x="10175501" y="809649"/>
            <a:ext cx="748923" cy="369332"/>
          </a:xfrm>
          <a:prstGeom prst="rect">
            <a:avLst/>
          </a:prstGeom>
          <a:noFill/>
        </p:spPr>
        <p:txBody>
          <a:bodyPr wrap="none" rtlCol="0">
            <a:spAutoFit/>
          </a:bodyPr>
          <a:lstStyle/>
          <a:p>
            <a:r>
              <a:rPr lang="en-US" b="1" u="sng" dirty="0"/>
              <a:t>Who?</a:t>
            </a:r>
          </a:p>
        </p:txBody>
      </p:sp>
      <p:sp>
        <p:nvSpPr>
          <p:cNvPr id="43" name="TextBox 42"/>
          <p:cNvSpPr txBox="1"/>
          <p:nvPr/>
        </p:nvSpPr>
        <p:spPr>
          <a:xfrm>
            <a:off x="222250" y="3404024"/>
            <a:ext cx="3282950" cy="1384995"/>
          </a:xfrm>
          <a:prstGeom prst="rect">
            <a:avLst/>
          </a:prstGeom>
          <a:noFill/>
        </p:spPr>
        <p:txBody>
          <a:bodyPr wrap="square" rtlCol="0">
            <a:spAutoFit/>
          </a:bodyPr>
          <a:lstStyle/>
          <a:p>
            <a:r>
              <a:rPr lang="en-US" sz="1400" dirty="0"/>
              <a:t>Much of the development work for the Sprint can happen in parallel if we can agree upon consistent formatting for several key pieces. These key convergence points are listed as the outputs (green boxes) in the workflow diagram.</a:t>
            </a:r>
          </a:p>
        </p:txBody>
      </p:sp>
    </p:spTree>
    <p:extLst>
      <p:ext uri="{BB962C8B-B14F-4D97-AF65-F5344CB8AC3E}">
        <p14:creationId xmlns:p14="http://schemas.microsoft.com/office/powerpoint/2010/main" val="3353868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280</Words>
  <Application>Microsoft Office PowerPoint</Application>
  <PresentationFormat>Widescreen</PresentationFormat>
  <Paragraphs>67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Karl</dc:creator>
  <cp:lastModifiedBy>Jason Karl</cp:lastModifiedBy>
  <cp:revision>11</cp:revision>
  <dcterms:created xsi:type="dcterms:W3CDTF">2016-12-13T16:52:46Z</dcterms:created>
  <dcterms:modified xsi:type="dcterms:W3CDTF">2016-12-13T20:21:10Z</dcterms:modified>
</cp:coreProperties>
</file>