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72" r:id="rId12"/>
    <p:sldId id="271" r:id="rId13"/>
    <p:sldId id="273" r:id="rId14"/>
    <p:sldId id="274" r:id="rId15"/>
    <p:sldId id="275" r:id="rId16"/>
    <p:sldId id="265" r:id="rId17"/>
    <p:sldId id="267" r:id="rId18"/>
    <p:sldId id="268" r:id="rId19"/>
    <p:sldId id="276" r:id="rId20"/>
    <p:sldId id="269" r:id="rId21"/>
    <p:sldId id="27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5325" autoAdjust="0"/>
  </p:normalViewPr>
  <p:slideViewPr>
    <p:cSldViewPr snapToGrid="0">
      <p:cViewPr varScale="1">
        <p:scale>
          <a:sx n="100" d="100"/>
          <a:sy n="100" d="100"/>
        </p:scale>
        <p:origin x="1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478332-10B4-4D90-919D-817633DB350D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EE5C2-9A29-4079-8FD3-D08F858B1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10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http://insideairbnb.com/</a:t>
            </a:r>
          </a:p>
          <a:p>
            <a:endParaRPr lang="en-US" dirty="0"/>
          </a:p>
          <a:p>
            <a:r>
              <a:rPr lang="en-US" dirty="0"/>
              <a:t>https://www.yelp.com/dataset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EE5C2-9A29-4079-8FD3-D08F858B1FB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03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EE5C2-9A29-4079-8FD3-D08F858B1FB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03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Cartoon from XKCD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EE5C2-9A29-4079-8FD3-D08F858B1FB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86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9280-235A-4B5D-993A-2D55C887A56A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BFA301F-E65D-4318-9719-3717E95DD8C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558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9280-235A-4B5D-993A-2D55C887A56A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A301F-E65D-4318-9719-3717E95DD8C0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737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9280-235A-4B5D-993A-2D55C887A56A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A301F-E65D-4318-9719-3717E95DD8C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719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9280-235A-4B5D-993A-2D55C887A56A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A301F-E65D-4318-9719-3717E95DD8C0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86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9280-235A-4B5D-993A-2D55C887A56A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A301F-E65D-4318-9719-3717E95DD8C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82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9280-235A-4B5D-993A-2D55C887A56A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A301F-E65D-4318-9719-3717E95DD8C0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613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9280-235A-4B5D-993A-2D55C887A56A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A301F-E65D-4318-9719-3717E95DD8C0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808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9280-235A-4B5D-993A-2D55C887A56A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A301F-E65D-4318-9719-3717E95DD8C0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468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9280-235A-4B5D-993A-2D55C887A56A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A301F-E65D-4318-9719-3717E95DD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523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9280-235A-4B5D-993A-2D55C887A56A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A301F-E65D-4318-9719-3717E95DD8C0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590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0679280-235A-4B5D-993A-2D55C887A56A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A301F-E65D-4318-9719-3717E95DD8C0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695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79280-235A-4B5D-993A-2D55C887A56A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BFA301F-E65D-4318-9719-3717E95DD8C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603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jp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00A23-3A44-4A5D-B41C-3906CE015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933" y="960241"/>
            <a:ext cx="10093929" cy="3044200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/>
              <a:t>Springboard Capstone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76E387-7C84-4D01-94B7-6950A598E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4829" y="3547241"/>
            <a:ext cx="8859116" cy="1613086"/>
          </a:xfrm>
        </p:spPr>
        <p:txBody>
          <a:bodyPr anchor="ctr">
            <a:normAutofit/>
          </a:bodyPr>
          <a:lstStyle/>
          <a:p>
            <a:r>
              <a:rPr lang="en-US" dirty="0"/>
              <a:t>By Joshua Karpen</a:t>
            </a:r>
          </a:p>
          <a:p>
            <a:r>
              <a:rPr lang="en-US" dirty="0"/>
              <a:t>Predicting Price and Utilization of </a:t>
            </a:r>
            <a:r>
              <a:rPr lang="en-US" dirty="0" err="1"/>
              <a:t>AirBnB</a:t>
            </a:r>
            <a:r>
              <a:rPr lang="en-US" dirty="0"/>
              <a:t> Listings</a:t>
            </a:r>
          </a:p>
        </p:txBody>
      </p:sp>
    </p:spTree>
    <p:extLst>
      <p:ext uri="{BB962C8B-B14F-4D97-AF65-F5344CB8AC3E}">
        <p14:creationId xmlns:p14="http://schemas.microsoft.com/office/powerpoint/2010/main" val="4038996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63C853E-3842-4594-86A9-051FFAF4D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91CDC5-6B61-4116-B3B5-0FF42B6E6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5B08984-5BEB-422F-A364-2B41E6A51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F413B1-54E0-4B16-92AB-1CC5C7D64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person standing in front of a sunset&#10;&#10;Description automatically generated">
            <a:extLst>
              <a:ext uri="{FF2B5EF4-FFF2-40B4-BE49-F238E27FC236}">
                <a16:creationId xmlns:a16="http://schemas.microsoft.com/office/drawing/2014/main" id="{93EA58B9-A33D-4890-AD02-DC39D38E26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37" r="-1" b="-1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5633E59-CFCD-4CB3-AB4B-F13B8BA43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5" y="4907589"/>
            <a:ext cx="8295215" cy="1452929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730B4F-4B5A-4110-ADEF-4139FE68C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0512" y="5241371"/>
            <a:ext cx="6835556" cy="9545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E"/>
                </a:solidFill>
              </a:rPr>
              <a:t>Exploratory Data Analysis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FFB1710-F59A-4B72-91E4-53C2300B7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509" y="5075836"/>
            <a:ext cx="6832499" cy="0"/>
          </a:xfrm>
          <a:prstGeom prst="line">
            <a:avLst/>
          </a:prstGeom>
          <a:ln w="31750">
            <a:solidFill>
              <a:srgbClr val="FEFCA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737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793B7-D998-4EA2-97D9-94D0288A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80" y="386254"/>
            <a:ext cx="11562986" cy="938049"/>
          </a:xfrm>
        </p:spPr>
        <p:txBody>
          <a:bodyPr anchor="ctr">
            <a:normAutofit/>
          </a:bodyPr>
          <a:lstStyle/>
          <a:p>
            <a:r>
              <a:rPr lang="en-US" dirty="0"/>
              <a:t>Important Findings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9A771-4798-4B0D-B97D-D1BCDD0F4059}"/>
              </a:ext>
            </a:extLst>
          </p:cNvPr>
          <p:cNvSpPr txBox="1"/>
          <p:nvPr/>
        </p:nvSpPr>
        <p:spPr>
          <a:xfrm>
            <a:off x="457200" y="1371601"/>
            <a:ext cx="11385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Price distribution skewed right – converting to log comes closer to a normal distribution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5A0A13-DA85-44D8-8950-B4E8A2A916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064" y="2189300"/>
            <a:ext cx="6454780" cy="3357477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C8E05B7D-BEC3-4FB8-9549-F23284ACD2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700" y="2043915"/>
            <a:ext cx="5434034" cy="365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840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793B7-D998-4EA2-97D9-94D0288A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80" y="386254"/>
            <a:ext cx="11562986" cy="938049"/>
          </a:xfrm>
        </p:spPr>
        <p:txBody>
          <a:bodyPr anchor="ctr">
            <a:normAutofit/>
          </a:bodyPr>
          <a:lstStyle/>
          <a:p>
            <a:r>
              <a:rPr lang="en-US" dirty="0"/>
              <a:t>Important Findings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F00EA62-695F-448E-9F3E-D6FA28F9C1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92" r="50640"/>
          <a:stretch/>
        </p:blipFill>
        <p:spPr>
          <a:xfrm>
            <a:off x="6196159" y="1507968"/>
            <a:ext cx="4679760" cy="46109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89A771-4798-4B0D-B97D-D1BCDD0F4059}"/>
              </a:ext>
            </a:extLst>
          </p:cNvPr>
          <p:cNvSpPr txBox="1"/>
          <p:nvPr/>
        </p:nvSpPr>
        <p:spPr>
          <a:xfrm>
            <a:off x="494084" y="1157543"/>
            <a:ext cx="11190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# of Beds, Bedrooms, Bathrooms, and people accommodated showed strongest relationship to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A1C23E-1B8A-4BFB-B9DF-3BFB9861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21"/>
          <a:stretch/>
        </p:blipFill>
        <p:spPr>
          <a:xfrm>
            <a:off x="2673967" y="6196248"/>
            <a:ext cx="7225404" cy="661752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338C1CC-3EB0-4F80-9CBF-1E0FC35CCA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640" b="49746"/>
          <a:stretch/>
        </p:blipFill>
        <p:spPr>
          <a:xfrm>
            <a:off x="1516398" y="1507968"/>
            <a:ext cx="4679761" cy="462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183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793B7-D998-4EA2-97D9-94D0288A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80" y="386254"/>
            <a:ext cx="11562986" cy="938049"/>
          </a:xfrm>
        </p:spPr>
        <p:txBody>
          <a:bodyPr anchor="ctr">
            <a:normAutofit/>
          </a:bodyPr>
          <a:lstStyle/>
          <a:p>
            <a:r>
              <a:rPr lang="en-US" dirty="0"/>
              <a:t>Important Findings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9A771-4798-4B0D-B97D-D1BCDD0F4059}"/>
              </a:ext>
            </a:extLst>
          </p:cNvPr>
          <p:cNvSpPr txBox="1"/>
          <p:nvPr/>
        </p:nvSpPr>
        <p:spPr>
          <a:xfrm>
            <a:off x="466470" y="1225827"/>
            <a:ext cx="11385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Serviced Apartments, Lofts, and Condominiums, have highest median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Guest Suites, Bungalows, and Guesthouses have lowest median price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A5D8FE-63F1-44CC-A56B-3DE8A7A8F1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71" y="1807885"/>
            <a:ext cx="10738837" cy="511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936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793B7-D998-4EA2-97D9-94D0288A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80" y="386254"/>
            <a:ext cx="11562986" cy="938049"/>
          </a:xfrm>
        </p:spPr>
        <p:txBody>
          <a:bodyPr anchor="ctr">
            <a:normAutofit/>
          </a:bodyPr>
          <a:lstStyle/>
          <a:p>
            <a:r>
              <a:rPr lang="en-US" dirty="0"/>
              <a:t>Important Findings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9A771-4798-4B0D-B97D-D1BCDD0F4059}"/>
              </a:ext>
            </a:extLst>
          </p:cNvPr>
          <p:cNvSpPr txBox="1"/>
          <p:nvPr/>
        </p:nvSpPr>
        <p:spPr>
          <a:xfrm>
            <a:off x="457200" y="1371601"/>
            <a:ext cx="113855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Having any bar or restaurant within .1 miles of a listing is good for a $35 higher average price ($147 vs. $112)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Having any bar or restaurant within .5 miles of a listing is good for a $30 higher average price ($131 vs. 101)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TV, Pool, and Gym are the most correlated with higher-value listings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Allowing pets, smoking, and off-premises or street parking are most correlated with lower-value listings</a:t>
            </a:r>
          </a:p>
        </p:txBody>
      </p:sp>
      <p:pic>
        <p:nvPicPr>
          <p:cNvPr id="4" name="Picture 3" descr="A screen shot of a clock&#10;&#10;Description automatically generated">
            <a:extLst>
              <a:ext uri="{FF2B5EF4-FFF2-40B4-BE49-F238E27FC236}">
                <a16:creationId xmlns:a16="http://schemas.microsoft.com/office/drawing/2014/main" id="{7113B929-FDDD-41E7-8820-E915302C0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52" y="4009072"/>
            <a:ext cx="2615885" cy="1471435"/>
          </a:xfrm>
          <a:prstGeom prst="rect">
            <a:avLst/>
          </a:prstGeom>
        </p:spPr>
      </p:pic>
      <p:pic>
        <p:nvPicPr>
          <p:cNvPr id="7" name="Picture 6" descr="A picture containing ground, building, metal, object&#10;&#10;Description automatically generated">
            <a:extLst>
              <a:ext uri="{FF2B5EF4-FFF2-40B4-BE49-F238E27FC236}">
                <a16:creationId xmlns:a16="http://schemas.microsoft.com/office/drawing/2014/main" id="{8E4BA248-AAC7-48C0-A5CD-741D686E9E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524" y="5361524"/>
            <a:ext cx="2419776" cy="1362100"/>
          </a:xfrm>
          <a:prstGeom prst="rect">
            <a:avLst/>
          </a:prstGeom>
        </p:spPr>
      </p:pic>
      <p:pic>
        <p:nvPicPr>
          <p:cNvPr id="9" name="Picture 8" descr="A large pool of water&#10;&#10;Description automatically generated">
            <a:extLst>
              <a:ext uri="{FF2B5EF4-FFF2-40B4-BE49-F238E27FC236}">
                <a16:creationId xmlns:a16="http://schemas.microsoft.com/office/drawing/2014/main" id="{13BF9FA2-2402-4A98-9E42-7498CF0E2E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429" y="4238057"/>
            <a:ext cx="2419976" cy="1362101"/>
          </a:xfrm>
          <a:prstGeom prst="rect">
            <a:avLst/>
          </a:prstGeom>
        </p:spPr>
      </p:pic>
      <p:pic>
        <p:nvPicPr>
          <p:cNvPr id="11" name="Picture 10" descr="A picture containing object&#10;&#10;Description automatically generated">
            <a:extLst>
              <a:ext uri="{FF2B5EF4-FFF2-40B4-BE49-F238E27FC236}">
                <a16:creationId xmlns:a16="http://schemas.microsoft.com/office/drawing/2014/main" id="{8DA981AA-6C09-4358-85E0-4AFE609E44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7256" y="4009072"/>
            <a:ext cx="1957243" cy="1312784"/>
          </a:xfrm>
          <a:prstGeom prst="rect">
            <a:avLst/>
          </a:prstGeom>
        </p:spPr>
      </p:pic>
      <p:pic>
        <p:nvPicPr>
          <p:cNvPr id="14" name="Picture 13" descr="A dog lying on a pile of hay&#10;&#10;Description automatically generated">
            <a:extLst>
              <a:ext uri="{FF2B5EF4-FFF2-40B4-BE49-F238E27FC236}">
                <a16:creationId xmlns:a16="http://schemas.microsoft.com/office/drawing/2014/main" id="{6E0A880A-A7E5-4CEB-BE23-EAD0C00B7B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778" y="5211607"/>
            <a:ext cx="2805710" cy="1603263"/>
          </a:xfrm>
          <a:prstGeom prst="rect">
            <a:avLst/>
          </a:prstGeom>
        </p:spPr>
      </p:pic>
      <p:pic>
        <p:nvPicPr>
          <p:cNvPr id="2050" name="Picture 2" descr="data:image/png;base64,iVBORw0KGgoAAAANSUhEUgAAANgAAADpCAMAAABx2AnXAAABKVBMVEX////+AAAAAAAREiTa2tv7AACNjY3/AADt7e0QEBD8//9UVFQqKioODyL8/PwAABUAABqVlZUbGxv19fXV1dXCwsJ3d3f61tW5ubn78vH87e1ISEjw8PDm5uZoaGj3TEunBAMAABidnZ2rq6v5uLj3W1sAEyX2h4b5zMvHx8cnJyeEhIT5w8P4nJvbAwP8wL/6NTb4QEBbW2RnZ2/74uJAQED3enj4b29gYGA1NTX4ra2Xl57SAAD5IyNBQUwpKjh8fYb3Li2XAAD3UlIYAwP3ZmXWx8fSIiXTNTbVqarUtbXUDhP5lpUAAA32fn33jYxMTVcxMT10dH36FBUdHS0rLDrUmprUgYLUZWbSSky1AAD4paMAEhLpHx/l2ducqaksQD62GxkAIyNGGMZWAAATsUlEQVR4nO1dCVsiSbZNlkCNKhIQZFOkVXiCy1MWwYIGoX3M1ooIODM9zMybef//R7zITFIyMvNGRJIL1f3Nqa+qVDAyDvfGiRs3NknyD1guFGuV1UunWh4PFgsUCqHFYjAuVzsvq0qtWJCxjw/3C8XcajoZI0IGAkLj6nSVK+66pqLAGOd63XsWJYoduu/2cuSXdl1vDuTc7bMYJR17Kr/n29x37JjFu87AGSuj7Qadu+/QLbFUqFQX25LSsahWCtJ3ZTj5ZrK1qSggNLmTd81GB25fLryhpXFbvOW+B6vhm2fvSOncnm92Sw1jeeW6YdljsdqdSmKp+OKhC5qBXnYlkoU3H2kpzNBbIXirYdlPa31yewlaIuVeALRUar1AqdXug6Gl4L4WmD8WPeqNBYEmgagIxivByN1DaqsAjJYrB8xKRTnnMy0chBbaAb34Sqvd2BEvwqzR9o9YUBoPUOv5RAt3d8qLMOv6oiHtgZs6eUNt4IM73m1XN4QWjWp3+rLq3d0Q3PVWL9NutbHYsstAFa95bRHwIvT81ssVCzYxkVwo5npvz4Sd02LRm6e0cNVhDdD9tCIQLxQrU9FE3SeqHja0YnnPASc07t45aAvtuy4zsWpBo+gVNSeyoWQsHMfjcu7NSdbEKwnJCT8Toc62eRicm4qbDXkSYNWQoB+icqXg5kHpSlmUGqq553Uj+DDFWC4z8BjnOqJPu3FJCwvyQlOPxkzFqeADXTIT44UuXfkgjcKl2DNdMauJPMMza+kQs5qbdiakh88+xG9tkdHs1tqI2wK8Bne+RNz4RqDvRFt+pMUBV+c9bVw0RJraYKs2gBv8gv2cFsE5vtEa2zy/yjXX1OfcEeaKyN4WEfEbj9fCbR8pgJsFrzU4HsVUOJEbavjWuowocLJHyOnIkyeI6DKgvDPmjXCdSaPMabeoElQ+HeMKh9nAwSgJdzll+Z2XpZDjJBC6wiVhXv7wOdj5uCJ7bgetRAviRxzlYJml2V2qcDMTmPx6DnamUWauTED3Yp8ztwdTbRYsM1xljuOFejPBFEfgzJg2E1AzgRBRLer78kaBoPFWiNcObCaXWap/y/v1ongOLGhmhTGrNrwRDGvefDDZrc1YHzqasJ3xhvWh5Cy0A2bG0jV2ckdmdGFKHG2JtQJmxoob71lVWTF4XSpvIMzosgNmdsmoICOykhkfSFlL82K6nQWuIIz0FQJrghkxx0JXHdxFu7RZkbE+8g3SD4bqGJsm3c6CthkjN42gQT3DgaeGt+Hdqv4UruWl/W8wDDagjGxZF9EIkhmGR/dALw23MHOMuVvVh3szZNvKYEm0ydxMdqj6GG4ytsIIR7826RKTN6JAvZGRarKJhTGso3bBiqWnDpIZHPgtrL54B74ZSHDsUhvhbvpO/L2obU/MoiDB2YwxwWWxAiw1U9uypd2qPtiZWZIEoNIwRnA7VH24zzV10rDWA725ht0pCGwIqgoYXLQHxl/a7+1M9Qtghem5YzC5BbYwDbsbn4GtrGp8F8yfO8u7q3YGtjKqyj2Ifof7gJ2pfgdKDRvXREOeKJRhNY88A2IGdVB7Bl8EzSo2q7KbkSeGQgqDL4LJH8EJXlD15f1SJn+Ril0TxGKpi3ymtO8Za4FaQxOYcHqEhm0MEs3HHh/CFhw8PMbyUS+IgX3v5xSnDAX2HK03MjP9Zvn00MrJgMPHi5JrZpB8LHR7gHGi+FQz7tDeuPcjk5eKq1jUnVvmgGrr9cbQEHPgYEIWmxVEZXZwnL1OXRxlMtFoNFM/ukhdnx4fGLg9nLuxG5j9uF1XHJAXxAwTLU+ZmFT/x+P6SdrmjemT+vnVhttpZntmUMBYXlcJ8ESn6wFpl0d7jP7sS/gq/6i3wuP6tsSgNoQ0i0GuOrb7vGFkHv+2J9pTfwl/JaarZ9du+WVLq8ljoOqaSaCZCEebmtJZUsG/mWQKZEaIqS+l88catayzD1EH1E9p8xPm5IVuTyer2/Jq9f7+i5kZMOjRiRGUshq1/DbEoETNRH0VmBPjB/afODlV63a9L3XERp4GYoTataYizo2GoVjwXnkVSoyMhcvPqCKX3ZdsVN+eGUVMkvZVq11tEY+MAaMoa3UgaREWe9UNj/VaWWJ9O280ESPx18N27ggIviroK4CY6ArHlFKl8833HQGbWYhJ0rmpGDFU7OuuqkfH/iXRJqY0kG9GJxIZedoQk6JflWbqkBjUyDrwWh4kJvYKr6zpZ5ZY3+KNdsQkSWlpMWfEoOCiisEMf5VfqqQ5kMV/sNkJGmbBsydmXxobgFkGMpjHEdKOI/sWb471Ld4IEFN1yFmABalHAfRSkW3iJage1nwjbTOImFQnJe47IQakoYhC1IBXRCJgotFH9q/gDh03mlazg8QUmx07IQZ0VqjGoMwFaRIX0Gvyv+lYn/ZGmJh04ayZwQ4HhMAL/n6BEkud5f+zRMQGb2QQU3TWgTMWgLTGCppSF0gOZllOI1+Ff4AjYhYx4uDm/oMBGVg3+gb1z8/cIkvMT5YQy5rT65tlXExipGAHCQNg4WkH6ggm3BKv4Qa2JmaNG3U2TGKkmTkIQIBBV1UCTMlP2oe/MF9WiElTs4IUPomxfvc4LJ6+AjyuAQX+9ILvzHnMjNPwY8ryQwMOwg/k9X+bswXqa6mv4UPGr6Yew1mbn57nMydWYoBGjCUgojIumMh/5ScJIZi0USTfyMDB8YU5OgNyhwMJkMtN4CGfuqrLD6aC/9tVaeH1gHYDoB9eQMQ+R2Pyo8uK/EB7455rZnQHDozIFhLQc38uBMm6rgdtM+TeZuEvBn8E8jlIsv/5J7G861oozOhPzz2zg01HBy0L4BBLH/CfwofJZh5442GJY7EQ5IrrNnbunpUC7232leuKTPFIs2e5xGGKGz2w2SlPPMDo2KsWpsFz1ddHgtDohN1Bu+vCKJhU3z2zB5ndQQMJbjWkkr1gpMNz1c+zQqp7aNZPnaCue0HoE14riDYaBCZcylDYP/FQE3V4rfqq5E/sZ9gn0GKrZ4+bmAqPFUQdDwIDzan0Yv+COtr95g2fDSyq/z9uSlMUH9oY9gLJpZql8qoX28BTmymdNJSlWgEd3J4yw+SpKK7hpYIcSPDsXgVKmCqL7dOe0THAoiAuvDENLsFHOdCWt1g6YZR5eJrKZ6KZfIqztsiOGd9mh1lSeoaUnmWWfiJhuCVBkxJTlsWyhvULcsbhkI0bN9KlX8MlyeAKWlQAZUXZCw6MWWJp8rzU6bfDg2+nqTrxh3TMGTPTo2hvvCalR8+zD4cHXx9jR6zSDwlxIMlGRN2yzU3nLCkpNBscR6VSzOAhB1nSUUaPHTGDswXHJWk/ZUweKeYr2SwPDKuhBzTxp+yKhozZVvJ7VmS1WUz6Z7LDFAIYN2Ztwp3TE5tHKogRUbSvvLogEVioqZyjbOMDKSlq56CZ9SS7ODOTgmjeeC6V7IKCvH10V4enx5QkG7Qcoms3HItBQ7QLx8yoimjemJIy9u8+ty0dDoHV2T1oA+5Am7GkcKpOzkLMHIWWNjHII8RLoWwtXUnwA6NJbXMzICxKIzOlgA/kKFzTuiQ7yvxYVP8rtnyQG1xIabOUleC4o6F2FUBaP2RtZEcyI9l9cAKb054Z/bi9RsFe/HQaptIVg0EbIbQpFehVMiSjDXRspyYbZJVZFEfMTKr/D9abv5hFWkmaAl3VOkEPSaYyW0vlt+usGIsg6nTI7ShuPKJLV1YrQPO0Ie08J3DpLImDja35G9tgislkhyM4QPVt8YUaRqn5e2h7/npVERR7qJ5q0KJrKMT6hGzfkbKYmdYRs0YxJcMHq65MsqwA0rGejgVPRFM2ShgC4TooxjryztM/Dkae55vStfkWcKtEb70ODNyjqiye3bDZP+fV8po50gGYCWcLTqV97YvDOjtt/3lkGnigjLpQTFfZQ34HfAwOCFjMRG32dd2Er/VJJGhz2GZ1ArQtUFueE71al8sV86ut8j/COWJV8K8/JzTBzWGbLTlQekCfic5/uTog5uAOTQ6VnuzAKf5uXp0EeaMsXRiXpEE7VwxHPhegTSKfRk3v758IETvZd46TqViGh14jATaggWG1FHgCJrX2XsQVt4OpLQCqT/8OeMZMV+RN1MojEfHYlpmpAnbeaFrz8gxtPjUaA+wRqGWL5zxiTpcqb4AvEZgt0HFK/Qa46Y3epgj14dTSYIEOenvQ3mg3y0QvY4S0fo9aLIVh/sbzQfkhlQuYbGb1RmpJHBhUIPp8cDyGTGZcBscNgl3h0hw30szoNWlQfBsam5bVgyfmGFvZPpuYy72yafPKTdobqdXH4PZMy6k58AEZRmHkDTTd4X9/YsSNlMEweO6nZS0zfJgzMlyIm2ZETAc2a+4c4l+MHLGxhTHuJrHu5gPDKmpzLUMYt95puUEJjhup1ayMw8RsbtCAT5s1ui0r/eYeGWuOWLNZinobMAsb0tNTNODzmyjJhxOm3jD7yS5bQHdhjCO1rac3Me1LXXCQsZuycrGZmUbpXz9ZswV0x884C9l+Szp4Won5AjrrpMR2e2LtYdXGf9JvgA8yRT1bYuCuYouIlq4NWdnDrPvjECjsX5rOLbinns46LREIfRhHs5pPuE9nUqcPV1cP2sSf1zDvnRobRlgYjOr1lW1WsI5k5B4J7SnMcaOB2a3o8ZZGQFs5Q15d0iYM2mYoNNa9kXUGMrxdFjPOP16kA72VwNTOkGYzDCa1CVjH+bOuGwv4Ignz1UgaM8bZ8MwjBMBstwJHx3u4h4VZkXkuboh9ynibccGOb7f7ArAqCON2EsS7MYP1mXhxF6IDYIuCMBpKiHv1D+uapYCl0WIzGHsLbmGsE+9DCx9v0baD0IUkKviHj7CvD9rujrbtwWoZRnDuJ1DB6ioMp6gHBLG7JwX2AEu8K639uESbAe41XSrshmE2YHVmu7AZlxp/p6wGzu1jAWsj5nqj+A1knAtPXd+A6xBsD3LUvcLZEq0o4Ru/vAB09o0OJyMq9hVLBB2XNySL1wRc86BD7EQVHczrehSUA5KQIu/W2oHD2yG5l3UFEzhyr212rmTs3kzZcgDeJuIZSCfGuSAUCfZgRnAEhKDhc1/d5l+F9rJFsdxWq6R4/LyEl5G20dHZ7vk8aSS496mzxlJO4ArFLa7gVQuHTjehjDYt+GG1gsjt5FtdmqwVL3CNdmjhfW+NV8wRxhpOhd6Iogiz0HgLaWLhbizyVHdDQzFmocaNZ/6Ib8SuhXQ75GVdi2UAanhz3zCucC6AXmPP/eBJ0GYhNLhNuwsgMU7fDgSzN16kKAoCurvm1qm5WMIi1zooxLuJfI17T64PL4g5vUqt8QJcX8MBbr+I+aAKr65FlwV66g23+1vHkVb79l6cVQhVPTsyn3Exlu2T0fSuKPhwuXg3RcJ5URVeXvdO4jZHz1acstPLFVhqgqVCrtJx4IBauWjlbaTDHRiZoCxEQYvG5PauVjTTw1KxVrmdNBbKe5wV60O+peikGRhromBQrnanlwTTbrU8UFxvu8JC9z4M3GX+MAaGoIxzgLr+3C/S441n/cWefxN07S3d0QsgdO/ngF1sjsAXYj7PFNcEQ0evMfA9KSZfBt/S9tBlALcS4ZzTTtUtUCOgaRBwJ51PvOzXtPmCQicwaqjjUSgviLb5XnmfaE0Cns4n/lgr+04NlYNdWbJmJtX8VRHUqAW7fMuAWtU3aqi6C2t9Auf8kRHUye3MWjoKjgehXFboNlglhIBvvJRINPEu++oexd6zJ9zQcy/gZSR8FFduRRI1VpY0wveBQmUimsq1kBpMKt9HwwIg524nC6eZp8XkNhfgxeZbAuNCuze9RyKjmz0yLp722r7MHfqG9t2q2xgvQnu2CC3Gje7qzsdIMOojSqXo7/70xz//5a+//OH3P//8848/kn9+/4df/vqXP//xT79TXvUREryFzxu8vibOkv9FIXmWeH31+7lS5DeK/xD7tWFNLL7+GzH8H4kkk5H45jvyVTy5+fY7h0YsPoxH4k9L7et3/bWzZjPxMdSpLGfx+FPz/dfCTCOWbLWSZ/2zxFnkLBGOLZMJomSJ8AXB/DycCIfjyXD4PUP+jobfLbF4hKra2mLLfmI5GvVH4VF/Puq/9/vzYX8WnYXDrf1mP5N5Gkajs/qQ/B+0xeJKfePav8nP7+IaD/XnSfWPSkL9SdJILJLoR1rz+dl83gqHr5OxSHg+b74OM9HRvP9UD7cujobhp/1MMhkPlleyOWwtnxJPy+HZRzLeGg0/kk/J5XC2jCfVryLLRKs1ao7m81Ek1mr1Z/1hv5U0Eks2m6Nmn7xpmEzE4uevidZolnwNJ6Oj1Cwffs/XX1+fSpll0H4Yj4xGig81+/P5vN8cteaj0SzWupi99hU2F/3++zx8TTys2V/GZsvRsj+7mJ8ZicXjF+Sn8Y+nfnzZbM6bkX5zluzPY/Vh9CM6P5r386NhfRZ9DZgY8aRmvzkfzUaEW3M2H81joxb5M48opoldz5vzWZ/YhJhq1oqN4uQDGI0oYkQ+lsmP2Dz5FJu/tsKt2PLjPT5Ljc4SCsFm4rXVf5qH54FLR3wZSQzPhk9P8SFxvGHiPfKeeP+IfCjfD5NPy+Uw/t58Gsaf3pVvyX9nQ7qNEWak5Z0l1b/kz5nSLpOJM/JPPJ4g700mSKvcQS+myYQmGvpX8c/v1+ph+MGnNP7WI4/fHv5D7NeG/wf2gFYkDgAmwgAAAABJRU5ErkJggg==">
            <a:extLst>
              <a:ext uri="{FF2B5EF4-FFF2-40B4-BE49-F238E27FC236}">
                <a16:creationId xmlns:a16="http://schemas.microsoft.com/office/drawing/2014/main" id="{C9873612-2C09-4F6B-A326-0AC7ECFDE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504" y="4170863"/>
            <a:ext cx="1774635" cy="1914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663F58B2-32AE-4D49-806E-A13A9E6D27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738" y="3021447"/>
            <a:ext cx="1340802" cy="1147978"/>
          </a:xfrm>
          <a:prstGeom prst="rect">
            <a:avLst/>
          </a:prstGeom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E07D70F3-F61E-439E-A52B-8AD70B1BE9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1801772" y="3012166"/>
            <a:ext cx="1189111" cy="101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869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793B7-D998-4EA2-97D9-94D0288A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80" y="386254"/>
            <a:ext cx="11562986" cy="938049"/>
          </a:xfrm>
        </p:spPr>
        <p:txBody>
          <a:bodyPr anchor="ctr">
            <a:normAutofit/>
          </a:bodyPr>
          <a:lstStyle/>
          <a:p>
            <a:r>
              <a:rPr lang="en-US" dirty="0"/>
              <a:t>Important Findings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9A771-4798-4B0D-B97D-D1BCDD0F4059}"/>
              </a:ext>
            </a:extLst>
          </p:cNvPr>
          <p:cNvSpPr txBox="1"/>
          <p:nvPr/>
        </p:nvSpPr>
        <p:spPr>
          <a:xfrm>
            <a:off x="457200" y="1371601"/>
            <a:ext cx="11385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Utilization Rate highest for listings with the most accurate price predictions (not over- or </a:t>
            </a:r>
            <a:r>
              <a:rPr lang="en-US" dirty="0" err="1"/>
              <a:t>under-priced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4446EE8-9917-440E-8C5B-058591C1E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589" y="1901199"/>
            <a:ext cx="9123309" cy="498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2063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81D538-3E96-45B6-AD2E-70470C4DA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Modeling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30448E65-E29C-4C2A-A173-47259B3654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896" y="1116345"/>
            <a:ext cx="6185875" cy="3866172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402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793B7-D998-4EA2-97D9-94D0288A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80" y="386254"/>
            <a:ext cx="11562986" cy="938049"/>
          </a:xfrm>
        </p:spPr>
        <p:txBody>
          <a:bodyPr anchor="ctr">
            <a:normAutofit/>
          </a:bodyPr>
          <a:lstStyle/>
          <a:p>
            <a:r>
              <a:rPr lang="en-US" dirty="0"/>
              <a:t>Model Chosen &amp; Why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A58116-1AEF-487D-855C-D9C796EF6AF1}"/>
              </a:ext>
            </a:extLst>
          </p:cNvPr>
          <p:cNvSpPr txBox="1"/>
          <p:nvPr/>
        </p:nvSpPr>
        <p:spPr>
          <a:xfrm>
            <a:off x="894413" y="1459043"/>
            <a:ext cx="102282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Predicting Price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Tested Linear Regression, Ridge Regression, Lasso, and Random Forest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Random Forest performed best, R^2 = 0.64 on test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Predicting Utilization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Testing Linear Regression, Ridge Regression, and Random Forest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Ridge Regression performed best, but overall performance not great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R^2 never higher than 0.1 on test set</a:t>
            </a:r>
          </a:p>
        </p:txBody>
      </p:sp>
    </p:spTree>
    <p:extLst>
      <p:ext uri="{BB962C8B-B14F-4D97-AF65-F5344CB8AC3E}">
        <p14:creationId xmlns:p14="http://schemas.microsoft.com/office/powerpoint/2010/main" val="3515818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793B7-D998-4EA2-97D9-94D0288A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80" y="386254"/>
            <a:ext cx="11562986" cy="938049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5B2DA9-996A-4F7E-85C8-E71E5B13A2D2}"/>
              </a:ext>
            </a:extLst>
          </p:cNvPr>
          <p:cNvSpPr txBox="1"/>
          <p:nvPr/>
        </p:nvSpPr>
        <p:spPr>
          <a:xfrm>
            <a:off x="373544" y="1239187"/>
            <a:ext cx="11077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Best Random Forest Estimator found during </a:t>
            </a:r>
            <a:r>
              <a:rPr lang="en-US" dirty="0" err="1"/>
              <a:t>gridsearch</a:t>
            </a:r>
            <a:r>
              <a:rPr lang="en-US" dirty="0"/>
              <a:t> showed signs of overfitting (R^2 much higher in train than test).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Decreasing tree depth, increasing min samples to split lead to a better model with less overfitting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293FD9-E63C-4E81-8F34-4C1923FF8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91" y="2242403"/>
            <a:ext cx="4633980" cy="4578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710673-A87B-46E3-AC2E-37CA467EC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3800" y="2418298"/>
            <a:ext cx="6412491" cy="357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02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793B7-D998-4EA2-97D9-94D0288A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80" y="386254"/>
            <a:ext cx="11562986" cy="938049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E74E68-496E-400D-AF5C-B0A6CA7243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094"/>
          <a:stretch/>
        </p:blipFill>
        <p:spPr>
          <a:xfrm>
            <a:off x="154395" y="2168046"/>
            <a:ext cx="5299369" cy="24273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5B2DA9-996A-4F7E-85C8-E71E5B13A2D2}"/>
              </a:ext>
            </a:extLst>
          </p:cNvPr>
          <p:cNvSpPr txBox="1"/>
          <p:nvPr/>
        </p:nvSpPr>
        <p:spPr>
          <a:xfrm>
            <a:off x="509664" y="1332749"/>
            <a:ext cx="2443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 Forest Feature </a:t>
            </a:r>
            <a:r>
              <a:rPr lang="en-US" dirty="0" err="1"/>
              <a:t>Importances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22A193-D3DD-4542-8A73-CB202F14DA3A}"/>
              </a:ext>
            </a:extLst>
          </p:cNvPr>
          <p:cNvSpPr txBox="1"/>
          <p:nvPr/>
        </p:nvSpPr>
        <p:spPr>
          <a:xfrm>
            <a:off x="8406347" y="928956"/>
            <a:ext cx="2180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Ridge Regression Coefficients Top/Bottom 10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992AAF-ABA0-41E1-A977-BFEA7F544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837" y="1979080"/>
            <a:ext cx="5127974" cy="24368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83CACF-5892-4122-8C90-E0068184B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837" y="4548583"/>
            <a:ext cx="5221744" cy="215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229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8D793B7-D998-4EA2-97D9-94D0288A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The Problem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D256A-3555-469E-BD7F-C5B3440E2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5593988" cy="3916142"/>
          </a:xfrm>
        </p:spPr>
        <p:txBody>
          <a:bodyPr>
            <a:normAutofit/>
          </a:bodyPr>
          <a:lstStyle/>
          <a:p>
            <a:r>
              <a:rPr lang="en-US" dirty="0" err="1"/>
              <a:t>AirBnB</a:t>
            </a:r>
            <a:r>
              <a:rPr lang="en-US" dirty="0"/>
              <a:t> pricing recommendations not transparent</a:t>
            </a:r>
          </a:p>
          <a:p>
            <a:r>
              <a:rPr lang="en-US" dirty="0"/>
              <a:t>Customers want to find the best deals</a:t>
            </a:r>
          </a:p>
          <a:p>
            <a:r>
              <a:rPr lang="en-US" dirty="0"/>
              <a:t>Hosts want to know the best price to charge to attract customers</a:t>
            </a:r>
          </a:p>
          <a:p>
            <a:r>
              <a:rPr lang="en-US" dirty="0"/>
              <a:t>Insert-Data-Science-is-the-Solution-To-Everything-Quote-Here</a:t>
            </a:r>
          </a:p>
        </p:txBody>
      </p:sp>
      <p:pic>
        <p:nvPicPr>
          <p:cNvPr id="9" name="Picture 8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7A502162-40A3-4FF2-B112-534A6C964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329" y="1616133"/>
            <a:ext cx="3699727" cy="362573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301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793B7-D998-4EA2-97D9-94D0288A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80" y="386254"/>
            <a:ext cx="11562986" cy="938049"/>
          </a:xfrm>
        </p:spPr>
        <p:txBody>
          <a:bodyPr anchor="ctr">
            <a:normAutofit/>
          </a:bodyPr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7F028A-C3FE-47F1-9234-559FB0D755F8}"/>
              </a:ext>
            </a:extLst>
          </p:cNvPr>
          <p:cNvSpPr txBox="1"/>
          <p:nvPr/>
        </p:nvSpPr>
        <p:spPr>
          <a:xfrm>
            <a:off x="1144249" y="1598951"/>
            <a:ext cx="901908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Bigger listings – more beds, bedrooms, bathrooms – can charge more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If possible, try to let the guest have the entire place to themselves – private rooms and shared rooms perform much worse than a dedicated location all to them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Higher priced listings wait to respond to hosts - lower priced listings reply in under a day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Certain neighborhoods (Entertainment District, Yorkville, Rosedale) perform better than others (Scarborough)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309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793B7-D998-4EA2-97D9-94D0288A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80" y="386254"/>
            <a:ext cx="11562986" cy="938049"/>
          </a:xfrm>
        </p:spPr>
        <p:txBody>
          <a:bodyPr anchor="ctr">
            <a:normAutofit/>
          </a:bodyPr>
          <a:lstStyle/>
          <a:p>
            <a:r>
              <a:rPr lang="en-US" dirty="0"/>
              <a:t>Suggestions for Improvement/Next Steps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E75488-594D-4137-8EFA-CA81F463707E}"/>
              </a:ext>
            </a:extLst>
          </p:cNvPr>
          <p:cNvSpPr txBox="1"/>
          <p:nvPr/>
        </p:nvSpPr>
        <p:spPr>
          <a:xfrm>
            <a:off x="1144249" y="1738859"/>
            <a:ext cx="89591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 PCA and/or other feature creation methods to try to improve both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Other model types might do better – a deep learning neural network for example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Use </a:t>
            </a:r>
            <a:r>
              <a:rPr lang="en-US" sz="2400" dirty="0"/>
              <a:t>the calendar data from Inside </a:t>
            </a:r>
            <a:r>
              <a:rPr lang="en-US" sz="2400" dirty="0" err="1"/>
              <a:t>AirBnB</a:t>
            </a:r>
            <a:r>
              <a:rPr lang="en-US" sz="2400" dirty="0"/>
              <a:t> to incorporate a time component to the price and utilization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Model Deployment: create an interactive dashboard where end users can enter information about their listing (for hosts) or a prospective listing (for guests) and see an estimated nightly price</a:t>
            </a:r>
          </a:p>
        </p:txBody>
      </p:sp>
    </p:spTree>
    <p:extLst>
      <p:ext uri="{BB962C8B-B14F-4D97-AF65-F5344CB8AC3E}">
        <p14:creationId xmlns:p14="http://schemas.microsoft.com/office/powerpoint/2010/main" val="3871733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D793B7-D998-4EA2-97D9-94D0288A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The Problem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640540-A740-4E3F-A7A9-4D60BDC61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374" y="1313775"/>
            <a:ext cx="6282919" cy="347131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590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D793B7-D998-4EA2-97D9-94D0288A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kern="1200" cap="all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How can Data Science Help?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60CC4F-7CCD-4607-8890-EE71C27BF31F}"/>
              </a:ext>
            </a:extLst>
          </p:cNvPr>
          <p:cNvSpPr txBox="1"/>
          <p:nvPr/>
        </p:nvSpPr>
        <p:spPr>
          <a:xfrm>
            <a:off x="4426876" y="360183"/>
            <a:ext cx="7356807" cy="62821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/>
              <a:t>Goal: To help </a:t>
            </a:r>
            <a:r>
              <a:rPr lang="en-US" sz="2400" dirty="0" err="1"/>
              <a:t>AirBnB</a:t>
            </a:r>
            <a:r>
              <a:rPr lang="en-US" sz="2400" dirty="0"/>
              <a:t> hosts find the best price to set their listing at to meet a desired utilization rate</a:t>
            </a:r>
          </a:p>
          <a:p>
            <a:pPr marL="742950" lvl="1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/>
              <a:t>What price can I set my listing to ensure it is filled at least 50% of the time? 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/>
              <a:t>This is a prediction problem – we can predict the price of a listing based on various factors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/>
              <a:t>Then, we can predict the utilization of the listing based on how close the actual price is to the predicted price </a:t>
            </a:r>
          </a:p>
          <a:p>
            <a:pPr marL="742950" lvl="1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/>
              <a:t>Theory to test: An over-priced listing will be booked less often. An </a:t>
            </a:r>
            <a:r>
              <a:rPr lang="en-US" sz="2400" dirty="0" err="1"/>
              <a:t>under-priced</a:t>
            </a:r>
            <a:r>
              <a:rPr lang="en-US" sz="2400" dirty="0"/>
              <a:t> listing will be booked more often. </a:t>
            </a:r>
          </a:p>
        </p:txBody>
      </p:sp>
    </p:spTree>
    <p:extLst>
      <p:ext uri="{BB962C8B-B14F-4D97-AF65-F5344CB8AC3E}">
        <p14:creationId xmlns:p14="http://schemas.microsoft.com/office/powerpoint/2010/main" val="2994511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793B7-D998-4EA2-97D9-94D0288A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80" y="386254"/>
            <a:ext cx="11562986" cy="938049"/>
          </a:xfrm>
        </p:spPr>
        <p:txBody>
          <a:bodyPr anchor="ctr">
            <a:normAutofit/>
          </a:bodyPr>
          <a:lstStyle/>
          <a:p>
            <a:r>
              <a:rPr lang="en-US" dirty="0"/>
              <a:t>Datasets Used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C04109-24B0-484B-9587-A43E1618C8E2}"/>
              </a:ext>
            </a:extLst>
          </p:cNvPr>
          <p:cNvSpPr txBox="1"/>
          <p:nvPr/>
        </p:nvSpPr>
        <p:spPr>
          <a:xfrm>
            <a:off x="2669458" y="1446915"/>
            <a:ext cx="952254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AirBnB</a:t>
            </a:r>
            <a:r>
              <a:rPr lang="en-US" sz="2400" dirty="0"/>
              <a:t> data scraped regularly by Inside </a:t>
            </a:r>
            <a:r>
              <a:rPr lang="en-US" sz="2400" dirty="0" err="1"/>
              <a:t>AirBnB</a:t>
            </a:r>
            <a:r>
              <a:rPr lang="en-US" sz="2400" dirty="0"/>
              <a:t>, for most major cities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Listing details, like # bedrooms, bathrooms, daily price, property type, bed type, and ~ 40 more variables including </a:t>
            </a:r>
            <a:r>
              <a:rPr lang="en-US" sz="2400" dirty="0" err="1"/>
              <a:t>lat</a:t>
            </a:r>
            <a:r>
              <a:rPr lang="en-US" sz="2400" dirty="0"/>
              <a:t>/long (generalized to within a few hundred feet)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Calendar and Review data – not used – focused on helping new hosts first, likely do not have any reviews yet</a:t>
            </a:r>
            <a:br>
              <a:rPr lang="en-US" sz="2400" dirty="0"/>
            </a:b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Yelp releases a dataset annually with facts about businesses in a small number of cities.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Type of business, ratings, </a:t>
            </a:r>
            <a:r>
              <a:rPr lang="en-US" sz="2400" dirty="0" err="1"/>
              <a:t>lat</a:t>
            </a:r>
            <a:r>
              <a:rPr lang="en-US" sz="2400" dirty="0"/>
              <a:t>/long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Used to enrich </a:t>
            </a:r>
            <a:r>
              <a:rPr lang="en-US" sz="2400" dirty="0" err="1"/>
              <a:t>AirBnB</a:t>
            </a:r>
            <a:r>
              <a:rPr lang="en-US" sz="2400" dirty="0"/>
              <a:t> data – how many businesses and how popular are they, within a certain radius of each </a:t>
            </a:r>
            <a:r>
              <a:rPr lang="en-US" sz="2400" dirty="0" err="1"/>
              <a:t>AirBnB</a:t>
            </a:r>
            <a:r>
              <a:rPr lang="en-US" sz="2400" dirty="0"/>
              <a:t> listing?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CD4CC8-936C-46C2-89D5-5EF0C54A1C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79" y="4404664"/>
            <a:ext cx="2329479" cy="1133680"/>
          </a:xfrm>
          <a:prstGeom prst="rect">
            <a:avLst/>
          </a:prstGeom>
        </p:spPr>
      </p:pic>
      <p:pic>
        <p:nvPicPr>
          <p:cNvPr id="1026" name="Picture 2" descr="data:image/jpeg;base64,/9j/4AAQSkZJRgABAQAAAQABAAD/2wCEAAkGBxIHBhUSBxEVFRIVFRUWGBEYFRUSGBgXFhUYGRkbFxMZHTQsGhomGxgYIzEhJSktMi4uGB8zPTYsNygtLisBCgoKDg0OGxAQGzImHiUtLS0wLS0rLS8yNSsvNy81Ky8wLi0tLS8vLy0wLS0tMi8vLS01LS8tLS0tLS0tKy0tLf/AABEIALEBHAMBEQACEQEDEQH/xAAbAAEAAgMBAQAAAAAAAAAAAAAABAYBAwUHAv/EADkQAAICAQMCBAMFBgUFAAAAAAABAgMRBAUSBiEHEzFBFCJRFTJhcYEWcoKRobEjM0JSVBckJzZi/8QAGAEBAAMBAAAAAAAAAAAAAAAAAAECAwT/xAA1EQEAAgECAwUGBQQCAwAAAAAAAQIRAzEEEiETQVFxoSIyYZHB8DNSgdHhQpKx8RSiI0Ni/9oADAMBAAIRAxEAPwD3E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D5yBnJAyiQAwwCAyBjIGQAGGBjIDIDIGcgYyB9IABhgYT7gfQAAAAAAAAAAAAAAAAAArPiJuVuz9J23bbPhZHGJYjLHf6SWBXresd0yn+i0+EIvhpvV289Kq7d7FKfOS5tRh2WMdkkjfiKVrMRXwc2he1onm8Vrd8Y+so/zRg3y+3LHqEvmNqsfyST/JpjCMqT0zrt1u6wuhu8YrSLlx+4kv9vBrvL8cm1Yp2OZ95nfmjVxX3V2naoPE5JP6NpHPaek4avN/DvqfV7x1bqqdyu511ufCPCEcYsaXdLv2+p1Tp17CLY69GNrTGvyxtj9npEroweJySf0bSOds+uXYDTrdVHR6SdlzxGEXJv8ABLJW04jKaxmcPFNm8SNdLqGuzX2f9nZc48XCCSi3jtNLPy/md9OHrMRWfew49TWtEzavu59HrnUt2or2C2WxpO/jmGcf0z74OHaYz49XZXEud0Hq9Zd0+pdVYjbyksvjF8fbko9kzfXjTiY5GGlN5zzO7rtQqtHN1yXJQk13Xsm00vc5tTMVmW9d1A8I+p9Vv61D3u7mocOLcYQxnln7qX0O7iNKtaVmI3mfo5qXtOtas7R+8vR1NOOU1j657HJLo3fPnx45co4+uV/cIcXrXcbNu6Vuu0E+M4xTjLCljul6PsyJ3jzhesZz5S5Xhdvt29dL+dvNqlZ5s48mow7LGFhJI6eJ060tEVjucuhe1s5XJSyuxzuiH0AAAAAAAAAAAAAAAAAU7xZ/9Fv/AIf7in4lPNP9F/L9nnX3vBJ5/wCQdmv+Pp+X7uXhvw9X9fohXdH+d4frcrdTY7Ypca3hxjCMsJJ4yn+pbV1ez1YrEb4z+qulp9ppzM92cO5r9Tr968KdPLRuybUpq3i8ydcG0s+79O5nrVpXiImdseq+ja06NojfPox4b7ZoIb1VPbdffG/H+JpppV85Y7xXZckn+Zpq2ticRmrKta9Mziz56Mv+F8StfYl9yF0sfXDTMazjgs/CHRqRnjMfH6IHSPT0/ETdNRqd31NkXXJcXFrKbbaSyu0Vj2NLTHD6UTWOrKZnV1ZidoPDrUy2XdNxnF8pU1WYb7tuM2sv+5GtOeHiY6Z5fValMcVyzOek/RwtHZpt+8y/qnWahXt5goVStXplZlh4WfZYwazWdKuNOGcW7S0zfZ6f4M7xduG0WVa+Up+VLEJyynxa9O5lxNYxFltCcWmvdu2+M29fZ3TXk0v575cf4F3l/NLBzaVefUiJ2jr+3q6bW5NObfpH35POd13Tb7fD6nS6SyT1VbVj/wAOSTnL765fT1O20anbReNtv0ctLVjSms7z1+/06L7DevtzwfsnN5nGp1z/AHotLP6nPxVMakTG0zE+rbg7ezNfCJ/wp9K/8JvP/JZtxH4+n9+LLhvw9T78Hd6F6OWr2arctdqLJ2Rqs8urtwjHjKKXdZ936Mz4vU7OLViN9/RPD158Z7pVfw46TXVVGohdqLKoQUW4QxibfLHJNeix/U317clItjr1RWObXvX73l0+gNdbpqtx0NknKqum3jn0ThyTx9E/oY8RManD9pO/T1X4eOz4rkjbMx8nN6E6NXVeyXy1N9kI0yfCuOHHm45y0/z9jTidXsqxfGZx6M+Hp2l+Sdk7pPcbNR4b7hVqJOUKuPBN54ptZS/ArxVYxS3xhfhZxe1fhLR0r0X+0HQ9mov1NkVU7XClY4ZgsttNerx7E8TrdlaJiOvT5KaFO0zWdl08Ed4t3DZLKtZJy8mUVGT7vjJPtn8MEcVWMVtHfk4eZi1qT3PSjjdYAAAAAAAAAAAAAAAArfiBtVu99K20bdFSsljCclFev1Yr0vWfCUxPs2jxhTl0Xrf+mL0Xlx+I87nw8yOOP7/odGrqVtq0tG0Q59DTmtLxPft6Oo+mNV/0s+B4R+J4tcOccZ5t/f8AT0K694vqxaNomF+HrNNO1bd8Si6DprdNu6Foo2uyFOprnOUoclLmnJuKU12x9cltXVpbVi28Ywppac1paNpmUPZei9y3TqyvWdVyrg6nF/JwzLj6L5fT9S8amnp1nk71b01NSYi20JvTHR2q0fXGqv3CuK09ysSkpxbfJr1j7dsmVbR/xuzndreJ/wCR2ldsoGz9Jbv0rutsen3TKi1/5k2vl9cPh65Sf6l+0rqacV1On39VJ05rqTeiT0P0Nqtt3jV/bihKq+Eo+ZGS+ZybbfD/AE+rIvettHkjpt6Jit41+0nrv9EDTdIb10rqJ19LWVzom8rm4dv4Ze+PdFo1q6lYjU3hE6U0tM0X7o3Qa3Q7a/2ivVtspcuyXyJ/6eXuZas0nHLC2nF+s2VLq3pDWdS9c12amuPwVfFZc4tuK7y+T8WW4a9dOLTbf7wcRWbxFarbqejNvu08ox0eni3FpSVUE1leqaXqYze+OktK1rE9YUHYOi9x2zaddpbK4Ou6D8t+ZHvNS7dvZOOTo1dWupp18YmP5ZadJ09WZjaYn+G+vonWx8MnonXH4h3c+PmRxx/e9BratbalLRtH8o0dOa0vWe9cekdnu2zoeGm1kUro1zi4qSksvOPmX5mPF2jUmZqtw9Zpv4vPOn+i986f0Vj2p1QnY+Mq3KEsxXpJTfZPuzp1NXTvEVtsryWjUteqwdIdA3bNs2qnrmpavUVyjxT7Ryn2c/q2/Uy19WLafZ02W0KTXV7S6R4Y9L6rp/Z9TXusIxnZLMUpxnlcEu7Xp3HF3jU04rXwk4as6erzW2cPpvobXaDpbXUaqqKsv4+WlZFp4a9X7F9fVretYjulXRpNbzM98TCLouj982zp/wCG0EqlXby8yvlDMM4zifvn8CdTU0tS3td336I06alIzXdfvD3pP9k9m8uySlbN8pyXpn2S/BGevq88xEbQnR0uTMzvK1GDcAAAAAAAAAAAAAAAAarro0Uyna8Rim2/ol3ZEzjdMRnoh7JvNO+aLztsnzry1nDj3X4P0L3pNN2dbxbOO7o1y3mEeoFpFF83V5vPtxxyax65z2IrHNFp8MeqbTy4jxz6NG5dRR0OvlTGmyyyNDuUYJSckm1xis/eeBWvNEz4TEfNMzETEeOfR1NFqfidJCcouDlFS4S7Sjlekl9ULVxOEVtzRnDe5JepCxkDmbJvEN3rslTGUfLtnU+WO7h7rHsTNcRE+KM+1NfBI1O4V6XU113yxO1tQXrlru/yIiMziPMmcRn44S0+4Si6jcK6NdCmyWLLFLjHv34rL7+3YmIznHciZiMZ7+iTkhKLqNwr0+srqulidueEcN54rL7+3oTWM5x3dUTOMTPjhH2TeIbxGx0xcfLtlU+WO7jjuse3cTX2Yt49TOLzXwdPPchLRrNQtJpZWTWVGLlj3eFnsVtOIymteacNGz7jHddrrvri4qyKkoyxlJ/XBrqUmluWWeneL15oatPvML9+t0qi1OqEJuTxxan6JfiViJmvN8cJmcWiPGM/R0ckJRqdwrt3CdMJZsgoylH6KWcd/wBGIjMZ7s4JnExCWnn0CWQAAAAAAAAAAAAAAAACq9eO/U7dHS7VBys1E1FzxLhCtd5Oc0vlz2X6ltKM6kZ2jrP0hFrctJmN56R+verV2h1+z26mrS1Rj8TSpVuh2WQhZWlFrlKK4ylBL8OxebUtTE5xE5/Sd4jylSsTW8W8Yx+sbTP33IcNum9VOfTWnuqfwHBzlXOuTty+S+Zffx7l9SeluafZ5onp+X77laR1p+bFoz/9YjGRbasXS2XS3Vp7bKDbrshKV2H2793P8vUm8+/mek2rjyynSiObTmd4ic+fxTrtklrr7PjKZy47bDhlTwrVFfd/+/6merfHPNd+aMeSdGuezi22Jz8+9wt3rv3CqTuolcq9NQr7ZTVc9M0uUvLg2uUsLumbRNK2tO0c/SfH4eTKItNKR/VybfXzXLqepW06GShOzQJ5trhCU215b4OUI93HP0Moz2tuffE48/8ATT/0xybZjPl/tX9NpJ6bZlV8LONM9bc25Uzt8uDScH5C7yz6Jv0Jn2uXM9YrPz8P5OkTeYjpmPl3z8fJr0m2SdOhs3rT2TjXdfCTdM5SVfLNWYRTaj3/AENItEWzE9Zr/wBoUms8sx3Rb0SNVG+3qONumpnXOOqgsKibbox96Wofqn/tXp2KaERGOad8569/18063WJx3cuPvux4O31Zt1f7Y6W/VUSnWoWRlONc7cSw+HJQXbD9ymjMxzRWcTMRjzy014ia1meuJ9MOHDQ3uyK8q37SWr5PUOM1DyPMz/m/d4eX245yaado9nHu49rzx+6mrHv+PTl8u7yw7vVu3VvqvR36yiVla5qco1zsxLC4ZUV6Z9zPQnFrRHTMdPPK2tGaVz3T18sS4cdmnVpp30UWR1H2inGahLl5TwvT/Zj1LUtMRSM90xPqjUrE21Jx+XHps+9n26yrfeW5WaiOpWpm3KOlclKDzxT1K7eVxx29U0TpzEVjl2xiczjzV1MzM83j08von9YaN39QWfalNl1MtM1p1CErIxt+bly4/dk/lw32Mae5bl97MfL/AG3tjnpn3eufP/TifZNr0+nW7+dGr4SEYY0z1PCxL5swXeE/o2jpveOe8136fL4T5uekTFKRO3XPnnv/AEbdw0K+OuluFOov5aOqNVjps5StUV3fBfJP8X6GcZmJiuItzePctXliazbrWKzn57Ya+oKNZZWlqqZ/FVUUOFsaZXSnYnmXG1dq8Y/NlqTXnm1duby6ePxRNZ5Irb8s9fj4fy6M9sdPUuqlRROOot09bouVc2vNcJ8/8THGEn2XzY9jOZ/8M1if6p/t6Lx+LW9vyx/d94SOhND8NuUHzvU/KasrlpXRBzysudr7TnnOGvZs01LRMWxt0x1/xH+WdKz7PNv1+5l6GczoAAAAAAAAAAAAAAAAAAAAAYYHL13T+l3DVq3XaeE7Fj52u/b0z9Sa2mvuotEWjq6cVxWI/wAiDaH0E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//2Q==">
            <a:extLst>
              <a:ext uri="{FF2B5EF4-FFF2-40B4-BE49-F238E27FC236}">
                <a16:creationId xmlns:a16="http://schemas.microsoft.com/office/drawing/2014/main" id="{5D5674D9-F8E3-4010-96C7-39F28581E9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55" t="31851" r="15645" b="23050"/>
          <a:stretch/>
        </p:blipFill>
        <p:spPr bwMode="auto">
          <a:xfrm>
            <a:off x="339980" y="1989007"/>
            <a:ext cx="2536723" cy="1081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2860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5513E21-21B0-48DB-8CF1-35E43B33A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bug&#10;&#10;Description automatically generated">
            <a:extLst>
              <a:ext uri="{FF2B5EF4-FFF2-40B4-BE49-F238E27FC236}">
                <a16:creationId xmlns:a16="http://schemas.microsoft.com/office/drawing/2014/main" id="{ABF1350E-D9D8-4C41-AF1F-989AEDF69D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92" b="1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D793B7-D998-4EA2-97D9-94D0288A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636" y="992221"/>
            <a:ext cx="6247308" cy="4873558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4800" dirty="0"/>
              <a:t>Fixing Data Quality Issues (Data Wrangling – </a:t>
            </a:r>
            <a:r>
              <a:rPr lang="en-US" sz="4800" dirty="0" err="1"/>
              <a:t>YeeHAW</a:t>
            </a:r>
            <a:r>
              <a:rPr lang="en-US" sz="4800" dirty="0"/>
              <a:t>!)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80B8A35-DEA7-4D43-9DF8-90B4681D0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0705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793B7-D998-4EA2-97D9-94D0288A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80" y="386254"/>
            <a:ext cx="11562986" cy="938049"/>
          </a:xfrm>
        </p:spPr>
        <p:txBody>
          <a:bodyPr anchor="ctr">
            <a:normAutofit/>
          </a:bodyPr>
          <a:lstStyle/>
          <a:p>
            <a:r>
              <a:rPr lang="en-US" dirty="0"/>
              <a:t>Data Quality Issues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54FF3C-9867-41D6-ABFC-1C46A3DB4303}"/>
              </a:ext>
            </a:extLst>
          </p:cNvPr>
          <p:cNvSpPr txBox="1"/>
          <p:nvPr/>
        </p:nvSpPr>
        <p:spPr>
          <a:xfrm>
            <a:off x="773723" y="1512277"/>
            <a:ext cx="10492154" cy="5013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Lots of null values, outliers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Some columns only one value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Missing values – some missing entirely, some missing partially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If &gt; 50% missing, dropped entirely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Otherwise imputed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Need to combine ~30 Property Types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Anything below threshold grouped into “Other”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Neighborhood names did not match between </a:t>
            </a:r>
            <a:r>
              <a:rPr lang="en-US" sz="2400" dirty="0" err="1"/>
              <a:t>AirBnB</a:t>
            </a:r>
            <a:r>
              <a:rPr lang="en-US" sz="2400" dirty="0"/>
              <a:t> and Yelp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Manual consolidation</a:t>
            </a:r>
          </a:p>
        </p:txBody>
      </p:sp>
    </p:spTree>
    <p:extLst>
      <p:ext uri="{BB962C8B-B14F-4D97-AF65-F5344CB8AC3E}">
        <p14:creationId xmlns:p14="http://schemas.microsoft.com/office/powerpoint/2010/main" val="3827015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793B7-D998-4EA2-97D9-94D0288A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80" y="386254"/>
            <a:ext cx="11562986" cy="938049"/>
          </a:xfrm>
        </p:spPr>
        <p:txBody>
          <a:bodyPr anchor="ctr">
            <a:normAutofit/>
          </a:bodyPr>
          <a:lstStyle/>
          <a:p>
            <a:r>
              <a:rPr lang="en-US" dirty="0"/>
              <a:t>Outliers - Price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13E02A-CC25-454A-A4B0-7385D70F6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09" y="1435143"/>
            <a:ext cx="7898980" cy="41919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D31D2E-1146-4B71-AF00-68ADAF333B20}"/>
              </a:ext>
            </a:extLst>
          </p:cNvPr>
          <p:cNvSpPr txBox="1"/>
          <p:nvPr/>
        </p:nvSpPr>
        <p:spPr>
          <a:xfrm>
            <a:off x="7983414" y="2090171"/>
            <a:ext cx="4103077" cy="3351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 handful of listings had an extremely high price – $3K-$12K (per night!)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These are not representative of most listings, so I decided to remove them</a:t>
            </a:r>
          </a:p>
        </p:txBody>
      </p:sp>
    </p:spTree>
    <p:extLst>
      <p:ext uri="{BB962C8B-B14F-4D97-AF65-F5344CB8AC3E}">
        <p14:creationId xmlns:p14="http://schemas.microsoft.com/office/powerpoint/2010/main" val="2803623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793B7-D998-4EA2-97D9-94D0288A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80" y="386254"/>
            <a:ext cx="11562986" cy="938049"/>
          </a:xfrm>
        </p:spPr>
        <p:txBody>
          <a:bodyPr anchor="ctr">
            <a:normAutofit/>
          </a:bodyPr>
          <a:lstStyle/>
          <a:p>
            <a:r>
              <a:rPr lang="en-US" dirty="0"/>
              <a:t>Data Quality Issues - Merging </a:t>
            </a:r>
            <a:r>
              <a:rPr lang="en-US" dirty="0" err="1"/>
              <a:t>AirBnB</a:t>
            </a:r>
            <a:r>
              <a:rPr lang="en-US" dirty="0"/>
              <a:t> and Yelp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54FF3C-9867-41D6-ABFC-1C46A3DB4303}"/>
              </a:ext>
            </a:extLst>
          </p:cNvPr>
          <p:cNvSpPr txBox="1"/>
          <p:nvPr/>
        </p:nvSpPr>
        <p:spPr>
          <a:xfrm>
            <a:off x="773723" y="1512277"/>
            <a:ext cx="10492154" cy="3905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Joined on Neighborhood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AirBnB</a:t>
            </a:r>
            <a:r>
              <a:rPr lang="en-US" sz="2400" dirty="0"/>
              <a:t> listings duplicated for each Yelp restaurants/bars in same neighborhood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First had to clean neighborhood names so they matched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Calculated distance between each listing and each Yelp business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Summarized to determine # restaurants/bars w/in .1 mile and .5 mile of each </a:t>
            </a:r>
            <a:r>
              <a:rPr lang="en-US" sz="2400" dirty="0" err="1"/>
              <a:t>AirBnB</a:t>
            </a:r>
            <a:r>
              <a:rPr lang="en-US" sz="2400" dirty="0"/>
              <a:t> listing</a:t>
            </a:r>
          </a:p>
        </p:txBody>
      </p:sp>
    </p:spTree>
    <p:extLst>
      <p:ext uri="{BB962C8B-B14F-4D97-AF65-F5344CB8AC3E}">
        <p14:creationId xmlns:p14="http://schemas.microsoft.com/office/powerpoint/2010/main" val="280233166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1897</TotalTime>
  <Words>862</Words>
  <Application>Microsoft Office PowerPoint</Application>
  <PresentationFormat>Widescreen</PresentationFormat>
  <Paragraphs>94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Gill Sans MT</vt:lpstr>
      <vt:lpstr>Gallery</vt:lpstr>
      <vt:lpstr>Springboard Capstone Presentation</vt:lpstr>
      <vt:lpstr>The Problem</vt:lpstr>
      <vt:lpstr>The Problem</vt:lpstr>
      <vt:lpstr>How can Data Science Help?</vt:lpstr>
      <vt:lpstr>Datasets Used</vt:lpstr>
      <vt:lpstr>Fixing Data Quality Issues (Data Wrangling – YeeHAW!)</vt:lpstr>
      <vt:lpstr>Data Quality Issues</vt:lpstr>
      <vt:lpstr>Outliers - Price</vt:lpstr>
      <vt:lpstr>Data Quality Issues - Merging AirBnB and Yelp data</vt:lpstr>
      <vt:lpstr>Exploratory Data Analysis</vt:lpstr>
      <vt:lpstr>Important Findings</vt:lpstr>
      <vt:lpstr>Important Findings</vt:lpstr>
      <vt:lpstr>Important Findings</vt:lpstr>
      <vt:lpstr>Important Findings</vt:lpstr>
      <vt:lpstr>Important Findings</vt:lpstr>
      <vt:lpstr>Modeling</vt:lpstr>
      <vt:lpstr>Model Chosen &amp; Why</vt:lpstr>
      <vt:lpstr>Results</vt:lpstr>
      <vt:lpstr>Results</vt:lpstr>
      <vt:lpstr>Recommendations</vt:lpstr>
      <vt:lpstr>Suggestions for Improvement/Next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Springboard Capstone Presentation</dc:title>
  <dc:creator>Joshua Karpen</dc:creator>
  <cp:lastModifiedBy>Joshua Karpen</cp:lastModifiedBy>
  <cp:revision>10</cp:revision>
  <dcterms:created xsi:type="dcterms:W3CDTF">2019-01-03T07:42:43Z</dcterms:created>
  <dcterms:modified xsi:type="dcterms:W3CDTF">2019-01-05T23:15:10Z</dcterms:modified>
</cp:coreProperties>
</file>