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4" r:id="rId36"/>
    <p:sldId id="295" r:id="rId37"/>
    <p:sldId id="296" r:id="rId38"/>
    <p:sldId id="297" r:id="rId39"/>
    <p:sldId id="299" r:id="rId40"/>
    <p:sldId id="290" r:id="rId41"/>
    <p:sldId id="29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8" autoAdjust="0"/>
    <p:restoredTop sz="86396" autoAdjust="0"/>
  </p:normalViewPr>
  <p:slideViewPr>
    <p:cSldViewPr snapToGrid="0">
      <p:cViewPr varScale="1">
        <p:scale>
          <a:sx n="86" d="100"/>
          <a:sy n="86" d="100"/>
        </p:scale>
        <p:origin x="-96" y="-774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394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_Slides_CodeRageX_16x9_Co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305" y="2638371"/>
            <a:ext cx="7879662" cy="1256543"/>
          </a:xfrm>
        </p:spPr>
        <p:txBody>
          <a:bodyPr anchor="b" anchorCtr="0">
            <a:noAutofit/>
          </a:bodyPr>
          <a:lstStyle>
            <a:lvl1pPr algn="ctr">
              <a:defRPr sz="2600"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79" y="3988660"/>
            <a:ext cx="7894227" cy="784097"/>
          </a:xfrm>
        </p:spPr>
        <p:txBody>
          <a:bodyPr>
            <a:noAutofit/>
          </a:bodyPr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04795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047952" cy="2847953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600" b="0" i="0">
                <a:latin typeface="Segoe"/>
                <a:cs typeface="Segoe"/>
              </a:defRPr>
            </a:lvl2pPr>
            <a:lvl3pPr marL="914400" indent="0">
              <a:buNone/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1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94194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194194" cy="2847953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533"/>
            <a:ext cx="4007042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55709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10485" y="1507523"/>
            <a:ext cx="4002424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978" y="1508240"/>
            <a:ext cx="5891052" cy="2855942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8533"/>
            <a:ext cx="2014726" cy="285565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01830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562" y="1593762"/>
            <a:ext cx="5702711" cy="2770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4801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61" y="2545042"/>
            <a:ext cx="2155150" cy="181619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_Slides_CodeRageX_16x9_Insid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8533"/>
            <a:ext cx="8232679" cy="28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8" y="4686622"/>
            <a:ext cx="777240" cy="235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Seattle/en/What's_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wUPJvR9mZHi2Ks61dV5p-PEUf6Sml7eM" TargetMode="External"/><Relationship Id="rId5" Type="http://schemas.openxmlformats.org/officeDocument/2006/relationships/hyperlink" Target="http://edn.embarcadero.com/article/44561" TargetMode="External"/><Relationship Id="rId4" Type="http://schemas.openxmlformats.org/officeDocument/2006/relationships/hyperlink" Target="http://docwiki.embarcadero.com/RADStudio/Seattle/en/Release_Not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aster/RTLPerf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Seattle/en/What's_New" TargetMode="External"/><Relationship Id="rId7" Type="http://schemas.openxmlformats.org/officeDocument/2006/relationships/hyperlink" Target="https://github.com/jkaster/RTLPer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wUPJvR9mZHi2Ks61dV5p-PEUf6Sml7eM" TargetMode="External"/><Relationship Id="rId5" Type="http://schemas.openxmlformats.org/officeDocument/2006/relationships/hyperlink" Target="http://edn.embarcadero.com/article/44561" TargetMode="External"/><Relationship Id="rId4" Type="http://schemas.openxmlformats.org/officeDocument/2006/relationships/hyperlink" Target="http://docwiki.embarcadero.com/RADStudio/Seattle/en/Release_Not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Libraries/Seattle/en/System.TObject.DisposeO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Run-Time Library Deep Dive: New Features, Improvements, and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Kaster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AzureAPI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uses TNetEncoding.Base64</a:t>
            </a:r>
          </a:p>
          <a:p>
            <a:r>
              <a:rPr lang="en-US" dirty="0" err="1" smtClean="0"/>
              <a:t>XMLEscape</a:t>
            </a:r>
            <a:r>
              <a:rPr lang="en-US" dirty="0" smtClean="0"/>
              <a:t>() replaced with </a:t>
            </a:r>
            <a:r>
              <a:rPr lang="en-US" dirty="0" err="1" smtClean="0"/>
              <a:t>TNetEncoding.Html.Encode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TAzureTableService</a:t>
            </a:r>
            <a:endParaRPr lang="en-US" dirty="0" smtClean="0"/>
          </a:p>
          <a:p>
            <a:pPr lvl="1"/>
            <a:r>
              <a:rPr lang="en-US" dirty="0" smtClean="0"/>
              <a:t>Version is now 2014-02-14 rather than 2009-09-19</a:t>
            </a:r>
          </a:p>
          <a:p>
            <a:pPr lvl="1"/>
            <a:r>
              <a:rPr lang="en-US" dirty="0" smtClean="0"/>
              <a:t>Memory</a:t>
            </a:r>
            <a:r>
              <a:rPr lang="en-US" baseline="0" dirty="0" smtClean="0"/>
              <a:t> leak on </a:t>
            </a:r>
            <a:r>
              <a:rPr lang="en-US" baseline="0" dirty="0" err="1" smtClean="0"/>
              <a:t>QueryParams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QueryEntitiesXML</a:t>
            </a:r>
            <a:r>
              <a:rPr lang="en-US" baseline="0" dirty="0" smtClean="0"/>
              <a:t> fixed</a:t>
            </a:r>
          </a:p>
          <a:p>
            <a:pPr lvl="0"/>
            <a:r>
              <a:rPr lang="en-US" dirty="0" err="1" smtClean="0"/>
              <a:t>TAzureQueueService</a:t>
            </a:r>
            <a:r>
              <a:rPr lang="en-US" dirty="0" smtClean="0"/>
              <a:t> sets content type to application/x-www-form-</a:t>
            </a:r>
            <a:r>
              <a:rPr lang="en-US" dirty="0" err="1" smtClean="0"/>
              <a:t>urlencoded</a:t>
            </a:r>
            <a:endParaRPr lang="en-US" dirty="0" smtClean="0"/>
          </a:p>
          <a:p>
            <a:pPr lvl="0"/>
            <a:r>
              <a:rPr lang="en-US" dirty="0" err="1" smtClean="0"/>
              <a:t>TAzureBlobService</a:t>
            </a:r>
            <a:endParaRPr lang="en-US" dirty="0" smtClean="0"/>
          </a:p>
          <a:p>
            <a:pPr lvl="1"/>
            <a:r>
              <a:rPr lang="en-US" dirty="0" err="1" smtClean="0"/>
              <a:t>LeaseDuration</a:t>
            </a:r>
            <a:r>
              <a:rPr lang="en-US" dirty="0" smtClean="0"/>
              <a:t> added to </a:t>
            </a:r>
            <a:r>
              <a:rPr lang="en-US" dirty="0" err="1" smtClean="0"/>
              <a:t>HandleBlobLease</a:t>
            </a:r>
            <a:endParaRPr lang="en-US" dirty="0" smtClean="0"/>
          </a:p>
          <a:p>
            <a:pPr lvl="1"/>
            <a:r>
              <a:rPr lang="en-US" dirty="0" err="1" smtClean="0"/>
              <a:t>LeaseDuration</a:t>
            </a:r>
            <a:r>
              <a:rPr lang="en-US" dirty="0" smtClean="0"/>
              <a:t> added to </a:t>
            </a:r>
            <a:r>
              <a:rPr lang="en-US" dirty="0" err="1" smtClean="0"/>
              <a:t>AcquireBlobLease</a:t>
            </a:r>
            <a:endParaRPr lang="en-US" dirty="0" smtClean="0"/>
          </a:p>
          <a:p>
            <a:pPr lvl="1"/>
            <a:r>
              <a:rPr lang="en-US" dirty="0" err="1" smtClean="0"/>
              <a:t>CopyBlobInternal</a:t>
            </a:r>
            <a:endParaRPr lang="en-US" dirty="0" smtClean="0"/>
          </a:p>
          <a:p>
            <a:pPr lvl="2"/>
            <a:r>
              <a:rPr lang="en-US" dirty="0" smtClean="0"/>
              <a:t>Bug fix for blob location</a:t>
            </a:r>
          </a:p>
          <a:p>
            <a:pPr lvl="2"/>
            <a:r>
              <a:rPr lang="en-US" dirty="0" smtClean="0"/>
              <a:t>Check for response code 202 instead of 201</a:t>
            </a:r>
          </a:p>
          <a:p>
            <a:pPr lvl="1"/>
            <a:r>
              <a:rPr lang="en-US" dirty="0" err="1" smtClean="0"/>
              <a:t>ListBlobs</a:t>
            </a:r>
            <a:r>
              <a:rPr lang="en-US" dirty="0" smtClean="0"/>
              <a:t> </a:t>
            </a:r>
            <a:r>
              <a:rPr lang="en-US" dirty="0" err="1" smtClean="0"/>
              <a:t>BlobURL</a:t>
            </a:r>
            <a:r>
              <a:rPr lang="en-US" dirty="0" smtClean="0"/>
              <a:t> is updated to include </a:t>
            </a:r>
            <a:r>
              <a:rPr lang="en-US" dirty="0" err="1" smtClean="0"/>
              <a:t>ServiceEndpoint</a:t>
            </a:r>
            <a:r>
              <a:rPr lang="en-US" dirty="0" smtClean="0"/>
              <a:t> and </a:t>
            </a:r>
            <a:r>
              <a:rPr lang="en-US" dirty="0" err="1" smtClean="0"/>
              <a:t>ContainerName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DataSnap</a:t>
            </a:r>
            <a:r>
              <a:rPr lang="en-US" baseline="0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TDSClientProxyWriterObjectiveCiOS</a:t>
            </a:r>
            <a:r>
              <a:rPr lang="en-US" dirty="0" smtClean="0"/>
              <a:t> supports specific versions</a:t>
            </a:r>
          </a:p>
          <a:p>
            <a:pPr lvl="1"/>
            <a:r>
              <a:rPr lang="en-US" dirty="0" smtClean="0"/>
              <a:t>4.2</a:t>
            </a:r>
          </a:p>
          <a:p>
            <a:pPr lvl="1"/>
            <a:r>
              <a:rPr lang="en-US" dirty="0" smtClean="0"/>
              <a:t>7.1</a:t>
            </a:r>
          </a:p>
          <a:p>
            <a:pPr lvl="1"/>
            <a:r>
              <a:rPr lang="en-US" dirty="0" smtClean="0"/>
              <a:t>8.1</a:t>
            </a:r>
          </a:p>
          <a:p>
            <a:r>
              <a:rPr lang="en-US" dirty="0" err="1" smtClean="0"/>
              <a:t>Data.FireDACJSONReflect.pas</a:t>
            </a:r>
            <a:r>
              <a:rPr lang="en-US" dirty="0" smtClean="0"/>
              <a:t> now uses </a:t>
            </a:r>
            <a:r>
              <a:rPr lang="en-US" dirty="0" err="1" smtClean="0"/>
              <a:t>System.NetEncoding</a:t>
            </a:r>
            <a:r>
              <a:rPr lang="en-US" dirty="0" smtClean="0"/>
              <a:t> and </a:t>
            </a:r>
            <a:r>
              <a:rPr lang="en-US" dirty="0" err="1" smtClean="0"/>
              <a:t>System.Zlib</a:t>
            </a:r>
            <a:r>
              <a:rPr lang="en-US" dirty="0" smtClean="0"/>
              <a:t> with data compression for better throughput (See how </a:t>
            </a:r>
            <a:r>
              <a:rPr lang="en-US" dirty="0" err="1" smtClean="0"/>
              <a:t>FDSchemaAdapter</a:t>
            </a:r>
            <a:r>
              <a:rPr lang="en-US" dirty="0" smtClean="0"/>
              <a:t> component is used in </a:t>
            </a:r>
            <a:r>
              <a:rPr lang="en-US" dirty="0" err="1" smtClean="0"/>
              <a:t>DataSnap</a:t>
            </a:r>
            <a:r>
              <a:rPr lang="en-US" dirty="0" smtClean="0"/>
              <a:t> applications)</a:t>
            </a:r>
          </a:p>
          <a:p>
            <a:r>
              <a:rPr lang="en-US" dirty="0" err="1" smtClean="0"/>
              <a:t>TDSCustomRestConnection</a:t>
            </a:r>
            <a:endParaRPr lang="en-US" dirty="0" smtClean="0"/>
          </a:p>
          <a:p>
            <a:pPr lvl="1"/>
            <a:r>
              <a:rPr lang="en-US" dirty="0" smtClean="0"/>
              <a:t>New events</a:t>
            </a:r>
          </a:p>
          <a:p>
            <a:pPr lvl="2"/>
            <a:r>
              <a:rPr lang="en-US" dirty="0" err="1" smtClean="0"/>
              <a:t>OnValidateCertificate</a:t>
            </a:r>
            <a:endParaRPr lang="en-US" dirty="0" smtClean="0"/>
          </a:p>
          <a:p>
            <a:pPr lvl="2"/>
            <a:r>
              <a:rPr lang="en-US" dirty="0" err="1" smtClean="0"/>
              <a:t>OnAuthentication</a:t>
            </a:r>
            <a:endParaRPr lang="en-US" dirty="0" smtClean="0"/>
          </a:p>
          <a:p>
            <a:pPr lvl="2"/>
            <a:r>
              <a:rPr lang="en-US" dirty="0" err="1" smtClean="0"/>
              <a:t>OnSelectClientCertificate</a:t>
            </a:r>
            <a:endParaRPr lang="en-US" dirty="0" smtClean="0"/>
          </a:p>
          <a:p>
            <a:pPr lvl="1"/>
            <a:r>
              <a:rPr lang="en-US" dirty="0" smtClean="0"/>
              <a:t>New methods</a:t>
            </a:r>
          </a:p>
          <a:p>
            <a:pPr lvl="2"/>
            <a:r>
              <a:rPr lang="en-US" dirty="0" err="1" smtClean="0"/>
              <a:t>ClearSessionCredentials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 err="1" smtClean="0"/>
              <a:t>GetSessionCredentials</a:t>
            </a:r>
            <a:r>
              <a:rPr lang="en-US" dirty="0" smtClean="0"/>
              <a:t>: </a:t>
            </a:r>
            <a:r>
              <a:rPr lang="en-US" dirty="0" err="1" smtClean="0"/>
              <a:t>TArray</a:t>
            </a:r>
            <a:r>
              <a:rPr lang="en-US" dirty="0" smtClean="0"/>
              <a:t>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DataSnap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TDSHTTP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 err="1" smtClean="0"/>
              <a:t>refactored</a:t>
            </a:r>
            <a:endParaRPr lang="en-US" dirty="0" smtClean="0"/>
          </a:p>
          <a:p>
            <a:pPr lvl="1"/>
            <a:r>
              <a:rPr lang="en-US" dirty="0" smtClean="0"/>
              <a:t>New internal interfaces</a:t>
            </a:r>
          </a:p>
          <a:p>
            <a:pPr lvl="2"/>
            <a:r>
              <a:rPr lang="en-US" dirty="0" err="1" smtClean="0"/>
              <a:t>IProxyConnectionInfo</a:t>
            </a:r>
            <a:endParaRPr lang="en-US" dirty="0" smtClean="0"/>
          </a:p>
          <a:p>
            <a:pPr lvl="2"/>
            <a:r>
              <a:rPr lang="en-US" dirty="0" err="1" smtClean="0"/>
              <a:t>IHeaderList</a:t>
            </a:r>
            <a:endParaRPr lang="en-US" dirty="0" smtClean="0"/>
          </a:p>
          <a:p>
            <a:pPr lvl="2"/>
            <a:r>
              <a:rPr lang="en-US" dirty="0" err="1" smtClean="0"/>
              <a:t>IRequestHeaderList</a:t>
            </a:r>
            <a:endParaRPr lang="en-US" dirty="0" smtClean="0"/>
          </a:p>
          <a:p>
            <a:pPr lvl="2"/>
            <a:r>
              <a:rPr lang="en-US" dirty="0" err="1" smtClean="0"/>
              <a:t>IRequest</a:t>
            </a:r>
            <a:endParaRPr lang="en-US" dirty="0" smtClean="0"/>
          </a:p>
          <a:p>
            <a:pPr lvl="2"/>
            <a:r>
              <a:rPr lang="en-US" dirty="0" err="1" smtClean="0"/>
              <a:t>IResponse</a:t>
            </a:r>
            <a:endParaRPr lang="en-US" dirty="0" smtClean="0"/>
          </a:p>
          <a:p>
            <a:pPr lvl="0"/>
            <a:r>
              <a:rPr lang="en-US" dirty="0" err="1" smtClean="0"/>
              <a:t>TDSHTTPRequestWebBroker</a:t>
            </a:r>
            <a:r>
              <a:rPr lang="en-US" baseline="0" dirty="0" err="1" smtClean="0"/>
              <a:t>.GetPostStream</a:t>
            </a:r>
            <a:r>
              <a:rPr lang="en-US" baseline="0" dirty="0" smtClean="0"/>
              <a:t>() now uses </a:t>
            </a:r>
            <a:r>
              <a:rPr lang="en-US" baseline="0" dirty="0" err="1" smtClean="0"/>
              <a:t>ReadTotalContent</a:t>
            </a:r>
            <a:r>
              <a:rPr lang="en-US" baseline="0" dirty="0" smtClean="0"/>
              <a:t>(), which is cleaner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TDBXReaderDataSet.LoadFieldDef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() precision fix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ValueType.Precision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High(FldDesc.iUnits1) then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FldDesc.iUnits1 := High(FldDesc.iUnits1)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FldDesc.iUnits1  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ValueType.Precision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ValueType.Scale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High(FldDesc.iUnits2) then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FldDesc.iUnits2 := High(FldDesc.iUnits2)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FldDesc.iUnits2  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ValueType.Scale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JSON: New </a:t>
            </a:r>
            <a:r>
              <a:rPr lang="en-US" dirty="0" err="1" smtClean="0"/>
              <a:t>Tlist</a:t>
            </a:r>
            <a:r>
              <a:rPr lang="en-US" dirty="0" smtClean="0"/>
              <a:t>&lt;T&gt;.</a:t>
            </a:r>
            <a:r>
              <a:rPr lang="en-US" dirty="0" err="1" smtClean="0"/>
              <a:t>ListHelper</a:t>
            </a:r>
            <a:r>
              <a:rPr lang="en-US" dirty="0" smtClean="0"/>
              <a:t> on </a:t>
            </a:r>
            <a:r>
              <a:rPr lang="en-US" dirty="0" err="1" smtClean="0"/>
              <a:t>TypeKind.tkRecord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err="1" smtClean="0"/>
              <a:t>TTypeMarshaller</a:t>
            </a:r>
            <a:r>
              <a:rPr lang="en-US" dirty="0" smtClean="0"/>
              <a:t>&lt;</a:t>
            </a:r>
            <a:r>
              <a:rPr lang="en-US" dirty="0" err="1" smtClean="0"/>
              <a:t>TSerial</a:t>
            </a:r>
            <a:r>
              <a:rPr lang="en-US" dirty="0" smtClean="0"/>
              <a:t>&gt;.</a:t>
            </a:r>
            <a:r>
              <a:rPr lang="en-US" dirty="0" err="1" smtClean="0"/>
              <a:t>MarshalValue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TJSONUnMarshal.SetFieldArray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See Jim Tierney’s session on Wednesday</a:t>
            </a:r>
          </a:p>
          <a:p>
            <a:r>
              <a:rPr lang="en-US" dirty="0" smtClean="0"/>
              <a:t>Desktop Console has many new methods and properties</a:t>
            </a:r>
          </a:p>
          <a:p>
            <a:r>
              <a:rPr lang="en-US" dirty="0" err="1" smtClean="0"/>
              <a:t>EMS.ResourceAPI.pas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TEndpointRequestBody.JSONReader</a:t>
            </a:r>
            <a:r>
              <a:rPr lang="en-US" dirty="0" smtClean="0"/>
              <a:t> : </a:t>
            </a:r>
            <a:r>
              <a:rPr lang="en-US" dirty="0" err="1" smtClean="0"/>
              <a:t>TJsonTextReader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TEndpointResponseBody.JSONWriter</a:t>
            </a:r>
            <a:r>
              <a:rPr lang="en-US" dirty="0" smtClean="0"/>
              <a:t> : </a:t>
            </a:r>
            <a:r>
              <a:rPr lang="en-US" dirty="0" err="1" smtClean="0"/>
              <a:t>TJsonTextWriter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err="1" smtClean="0"/>
              <a:t>TEndpointContext</a:t>
            </a:r>
            <a:endParaRPr lang="en-US" dirty="0" smtClean="0"/>
          </a:p>
          <a:p>
            <a:pPr lvl="2"/>
            <a:r>
              <a:rPr lang="en-US" dirty="0" smtClean="0"/>
              <a:t>New nested </a:t>
            </a:r>
            <a:r>
              <a:rPr lang="en-US" dirty="0" err="1" smtClean="0"/>
              <a:t>TEdgemodule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EndpointName</a:t>
            </a:r>
            <a:r>
              <a:rPr lang="en-US" dirty="0" smtClean="0"/>
              <a:t> : string property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Edgemodule</a:t>
            </a:r>
            <a:r>
              <a:rPr lang="en-US" dirty="0" smtClean="0"/>
              <a:t> : </a:t>
            </a:r>
            <a:r>
              <a:rPr lang="en-US" dirty="0" err="1" smtClean="0"/>
              <a:t>TEdgemodule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err="1" smtClean="0"/>
              <a:t>TEndpointRequest.Endpoint</a:t>
            </a:r>
            <a:r>
              <a:rPr lang="en-US" dirty="0" smtClean="0"/>
              <a:t> property removed</a:t>
            </a:r>
          </a:p>
          <a:p>
            <a:r>
              <a:rPr lang="en-US" dirty="0" err="1" smtClean="0"/>
              <a:t>TEMSEndpointParameter</a:t>
            </a:r>
            <a:r>
              <a:rPr lang="en-US" dirty="0" smtClean="0"/>
              <a:t> removed</a:t>
            </a:r>
          </a:p>
          <a:p>
            <a:r>
              <a:rPr lang="en-US" dirty="0" err="1" smtClean="0"/>
              <a:t>TEMSEndpointInputParameters</a:t>
            </a:r>
            <a:r>
              <a:rPr lang="en-US" dirty="0" smtClean="0"/>
              <a:t>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 module</a:t>
            </a:r>
            <a:r>
              <a:rPr lang="en-US" baseline="0" dirty="0" smtClean="0"/>
              <a:t> interfaces</a:t>
            </a:r>
          </a:p>
          <a:p>
            <a:pPr lvl="1"/>
            <a:r>
              <a:rPr lang="en-US" dirty="0" err="1" smtClean="0"/>
              <a:t>IEMSModuleResourceRequest</a:t>
            </a:r>
            <a:endParaRPr lang="en-US" dirty="0" smtClean="0"/>
          </a:p>
          <a:p>
            <a:pPr lvl="1"/>
            <a:r>
              <a:rPr lang="en-US" dirty="0" err="1" smtClean="0"/>
              <a:t>IEMSModuleResourceRequestService</a:t>
            </a:r>
            <a:endParaRPr lang="en-US" dirty="0" smtClean="0"/>
          </a:p>
          <a:p>
            <a:r>
              <a:rPr lang="en-US" dirty="0" err="1" smtClean="0"/>
              <a:t>TEMSInternalAPI</a:t>
            </a:r>
            <a:r>
              <a:rPr lang="en-US" dirty="0" smtClean="0"/>
              <a:t> new module and module resource management functions for:</a:t>
            </a:r>
          </a:p>
          <a:p>
            <a:pPr lvl="1"/>
            <a:r>
              <a:rPr lang="en-US" dirty="0" smtClean="0"/>
              <a:t>Unregister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kern="1200" dirty="0" smtClean="0">
                <a:solidFill>
                  <a:schemeClr val="tx1"/>
                </a:solidFill>
                <a:latin typeface="Segoe"/>
                <a:ea typeface="+mj-ea"/>
                <a:cs typeface="Segoe"/>
              </a:rPr>
              <a:t>EMS (under REST)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TEMSClientAPI</a:t>
            </a:r>
            <a:endParaRPr lang="en-US" dirty="0" smtClean="0"/>
          </a:p>
          <a:p>
            <a:pPr lvl="1"/>
            <a:r>
              <a:rPr lang="en-US" dirty="0" smtClean="0"/>
              <a:t>Added</a:t>
            </a:r>
            <a:r>
              <a:rPr lang="en-US" baseline="0" dirty="0" smtClean="0"/>
              <a:t> support for module management</a:t>
            </a:r>
          </a:p>
          <a:p>
            <a:pPr lvl="1"/>
            <a:r>
              <a:rPr lang="en-US" baseline="0" dirty="0" smtClean="0"/>
              <a:t>Added support for module resource management</a:t>
            </a:r>
          </a:p>
          <a:p>
            <a:pPr lvl="1"/>
            <a:r>
              <a:rPr lang="en-US" baseline="0" dirty="0" smtClean="0"/>
              <a:t>New </a:t>
            </a:r>
            <a:r>
              <a:rPr lang="en-US" baseline="0" dirty="0" err="1" smtClean="0"/>
              <a:t>TProc</a:t>
            </a:r>
            <a:r>
              <a:rPr lang="en-US" dirty="0" smtClean="0"/>
              <a:t> parameter</a:t>
            </a:r>
          </a:p>
          <a:p>
            <a:pPr lvl="2"/>
            <a:r>
              <a:rPr lang="en-US" baseline="0" dirty="0" err="1" smtClean="0"/>
              <a:t>QueryResource</a:t>
            </a:r>
            <a:r>
              <a:rPr lang="en-US" baseline="0" dirty="0" smtClean="0"/>
              <a:t>()</a:t>
            </a:r>
          </a:p>
          <a:p>
            <a:pPr lvl="2"/>
            <a:r>
              <a:rPr lang="en-US" dirty="0" err="1" smtClean="0"/>
              <a:t>DeleteResource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AddResource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EMS Meta Types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TMetaModule</a:t>
            </a:r>
            <a:r>
              <a:rPr lang="en-US" dirty="0" smtClean="0"/>
              <a:t>, </a:t>
            </a:r>
            <a:r>
              <a:rPr lang="en-US" dirty="0" err="1" smtClean="0"/>
              <a:t>TMetaModuleResource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TMetaFoundModule</a:t>
            </a:r>
            <a:r>
              <a:rPr lang="en-US" dirty="0" smtClean="0"/>
              <a:t>, </a:t>
            </a:r>
            <a:r>
              <a:rPr lang="en-US" dirty="0" err="1" smtClean="0"/>
              <a:t>TMetaFoundModuleResource</a:t>
            </a:r>
            <a:endParaRPr lang="en-US" dirty="0" smtClean="0"/>
          </a:p>
          <a:p>
            <a:r>
              <a:rPr lang="en-US" dirty="0" smtClean="0"/>
              <a:t>See my notes for more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See Jim </a:t>
            </a:r>
            <a:r>
              <a:rPr lang="en-US" dirty="0" err="1" smtClean="0"/>
              <a:t>McKeeth’s</a:t>
            </a:r>
            <a:r>
              <a:rPr lang="en-US" dirty="0" smtClean="0"/>
              <a:t> session on Thursday</a:t>
            </a:r>
          </a:p>
          <a:p>
            <a:r>
              <a:rPr lang="en-US" dirty="0" err="1" smtClean="0"/>
              <a:t>FireDac.ADO.Import.pas</a:t>
            </a:r>
            <a:r>
              <a:rPr lang="en-US" dirty="0" smtClean="0"/>
              <a:t> internal BCD changed to </a:t>
            </a:r>
            <a:r>
              <a:rPr lang="en-US" dirty="0" err="1" smtClean="0"/>
              <a:t>dtFMTBcd</a:t>
            </a:r>
            <a:endParaRPr lang="en-US" dirty="0" smtClean="0"/>
          </a:p>
          <a:p>
            <a:r>
              <a:rPr lang="en-US" dirty="0" err="1" smtClean="0"/>
              <a:t>TFDBatchMoveDataSetDriver.GetTableDefs</a:t>
            </a:r>
            <a:endParaRPr lang="en-US" dirty="0" smtClean="0"/>
          </a:p>
          <a:p>
            <a:pPr lvl="1"/>
            <a:r>
              <a:rPr lang="en-US" dirty="0" smtClean="0"/>
              <a:t>Added support for </a:t>
            </a:r>
            <a:r>
              <a:rPr lang="en-US" dirty="0" err="1" smtClean="0"/>
              <a:t>Provider.PSGetKeyFields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Improved retrieval of </a:t>
            </a:r>
            <a:r>
              <a:rPr lang="en-US" dirty="0" err="1" smtClean="0"/>
              <a:t>TIndexDefs</a:t>
            </a:r>
            <a:endParaRPr lang="en-US" dirty="0" smtClean="0"/>
          </a:p>
          <a:p>
            <a:r>
              <a:rPr lang="en-US" dirty="0" err="1" smtClean="0"/>
              <a:t>TFDBatchMoveMappings.GetKeyValues</a:t>
            </a:r>
            <a:r>
              <a:rPr lang="en-US" dirty="0" smtClean="0"/>
              <a:t>() result is now assigned</a:t>
            </a:r>
          </a:p>
          <a:p>
            <a:r>
              <a:rPr lang="en-US" dirty="0" err="1" smtClean="0"/>
              <a:t>TDFBatchMoveSQLWriter</a:t>
            </a:r>
            <a:r>
              <a:rPr lang="en-US" dirty="0" smtClean="0"/>
              <a:t> new property </a:t>
            </a:r>
            <a:r>
              <a:rPr lang="en-US" dirty="0" err="1" smtClean="0"/>
              <a:t>CreateTableParts</a:t>
            </a:r>
            <a:r>
              <a:rPr lang="en-US" dirty="0" smtClean="0"/>
              <a:t>: </a:t>
            </a:r>
            <a:r>
              <a:rPr lang="en-US" dirty="0" err="1" smtClean="0"/>
              <a:t>TFDPhysCreateTableParts</a:t>
            </a:r>
            <a:endParaRPr lang="en-US" dirty="0" smtClean="0"/>
          </a:p>
          <a:p>
            <a:r>
              <a:rPr lang="en-US" dirty="0" err="1" smtClean="0"/>
              <a:t>TDFCustomConnection</a:t>
            </a:r>
            <a:endParaRPr lang="en-US" dirty="0" smtClean="0"/>
          </a:p>
          <a:p>
            <a:pPr lvl="1"/>
            <a:r>
              <a:rPr lang="en-US" dirty="0" smtClean="0"/>
              <a:t>Promoted to protected</a:t>
            </a:r>
          </a:p>
          <a:p>
            <a:pPr lvl="2"/>
            <a:r>
              <a:rPr lang="en-US" dirty="0" err="1" smtClean="0"/>
              <a:t>AttachClient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DetachClient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New function </a:t>
            </a:r>
            <a:r>
              <a:rPr lang="en-US" dirty="0" err="1" smtClean="0"/>
              <a:t>ExecSQL</a:t>
            </a:r>
            <a:r>
              <a:rPr lang="en-US" dirty="0" smtClean="0"/>
              <a:t>(const ASQL: String;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AResultSet</a:t>
            </a:r>
            <a:r>
              <a:rPr lang="en-US" dirty="0" smtClean="0"/>
              <a:t>: </a:t>
            </a:r>
            <a:r>
              <a:rPr lang="en-US" dirty="0" err="1" smtClean="0"/>
              <a:t>TDataSet</a:t>
            </a:r>
            <a:r>
              <a:rPr lang="en-US" dirty="0" smtClean="0"/>
              <a:t>): </a:t>
            </a:r>
            <a:r>
              <a:rPr lang="en-US" dirty="0" err="1" smtClean="0"/>
              <a:t>LongInt</a:t>
            </a:r>
            <a:r>
              <a:rPr lang="en-US" dirty="0" smtClean="0"/>
              <a:t>; overload</a:t>
            </a:r>
          </a:p>
          <a:p>
            <a:pPr lvl="0"/>
            <a:r>
              <a:rPr lang="en-US" dirty="0" smtClean="0"/>
              <a:t>Many, many other changes. See my notes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REST</a:t>
            </a:r>
            <a:r>
              <a:rPr lang="en-US" baseline="0" dirty="0" smtClean="0"/>
              <a:t> Debugger</a:t>
            </a:r>
          </a:p>
          <a:p>
            <a:pPr lvl="1"/>
            <a:r>
              <a:rPr lang="en-US" dirty="0" smtClean="0"/>
              <a:t>Added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scrollbox</a:t>
            </a:r>
            <a:endParaRPr lang="en-US" baseline="0" dirty="0" smtClean="0"/>
          </a:p>
          <a:p>
            <a:pPr lvl="1"/>
            <a:r>
              <a:rPr lang="en-US" baseline="0" dirty="0" smtClean="0"/>
              <a:t>Added enter key to open on URL</a:t>
            </a:r>
          </a:p>
          <a:p>
            <a:pPr lvl="0"/>
            <a:r>
              <a:rPr lang="en-US" dirty="0" err="1" smtClean="0"/>
              <a:t>OAuth</a:t>
            </a:r>
            <a:r>
              <a:rPr lang="en-US" dirty="0" smtClean="0"/>
              <a:t> support cleaned up</a:t>
            </a:r>
          </a:p>
          <a:p>
            <a:pPr lvl="0"/>
            <a:r>
              <a:rPr lang="en-US" dirty="0" smtClean="0"/>
              <a:t>New function </a:t>
            </a:r>
            <a:r>
              <a:rPr lang="en-US" dirty="0" err="1" smtClean="0"/>
              <a:t>TParseStorageAPI.GetJsonDateFormat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TJsonDateFormat</a:t>
            </a:r>
            <a:endParaRPr lang="en-US" baseline="0" dirty="0" smtClean="0"/>
          </a:p>
          <a:p>
            <a:pPr lvl="0"/>
            <a:r>
              <a:rPr lang="en-US" baseline="0" dirty="0" smtClean="0"/>
              <a:t>New IBackendStorageAPI2 for custom date format objects</a:t>
            </a:r>
          </a:p>
          <a:p>
            <a:pPr lvl="0"/>
            <a:r>
              <a:rPr lang="en-US" baseline="0" dirty="0" err="1" smtClean="0"/>
              <a:t>TBackendStorageAPI</a:t>
            </a:r>
            <a:endParaRPr lang="en-US" baseline="0" dirty="0" smtClean="0"/>
          </a:p>
          <a:p>
            <a:pPr lvl="1"/>
            <a:r>
              <a:rPr lang="en-US" dirty="0" smtClean="0"/>
              <a:t>Added function </a:t>
            </a:r>
            <a:r>
              <a:rPr lang="en-US" dirty="0" err="1" smtClean="0"/>
              <a:t>AddDateOption</a:t>
            </a:r>
            <a:r>
              <a:rPr lang="en-US" dirty="0" smtClean="0"/>
              <a:t>(</a:t>
            </a:r>
            <a:r>
              <a:rPr lang="en-US" dirty="0" err="1" smtClean="0"/>
              <a:t>ADateFormat</a:t>
            </a:r>
            <a:r>
              <a:rPr lang="en-US" dirty="0" smtClean="0"/>
              <a:t>: </a:t>
            </a:r>
            <a:r>
              <a:rPr lang="en-US" dirty="0" err="1" smtClean="0"/>
              <a:t>TJSONDateFormat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AOptions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TJSONOptions</a:t>
            </a:r>
            <a:r>
              <a:rPr lang="en-US" baseline="0" dirty="0" smtClean="0"/>
              <a:t>) : </a:t>
            </a:r>
            <a:r>
              <a:rPr lang="en-US" baseline="0" dirty="0" err="1" smtClean="0"/>
              <a:t>TJSONOptions</a:t>
            </a:r>
            <a:endParaRPr lang="en-US" baseline="0" dirty="0" smtClean="0"/>
          </a:p>
          <a:p>
            <a:pPr lvl="1"/>
            <a:r>
              <a:rPr lang="en-US" baseline="0" dirty="0" smtClean="0"/>
              <a:t>Custom date format supported in:</a:t>
            </a:r>
          </a:p>
          <a:p>
            <a:pPr lvl="2"/>
            <a:r>
              <a:rPr lang="en-US" baseline="0" dirty="0" err="1" smtClean="0"/>
              <a:t>CreateObject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baseline="0" dirty="0" err="1" smtClean="0"/>
              <a:t>FindObject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baseline="0" dirty="0" err="1" smtClean="0"/>
              <a:t>QueryObjects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dirty="0" err="1" smtClean="0"/>
              <a:t>UpdateObjects</a:t>
            </a:r>
            <a:r>
              <a:rPr lang="en-US" dirty="0" smtClean="0"/>
              <a:t>&lt;T&gt;()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TRESTRequestParameterList</a:t>
            </a:r>
            <a:r>
              <a:rPr lang="en-US" baseline="0" dirty="0" smtClean="0"/>
              <a:t> has new </a:t>
            </a:r>
            <a:r>
              <a:rPr lang="en-US" baseline="0" dirty="0" err="1" smtClean="0"/>
              <a:t>AddItem</a:t>
            </a:r>
            <a:r>
              <a:rPr lang="en-US" baseline="0" dirty="0" smtClean="0"/>
              <a:t>() overloads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TBodyParams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TCustomRequest</a:t>
            </a:r>
            <a:endParaRPr lang="en-US" dirty="0" smtClean="0"/>
          </a:p>
          <a:p>
            <a:pPr lvl="1"/>
            <a:r>
              <a:rPr lang="en-US" dirty="0" smtClean="0"/>
              <a:t>New nested </a:t>
            </a:r>
            <a:r>
              <a:rPr lang="en-US" dirty="0" err="1" smtClean="0"/>
              <a:t>TBody</a:t>
            </a:r>
            <a:r>
              <a:rPr lang="en-US" dirty="0" smtClean="0"/>
              <a:t> class, wrapper around body request parameter</a:t>
            </a:r>
          </a:p>
          <a:p>
            <a:pPr lvl="1"/>
            <a:r>
              <a:rPr lang="en-US" dirty="0" smtClean="0"/>
              <a:t>New property Body : </a:t>
            </a:r>
            <a:r>
              <a:rPr lang="en-US" dirty="0" err="1" smtClean="0"/>
              <a:t>TBody</a:t>
            </a:r>
            <a:endParaRPr lang="en-US" dirty="0" smtClean="0"/>
          </a:p>
          <a:p>
            <a:pPr lvl="1"/>
            <a:r>
              <a:rPr lang="en-US" dirty="0" smtClean="0"/>
              <a:t>Execute() uses Body parameters now</a:t>
            </a:r>
          </a:p>
          <a:p>
            <a:pPr lvl="1"/>
            <a:r>
              <a:rPr lang="en-US" dirty="0" err="1" smtClean="0"/>
              <a:t>AddBody</a:t>
            </a:r>
            <a:r>
              <a:rPr lang="en-US" dirty="0" smtClean="0"/>
              <a:t>() overloads just call </a:t>
            </a:r>
            <a:r>
              <a:rPr lang="en-US" dirty="0" err="1" smtClean="0"/>
              <a:t>TBodyParams.Add</a:t>
            </a:r>
            <a:r>
              <a:rPr lang="en-US" dirty="0" smtClean="0"/>
              <a:t>() now</a:t>
            </a:r>
          </a:p>
          <a:p>
            <a:pPr lvl="1"/>
            <a:r>
              <a:rPr lang="en-US" dirty="0" err="1" smtClean="0"/>
              <a:t>ClearBody</a:t>
            </a:r>
            <a:r>
              <a:rPr lang="en-US" dirty="0" smtClean="0"/>
              <a:t>() uses </a:t>
            </a:r>
            <a:r>
              <a:rPr lang="en-US" dirty="0" err="1" smtClean="0"/>
              <a:t>FBody.ClearBody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ResetToDefaults</a:t>
            </a:r>
            <a:r>
              <a:rPr lang="en-US" dirty="0" smtClean="0"/>
              <a:t>() calls </a:t>
            </a:r>
            <a:r>
              <a:rPr lang="en-US" dirty="0" err="1" smtClean="0"/>
              <a:t>FBody.ClearBody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TCustomRestResponse</a:t>
            </a:r>
            <a:r>
              <a:rPr lang="en-US" dirty="0" smtClean="0"/>
              <a:t> new property </a:t>
            </a:r>
            <a:r>
              <a:rPr lang="en-US" dirty="0" err="1" smtClean="0"/>
              <a:t>JSONReader</a:t>
            </a:r>
            <a:r>
              <a:rPr lang="en-US" dirty="0" smtClean="0"/>
              <a:t> : </a:t>
            </a:r>
            <a:r>
              <a:rPr lang="en-US" dirty="0" err="1" smtClean="0"/>
              <a:t>TJSONTextReader</a:t>
            </a:r>
            <a:endParaRPr lang="en-US" dirty="0" smtClean="0"/>
          </a:p>
          <a:p>
            <a:r>
              <a:rPr lang="en-US" dirty="0" err="1" smtClean="0"/>
              <a:t>TCustomAuthenticator</a:t>
            </a:r>
            <a:endParaRPr lang="en-US" dirty="0" smtClean="0"/>
          </a:p>
          <a:p>
            <a:pPr lvl="1"/>
            <a:r>
              <a:rPr lang="en-US" dirty="0" smtClean="0"/>
              <a:t>Removed </a:t>
            </a:r>
            <a:r>
              <a:rPr lang="en-US" dirty="0" err="1" smtClean="0"/>
              <a:t>Iauthenticator</a:t>
            </a:r>
            <a:endParaRPr lang="en-US" dirty="0" smtClean="0"/>
          </a:p>
          <a:p>
            <a:pPr lvl="1"/>
            <a:r>
              <a:rPr lang="en-US" dirty="0" smtClean="0"/>
              <a:t>Authenticate() is no longer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on RTL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r>
              <a:rPr lang="en-US" baseline="0" dirty="0" smtClean="0"/>
              <a:t> source code changes between XE8 and DXS with Beyond Compare</a:t>
            </a:r>
            <a:endParaRPr lang="en-US" dirty="0" smtClean="0"/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What's New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3"/>
              </a:rPr>
              <a:t>http://docwiki.embarcadero.com/RADStudio/Seattle/en/What%27s_New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Release Notes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4"/>
              </a:rPr>
              <a:t>http://docwiki.embarcadero.com/RADStudio/Seattle/en/Release_Notes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Bug fix list for RAD Studio 10 Seattle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5"/>
              </a:rPr>
              <a:t>http://edn.embarcadero.com/article/44561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What’s new in RAD Studio 10 Seattle Webinar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RAD Studio 10 Seattle Deep Dive </a:t>
            </a:r>
            <a:r>
              <a:rPr lang="en-US" dirty="0" smtClean="0">
                <a:hlinkClick r:id="rId6"/>
              </a:rPr>
              <a:t>https://www.youtube.com/playlist?list=PLwUPJvR9mZHi2Ks61dV5p-PEUf6Sml7eM</a:t>
            </a:r>
          </a:p>
          <a:p>
            <a:pPr>
              <a:buNone/>
            </a:pP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TFields</a:t>
            </a:r>
            <a:r>
              <a:rPr lang="en-US" dirty="0" smtClean="0"/>
              <a:t> </a:t>
            </a:r>
          </a:p>
          <a:p>
            <a:pPr lvl="1"/>
            <a:r>
              <a:rPr lang="en-US" baseline="0" dirty="0" smtClean="0"/>
              <a:t>Adds a </a:t>
            </a:r>
            <a:r>
              <a:rPr lang="en-US" baseline="0" dirty="0" err="1" smtClean="0"/>
              <a:t>TDictionary</a:t>
            </a:r>
            <a:r>
              <a:rPr lang="en-US" baseline="0" dirty="0" smtClean="0"/>
              <a:t>&lt;string, </a:t>
            </a:r>
            <a:r>
              <a:rPr lang="en-US" baseline="0" dirty="0" err="1" smtClean="0"/>
              <a:t>Tfield</a:t>
            </a:r>
            <a:r>
              <a:rPr lang="en-US" baseline="0" dirty="0" smtClean="0"/>
              <a:t>&gt; for field name lookup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AnsiLowerCase</a:t>
            </a:r>
            <a:r>
              <a:rPr lang="en-US" dirty="0" smtClean="0"/>
              <a:t>() for case-insensitivity</a:t>
            </a:r>
          </a:p>
          <a:p>
            <a:pPr lvl="1"/>
            <a:r>
              <a:rPr lang="en-US" dirty="0" smtClean="0"/>
              <a:t>Add()</a:t>
            </a:r>
            <a:r>
              <a:rPr lang="en-US" baseline="0" dirty="0" smtClean="0"/>
              <a:t> uses Dictionary</a:t>
            </a:r>
          </a:p>
          <a:p>
            <a:pPr lvl="1"/>
            <a:r>
              <a:rPr lang="en-US" baseline="0" dirty="0" smtClean="0"/>
              <a:t>Remove() uses Dictionary</a:t>
            </a:r>
          </a:p>
          <a:p>
            <a:pPr lvl="1"/>
            <a:r>
              <a:rPr lang="en-US" baseline="0" dirty="0" err="1" smtClean="0"/>
              <a:t>ClearBase</a:t>
            </a:r>
            <a:r>
              <a:rPr lang="en-US" baseline="0" dirty="0" smtClean="0"/>
              <a:t>() uses Dictionary</a:t>
            </a:r>
          </a:p>
          <a:p>
            <a:pPr lvl="1"/>
            <a:r>
              <a:rPr lang="en-US" dirty="0" err="1" smtClean="0"/>
              <a:t>FindField</a:t>
            </a:r>
            <a:r>
              <a:rPr lang="en-US" dirty="0" smtClean="0"/>
              <a:t>() list iteration replaced with </a:t>
            </a:r>
            <a:r>
              <a:rPr lang="en-US" dirty="0" err="1" smtClean="0"/>
              <a:t>Dictionary.TryGetValue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FieldByName</a:t>
            </a:r>
            <a:r>
              <a:rPr lang="en-US" dirty="0" smtClean="0"/>
              <a:t>() has nested Error procedure</a:t>
            </a:r>
          </a:p>
          <a:p>
            <a:r>
              <a:rPr lang="en-US" dirty="0" err="1" smtClean="0"/>
              <a:t>TADTField</a:t>
            </a:r>
            <a:r>
              <a:rPr lang="en-US" dirty="0" smtClean="0"/>
              <a:t> adds Assign() 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TDataSet</a:t>
            </a:r>
            <a:endParaRPr lang="en-US" dirty="0" smtClean="0"/>
          </a:p>
          <a:p>
            <a:pPr lvl="1"/>
            <a:r>
              <a:rPr lang="en-US" dirty="0" smtClean="0"/>
              <a:t>New function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GetCalcFieldTypes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TFieldTypes</a:t>
            </a:r>
            <a:r>
              <a:rPr lang="en-US" baseline="0" dirty="0" smtClean="0"/>
              <a:t>; virtual;</a:t>
            </a:r>
          </a:p>
          <a:p>
            <a:pPr lvl="1"/>
            <a:r>
              <a:rPr lang="en-US" baseline="0" dirty="0" err="1" smtClean="0"/>
              <a:t>BindFields</a:t>
            </a:r>
            <a:r>
              <a:rPr lang="en-US" baseline="0" dirty="0" smtClean="0"/>
              <a:t>() uses </a:t>
            </a:r>
            <a:r>
              <a:rPr lang="en-US" baseline="0" dirty="0" err="1" smtClean="0"/>
              <a:t>GetCalcFieldTypes</a:t>
            </a:r>
            <a:r>
              <a:rPr lang="en-US" baseline="0" dirty="0" smtClean="0"/>
              <a:t>()</a:t>
            </a:r>
          </a:p>
          <a:p>
            <a:pPr lvl="1"/>
            <a:r>
              <a:rPr lang="en-US" baseline="0" dirty="0" err="1" smtClean="0"/>
              <a:t>Resync</a:t>
            </a:r>
            <a:r>
              <a:rPr lang="en-US" baseline="0" dirty="0" smtClean="0"/>
              <a:t>() now checks Active status before doing anything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FieldTypeVarMap</a:t>
            </a:r>
            <a:r>
              <a:rPr lang="en-US" dirty="0" smtClean="0"/>
              <a:t> definition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fieldtypevar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8353"/>
            <a:ext cx="9144000" cy="1276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TDBBitConverter</a:t>
            </a:r>
            <a:r>
              <a:rPr lang="en-US" dirty="0" smtClean="0"/>
              <a:t> class procedures</a:t>
            </a:r>
          </a:p>
          <a:p>
            <a:pPr lvl="1"/>
            <a:r>
              <a:rPr lang="en-US" dirty="0" err="1" smtClean="0"/>
              <a:t>UnsafeFromVariant</a:t>
            </a:r>
            <a:r>
              <a:rPr lang="en-US" dirty="0" smtClean="0"/>
              <a:t>() added support for variant array</a:t>
            </a:r>
          </a:p>
          <a:p>
            <a:pPr lvl="1"/>
            <a:r>
              <a:rPr lang="en-US" dirty="0" err="1" smtClean="0"/>
              <a:t>UnsafeInToVariant</a:t>
            </a:r>
            <a:r>
              <a:rPr lang="en-US" dirty="0" smtClean="0"/>
              <a:t>() now assigns result</a:t>
            </a:r>
          </a:p>
          <a:p>
            <a:pPr lvl="1"/>
            <a:r>
              <a:rPr lang="en-US" dirty="0" err="1" smtClean="0"/>
              <a:t>UnsaveInToInterface</a:t>
            </a:r>
            <a:r>
              <a:rPr lang="en-US" dirty="0" smtClean="0"/>
              <a:t>()</a:t>
            </a:r>
            <a:r>
              <a:rPr lang="en-US" baseline="0" dirty="0" smtClean="0"/>
              <a:t> now assigns result</a:t>
            </a:r>
          </a:p>
          <a:p>
            <a:r>
              <a:rPr lang="en-US" dirty="0" err="1" smtClean="0"/>
              <a:t>TField.GetAsBCD</a:t>
            </a:r>
            <a:r>
              <a:rPr lang="en-US" dirty="0" smtClean="0"/>
              <a:t>() now uses </a:t>
            </a:r>
            <a:r>
              <a:rPr lang="en-US" dirty="0" err="1" smtClean="0"/>
              <a:t>StrToBCD</a:t>
            </a:r>
            <a:r>
              <a:rPr lang="en-US" dirty="0" smtClean="0"/>
              <a:t>(</a:t>
            </a:r>
            <a:r>
              <a:rPr lang="en-US" dirty="0" err="1" smtClean="0"/>
              <a:t>GetAsString</a:t>
            </a:r>
            <a:r>
              <a:rPr lang="en-US" dirty="0" smtClean="0"/>
              <a:t>) instead of </a:t>
            </a:r>
            <a:r>
              <a:rPr lang="en-US" dirty="0" err="1" smtClean="0"/>
              <a:t>CurrToBCD</a:t>
            </a:r>
            <a:r>
              <a:rPr lang="en-US" dirty="0" smtClean="0"/>
              <a:t>(</a:t>
            </a:r>
            <a:r>
              <a:rPr lang="en-US" dirty="0" err="1" smtClean="0"/>
              <a:t>GetAsCurrency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TWideStringField.GetAsBytes</a:t>
            </a:r>
            <a:r>
              <a:rPr lang="en-US" dirty="0" smtClean="0"/>
              <a:t>: </a:t>
            </a:r>
            <a:r>
              <a:rPr lang="en-US" dirty="0" err="1" smtClean="0"/>
              <a:t>TArray</a:t>
            </a:r>
            <a:r>
              <a:rPr lang="en-US" dirty="0" smtClean="0"/>
              <a:t>&lt;Byte&gt; uses </a:t>
            </a:r>
            <a:r>
              <a:rPr lang="en-US" dirty="0" err="1" smtClean="0"/>
              <a:t>WideBytesOf</a:t>
            </a:r>
            <a:r>
              <a:rPr lang="en-US" dirty="0" smtClean="0"/>
              <a:t>() instead of </a:t>
            </a:r>
            <a:r>
              <a:rPr lang="en-US" dirty="0" err="1" smtClean="0"/>
              <a:t>BytesOf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Additional changes are in 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FireMonkey</a:t>
            </a:r>
            <a:r>
              <a:rPr lang="en-US" dirty="0" smtClean="0"/>
              <a:t> (FMX)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Major changes. Hopefully you watched </a:t>
            </a:r>
            <a:r>
              <a:rPr lang="en-US" dirty="0" err="1" smtClean="0"/>
              <a:t>Sarina’s</a:t>
            </a:r>
            <a:r>
              <a:rPr lang="en-US" dirty="0" smtClean="0"/>
              <a:t> and Darren’s sessions!</a:t>
            </a:r>
          </a:p>
          <a:p>
            <a:r>
              <a:rPr lang="en-US" dirty="0" smtClean="0"/>
              <a:t>Main themes</a:t>
            </a:r>
          </a:p>
          <a:p>
            <a:pPr lvl="1"/>
            <a:r>
              <a:rPr lang="en-US" dirty="0" smtClean="0"/>
              <a:t>Native</a:t>
            </a:r>
            <a:r>
              <a:rPr lang="en-US" baseline="0" dirty="0" smtClean="0"/>
              <a:t> Windows controls</a:t>
            </a:r>
          </a:p>
          <a:p>
            <a:pPr lvl="1"/>
            <a:r>
              <a:rPr lang="en-US" baseline="0" dirty="0" smtClean="0"/>
              <a:t>Hints everywhere</a:t>
            </a:r>
          </a:p>
          <a:p>
            <a:pPr lvl="1"/>
            <a:r>
              <a:rPr lang="en-US" baseline="0" dirty="0" smtClean="0"/>
              <a:t>Improved style support</a:t>
            </a:r>
          </a:p>
          <a:p>
            <a:pPr lvl="1"/>
            <a:r>
              <a:rPr lang="en-US" dirty="0" smtClean="0"/>
              <a:t>Improved mouse and selection support</a:t>
            </a:r>
            <a:endParaRPr lang="en-US" baseline="0" dirty="0" smtClean="0"/>
          </a:p>
          <a:p>
            <a:pPr lvl="0"/>
            <a:r>
              <a:rPr lang="en-US" dirty="0" err="1" smtClean="0"/>
              <a:t>TCustomScrollBox</a:t>
            </a:r>
            <a:r>
              <a:rPr lang="en-US" dirty="0" smtClean="0"/>
              <a:t> internal changes</a:t>
            </a:r>
          </a:p>
          <a:p>
            <a:pPr lvl="0"/>
            <a:r>
              <a:rPr lang="en-US" dirty="0" err="1" smtClean="0"/>
              <a:t>TListBox</a:t>
            </a:r>
            <a:r>
              <a:rPr lang="en-US" dirty="0" smtClean="0"/>
              <a:t> selection enhancements</a:t>
            </a:r>
          </a:p>
          <a:p>
            <a:pPr lvl="0"/>
            <a:r>
              <a:rPr lang="en-US" dirty="0" err="1" smtClean="0"/>
              <a:t>TListView</a:t>
            </a:r>
            <a:r>
              <a:rPr lang="en-US" dirty="0" smtClean="0"/>
              <a:t> major refactoring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TAndroidDateTimePicker</a:t>
            </a:r>
            <a:r>
              <a:rPr lang="en-US" dirty="0" smtClean="0"/>
              <a:t> support for </a:t>
            </a:r>
            <a:r>
              <a:rPr lang="en-US" dirty="0" err="1" smtClean="0"/>
              <a:t>NativeDatePicker</a:t>
            </a:r>
            <a:r>
              <a:rPr lang="en-US" dirty="0" smtClean="0"/>
              <a:t> and </a:t>
            </a:r>
            <a:r>
              <a:rPr lang="en-US" dirty="0" err="1" smtClean="0"/>
              <a:t>NativeTimePicker</a:t>
            </a:r>
            <a:endParaRPr lang="en-US" dirty="0" smtClean="0"/>
          </a:p>
          <a:p>
            <a:pPr lvl="0"/>
            <a:r>
              <a:rPr lang="en-US" dirty="0" err="1" smtClean="0"/>
              <a:t>TFMXObject</a:t>
            </a:r>
            <a:r>
              <a:rPr lang="en-US" dirty="0" smtClean="0"/>
              <a:t> uses </a:t>
            </a:r>
            <a:r>
              <a:rPr lang="en-US" dirty="0" err="1" smtClean="0"/>
              <a:t>TEnumProcResult</a:t>
            </a:r>
            <a:r>
              <a:rPr lang="en-US" dirty="0" smtClean="0"/>
              <a:t> (Continue, Discard, Stop)</a:t>
            </a:r>
          </a:p>
          <a:p>
            <a:pPr lvl="0"/>
            <a:r>
              <a:rPr lang="en-US" dirty="0" smtClean="0"/>
              <a:t>New FMX </a:t>
            </a:r>
            <a:r>
              <a:rPr lang="en-US" dirty="0" err="1" smtClean="0"/>
              <a:t>StyleLookup</a:t>
            </a:r>
            <a:r>
              <a:rPr lang="en-US" dirty="0" smtClean="0"/>
              <a:t> property editors</a:t>
            </a:r>
          </a:p>
          <a:p>
            <a:pPr lvl="0"/>
            <a:r>
              <a:rPr lang="en-US" dirty="0" smtClean="0"/>
              <a:t>See my many notes on FMX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InterBase</a:t>
            </a:r>
            <a:r>
              <a:rPr lang="en-US" dirty="0" smtClean="0"/>
              <a:t> Express (IBX)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Integer type changes</a:t>
            </a:r>
          </a:p>
          <a:p>
            <a:pPr lvl="0"/>
            <a:r>
              <a:rPr lang="en-US" dirty="0" smtClean="0"/>
              <a:t>New source files</a:t>
            </a:r>
          </a:p>
          <a:p>
            <a:pPr lvl="0"/>
            <a:r>
              <a:rPr lang="en-US" dirty="0" err="1" smtClean="0"/>
              <a:t>Refactored</a:t>
            </a:r>
            <a:r>
              <a:rPr lang="en-US" dirty="0" smtClean="0"/>
              <a:t> code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TIBFieldHelper.ChangeState</a:t>
            </a:r>
            <a:r>
              <a:rPr lang="en-US" dirty="0" smtClean="0"/>
              <a:t>() returns the change state on the field for </a:t>
            </a:r>
            <a:r>
              <a:rPr lang="en-US" dirty="0" err="1" smtClean="0"/>
              <a:t>InterBase</a:t>
            </a:r>
            <a:r>
              <a:rPr lang="en-US" dirty="0" smtClean="0"/>
              <a:t>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TWebBrowser</a:t>
            </a:r>
            <a:endParaRPr lang="en-US" dirty="0" smtClean="0"/>
          </a:p>
          <a:p>
            <a:pPr lvl="1"/>
            <a:r>
              <a:rPr lang="en-US" dirty="0" smtClean="0"/>
              <a:t>Many protected and private changes</a:t>
            </a:r>
          </a:p>
          <a:p>
            <a:pPr lvl="1"/>
            <a:r>
              <a:rPr lang="en-US" dirty="0" smtClean="0"/>
              <a:t>Publishes property </a:t>
            </a:r>
            <a:r>
              <a:rPr lang="en-US" dirty="0" err="1" smtClean="0"/>
              <a:t>StyleElements</a:t>
            </a:r>
            <a:endParaRPr lang="en-US" dirty="0" smtClean="0"/>
          </a:p>
          <a:p>
            <a:pPr lvl="1"/>
            <a:r>
              <a:rPr lang="en-US" dirty="0" smtClean="0"/>
              <a:t>New property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OnShowScriptError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TWebBrowserShowScriptError</a:t>
            </a:r>
            <a:endParaRPr lang="en-US" baseline="0" dirty="0" smtClean="0"/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TWebRequest.ReadTotalContent</a:t>
            </a:r>
            <a:r>
              <a:rPr lang="en-US" dirty="0" smtClean="0"/>
              <a:t>() procedure</a:t>
            </a:r>
          </a:p>
          <a:p>
            <a:pPr lvl="0"/>
            <a:r>
              <a:rPr lang="en-US" dirty="0" err="1" smtClean="0"/>
              <a:t>TISAPIRequest</a:t>
            </a:r>
            <a:endParaRPr lang="en-US" dirty="0" smtClean="0"/>
          </a:p>
          <a:p>
            <a:pPr lvl="1"/>
            <a:r>
              <a:rPr lang="en-US" dirty="0" smtClean="0"/>
              <a:t>Overrides procedure </a:t>
            </a:r>
            <a:r>
              <a:rPr lang="en-US" dirty="0" err="1" smtClean="0"/>
              <a:t>ReadTotalContent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GetStringVariable</a:t>
            </a:r>
            <a:r>
              <a:rPr lang="en-US" dirty="0" smtClean="0"/>
              <a:t>() speeds up </a:t>
            </a:r>
            <a:r>
              <a:rPr lang="en-US" dirty="0" err="1" smtClean="0"/>
              <a:t>RawContent</a:t>
            </a:r>
            <a:r>
              <a:rPr lang="en-US" baseline="0" dirty="0" smtClean="0"/>
              <a:t> support</a:t>
            </a:r>
            <a:endParaRPr lang="en-US" dirty="0" smtClean="0"/>
          </a:p>
          <a:p>
            <a:pPr lvl="0"/>
            <a:r>
              <a:rPr lang="en-US" dirty="0" err="1" smtClean="0"/>
              <a:t>TDispatchFileRequest.QualifyFileName</a:t>
            </a:r>
            <a:r>
              <a:rPr lang="en-US" dirty="0" smtClean="0"/>
              <a:t>()</a:t>
            </a:r>
            <a:r>
              <a:rPr lang="en-US" baseline="0" dirty="0" smtClean="0"/>
              <a:t> cleaned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Library (RTL)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Better app startup</a:t>
            </a:r>
          </a:p>
          <a:p>
            <a:pPr lvl="1"/>
            <a:r>
              <a:rPr lang="en-US" dirty="0" smtClean="0"/>
              <a:t>Improved</a:t>
            </a:r>
            <a:r>
              <a:rPr lang="en-US" baseline="0" dirty="0" smtClean="0"/>
              <a:t> error logging</a:t>
            </a:r>
          </a:p>
          <a:p>
            <a:pPr lvl="1"/>
            <a:r>
              <a:rPr lang="en-US" baseline="0" dirty="0" smtClean="0"/>
              <a:t>Assignment for </a:t>
            </a:r>
            <a:r>
              <a:rPr lang="en-US" baseline="0" dirty="0" err="1" smtClean="0"/>
              <a:t>System.DelphiActivity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TAndroidHelper</a:t>
            </a:r>
            <a:r>
              <a:rPr lang="en-US" baseline="0" dirty="0" smtClean="0"/>
              <a:t> introduced</a:t>
            </a:r>
          </a:p>
          <a:p>
            <a:pPr lvl="1"/>
            <a:r>
              <a:rPr lang="en-US" baseline="0" dirty="0" smtClean="0"/>
              <a:t>API helpers </a:t>
            </a:r>
            <a:r>
              <a:rPr lang="en-US" baseline="0" dirty="0" err="1" smtClean="0"/>
              <a:t>inlined</a:t>
            </a:r>
            <a:r>
              <a:rPr lang="en-US" baseline="0" dirty="0" smtClean="0"/>
              <a:t>, others deprecated</a:t>
            </a:r>
          </a:p>
          <a:p>
            <a:pPr lvl="1"/>
            <a:r>
              <a:rPr lang="en-US" baseline="0" dirty="0" err="1" smtClean="0"/>
              <a:t>Androidapi.IOUtils</a:t>
            </a:r>
            <a:endParaRPr lang="en-US" baseline="0" dirty="0" smtClean="0"/>
          </a:p>
          <a:p>
            <a:pPr lvl="2"/>
            <a:r>
              <a:rPr lang="en-US" dirty="0" smtClean="0"/>
              <a:t>Added function </a:t>
            </a:r>
            <a:r>
              <a:rPr lang="en-US" dirty="0" err="1" smtClean="0"/>
              <a:t>GetExternalDocumentsDir</a:t>
            </a:r>
            <a:r>
              <a:rPr lang="en-US" dirty="0" smtClean="0"/>
              <a:t>() : string</a:t>
            </a:r>
          </a:p>
          <a:p>
            <a:pPr lvl="2"/>
            <a:r>
              <a:rPr lang="en-US" dirty="0" smtClean="0"/>
              <a:t>Added function </a:t>
            </a:r>
            <a:r>
              <a:rPr lang="en-US" dirty="0" err="1" smtClean="0"/>
              <a:t>GetSharedDocumentsDir</a:t>
            </a:r>
            <a:r>
              <a:rPr lang="en-US" dirty="0" smtClean="0"/>
              <a:t>()</a:t>
            </a:r>
            <a:r>
              <a:rPr lang="en-US" baseline="0" dirty="0" smtClean="0"/>
              <a:t> : string</a:t>
            </a:r>
          </a:p>
          <a:p>
            <a:pPr lvl="1"/>
            <a:r>
              <a:rPr lang="en-US" dirty="0" smtClean="0"/>
              <a:t>Bluetooth enhancements</a:t>
            </a:r>
          </a:p>
          <a:p>
            <a:pPr lvl="1"/>
            <a:r>
              <a:rPr lang="en-US" dirty="0" smtClean="0"/>
              <a:t>See my</a:t>
            </a:r>
            <a:r>
              <a:rPr lang="en-US" baseline="0" dirty="0" smtClean="0"/>
              <a:t>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(RTL)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Book support</a:t>
            </a:r>
          </a:p>
          <a:p>
            <a:r>
              <a:rPr lang="en-US" dirty="0" err="1" smtClean="0"/>
              <a:t>UITextField</a:t>
            </a:r>
            <a:r>
              <a:rPr lang="en-US" dirty="0" smtClean="0"/>
              <a:t> has many new methods</a:t>
            </a:r>
          </a:p>
          <a:p>
            <a:r>
              <a:rPr lang="en-US" dirty="0" err="1" smtClean="0"/>
              <a:t>TiOSLocationSensor.GetAuthorized</a:t>
            </a:r>
            <a:r>
              <a:rPr lang="en-US" dirty="0" smtClean="0"/>
              <a:t>()</a:t>
            </a:r>
            <a:r>
              <a:rPr lang="en-US" baseline="0" dirty="0" smtClean="0"/>
              <a:t> adds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kCLAuthorizationStatusAuthorizedWhenInUse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dirty="0" smtClean="0"/>
              <a:t>See notes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Background notifications</a:t>
            </a:r>
          </a:p>
          <a:p>
            <a:r>
              <a:rPr lang="en-US" dirty="0" smtClean="0"/>
              <a:t>Sensors support Stop, Start and tracking Started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functions and performance improvements for </a:t>
            </a:r>
            <a:r>
              <a:rPr lang="en-US" baseline="0" dirty="0" err="1" smtClean="0"/>
              <a:t>TCharacter</a:t>
            </a:r>
            <a:r>
              <a:rPr lang="en-US" baseline="0" dirty="0" smtClean="0"/>
              <a:t> record</a:t>
            </a:r>
          </a:p>
          <a:p>
            <a:r>
              <a:rPr lang="en-US" baseline="0" dirty="0" err="1" smtClean="0"/>
              <a:t>TCharHelper</a:t>
            </a:r>
            <a:r>
              <a:rPr lang="en-US" baseline="0" dirty="0" smtClean="0"/>
              <a:t> added </a:t>
            </a:r>
            <a:r>
              <a:rPr lang="en-US" baseline="0" dirty="0" err="1" smtClean="0"/>
              <a:t>IsDefined</a:t>
            </a:r>
            <a:r>
              <a:rPr lang="en-US" baseline="0" dirty="0" smtClean="0"/>
              <a:t>() overloads</a:t>
            </a:r>
          </a:p>
          <a:p>
            <a:r>
              <a:rPr lang="en-US" baseline="0" dirty="0" smtClean="0"/>
              <a:t>Hashing</a:t>
            </a:r>
          </a:p>
          <a:p>
            <a:pPr lvl="1"/>
            <a:r>
              <a:rPr lang="en-US" dirty="0" smtClean="0"/>
              <a:t>THashMD5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inlines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GetHMACAsBytes</a:t>
            </a:r>
            <a:r>
              <a:rPr lang="en-US" dirty="0" smtClean="0"/>
              <a:t>() overloads</a:t>
            </a:r>
          </a:p>
          <a:p>
            <a:pPr lvl="1"/>
            <a:r>
              <a:rPr lang="en-US" dirty="0" smtClean="0"/>
              <a:t>THashSHA1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inlintes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New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GetHMACAsBytes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() overloads</a:t>
            </a:r>
            <a:endParaRPr lang="en-US" sz="1600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GetBlockSize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GetHashSize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New THashSHA2</a:t>
            </a:r>
          </a:p>
          <a:p>
            <a:r>
              <a:rPr lang="en-US" dirty="0" smtClean="0"/>
              <a:t>See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JSON.NET implementation</a:t>
            </a:r>
          </a:p>
          <a:p>
            <a:pPr lvl="1"/>
            <a:r>
              <a:rPr lang="en-US" dirty="0" smtClean="0"/>
              <a:t>Also includes BSON (Binary JSON) processing</a:t>
            </a:r>
          </a:p>
          <a:p>
            <a:pPr lvl="0"/>
            <a:r>
              <a:rPr lang="en-US" dirty="0" smtClean="0"/>
              <a:t>Streaming model, rather than DOM model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 err="1" smtClean="0"/>
              <a:t>TJsonReader</a:t>
            </a:r>
            <a:r>
              <a:rPr lang="en-US" dirty="0" smtClean="0"/>
              <a:t> and </a:t>
            </a:r>
            <a:r>
              <a:rPr lang="en-US" dirty="0" err="1" smtClean="0"/>
              <a:t>TJsonWriter</a:t>
            </a:r>
            <a:r>
              <a:rPr lang="en-US" baseline="0" dirty="0" smtClean="0"/>
              <a:t> classes</a:t>
            </a:r>
          </a:p>
          <a:p>
            <a:pPr lvl="1"/>
            <a:r>
              <a:rPr lang="en-US" baseline="0" dirty="0" smtClean="0"/>
              <a:t>JSON text processing with </a:t>
            </a:r>
            <a:r>
              <a:rPr lang="en-US" baseline="0" dirty="0" err="1" smtClean="0"/>
              <a:t>TJsonTextReader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TJsonTextWriter</a:t>
            </a:r>
            <a:r>
              <a:rPr lang="en-US" baseline="0" dirty="0" smtClean="0"/>
              <a:t> classes</a:t>
            </a:r>
          </a:p>
          <a:p>
            <a:pPr lvl="1"/>
            <a:r>
              <a:rPr lang="en-US" baseline="0" dirty="0" smtClean="0"/>
              <a:t>BSON processing with </a:t>
            </a:r>
            <a:r>
              <a:rPr lang="en-US" baseline="0" dirty="0" err="1" smtClean="0"/>
              <a:t>TBsonReader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TBsonWriter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dirty="0" smtClean="0"/>
              <a:t>Fluent</a:t>
            </a:r>
            <a:r>
              <a:rPr lang="en-US" baseline="0" dirty="0" smtClean="0"/>
              <a:t> method builders</a:t>
            </a:r>
          </a:p>
          <a:p>
            <a:pPr lvl="1"/>
            <a:r>
              <a:rPr lang="en-US" dirty="0" err="1" smtClean="0"/>
              <a:t>TJSONArrayBuilder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TJSONObjectBuilder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dirty="0" err="1" smtClean="0"/>
              <a:t>TJSONIterator</a:t>
            </a:r>
            <a:r>
              <a:rPr lang="en-US" dirty="0" smtClean="0"/>
              <a:t> for fast</a:t>
            </a:r>
            <a:r>
              <a:rPr lang="en-US" baseline="0" dirty="0" smtClean="0"/>
              <a:t> forward-only iteration through JSON and BSON</a:t>
            </a:r>
          </a:p>
          <a:p>
            <a:pPr lvl="0"/>
            <a:r>
              <a:rPr lang="en-US" baseline="0" dirty="0" smtClean="0"/>
              <a:t>Try </a:t>
            </a:r>
            <a:r>
              <a:rPr lang="en-US" baseline="0" dirty="0" err="1" smtClean="0"/>
              <a:t>JSONWorkBench</a:t>
            </a:r>
            <a:endParaRPr lang="en-US" baseline="0" dirty="0" smtClean="0"/>
          </a:p>
          <a:p>
            <a:pPr lvl="0"/>
            <a:r>
              <a:rPr lang="en-US" baseline="0" dirty="0" smtClean="0"/>
              <a:t>Better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parsing options</a:t>
            </a:r>
          </a:p>
          <a:p>
            <a:pPr lvl="0"/>
            <a:r>
              <a:rPr lang="en-US" baseline="0" dirty="0" smtClean="0"/>
              <a:t>See my notes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Performance improvements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Code improvements</a:t>
            </a:r>
          </a:p>
          <a:p>
            <a:r>
              <a:rPr lang="en-US" dirty="0" smtClean="0"/>
              <a:t>Platform enhancements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Assigned(</a:t>
            </a:r>
            <a:r>
              <a:rPr lang="en-US" baseline="0" dirty="0" err="1" smtClean="0"/>
              <a:t>foo</a:t>
            </a:r>
            <a:r>
              <a:rPr lang="en-US" baseline="0" dirty="0" smtClean="0"/>
              <a:t>) to if </a:t>
            </a:r>
            <a:r>
              <a:rPr lang="en-US" baseline="0" dirty="0" err="1" smtClean="0"/>
              <a:t>foo</a:t>
            </a:r>
            <a:r>
              <a:rPr lang="en-US" baseline="0" dirty="0" smtClean="0"/>
              <a:t> &lt;&gt; nil (sure to cause debates)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Processing Library (</a:t>
            </a:r>
            <a:r>
              <a:rPr lang="en-US" dirty="0" smtClean="0"/>
              <a:t>PPL)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Danny Wind’s Parallel Processing Deep Dive on</a:t>
            </a:r>
            <a:r>
              <a:rPr lang="en-US" baseline="0" dirty="0" smtClean="0"/>
              <a:t> Thursday</a:t>
            </a:r>
            <a:endParaRPr lang="en-US" dirty="0" smtClean="0"/>
          </a:p>
          <a:p>
            <a:r>
              <a:rPr lang="en-US" dirty="0" err="1" smtClean="0"/>
              <a:t>ThreadPool</a:t>
            </a:r>
            <a:r>
              <a:rPr lang="en-US" dirty="0" smtClean="0"/>
              <a:t> updates</a:t>
            </a:r>
          </a:p>
          <a:p>
            <a:r>
              <a:rPr lang="en-US" dirty="0" err="1" smtClean="0"/>
              <a:t>TTask</a:t>
            </a:r>
            <a:endParaRPr lang="en-US" dirty="0" smtClean="0"/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Performance improvements</a:t>
            </a:r>
          </a:p>
          <a:p>
            <a:r>
              <a:rPr lang="en-US" dirty="0" smtClean="0"/>
              <a:t>See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(2-ish)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HighDPI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ISDPIAware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SetHighDPIAware</a:t>
            </a:r>
            <a:r>
              <a:rPr lang="en-US" dirty="0" smtClean="0"/>
              <a:t> 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0"/>
            <a:r>
              <a:rPr lang="en-US" dirty="0" err="1" smtClean="0"/>
              <a:t>TEventDispatch</a:t>
            </a:r>
            <a:r>
              <a:rPr lang="en-US" baseline="0" dirty="0" smtClean="0"/>
              <a:t> changed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TShareContract</a:t>
            </a:r>
            <a:r>
              <a:rPr lang="en-US" baseline="0" dirty="0" smtClean="0"/>
              <a:t> (for Windows 8 and above)</a:t>
            </a:r>
          </a:p>
          <a:p>
            <a:pPr lvl="0"/>
            <a:r>
              <a:rPr lang="en-US" baseline="0" dirty="0" smtClean="0"/>
              <a:t>New classes and helpers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interfaces and strings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TZipFile</a:t>
            </a:r>
            <a:r>
              <a:rPr lang="en-US" baseline="0" dirty="0" smtClean="0"/>
              <a:t> progress events and file attribute support</a:t>
            </a:r>
          </a:p>
          <a:p>
            <a:pPr lvl="0"/>
            <a:r>
              <a:rPr lang="en-US" baseline="0" dirty="0" smtClean="0"/>
              <a:t>Beacons (more in notes)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TBeaconAdvertiser</a:t>
            </a:r>
            <a:endParaRPr lang="en-US" dirty="0" smtClean="0"/>
          </a:p>
          <a:p>
            <a:pPr lvl="1"/>
            <a:r>
              <a:rPr lang="en-US" dirty="0" err="1" smtClean="0"/>
              <a:t>TCommonBeaconManager</a:t>
            </a:r>
            <a:r>
              <a:rPr lang="en-US" baseline="0" dirty="0" smtClean="0"/>
              <a:t> updated</a:t>
            </a:r>
          </a:p>
          <a:p>
            <a:pPr lvl="0"/>
            <a:r>
              <a:rPr lang="en-US" baseline="0" dirty="0" smtClean="0"/>
              <a:t>Bluetooth (more in notes)</a:t>
            </a:r>
          </a:p>
          <a:p>
            <a:pPr lvl="1"/>
            <a:r>
              <a:rPr lang="en-US" baseline="0" dirty="0" smtClean="0"/>
              <a:t>Improvements on Android</a:t>
            </a:r>
          </a:p>
          <a:p>
            <a:pPr lvl="1"/>
            <a:r>
              <a:rPr lang="en-US" baseline="0" dirty="0" smtClean="0"/>
              <a:t>New classes, other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</a:t>
            </a:r>
            <a:r>
              <a:rPr lang="en-US" baseline="0" dirty="0" smtClean="0"/>
              <a:t> (3-ish)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(more in notes)</a:t>
            </a:r>
          </a:p>
          <a:p>
            <a:pPr lvl="1"/>
            <a:r>
              <a:rPr lang="en-US" dirty="0" smtClean="0"/>
              <a:t>Native HTTP/SSL</a:t>
            </a:r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Cookie</a:t>
            </a:r>
            <a:r>
              <a:rPr lang="en-US" baseline="0" dirty="0" smtClean="0"/>
              <a:t> support improved</a:t>
            </a:r>
          </a:p>
          <a:p>
            <a:pPr lvl="1"/>
            <a:r>
              <a:rPr lang="en-US" baseline="0" dirty="0" smtClean="0"/>
              <a:t>Windows proxy support improved</a:t>
            </a:r>
          </a:p>
          <a:p>
            <a:pPr lvl="0"/>
            <a:r>
              <a:rPr lang="en-US" dirty="0" smtClean="0"/>
              <a:t>OSX new wrappers</a:t>
            </a:r>
          </a:p>
          <a:p>
            <a:pPr lvl="0"/>
            <a:r>
              <a:rPr lang="en-US" dirty="0" smtClean="0"/>
              <a:t>New Windows function </a:t>
            </a:r>
            <a:r>
              <a:rPr lang="en-US" dirty="0" err="1" smtClean="0"/>
              <a:t>GetProductVersion</a:t>
            </a:r>
            <a:r>
              <a:rPr lang="en-US" dirty="0" smtClean="0"/>
              <a:t>()</a:t>
            </a:r>
          </a:p>
          <a:p>
            <a:pPr lvl="0"/>
            <a:r>
              <a:rPr lang="en-US" dirty="0" err="1" smtClean="0"/>
              <a:t>TRect</a:t>
            </a:r>
            <a:r>
              <a:rPr lang="en-US" baseline="0" dirty="0" smtClean="0"/>
              <a:t> logic changes for Contains() and Intersects</a:t>
            </a:r>
          </a:p>
          <a:p>
            <a:pPr lvl="0"/>
            <a:r>
              <a:rPr lang="en-US" baseline="0" dirty="0" err="1" smtClean="0"/>
              <a:t>Winapi</a:t>
            </a:r>
            <a:r>
              <a:rPr lang="en-US" baseline="0" dirty="0" smtClean="0"/>
              <a:t> changes and updates (more in notes)</a:t>
            </a:r>
          </a:p>
          <a:p>
            <a:pPr lvl="1"/>
            <a:r>
              <a:rPr lang="en-US" baseline="0" dirty="0" smtClean="0"/>
              <a:t>DPI</a:t>
            </a:r>
          </a:p>
          <a:p>
            <a:pPr lvl="1"/>
            <a:r>
              <a:rPr lang="en-US" baseline="0" dirty="0" smtClean="0"/>
              <a:t>New Windows function imports</a:t>
            </a:r>
          </a:p>
          <a:p>
            <a:pPr lvl="1"/>
            <a:r>
              <a:rPr lang="en-US" baseline="0" dirty="0" smtClean="0"/>
              <a:t>Entire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(4-ish)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SOAP performance improvements</a:t>
            </a:r>
            <a:r>
              <a:rPr lang="en-US" baseline="0" dirty="0" smtClean="0"/>
              <a:t> via Dictionary lookups</a:t>
            </a:r>
          </a:p>
          <a:p>
            <a:r>
              <a:rPr lang="en-US" baseline="0" dirty="0" smtClean="0"/>
              <a:t>Tethering has many updates</a:t>
            </a:r>
          </a:p>
          <a:p>
            <a:pPr lvl="1"/>
            <a:r>
              <a:rPr lang="en-US" dirty="0" smtClean="0"/>
              <a:t>App Profile</a:t>
            </a:r>
          </a:p>
          <a:p>
            <a:pPr lvl="1"/>
            <a:r>
              <a:rPr lang="en-US" dirty="0" smtClean="0"/>
              <a:t>Bluetooth Adapter</a:t>
            </a:r>
          </a:p>
          <a:p>
            <a:pPr lvl="1"/>
            <a:r>
              <a:rPr lang="en-US" dirty="0" smtClean="0"/>
              <a:t>Core communication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TCP protocol code streamlined</a:t>
            </a:r>
          </a:p>
          <a:p>
            <a:pPr lvl="0"/>
            <a:r>
              <a:rPr lang="en-US" dirty="0" err="1" smtClean="0"/>
              <a:t>ToolsAPI</a:t>
            </a:r>
            <a:r>
              <a:rPr lang="en-US" dirty="0" smtClean="0"/>
              <a:t> updated</a:t>
            </a:r>
          </a:p>
          <a:p>
            <a:pPr lvl="1"/>
            <a:r>
              <a:rPr lang="en-US" dirty="0" smtClean="0"/>
              <a:t>New interfaces</a:t>
            </a:r>
          </a:p>
          <a:p>
            <a:pPr lvl="1"/>
            <a:r>
              <a:rPr lang="en-US" dirty="0" err="1" smtClean="0"/>
              <a:t>TSprig</a:t>
            </a:r>
            <a:r>
              <a:rPr lang="en-US" baseline="0" dirty="0" smtClean="0"/>
              <a:t> improvements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DesignIntf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TCustomModuleAttribute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= (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cmaVirtualSize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cmaMultiView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, </a:t>
            </a:r>
            <a:r>
              <a:rPr lang="en-US" sz="1600" b="1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cmaFloating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components</a:t>
            </a:r>
          </a:p>
          <a:p>
            <a:pPr lvl="1"/>
            <a:r>
              <a:rPr lang="en-US" dirty="0" err="1" smtClean="0"/>
              <a:t>TSearchBox</a:t>
            </a:r>
            <a:endParaRPr lang="en-US" dirty="0" smtClean="0"/>
          </a:p>
          <a:p>
            <a:pPr lvl="1"/>
            <a:r>
              <a:rPr lang="en-US" dirty="0" err="1" smtClean="0"/>
              <a:t>TToggleSwitch</a:t>
            </a:r>
            <a:endParaRPr lang="en-US" dirty="0" smtClean="0"/>
          </a:p>
          <a:p>
            <a:pPr lvl="1"/>
            <a:r>
              <a:rPr lang="en-US" dirty="0" err="1" smtClean="0"/>
              <a:t>TRelativePanel</a:t>
            </a:r>
            <a:endParaRPr lang="en-US" dirty="0" smtClean="0"/>
          </a:p>
          <a:p>
            <a:pPr lvl="1"/>
            <a:r>
              <a:rPr lang="en-US" dirty="0" err="1" smtClean="0"/>
              <a:t>TSplitView</a:t>
            </a:r>
            <a:endParaRPr lang="en-US" dirty="0" smtClean="0"/>
          </a:p>
          <a:p>
            <a:pPr lvl="1"/>
            <a:r>
              <a:rPr lang="en-US" dirty="0" err="1" smtClean="0"/>
              <a:t>TActivityIndicator</a:t>
            </a:r>
            <a:endParaRPr lang="en-US" dirty="0" smtClean="0"/>
          </a:p>
          <a:p>
            <a:r>
              <a:rPr lang="en-US" dirty="0" err="1" smtClean="0"/>
              <a:t>TSeStyle.ButtonDraw</a:t>
            </a:r>
            <a:r>
              <a:rPr lang="en-US" dirty="0" smtClean="0"/>
              <a:t>() updated</a:t>
            </a:r>
          </a:p>
          <a:p>
            <a:r>
              <a:rPr lang="en-US" dirty="0" err="1" smtClean="0"/>
              <a:t>TCheckListBrox.DrawItem</a:t>
            </a:r>
            <a:r>
              <a:rPr lang="en-US" dirty="0" smtClean="0"/>
              <a:t>() style support updated</a:t>
            </a:r>
          </a:p>
          <a:p>
            <a:r>
              <a:rPr lang="en-US" dirty="0" err="1" smtClean="0"/>
              <a:t>ChangeScale</a:t>
            </a:r>
            <a:r>
              <a:rPr lang="en-US" dirty="0" smtClean="0"/>
              <a:t>() now overridden in:</a:t>
            </a:r>
          </a:p>
          <a:p>
            <a:pPr lvl="1"/>
            <a:r>
              <a:rPr lang="en-US" dirty="0" err="1" smtClean="0"/>
              <a:t>TCalendar</a:t>
            </a:r>
            <a:endParaRPr lang="en-US" dirty="0" smtClean="0"/>
          </a:p>
          <a:p>
            <a:pPr lvl="1"/>
            <a:r>
              <a:rPr lang="en-US" dirty="0" err="1" smtClean="0"/>
              <a:t>TCustomHeaderControl</a:t>
            </a:r>
            <a:endParaRPr lang="en-US" dirty="0" smtClean="0"/>
          </a:p>
          <a:p>
            <a:pPr lvl="1"/>
            <a:r>
              <a:rPr lang="en-US" dirty="0" err="1" smtClean="0"/>
              <a:t>THeader</a:t>
            </a:r>
            <a:endParaRPr lang="en-US" dirty="0" smtClean="0"/>
          </a:p>
          <a:p>
            <a:pPr lvl="1"/>
            <a:r>
              <a:rPr lang="en-US" dirty="0" err="1" smtClean="0"/>
              <a:t>TTabbedNotebook</a:t>
            </a:r>
            <a:endParaRPr lang="en-US" dirty="0" smtClean="0"/>
          </a:p>
          <a:p>
            <a:pPr lvl="1"/>
            <a:r>
              <a:rPr lang="en-US" dirty="0" err="1" smtClean="0"/>
              <a:t>TTrackBar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pPr lvl="0"/>
            <a:r>
              <a:rPr lang="en-US" dirty="0" smtClean="0"/>
              <a:t>Win32NLSEnableIME()</a:t>
            </a:r>
            <a:r>
              <a:rPr lang="en-US" baseline="0" dirty="0" smtClean="0"/>
              <a:t> 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VCL</a:t>
            </a:r>
            <a:r>
              <a:rPr lang="en-US" baseline="0" dirty="0" smtClean="0"/>
              <a:t> (2, see notes for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err="1" smtClean="0"/>
              <a:t>Tcontrol.SetVisible</a:t>
            </a:r>
            <a:r>
              <a:rPr lang="en-US" baseline="0" dirty="0" smtClean="0"/>
              <a:t>(True) now calls </a:t>
            </a:r>
            <a:r>
              <a:rPr lang="en-US" baseline="0" dirty="0" err="1" smtClean="0"/>
              <a:t>AdjustSize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AutoSize</a:t>
            </a:r>
            <a:r>
              <a:rPr lang="en-US" baseline="0" dirty="0" smtClean="0"/>
              <a:t> is true</a:t>
            </a:r>
          </a:p>
          <a:p>
            <a:pPr lvl="0"/>
            <a:r>
              <a:rPr lang="en-US" baseline="0" dirty="0" err="1" smtClean="0"/>
              <a:t>TWinControl</a:t>
            </a:r>
            <a:r>
              <a:rPr lang="en-US" baseline="0" dirty="0" smtClean="0"/>
              <a:t> changed</a:t>
            </a:r>
          </a:p>
          <a:p>
            <a:pPr lvl="0"/>
            <a:r>
              <a:rPr lang="en-US" baseline="0" dirty="0" smtClean="0"/>
              <a:t>Dialogs updated for </a:t>
            </a:r>
            <a:r>
              <a:rPr lang="en-US" baseline="0" dirty="0" err="1" smtClean="0"/>
              <a:t>StyleManager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TCustomForm</a:t>
            </a:r>
            <a:r>
              <a:rPr lang="en-US" baseline="0" dirty="0" smtClean="0"/>
              <a:t> is DPI change aware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TSharingContract</a:t>
            </a:r>
            <a:r>
              <a:rPr lang="en-US" baseline="0" dirty="0" smtClean="0"/>
              <a:t> component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TBrowseForFolder</a:t>
            </a:r>
            <a:r>
              <a:rPr lang="en-US" baseline="0" dirty="0" smtClean="0"/>
              <a:t> properties</a:t>
            </a:r>
          </a:p>
          <a:p>
            <a:pPr lvl="0"/>
            <a:r>
              <a:rPr lang="en-US" baseline="0" dirty="0" smtClean="0"/>
              <a:t>Many new *</a:t>
            </a:r>
            <a:r>
              <a:rPr lang="en-US" baseline="0" dirty="0" err="1" smtClean="0"/>
              <a:t>StyleHook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WinXCtrls</a:t>
            </a:r>
            <a:r>
              <a:rPr lang="en-US" baseline="0" dirty="0" smtClean="0"/>
              <a:t> for activity </a:t>
            </a:r>
            <a:r>
              <a:rPr lang="en-US" baseline="0" dirty="0" smtClean="0"/>
              <a:t>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TDataSet.FindField</a:t>
            </a:r>
            <a:r>
              <a:rPr lang="en-US" dirty="0" smtClean="0"/>
              <a:t>() conversion to Dictionary lookup from list iteration</a:t>
            </a:r>
          </a:p>
          <a:p>
            <a:pPr lvl="1"/>
            <a:r>
              <a:rPr lang="en-US" dirty="0" smtClean="0"/>
              <a:t>Find an existing field name</a:t>
            </a:r>
          </a:p>
          <a:p>
            <a:pPr lvl="1"/>
            <a:r>
              <a:rPr lang="en-US" dirty="0" smtClean="0"/>
              <a:t>Look for a missing field name</a:t>
            </a:r>
          </a:p>
          <a:p>
            <a:pPr lvl="1"/>
            <a:r>
              <a:rPr lang="en-US" dirty="0" smtClean="0"/>
              <a:t>Take timings for XE8 and DXS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Source code is at </a:t>
            </a:r>
            <a:r>
              <a:rPr lang="en-US" dirty="0" smtClean="0">
                <a:hlinkClick r:id="rId2"/>
              </a:rPr>
              <a:t>https://github.com/jkaster/RTLPerf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Thanks for attending!</a:t>
            </a:r>
          </a:p>
          <a:p>
            <a:pPr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Sources</a:t>
            </a: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What's New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3"/>
              </a:rPr>
              <a:t>http://docwiki.embarcadero.com/RADStudio/Seattle/en/What%27s_New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Release Notes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4"/>
              </a:rPr>
              <a:t>http://docwiki.embarcadero.com/RADStudio/Seattle/en/Release_Notes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Bug fix list for RAD Studio 10 Seattle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5"/>
              </a:rPr>
              <a:t>http://edn.embarcadero.com/article/44561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/>
            <a:r>
              <a:rPr lang="en-US" dirty="0" smtClean="0"/>
              <a:t>RAD Studio 10 Seattle Deep Dive </a:t>
            </a:r>
            <a:r>
              <a:rPr lang="en-US" dirty="0" smtClean="0">
                <a:hlinkClick r:id="rId6"/>
              </a:rPr>
              <a:t>https://www.youtube.com/playlist?list=PLwUPJvR9mZHi2Ks61dV5p-PEUf6Sml7eM</a:t>
            </a:r>
          </a:p>
          <a:p>
            <a:pPr lvl="1">
              <a:defRPr/>
            </a:pPr>
            <a:r>
              <a:rPr lang="en-US" dirty="0" smtClean="0"/>
              <a:t>Go to </a:t>
            </a:r>
            <a:r>
              <a:rPr lang="en-US" dirty="0" smtClean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github.com/jkaster/RTLPerf</a:t>
            </a:r>
            <a:r>
              <a:rPr lang="en-US" dirty="0" smtClean="0"/>
              <a:t> for </a:t>
            </a:r>
            <a:r>
              <a:rPr lang="en-US" dirty="0" smtClean="0"/>
              <a:t>n</a:t>
            </a:r>
            <a:r>
              <a:rPr lang="en-US" dirty="0" smtClean="0"/>
              <a:t>otes, slides, and performance test app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777875" cy="236538"/>
          </a:xfrm>
        </p:spPr>
        <p:txBody>
          <a:bodyPr/>
          <a:lstStyle/>
          <a:p>
            <a:fld id="{A4B9D86F-0E15-46C6-88AE-086E78885E3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1443210"/>
            <a:ext cx="8194194" cy="30454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</a:t>
            </a:r>
            <a:r>
              <a:rPr lang="en-US" baseline="0" dirty="0" smtClean="0"/>
              <a:t> iteration converted to Dictionary lookups</a:t>
            </a:r>
          </a:p>
          <a:p>
            <a:r>
              <a:rPr lang="en-US" baseline="0" dirty="0" smtClean="0"/>
              <a:t>New nested routines for performance improvement</a:t>
            </a:r>
          </a:p>
          <a:p>
            <a:pPr lvl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Reduces compiler magic calls for string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. </a:t>
            </a:r>
            <a:r>
              <a:rPr lang="en-US" dirty="0" smtClean="0"/>
              <a:t>I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n most cases, the method will work without errors. These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are then extra work for the CPU. Moving (e.g.)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DatabaseErrorFmt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call into a local procedure also moves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into this local procedure. This will slightly improve performance.</a:t>
            </a:r>
            <a:endParaRPr lang="en-US" baseline="0" dirty="0" smtClean="0"/>
          </a:p>
          <a:p>
            <a:r>
              <a:rPr lang="en-US" baseline="0" dirty="0" smtClean="0"/>
              <a:t>Method </a:t>
            </a:r>
            <a:r>
              <a:rPr lang="en-US" baseline="0" dirty="0" err="1" smtClean="0"/>
              <a:t>inlining</a:t>
            </a:r>
            <a:endParaRPr lang="en-US" baseline="0" dirty="0" smtClean="0"/>
          </a:p>
          <a:p>
            <a:r>
              <a:rPr lang="en-US" baseline="0" dirty="0" smtClean="0"/>
              <a:t>More use of utility functions</a:t>
            </a:r>
          </a:p>
          <a:p>
            <a:r>
              <a:rPr lang="en-US" dirty="0" err="1" smtClean="0"/>
              <a:t>Longint</a:t>
            </a:r>
            <a:r>
              <a:rPr lang="en-US" dirty="0" smtClean="0"/>
              <a:t> -&gt; Integer</a:t>
            </a:r>
          </a:p>
          <a:p>
            <a:r>
              <a:rPr lang="en-US" dirty="0" err="1" smtClean="0"/>
              <a:t>Plongint</a:t>
            </a:r>
            <a:r>
              <a:rPr lang="en-US" dirty="0" smtClean="0"/>
              <a:t> -&gt; </a:t>
            </a:r>
            <a:r>
              <a:rPr lang="en-US" dirty="0" err="1" smtClean="0"/>
              <a:t>Pinteger</a:t>
            </a:r>
            <a:endParaRPr lang="en-US" dirty="0" smtClean="0"/>
          </a:p>
          <a:p>
            <a:r>
              <a:rPr lang="en-US" dirty="0" err="1" smtClean="0"/>
              <a:t>LongWord</a:t>
            </a:r>
            <a:r>
              <a:rPr lang="en-US" dirty="0" smtClean="0"/>
              <a:t> -&gt; Cardinal</a:t>
            </a:r>
          </a:p>
          <a:p>
            <a:r>
              <a:rPr lang="en-US" dirty="0" smtClean="0"/>
              <a:t>Integer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NativeInt</a:t>
            </a:r>
            <a:endParaRPr lang="en-US" dirty="0" smtClean="0"/>
          </a:p>
          <a:p>
            <a:r>
              <a:rPr lang="en-US" dirty="0" smtClean="0"/>
              <a:t>Additional platform support</a:t>
            </a:r>
          </a:p>
          <a:p>
            <a:r>
              <a:rPr lang="en-US" dirty="0" smtClean="0"/>
              <a:t>Free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FDFree</a:t>
            </a:r>
            <a:endParaRPr lang="en-US" baseline="0" dirty="0" smtClean="0"/>
          </a:p>
          <a:p>
            <a:r>
              <a:rPr lang="en-US" baseline="0" dirty="0" err="1" smtClean="0"/>
              <a:t>FreeAndNil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FDFreeAndNil</a:t>
            </a:r>
            <a:endParaRPr lang="en-US" baseline="0" dirty="0" smtClean="0"/>
          </a:p>
          <a:p>
            <a:r>
              <a:rPr lang="en-US" baseline="0" dirty="0" smtClean="0"/>
              <a:t>Free -&gt; </a:t>
            </a:r>
            <a:r>
              <a:rPr lang="en-US" baseline="0" dirty="0" err="1" smtClean="0"/>
              <a:t>DisposeOf</a:t>
            </a:r>
            <a:r>
              <a:rPr lang="en-US" baseline="0" dirty="0" smtClean="0"/>
              <a:t> (</a:t>
            </a:r>
            <a:r>
              <a:rPr lang="en-US" baseline="0" dirty="0" smtClean="0">
                <a:hlinkClick r:id="rId3"/>
              </a:rPr>
              <a:t>http://docwiki.embarcadero.com/Libraries/Seattle/en/System.TObject.DisposeOf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Topics here will focus on behavioral changes</a:t>
            </a:r>
            <a:r>
              <a:rPr lang="en-US" baseline="0" dirty="0" smtClean="0"/>
              <a:t> and new functionality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comparison organized by source code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FMX</a:t>
            </a:r>
          </a:p>
          <a:p>
            <a:r>
              <a:rPr lang="en-US" dirty="0" smtClean="0"/>
              <a:t>IBX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RTL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Tethering</a:t>
            </a:r>
          </a:p>
          <a:p>
            <a:r>
              <a:rPr lang="en-US" dirty="0" err="1" smtClean="0"/>
              <a:t>ToolsAPI</a:t>
            </a:r>
            <a:endParaRPr lang="en-US" dirty="0" smtClean="0"/>
          </a:p>
          <a:p>
            <a:r>
              <a:rPr lang="en-US" dirty="0" smtClean="0"/>
              <a:t>VCL</a:t>
            </a:r>
          </a:p>
          <a:p>
            <a:r>
              <a:rPr lang="en-US" dirty="0" smtClean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</a:t>
            </a:r>
          </a:p>
          <a:p>
            <a:pPr lvl="1"/>
            <a:r>
              <a:rPr lang="en-US" dirty="0" err="1" smtClean="0"/>
              <a:t>TCustomADODataSet</a:t>
            </a:r>
            <a:endParaRPr lang="en-US" dirty="0" smtClean="0"/>
          </a:p>
          <a:p>
            <a:pPr lvl="2"/>
            <a:r>
              <a:rPr lang="en-US" dirty="0" smtClean="0"/>
              <a:t>New function </a:t>
            </a:r>
            <a:r>
              <a:rPr lang="en-US" dirty="0" err="1" smtClean="0"/>
              <a:t>GetCalcFieldTypes</a:t>
            </a:r>
            <a:r>
              <a:rPr lang="en-US" dirty="0" smtClean="0"/>
              <a:t>: </a:t>
            </a:r>
            <a:r>
              <a:rPr lang="en-US" dirty="0" err="1" smtClean="0"/>
              <a:t>TFieldTypes</a:t>
            </a:r>
            <a:r>
              <a:rPr lang="en-US" dirty="0" smtClean="0"/>
              <a:t>; override; adds support for </a:t>
            </a:r>
            <a:r>
              <a:rPr lang="en-US" dirty="0" err="1" smtClean="0"/>
              <a:t>ftVariant</a:t>
            </a:r>
            <a:endParaRPr lang="en-US" dirty="0" smtClean="0"/>
          </a:p>
          <a:p>
            <a:pPr lvl="2"/>
            <a:r>
              <a:rPr lang="en-US" dirty="0" err="1" smtClean="0"/>
              <a:t>GetFieldData</a:t>
            </a:r>
            <a:r>
              <a:rPr lang="en-US" dirty="0" smtClean="0"/>
              <a:t>() has a bug fix for variant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Data/Cloud folder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Lots of small updates and improvements. Still opportunities to make the code cleaner. More constants and internal methods would help, less duplicate code.</a:t>
            </a:r>
          </a:p>
          <a:p>
            <a:pPr lvl="0"/>
            <a:r>
              <a:rPr lang="en-US" dirty="0" err="1" smtClean="0"/>
              <a:t>CloudAPI</a:t>
            </a:r>
            <a:endParaRPr lang="en-US" dirty="0" smtClean="0"/>
          </a:p>
          <a:p>
            <a:pPr lvl="1"/>
            <a:r>
              <a:rPr lang="en-US" dirty="0" smtClean="0"/>
              <a:t>Authentication improvements</a:t>
            </a:r>
          </a:p>
          <a:p>
            <a:pPr lvl="2"/>
            <a:r>
              <a:rPr lang="en-US" dirty="0" smtClean="0"/>
              <a:t>New SHA256 support</a:t>
            </a:r>
          </a:p>
          <a:p>
            <a:pPr lvl="2"/>
            <a:r>
              <a:rPr lang="en-US" dirty="0" err="1" smtClean="0"/>
              <a:t>SignString</a:t>
            </a:r>
            <a:r>
              <a:rPr lang="en-US" dirty="0" smtClean="0"/>
              <a:t> updates</a:t>
            </a:r>
          </a:p>
          <a:p>
            <a:pPr lvl="1"/>
            <a:r>
              <a:rPr lang="en-US" dirty="0" err="1" smtClean="0"/>
              <a:t>TCloudHTTP</a:t>
            </a:r>
            <a:endParaRPr lang="en-US" dirty="0" smtClean="0"/>
          </a:p>
          <a:p>
            <a:pPr lvl="2"/>
            <a:r>
              <a:rPr lang="en-US" dirty="0" smtClean="0"/>
              <a:t>Native HTTP/SSL instead of Indy/</a:t>
            </a:r>
            <a:r>
              <a:rPr lang="en-US" dirty="0" err="1" smtClean="0"/>
              <a:t>OpenSSL</a:t>
            </a:r>
            <a:endParaRPr lang="en-US" dirty="0" smtClean="0"/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AmazonAPI</a:t>
            </a:r>
            <a:endParaRPr lang="en-US" dirty="0" smtClean="0"/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AzureAPI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AuthCallBack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Peer: IIPHTTP is now Client: </a:t>
            </a:r>
            <a:r>
              <a:rPr lang="en-US" dirty="0" err="1" smtClean="0"/>
              <a:t>THTTPClient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CloudAPI</a:t>
            </a:r>
            <a:r>
              <a:rPr lang="en-US" dirty="0" smtClean="0"/>
              <a:t> deprecations</a:t>
            </a:r>
          </a:p>
          <a:p>
            <a:pPr lvl="1"/>
            <a:r>
              <a:rPr lang="en-US" dirty="0" err="1" smtClean="0"/>
              <a:t>XMLEscape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Encode64()</a:t>
            </a:r>
          </a:p>
          <a:p>
            <a:pPr lvl="1"/>
            <a:r>
              <a:rPr lang="en-US" dirty="0" smtClean="0"/>
              <a:t>Decode64()</a:t>
            </a:r>
          </a:p>
          <a:p>
            <a:pPr lvl="1"/>
            <a:r>
              <a:rPr lang="en-US" dirty="0" smtClean="0"/>
              <a:t>EncodeBytes64()</a:t>
            </a:r>
          </a:p>
          <a:p>
            <a:pPr lvl="1"/>
            <a:r>
              <a:rPr lang="en-US" dirty="0" smtClean="0"/>
              <a:t>DecodeBytes64()</a:t>
            </a:r>
          </a:p>
          <a:p>
            <a:r>
              <a:rPr lang="en-US" dirty="0" err="1" smtClean="0"/>
              <a:t>TCloudService.IssueMergeRequest</a:t>
            </a:r>
            <a:r>
              <a:rPr lang="en-US" dirty="0" smtClean="0"/>
              <a:t>() changed to ‘Patch’ for Android</a:t>
            </a:r>
          </a:p>
          <a:p>
            <a:r>
              <a:rPr lang="en-US" dirty="0" err="1" smtClean="0"/>
              <a:t>TCloudHTTP.Merge</a:t>
            </a:r>
            <a:r>
              <a:rPr lang="en-US" dirty="0" smtClean="0"/>
              <a:t>() updated for Android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AmazonAPI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abstraction</a:t>
            </a:r>
          </a:p>
          <a:p>
            <a:r>
              <a:rPr lang="en-US" dirty="0" smtClean="0"/>
              <a:t>Connection supports default storage endpoint</a:t>
            </a:r>
          </a:p>
          <a:p>
            <a:r>
              <a:rPr lang="en-US" dirty="0" smtClean="0"/>
              <a:t>Additional Amazon</a:t>
            </a:r>
            <a:r>
              <a:rPr lang="en-US" baseline="0" dirty="0" smtClean="0"/>
              <a:t> regions supported</a:t>
            </a:r>
          </a:p>
          <a:p>
            <a:r>
              <a:rPr lang="en-US" baseline="0" dirty="0" smtClean="0"/>
              <a:t>New property types for an Amazon queue (</a:t>
            </a:r>
            <a:r>
              <a:rPr lang="en-US" baseline="0" dirty="0" err="1" smtClean="0"/>
              <a:t>TAmazonQueueAttribute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Create a queue with a specific name</a:t>
            </a:r>
          </a:p>
          <a:p>
            <a:r>
              <a:rPr lang="en-US" baseline="0" dirty="0" smtClean="0"/>
              <a:t>Content size is now Int64 instead of Integer</a:t>
            </a:r>
          </a:p>
          <a:p>
            <a:r>
              <a:rPr lang="en-US" baseline="0" dirty="0" err="1" smtClean="0"/>
              <a:t>TAmazonStorageService</a:t>
            </a:r>
            <a:r>
              <a:rPr lang="en-US" baseline="0" dirty="0" smtClean="0"/>
              <a:t> adds </a:t>
            </a:r>
            <a:r>
              <a:rPr lang="en-US" baseline="0" dirty="0" err="1" smtClean="0"/>
              <a:t>BucketRegion</a:t>
            </a:r>
            <a:r>
              <a:rPr lang="en-US" baseline="0" dirty="0" smtClean="0"/>
              <a:t> argument to methods</a:t>
            </a:r>
          </a:p>
          <a:p>
            <a:r>
              <a:rPr lang="en-US" baseline="0" dirty="0" smtClean="0"/>
              <a:t>Uses TNetEncoding.Base64</a:t>
            </a:r>
          </a:p>
          <a:p>
            <a:r>
              <a:rPr lang="en-US" baseline="0" dirty="0" smtClean="0"/>
              <a:t>Service version updated to 2012-11-05 from 2009.02.01</a:t>
            </a:r>
          </a:p>
          <a:p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Supports custom region and endpoint</a:t>
            </a:r>
          </a:p>
          <a:p>
            <a:pPr lvl="1"/>
            <a:r>
              <a:rPr lang="en-US" dirty="0" smtClean="0"/>
              <a:t>Positions content stream at 0 in Create</a:t>
            </a:r>
          </a:p>
          <a:p>
            <a:pPr lvl="1"/>
            <a:r>
              <a:rPr lang="en-US" dirty="0" smtClean="0"/>
              <a:t>Recognize and handle SHA256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f62b9ad8-a28f-4257-b39c-24ee014a67bd">2014</Year>
    <Product xmlns="f62b9ad8-a28f-4257-b39c-24ee014a67bd" xsi:nil="true"/>
    <Release xmlns="f62b9ad8-a28f-4257-b39c-24ee014a67bd" xsi:nil="true"/>
    <Family xmlns="f62b9ad8-a28f-4257-b39c-24ee014a67bd" xsi:nil="true"/>
    <Doc_x0020_Type xmlns="f62b9ad8-a28f-4257-b39c-24ee014a67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DEC3B9574B6409DD98AC7B6A94797" ma:contentTypeVersion="14" ma:contentTypeDescription="Create a new document." ma:contentTypeScope="" ma:versionID="d6544c7279bfc4708c848899dcaa8fdb">
  <xsd:schema xmlns:xsd="http://www.w3.org/2001/XMLSchema" xmlns:xs="http://www.w3.org/2001/XMLSchema" xmlns:p="http://schemas.microsoft.com/office/2006/metadata/properties" xmlns:ns2="f62b9ad8-a28f-4257-b39c-24ee014a67bd" targetNamespace="http://schemas.microsoft.com/office/2006/metadata/properties" ma:root="true" ma:fieldsID="c13e37bd38289dfcccadeff979405649" ns2:_="">
    <xsd:import namespace="f62b9ad8-a28f-4257-b39c-24ee014a67bd"/>
    <xsd:element name="properties">
      <xsd:complexType>
        <xsd:sequence>
          <xsd:element name="documentManagement">
            <xsd:complexType>
              <xsd:all>
                <xsd:element ref="ns2:Family" minOccurs="0"/>
                <xsd:element ref="ns2:Product" minOccurs="0"/>
                <xsd:element ref="ns2:Release" minOccurs="0"/>
                <xsd:element ref="ns2:Doc_x0020_Type" minOccurs="0"/>
                <xsd:element ref="ns2:Year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b9ad8-a28f-4257-b39c-24ee014a67bd" elementFormDefault="qualified">
    <xsd:import namespace="http://schemas.microsoft.com/office/2006/documentManagement/types"/>
    <xsd:import namespace="http://schemas.microsoft.com/office/infopath/2007/PartnerControls"/>
    <xsd:element name="Family" ma:index="2" nillable="true" ma:displayName="Family" ma:description="Product family" ma:format="Dropdown" ma:internalName="Family">
      <xsd:simpleType>
        <xsd:union memberTypes="dms:Text">
          <xsd:simpleType>
            <xsd:restriction base="dms:Choice">
              <xsd:enumeration value="DB"/>
              <xsd:enumeration value="Dev Tools"/>
              <xsd:enumeration value="EMBT"/>
              <xsd:enumeration value="ER"/>
            </xsd:restriction>
          </xsd:simpleType>
        </xsd:union>
      </xsd:simpleType>
    </xsd:element>
    <xsd:element name="Product" ma:index="3" nillable="true" ma:displayName="Product" ma:description="Specific product" ma:format="Dropdown" ma:internalName="Product">
      <xsd:simpleType>
        <xsd:union memberTypes="dms:Text">
          <xsd:simpleType>
            <xsd:restriction base="dms:Choice">
              <xsd:enumeration value="Appmethod"/>
              <xsd:enumeration value="Business Architect"/>
              <xsd:enumeration value="C++Builder"/>
              <xsd:enumeration value="CONNECT"/>
              <xsd:enumeration value="Data Lineage"/>
              <xsd:enumeration value="DB Change Manager"/>
              <xsd:enumeration value="DB Optimizer"/>
              <xsd:enumeration value="DBArtisan"/>
              <xsd:enumeration value="DBArtisan Team Server"/>
              <xsd:enumeration value="DBPS"/>
              <xsd:enumeration value="Delphi"/>
              <xsd:enumeration value="ER/Studio"/>
              <xsd:enumeration value="ER/Studio Data Architect"/>
              <xsd:enumeration value="ER/Studio Team Server"/>
              <xsd:enumeration value="FireDAC"/>
              <xsd:enumeration value="FireMonkey"/>
              <xsd:enumeration value="HTML5 Builder"/>
              <xsd:enumeration value="InterBase"/>
              <xsd:enumeration value="MetaWizard"/>
              <xsd:enumeration value="Portal"/>
              <xsd:enumeration value="RAD Studio"/>
              <xsd:enumeration value="Rapid SQL"/>
              <xsd:enumeration value="Repository"/>
              <xsd:enumeration value="Software Architect"/>
              <xsd:enumeration value="UDM"/>
              <xsd:enumeration value="Viewer"/>
            </xsd:restriction>
          </xsd:simpleType>
        </xsd:union>
      </xsd:simpleType>
    </xsd:element>
    <xsd:element name="Release" ma:index="4" nillable="true" ma:displayName="Release" ma:description="Release number" ma:format="Dropdown" ma:internalName="Release">
      <xsd:simpleType>
        <xsd:union memberTypes="dms:Text">
          <xsd:simpleType>
            <xsd:restriction base="dms:Choice">
              <xsd:enumeration value="1.0"/>
              <xsd:enumeration value="1.14"/>
              <xsd:enumeration value="1.15"/>
              <xsd:enumeration value="XE9"/>
              <xsd:enumeration value="XE8"/>
              <xsd:enumeration value="XE7"/>
              <xsd:enumeration value="XE6"/>
              <xsd:enumeration value="XE5"/>
              <xsd:enumeration value="XE4"/>
              <xsd:enumeration value="XE3.5"/>
              <xsd:enumeration value="XE3"/>
              <xsd:enumeration value="XE2"/>
            </xsd:restriction>
          </xsd:simpleType>
        </xsd:union>
      </xsd:simpleType>
    </xsd:element>
    <xsd:element name="Doc_x0020_Type" ma:index="5" nillable="true" ma:displayName="Doc Type" ma:description="Type of document / item" ma:format="Dropdown" ma:internalName="Doc_x0020_Type">
      <xsd:simpleType>
        <xsd:union memberTypes="dms:Text">
          <xsd:simpleType>
            <xsd:restriction base="dms:Choice">
              <xsd:enumeration value="Ad"/>
              <xsd:enumeration value="Article"/>
              <xsd:enumeration value="Banner"/>
              <xsd:enumeration value="Budget"/>
              <xsd:enumeration value="Calendar"/>
              <xsd:enumeration value="Campaign"/>
              <xsd:enumeration value="Case Study"/>
              <xsd:enumeration value="Cheatsheet"/>
              <xsd:enumeration value="Datasheet"/>
              <xsd:enumeration value="eDM"/>
              <xsd:enumeration value="Feature Matrix"/>
              <xsd:enumeration value="Font"/>
              <xsd:enumeration value="Headshot"/>
              <xsd:enumeration value="icon"/>
              <xsd:enumeration value="Image"/>
              <xsd:enumeration value="Messaging"/>
              <xsd:enumeration value="Presentation"/>
              <xsd:enumeration value="Press Release"/>
              <xsd:enumeration value="Pricing, SKUs, Licensing"/>
              <xsd:enumeration value="Process / Guide"/>
              <xsd:enumeration value="Product graphic"/>
              <xsd:enumeration value="Screenshot"/>
              <xsd:enumeration value="Video"/>
              <xsd:enumeration value="Web page"/>
              <xsd:enumeration value="Webinar"/>
              <xsd:enumeration value="Whitepaper"/>
            </xsd:restriction>
          </xsd:simpleType>
        </xsd:union>
      </xsd:simpleType>
    </xsd:element>
    <xsd:element name="Year" ma:index="6" nillable="true" ma:displayName="Year" ma:default="2015" ma:description="Year associated with item" ma:format="Dropdown" ma:internalName="Year">
      <xsd:simpleType>
        <xsd:union memberTypes="dms:Text">
          <xsd:simpleType>
            <xsd:restriction base="dms:Choice">
              <xsd:enumeration value="2015"/>
              <xsd:enumeration value="2014"/>
              <xsd:enumeration value="2013"/>
              <xsd:enumeration value="2012"/>
            </xsd:restriction>
          </xsd:simpleType>
        </xsd:un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969D3E-2A43-4875-BB4D-F53FBF857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FDF740-02CD-4136-B2DA-BE81CB99FB50}">
  <ds:schemaRefs>
    <ds:schemaRef ds:uri="http://schemas.microsoft.com/office/2006/metadata/properties"/>
    <ds:schemaRef ds:uri="http://schemas.microsoft.com/office/infopath/2007/PartnerControls"/>
    <ds:schemaRef ds:uri="f62b9ad8-a28f-4257-b39c-24ee014a67bd"/>
  </ds:schemaRefs>
</ds:datastoreItem>
</file>

<file path=customXml/itemProps3.xml><?xml version="1.0" encoding="utf-8"?>
<ds:datastoreItem xmlns:ds="http://schemas.openxmlformats.org/officeDocument/2006/customXml" ds:itemID="{4B7D757E-6E9F-438F-91D0-6F9430C40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b9ad8-a28f-4257-b39c-24ee014a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1781</Words>
  <Application>Microsoft Office PowerPoint</Application>
  <PresentationFormat>On-screen Show (16:9)</PresentationFormat>
  <Paragraphs>476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EMBT Sales Meeting Template 2012_v1</vt:lpstr>
      <vt:lpstr>Run-Time Library Deep Dive: New Features, Improvements, and Changes</vt:lpstr>
      <vt:lpstr>Information sources on RTL changes</vt:lpstr>
      <vt:lpstr>Types of changes</vt:lpstr>
      <vt:lpstr>General themes</vt:lpstr>
      <vt:lpstr>Code comparison organized by source code folder</vt:lpstr>
      <vt:lpstr>Data folder changes</vt:lpstr>
      <vt:lpstr>Data/Cloud folder changes</vt:lpstr>
      <vt:lpstr>CloudAPI</vt:lpstr>
      <vt:lpstr>AmazonAPI</vt:lpstr>
      <vt:lpstr>AzureAPI</vt:lpstr>
      <vt:lpstr>DataSnap folder</vt:lpstr>
      <vt:lpstr>DataSnap (2)</vt:lpstr>
      <vt:lpstr>DBX</vt:lpstr>
      <vt:lpstr>EMS</vt:lpstr>
      <vt:lpstr>EMS (2)</vt:lpstr>
      <vt:lpstr>EMS (under REST)</vt:lpstr>
      <vt:lpstr>FireDAC</vt:lpstr>
      <vt:lpstr>REST</vt:lpstr>
      <vt:lpstr>REST (2)</vt:lpstr>
      <vt:lpstr>DB</vt:lpstr>
      <vt:lpstr>DB (2)</vt:lpstr>
      <vt:lpstr>DB (3)</vt:lpstr>
      <vt:lpstr>FireMonkey (FMX)</vt:lpstr>
      <vt:lpstr>InterBase Express (IBX)</vt:lpstr>
      <vt:lpstr>Internet</vt:lpstr>
      <vt:lpstr>Run-Time Library (RTL)</vt:lpstr>
      <vt:lpstr>iOS (RTL)</vt:lpstr>
      <vt:lpstr>Common</vt:lpstr>
      <vt:lpstr>JSON</vt:lpstr>
      <vt:lpstr>Parallel Processing Library (PPL)</vt:lpstr>
      <vt:lpstr>RTL (2-ish)</vt:lpstr>
      <vt:lpstr>RTL (3-ish)</vt:lpstr>
      <vt:lpstr>RTL (4-ish)</vt:lpstr>
      <vt:lpstr>VCL</vt:lpstr>
      <vt:lpstr>VCL (2, see notes for more)</vt:lpstr>
      <vt:lpstr>Demo</vt:lpstr>
      <vt:lpstr>Thanks</vt:lpstr>
      <vt:lpstr>Q&amp;A</vt:lpstr>
    </vt:vector>
  </TitlesOfParts>
  <Company>Embarcadero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John Kaster</cp:lastModifiedBy>
  <cp:revision>132</cp:revision>
  <dcterms:created xsi:type="dcterms:W3CDTF">2013-03-13T15:15:14Z</dcterms:created>
  <dcterms:modified xsi:type="dcterms:W3CDTF">2015-10-13T01:14:59Z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0x0101007E0DEC3B9574B6409DD98AC7B6A94797</vt:lpwstr>
  </property>
</Properties>
</file>