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1" r:id="rId5"/>
    <p:sldId id="273" r:id="rId6"/>
    <p:sldId id="274" r:id="rId7"/>
    <p:sldId id="275" r:id="rId8"/>
    <p:sldId id="272" r:id="rId9"/>
    <p:sldId id="276" r:id="rId10"/>
    <p:sldId id="277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ina Abi Sejaan" initials="GAS" lastIdx="1" clrIdx="0">
    <p:extLst>
      <p:ext uri="{19B8F6BF-5375-455C-9EA6-DF929625EA0E}">
        <p15:presenceInfo xmlns:p15="http://schemas.microsoft.com/office/powerpoint/2012/main" userId="147d9043ff89e67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366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901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8917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454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9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228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1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9633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83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418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273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3FBEC-37C3-4D4D-BB47-6E31DF55B8CD}" type="datetimeFigureOut">
              <a:rPr lang="en-GB" smtClean="0"/>
              <a:t>24/04/2025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C1C1D-2B50-448B-A079-FA74997E8D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521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/>
          <p:cNvSpPr txBox="1"/>
          <p:nvPr/>
        </p:nvSpPr>
        <p:spPr>
          <a:xfrm>
            <a:off x="1380392" y="3253154"/>
            <a:ext cx="93901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Application TD6 – Afficher la température</a:t>
            </a:r>
            <a:endParaRPr lang="en-GB" sz="3200" dirty="0"/>
          </a:p>
          <a:p>
            <a:endParaRPr lang="en-GB" sz="3200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427" y="158263"/>
            <a:ext cx="5530836" cy="210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40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974817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algn="ctr"/>
            <a:endParaRPr lang="fr-FR" sz="2800" u="sng" dirty="0"/>
          </a:p>
          <a:p>
            <a:r>
              <a:rPr lang="fr-FR" dirty="0"/>
              <a:t>13) Traduisons le code en C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626747" y="2211472"/>
            <a:ext cx="1098159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#include &lt;</a:t>
            </a:r>
            <a:r>
              <a:rPr lang="en-GB" dirty="0" err="1"/>
              <a:t>xc.h</a:t>
            </a:r>
            <a:r>
              <a:rPr lang="en-GB" dirty="0"/>
              <a:t>&gt;  // </a:t>
            </a:r>
            <a:r>
              <a:rPr lang="en-GB" dirty="0" err="1"/>
              <a:t>Inclure</a:t>
            </a:r>
            <a:r>
              <a:rPr lang="en-GB" dirty="0"/>
              <a:t> le </a:t>
            </a:r>
            <a:r>
              <a:rPr lang="en-GB" dirty="0" err="1"/>
              <a:t>fichier</a:t>
            </a:r>
            <a:r>
              <a:rPr lang="en-GB" dirty="0"/>
              <a:t> </a:t>
            </a:r>
            <a:r>
              <a:rPr lang="en-GB" dirty="0" err="1"/>
              <a:t>spécifique</a:t>
            </a:r>
            <a:r>
              <a:rPr lang="en-GB" dirty="0"/>
              <a:t> pour ton </a:t>
            </a:r>
            <a:r>
              <a:rPr lang="en-GB" dirty="0" err="1"/>
              <a:t>microcontrôleur</a:t>
            </a:r>
            <a:r>
              <a:rPr lang="en-GB" dirty="0"/>
              <a:t> (pour les </a:t>
            </a:r>
            <a:r>
              <a:rPr lang="en-GB" dirty="0" err="1"/>
              <a:t>registres</a:t>
            </a:r>
            <a:r>
              <a:rPr lang="en-GB" dirty="0"/>
              <a:t> PORTB, etc.)</a:t>
            </a:r>
          </a:p>
          <a:p>
            <a:endParaRPr lang="en-GB" dirty="0"/>
          </a:p>
          <a:p>
            <a:r>
              <a:rPr lang="en-GB" dirty="0"/>
              <a:t>// </a:t>
            </a:r>
            <a:r>
              <a:rPr lang="en-GB" dirty="0" err="1"/>
              <a:t>Déclarations</a:t>
            </a:r>
            <a:r>
              <a:rPr lang="en-GB" dirty="0"/>
              <a:t> des variables pour les </a:t>
            </a:r>
            <a:r>
              <a:rPr lang="en-GB" dirty="0" err="1"/>
              <a:t>unités</a:t>
            </a:r>
            <a:r>
              <a:rPr lang="en-GB" dirty="0"/>
              <a:t> et les </a:t>
            </a:r>
            <a:r>
              <a:rPr lang="en-GB" dirty="0" err="1"/>
              <a:t>dizaines</a:t>
            </a:r>
            <a:endParaRPr lang="en-GB" dirty="0"/>
          </a:p>
          <a:p>
            <a:r>
              <a:rPr lang="en-GB" dirty="0"/>
              <a:t>int TEMP_U;  // </a:t>
            </a:r>
            <a:r>
              <a:rPr lang="en-GB" dirty="0" err="1"/>
              <a:t>Unités</a:t>
            </a:r>
            <a:endParaRPr lang="en-GB" dirty="0"/>
          </a:p>
          <a:p>
            <a:r>
              <a:rPr lang="en-GB" dirty="0"/>
              <a:t>int TEMP_D;  // </a:t>
            </a:r>
            <a:r>
              <a:rPr lang="en-GB" dirty="0" err="1"/>
              <a:t>Dizaines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// Prototypes des </a:t>
            </a:r>
            <a:r>
              <a:rPr lang="en-GB" dirty="0" err="1"/>
              <a:t>fonctions</a:t>
            </a:r>
            <a:r>
              <a:rPr lang="en-GB" dirty="0"/>
              <a:t> </a:t>
            </a:r>
            <a:r>
              <a:rPr lang="en-GB" dirty="0" err="1"/>
              <a:t>externes</a:t>
            </a:r>
            <a:endParaRPr lang="en-GB" dirty="0"/>
          </a:p>
          <a:p>
            <a:r>
              <a:rPr lang="en-GB" dirty="0"/>
              <a:t>void CHIFFRES(unsigned char value);</a:t>
            </a:r>
          </a:p>
          <a:p>
            <a:r>
              <a:rPr lang="en-GB" dirty="0"/>
              <a:t>void DELAY(void);</a:t>
            </a:r>
          </a:p>
          <a:p>
            <a:endParaRPr lang="en-GB" dirty="0"/>
          </a:p>
          <a:p>
            <a:r>
              <a:rPr lang="en-GB" dirty="0"/>
              <a:t>void main(void) {</a:t>
            </a:r>
          </a:p>
          <a:p>
            <a:r>
              <a:rPr lang="en-GB" dirty="0"/>
              <a:t>    // Configuration des ports</a:t>
            </a:r>
          </a:p>
          <a:p>
            <a:r>
              <a:rPr lang="en-GB" dirty="0"/>
              <a:t>    TRISB = 0x00;  // Configure tous les pins de PORTB </a:t>
            </a:r>
            <a:r>
              <a:rPr lang="en-GB" dirty="0" err="1"/>
              <a:t>comme</a:t>
            </a:r>
            <a:r>
              <a:rPr lang="en-GB" dirty="0"/>
              <a:t> sorties (0 = sortie)</a:t>
            </a:r>
          </a:p>
          <a:p>
            <a:r>
              <a:rPr lang="en-GB" dirty="0"/>
              <a:t>    ANSELB = 0x00;  // Configure tous les pins de PORTB </a:t>
            </a:r>
            <a:r>
              <a:rPr lang="en-GB" dirty="0" err="1"/>
              <a:t>comme</a:t>
            </a:r>
            <a:r>
              <a:rPr lang="en-GB" dirty="0"/>
              <a:t> </a:t>
            </a:r>
            <a:r>
              <a:rPr lang="en-GB" dirty="0" err="1"/>
              <a:t>numériques</a:t>
            </a:r>
            <a:r>
              <a:rPr lang="en-GB" dirty="0"/>
              <a:t> (0 = </a:t>
            </a:r>
            <a:r>
              <a:rPr lang="en-GB" dirty="0" err="1"/>
              <a:t>numérique</a:t>
            </a:r>
            <a:r>
              <a:rPr lang="en-GB" dirty="0"/>
              <a:t>)</a:t>
            </a:r>
          </a:p>
          <a:p>
            <a:r>
              <a:rPr lang="en-GB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441304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974817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4" name="Rectangle 3"/>
          <p:cNvSpPr/>
          <p:nvPr/>
        </p:nvSpPr>
        <p:spPr>
          <a:xfrm>
            <a:off x="738553" y="1103476"/>
            <a:ext cx="583158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 while(1) {</a:t>
            </a:r>
          </a:p>
          <a:p>
            <a:r>
              <a:rPr lang="en-GB" dirty="0"/>
              <a:t>        // === </a:t>
            </a:r>
            <a:r>
              <a:rPr lang="en-GB" dirty="0" err="1"/>
              <a:t>Affiche</a:t>
            </a:r>
            <a:r>
              <a:rPr lang="en-GB" dirty="0"/>
              <a:t> </a:t>
            </a:r>
            <a:r>
              <a:rPr lang="en-GB" dirty="0" err="1"/>
              <a:t>unités</a:t>
            </a:r>
            <a:r>
              <a:rPr lang="en-GB" dirty="0"/>
              <a:t> ===</a:t>
            </a:r>
          </a:p>
          <a:p>
            <a:r>
              <a:rPr lang="en-GB" dirty="0"/>
              <a:t>        LATBbits.LATB4 = 1; // RB4 = 1 (</a:t>
            </a:r>
            <a:r>
              <a:rPr lang="en-GB" dirty="0" err="1"/>
              <a:t>éteint</a:t>
            </a:r>
            <a:r>
              <a:rPr lang="en-GB" dirty="0"/>
              <a:t> </a:t>
            </a:r>
            <a:r>
              <a:rPr lang="en-GB" dirty="0" err="1"/>
              <a:t>dizaines</a:t>
            </a:r>
            <a:r>
              <a:rPr lang="en-GB" dirty="0"/>
              <a:t>)</a:t>
            </a:r>
          </a:p>
          <a:p>
            <a:r>
              <a:rPr lang="en-GB" dirty="0"/>
              <a:t>        LATBbits.LATB5 = 0; // RB5 = 0 (</a:t>
            </a:r>
            <a:r>
              <a:rPr lang="en-GB" dirty="0" err="1"/>
              <a:t>allume</a:t>
            </a:r>
            <a:r>
              <a:rPr lang="en-GB" dirty="0"/>
              <a:t> </a:t>
            </a:r>
            <a:r>
              <a:rPr lang="en-GB" dirty="0" err="1"/>
              <a:t>unités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        CHIFFRES(TEMP_U);</a:t>
            </a:r>
          </a:p>
          <a:p>
            <a:r>
              <a:rPr lang="en-GB" dirty="0"/>
              <a:t>        LATB = TEMP_U; // </a:t>
            </a:r>
            <a:r>
              <a:rPr lang="en-GB" dirty="0" err="1"/>
              <a:t>Affiche</a:t>
            </a:r>
            <a:r>
              <a:rPr lang="en-GB" dirty="0"/>
              <a:t> les </a:t>
            </a:r>
            <a:r>
              <a:rPr lang="en-GB" dirty="0" err="1"/>
              <a:t>unités</a:t>
            </a:r>
            <a:r>
              <a:rPr lang="en-GB" dirty="0"/>
              <a:t> sur PORTB</a:t>
            </a:r>
          </a:p>
          <a:p>
            <a:endParaRPr lang="en-GB" dirty="0"/>
          </a:p>
          <a:p>
            <a:r>
              <a:rPr lang="en-GB" dirty="0"/>
              <a:t>        _</a:t>
            </a:r>
            <a:r>
              <a:rPr lang="en-GB" dirty="0" err="1"/>
              <a:t>delay_us</a:t>
            </a:r>
            <a:r>
              <a:rPr lang="en-GB" dirty="0"/>
              <a:t>(126);</a:t>
            </a:r>
          </a:p>
          <a:p>
            <a:endParaRPr lang="en-GB" dirty="0"/>
          </a:p>
          <a:p>
            <a:r>
              <a:rPr lang="en-GB" dirty="0"/>
              <a:t>        // === </a:t>
            </a:r>
            <a:r>
              <a:rPr lang="en-GB" dirty="0" err="1"/>
              <a:t>Affiche</a:t>
            </a:r>
            <a:r>
              <a:rPr lang="en-GB" dirty="0"/>
              <a:t> </a:t>
            </a:r>
            <a:r>
              <a:rPr lang="en-GB" dirty="0" err="1"/>
              <a:t>dizaines</a:t>
            </a:r>
            <a:r>
              <a:rPr lang="en-GB" dirty="0"/>
              <a:t> ===</a:t>
            </a:r>
          </a:p>
          <a:p>
            <a:r>
              <a:rPr lang="en-GB" dirty="0"/>
              <a:t>        LATBbits.LATB4 = 0; // RB4 = 0 (</a:t>
            </a:r>
            <a:r>
              <a:rPr lang="en-GB" dirty="0" err="1"/>
              <a:t>allume</a:t>
            </a:r>
            <a:r>
              <a:rPr lang="en-GB" dirty="0"/>
              <a:t> </a:t>
            </a:r>
            <a:r>
              <a:rPr lang="en-GB" dirty="0" err="1"/>
              <a:t>dizaines</a:t>
            </a:r>
            <a:r>
              <a:rPr lang="en-GB" dirty="0"/>
              <a:t>)</a:t>
            </a:r>
          </a:p>
          <a:p>
            <a:r>
              <a:rPr lang="en-GB" dirty="0"/>
              <a:t>        LATBbits.LATB5 = 1; // RB5 = 1 (</a:t>
            </a:r>
            <a:r>
              <a:rPr lang="en-GB" dirty="0" err="1"/>
              <a:t>éteint</a:t>
            </a:r>
            <a:r>
              <a:rPr lang="en-GB" dirty="0"/>
              <a:t> </a:t>
            </a:r>
            <a:r>
              <a:rPr lang="en-GB" dirty="0" err="1"/>
              <a:t>unités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        CHIFFRES(TEMP_D);</a:t>
            </a:r>
          </a:p>
          <a:p>
            <a:r>
              <a:rPr lang="en-GB" dirty="0"/>
              <a:t>        LATB = TEMP_D; // </a:t>
            </a:r>
            <a:r>
              <a:rPr lang="en-GB" dirty="0" err="1"/>
              <a:t>Affiche</a:t>
            </a:r>
            <a:r>
              <a:rPr lang="en-GB" dirty="0"/>
              <a:t> les </a:t>
            </a:r>
            <a:r>
              <a:rPr lang="en-GB" dirty="0" err="1"/>
              <a:t>dizaines</a:t>
            </a:r>
            <a:r>
              <a:rPr lang="en-GB" dirty="0"/>
              <a:t> sur PORTB</a:t>
            </a:r>
          </a:p>
          <a:p>
            <a:endParaRPr lang="en-GB" dirty="0"/>
          </a:p>
          <a:p>
            <a:r>
              <a:rPr lang="en-GB" dirty="0"/>
              <a:t>        _</a:t>
            </a:r>
            <a:r>
              <a:rPr lang="en-GB" dirty="0" err="1"/>
              <a:t>delay_us</a:t>
            </a:r>
            <a:r>
              <a:rPr lang="en-GB" dirty="0"/>
              <a:t>(126);</a:t>
            </a:r>
          </a:p>
          <a:p>
            <a:r>
              <a:rPr lang="en-GB" dirty="0"/>
              <a:t>    }</a:t>
            </a:r>
          </a:p>
          <a:p>
            <a:r>
              <a:rPr lang="en-GB" dirty="0"/>
              <a:t>}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C95560-5B96-4D69-8BB2-CEB0F0D0C081}"/>
              </a:ext>
            </a:extLst>
          </p:cNvPr>
          <p:cNvSpPr txBox="1"/>
          <p:nvPr/>
        </p:nvSpPr>
        <p:spPr>
          <a:xfrm>
            <a:off x="6832600" y="2319867"/>
            <a:ext cx="1516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LATxbits.LATxy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F65D97F-D49B-4BBE-A71F-21FDFDF5DEE1}"/>
              </a:ext>
            </a:extLst>
          </p:cNvPr>
          <p:cNvCxnSpPr/>
          <p:nvPr/>
        </p:nvCxnSpPr>
        <p:spPr>
          <a:xfrm flipH="1" flipV="1">
            <a:off x="7294551" y="2689199"/>
            <a:ext cx="296333" cy="94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6C36B1C-3ABE-4876-A8F7-3F6C74B39E3C}"/>
              </a:ext>
            </a:extLst>
          </p:cNvPr>
          <p:cNvSpPr txBox="1"/>
          <p:nvPr/>
        </p:nvSpPr>
        <p:spPr>
          <a:xfrm>
            <a:off x="7171267" y="3826933"/>
            <a:ext cx="177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A, B, C … le PORT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C89865-1FD2-4BAB-A41C-1BC54D07D7C5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8349169" y="2504533"/>
            <a:ext cx="509628" cy="831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C7F8ECD-DE37-4232-B8FF-FFF61320E33C}"/>
              </a:ext>
            </a:extLst>
          </p:cNvPr>
          <p:cNvSpPr txBox="1"/>
          <p:nvPr/>
        </p:nvSpPr>
        <p:spPr>
          <a:xfrm>
            <a:off x="8439179" y="3528537"/>
            <a:ext cx="2168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Numero</a:t>
            </a:r>
            <a:r>
              <a:rPr lang="en-US" dirty="0"/>
              <a:t> de la </a:t>
            </a:r>
            <a:r>
              <a:rPr lang="en-US" dirty="0" err="1"/>
              <a:t>broche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9566" y="801189"/>
            <a:ext cx="10189028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L’objectif de cette application est d’afficher une température fixe (25°C) sur deux afficheurs 7 segments à l’aide d’un microcontrôleur PIC16F84Aet de deux transistors en utilisant le langage </a:t>
            </a:r>
            <a:r>
              <a:rPr lang="fr-F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assembly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en utilisant </a:t>
            </a:r>
            <a:r>
              <a:rPr lang="fr-FR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MPLabXIDE</a:t>
            </a:r>
            <a:r>
              <a:rPr lang="fr-FR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GB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744" y="1782612"/>
            <a:ext cx="9236240" cy="4900085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1085" y="2865103"/>
            <a:ext cx="358171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58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1112982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R"/>
            </a:pPr>
            <a:r>
              <a:rPr lang="fr-FR" dirty="0"/>
              <a:t>C’est quoi la valeur de la résistance placé entre le microcontrôleur et le 7-segment display ?</a:t>
            </a:r>
          </a:p>
          <a:p>
            <a:pPr marL="342900" indent="-342900">
              <a:buAutoNum type="arabicParenR"/>
            </a:pPr>
            <a:r>
              <a:rPr lang="fr-FR" dirty="0"/>
              <a:t>Comment doit être configure le PORTB ? Entrée ou sortie ? Et Quel est le contenu du registre TRISB? Spécifier a quel </a:t>
            </a:r>
            <a:r>
              <a:rPr lang="fr-FR" dirty="0" err="1"/>
              <a:t>bank</a:t>
            </a:r>
            <a:r>
              <a:rPr lang="fr-FR" dirty="0"/>
              <a:t> apparient le TRIS ?</a:t>
            </a:r>
          </a:p>
          <a:p>
            <a:pPr marL="342900" indent="-342900">
              <a:buAutoNum type="arabicParenR"/>
            </a:pPr>
            <a:r>
              <a:rPr lang="fr-FR" dirty="0"/>
              <a:t>Les transistors Q1 et Q2 sont des PNP transistors. Indiquer les valeurs des port du microcontrôleur afin d’activer le transistor et afficher un chiffre au 7-segment display.</a:t>
            </a:r>
          </a:p>
          <a:p>
            <a:pPr marL="342900" indent="-342900">
              <a:buAutoNum type="arabicParenR"/>
            </a:pPr>
            <a:r>
              <a:rPr lang="fr-FR" dirty="0"/>
              <a:t>Pour afficher le 5 sur l’afficheur C, que doit-on avoir sur le port B ?</a:t>
            </a:r>
          </a:p>
          <a:p>
            <a:pPr marL="342900" indent="-342900">
              <a:buFontTx/>
              <a:buAutoNum type="arabicParenR"/>
            </a:pPr>
            <a:r>
              <a:rPr lang="fr-FR" dirty="0"/>
              <a:t>Pour afficher le 2 sur l’afficheur M, que doit-on avoir sur le port B ?</a:t>
            </a:r>
          </a:p>
          <a:p>
            <a:pPr marL="342900" indent="-342900">
              <a:buAutoNum type="arabicParenR"/>
            </a:pPr>
            <a:r>
              <a:rPr lang="fr-FR" dirty="0"/>
              <a:t>C’est quoi l’</a:t>
            </a:r>
            <a:r>
              <a:rPr lang="fr-FR" dirty="0" err="1"/>
              <a:t>addresse</a:t>
            </a:r>
            <a:r>
              <a:rPr lang="fr-FR" dirty="0"/>
              <a:t> mémoire de placement du code pour de démarrage par défaut du programme principal pour un PIC ?</a:t>
            </a:r>
          </a:p>
          <a:p>
            <a:pPr marL="342900" indent="-342900">
              <a:buAutoNum type="arabicParenR"/>
            </a:pPr>
            <a:r>
              <a:rPr lang="fr-FR" dirty="0"/>
              <a:t>Ouvrez un code Block pour déclarer les variables en utilisant la directive </a:t>
            </a:r>
            <a:r>
              <a:rPr lang="fr-FR" i="1" dirty="0"/>
              <a:t>CBLOCK</a:t>
            </a:r>
            <a:r>
              <a:rPr lang="fr-FR" dirty="0"/>
              <a:t> a l’adresse de la RAM </a:t>
            </a:r>
            <a:r>
              <a:rPr lang="fr-FR" i="1" dirty="0"/>
              <a:t>0x20</a:t>
            </a:r>
            <a:r>
              <a:rPr lang="fr-FR" dirty="0"/>
              <a:t> pour déclarer la variable </a:t>
            </a:r>
            <a:r>
              <a:rPr lang="fr-FR" i="1" dirty="0" err="1"/>
              <a:t>temp_U</a:t>
            </a:r>
            <a:r>
              <a:rPr lang="fr-FR" dirty="0"/>
              <a:t>  pour la valeur unité de la température et </a:t>
            </a:r>
            <a:r>
              <a:rPr lang="fr-FR" i="1" dirty="0" err="1"/>
              <a:t>temp_D</a:t>
            </a:r>
            <a:r>
              <a:rPr lang="fr-FR" dirty="0"/>
              <a:t>  pour la valeur dizaine de la température. Fermer le Code Block par </a:t>
            </a:r>
            <a:r>
              <a:rPr lang="fr-FR" i="1" dirty="0"/>
              <a:t>ENDC</a:t>
            </a:r>
            <a:r>
              <a:rPr lang="fr-FR" dirty="0"/>
              <a:t>.</a:t>
            </a:r>
          </a:p>
          <a:p>
            <a:pPr marL="342900" indent="-342900">
              <a:buAutoNum type="arabicParenR"/>
            </a:pPr>
            <a:r>
              <a:rPr lang="fr-FR" dirty="0"/>
              <a:t>Créer une </a:t>
            </a:r>
            <a:r>
              <a:rPr lang="fr-FR" dirty="0" err="1"/>
              <a:t>lookup</a:t>
            </a:r>
            <a:r>
              <a:rPr lang="fr-FR" dirty="0"/>
              <a:t> table </a:t>
            </a:r>
            <a:r>
              <a:rPr lang="fr-FR" dirty="0" err="1"/>
              <a:t>form</a:t>
            </a:r>
            <a:r>
              <a:rPr lang="fr-FR" dirty="0"/>
              <a:t> of </a:t>
            </a:r>
            <a:r>
              <a:rPr lang="fr-FR" dirty="0" err="1"/>
              <a:t>subroutine</a:t>
            </a:r>
            <a:r>
              <a:rPr lang="fr-FR" dirty="0"/>
              <a:t> pour les chiffres de 0 à 9 ce que le 7-segment display peut afficher.</a:t>
            </a:r>
          </a:p>
          <a:p>
            <a:pPr marL="342900" indent="-342900">
              <a:buAutoNum type="arabicParenR"/>
            </a:pPr>
            <a:r>
              <a:rPr lang="fr-FR" dirty="0"/>
              <a:t>Créer une fonction DELAY d’environ 126 us sachant que L’œil humain ne voit </a:t>
            </a:r>
            <a:r>
              <a:rPr lang="fr-FR" b="1" dirty="0"/>
              <a:t>aucune différence</a:t>
            </a:r>
            <a:r>
              <a:rPr lang="fr-FR" dirty="0"/>
              <a:t> pour un </a:t>
            </a:r>
            <a:r>
              <a:rPr lang="fr-FR" dirty="0" err="1"/>
              <a:t>delay</a:t>
            </a:r>
            <a:r>
              <a:rPr lang="fr-FR" dirty="0"/>
              <a:t> &lt; 1ms.</a:t>
            </a:r>
          </a:p>
          <a:p>
            <a:pPr marL="342900" indent="-342900">
              <a:buAutoNum type="arabicParenR"/>
            </a:pPr>
            <a:r>
              <a:rPr lang="fr-FR" dirty="0"/>
              <a:t>Dans le programme principale, START, déclarer la valeur de TRRISB. </a:t>
            </a:r>
          </a:p>
          <a:p>
            <a:pPr marL="342900" indent="-342900">
              <a:buAutoNum type="arabicParenR"/>
            </a:pPr>
            <a:r>
              <a:rPr lang="fr-FR" dirty="0"/>
              <a:t>Affecter les valeurs 2 et 5 à </a:t>
            </a:r>
            <a:r>
              <a:rPr lang="fr-FR" i="1" dirty="0" err="1"/>
              <a:t>temp_U</a:t>
            </a:r>
            <a:r>
              <a:rPr lang="fr-FR" dirty="0"/>
              <a:t> et </a:t>
            </a:r>
            <a:r>
              <a:rPr lang="fr-FR" i="1" dirty="0" err="1"/>
              <a:t>temp_D</a:t>
            </a:r>
            <a:r>
              <a:rPr lang="fr-FR" dirty="0"/>
              <a:t> </a:t>
            </a:r>
          </a:p>
          <a:p>
            <a:pPr marL="342900" indent="-342900">
              <a:buAutoNum type="arabicParenR"/>
            </a:pPr>
            <a:r>
              <a:rPr lang="fr-FR" dirty="0"/>
              <a:t>Dans le MAIN_LOOP </a:t>
            </a:r>
            <a:r>
              <a:rPr lang="fr-FR" dirty="0" err="1"/>
              <a:t>ecrire</a:t>
            </a:r>
            <a:r>
              <a:rPr lang="fr-FR" dirty="0"/>
              <a:t> le code pour afficher 25 sur les 7-segment display</a:t>
            </a:r>
          </a:p>
          <a:p>
            <a:pPr marL="342900" indent="-342900">
              <a:buAutoNum type="arabicParenR"/>
            </a:pPr>
            <a:r>
              <a:rPr lang="fr-FR" dirty="0" err="1"/>
              <a:t>Ecriver</a:t>
            </a:r>
            <a:r>
              <a:rPr lang="fr-FR" dirty="0"/>
              <a:t> le code complet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0264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1076406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marL="342900" indent="-342900">
              <a:buAutoNum type="arabicParenR"/>
            </a:pPr>
            <a:r>
              <a:rPr lang="fr-FR" dirty="0"/>
              <a:t>C’est quoi la valeur de la résistance placé entre le microcontrôleur et le 7-segment display ?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Le 7-segment display est constitue des LED, on peut prendre ces valeurs 220 ohm ou 330 ohm.</a:t>
            </a:r>
          </a:p>
          <a:p>
            <a:endParaRPr lang="fr-FR" dirty="0"/>
          </a:p>
          <a:p>
            <a:r>
              <a:rPr lang="fr-FR" dirty="0"/>
              <a:t>2) Comment doit être configure le PORTB ? Entrée ou sortie ? Et Quel est le contenu du registre TRISB? Spécifier a quel </a:t>
            </a:r>
            <a:r>
              <a:rPr lang="fr-FR" dirty="0" err="1"/>
              <a:t>bank</a:t>
            </a:r>
            <a:r>
              <a:rPr lang="fr-FR" dirty="0"/>
              <a:t> apparient le TRIS ?</a:t>
            </a:r>
          </a:p>
          <a:p>
            <a:pPr marL="342900" indent="-342900">
              <a:buAutoNum type="arabicParenR"/>
            </a:pPr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PORTB est considère comme une sortie, TRISB 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  <a:p>
            <a:r>
              <a:rPr lang="fr-FR" dirty="0">
                <a:solidFill>
                  <a:schemeClr val="accent1"/>
                </a:solidFill>
              </a:rPr>
              <a:t>TRIS appartient au </a:t>
            </a:r>
            <a:r>
              <a:rPr lang="fr-FR" dirty="0" err="1">
                <a:solidFill>
                  <a:schemeClr val="accent1"/>
                </a:solidFill>
              </a:rPr>
              <a:t>bank</a:t>
            </a:r>
            <a:r>
              <a:rPr lang="fr-FR" dirty="0">
                <a:solidFill>
                  <a:schemeClr val="accent1"/>
                </a:solidFill>
              </a:rPr>
              <a:t> 1. (Pour activer la </a:t>
            </a:r>
            <a:r>
              <a:rPr lang="fr-FR" dirty="0" err="1">
                <a:solidFill>
                  <a:schemeClr val="accent1"/>
                </a:solidFill>
              </a:rPr>
              <a:t>bank</a:t>
            </a:r>
            <a:r>
              <a:rPr lang="fr-FR" dirty="0">
                <a:solidFill>
                  <a:schemeClr val="accent1"/>
                </a:solidFill>
              </a:rPr>
              <a:t> 1 (ou n’importe que </a:t>
            </a:r>
            <a:r>
              <a:rPr lang="fr-FR" dirty="0" err="1">
                <a:solidFill>
                  <a:schemeClr val="accent1"/>
                </a:solidFill>
              </a:rPr>
              <a:t>bank</a:t>
            </a:r>
            <a:r>
              <a:rPr lang="fr-FR" dirty="0">
                <a:solidFill>
                  <a:schemeClr val="accent1"/>
                </a:solidFill>
              </a:rPr>
              <a:t>) je dois accéder au STATUS </a:t>
            </a:r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)</a:t>
            </a:r>
          </a:p>
          <a:p>
            <a:r>
              <a:rPr lang="fr-FR" dirty="0">
                <a:solidFill>
                  <a:schemeClr val="accent1"/>
                </a:solidFill>
              </a:rPr>
              <a:t>Pour activer </a:t>
            </a:r>
            <a:r>
              <a:rPr lang="fr-FR" dirty="0" err="1">
                <a:solidFill>
                  <a:schemeClr val="accent1"/>
                </a:solidFill>
              </a:rPr>
              <a:t>bank</a:t>
            </a:r>
            <a:r>
              <a:rPr lang="fr-FR" dirty="0">
                <a:solidFill>
                  <a:schemeClr val="accent1"/>
                </a:solidFill>
              </a:rPr>
              <a:t> 1 , je doit mettre le RP0 a 1 dans le STATUS </a:t>
            </a:r>
            <a:r>
              <a:rPr lang="fr-FR" dirty="0" err="1">
                <a:solidFill>
                  <a:schemeClr val="accent1"/>
                </a:solidFill>
              </a:rPr>
              <a:t>register</a:t>
            </a:r>
            <a:r>
              <a:rPr lang="fr-FR" dirty="0">
                <a:solidFill>
                  <a:schemeClr val="accent1"/>
                </a:solidFill>
              </a:rPr>
              <a:t>, donc </a:t>
            </a:r>
            <a:r>
              <a:rPr lang="fr-FR" dirty="0" err="1">
                <a:solidFill>
                  <a:schemeClr val="accent1"/>
                </a:solidFill>
              </a:rPr>
              <a:t>bsf</a:t>
            </a:r>
            <a:r>
              <a:rPr lang="fr-FR" dirty="0">
                <a:solidFill>
                  <a:schemeClr val="accent1"/>
                </a:solidFill>
              </a:rPr>
              <a:t> status,RP0</a:t>
            </a:r>
          </a:p>
          <a:p>
            <a:endParaRPr lang="fr-FR" dirty="0"/>
          </a:p>
          <a:p>
            <a:r>
              <a:rPr lang="fr-FR" dirty="0"/>
              <a:t>3) Les transistors Q1 et Q2 sont des PNP transistors. Indiquer les valeurs des port du microcontrôleur afin d’activer le transistor et afficher un chiffre au 7-segment display.</a:t>
            </a:r>
          </a:p>
          <a:p>
            <a:pPr marL="342900" indent="-342900">
              <a:buAutoNum type="arabicParenR"/>
            </a:pPr>
            <a:endParaRPr lang="fr-FR" dirty="0">
              <a:solidFill>
                <a:schemeClr val="accent1"/>
              </a:solidFill>
            </a:endParaRPr>
          </a:p>
          <a:p>
            <a:r>
              <a:rPr lang="en-GB" dirty="0" err="1">
                <a:solidFill>
                  <a:schemeClr val="accent1"/>
                </a:solidFill>
              </a:rPr>
              <a:t>Ces</a:t>
            </a:r>
            <a:r>
              <a:rPr lang="en-GB" dirty="0">
                <a:solidFill>
                  <a:schemeClr val="accent1"/>
                </a:solidFill>
              </a:rPr>
              <a:t> transistors </a:t>
            </a:r>
            <a:r>
              <a:rPr lang="en-GB" dirty="0" err="1">
                <a:solidFill>
                  <a:schemeClr val="accent1"/>
                </a:solidFill>
              </a:rPr>
              <a:t>sont</a:t>
            </a:r>
            <a:r>
              <a:rPr lang="en-GB" dirty="0">
                <a:solidFill>
                  <a:schemeClr val="accent1"/>
                </a:solidFill>
              </a:rPr>
              <a:t> considerer </a:t>
            </a:r>
            <a:r>
              <a:rPr lang="en-GB" dirty="0" err="1">
                <a:solidFill>
                  <a:schemeClr val="accent1"/>
                </a:solidFill>
              </a:rPr>
              <a:t>comme</a:t>
            </a:r>
            <a:r>
              <a:rPr lang="en-GB" dirty="0">
                <a:solidFill>
                  <a:schemeClr val="accent1"/>
                </a:solidFill>
              </a:rPr>
              <a:t> circuit fermé </a:t>
            </a:r>
            <a:r>
              <a:rPr lang="en-GB" dirty="0" err="1">
                <a:solidFill>
                  <a:schemeClr val="accent1"/>
                </a:solidFill>
              </a:rPr>
              <a:t>si</a:t>
            </a:r>
            <a:r>
              <a:rPr lang="en-GB" dirty="0">
                <a:solidFill>
                  <a:schemeClr val="accent1"/>
                </a:solidFill>
              </a:rPr>
              <a:t> à </a:t>
            </a:r>
            <a:r>
              <a:rPr lang="en-GB" dirty="0" err="1">
                <a:solidFill>
                  <a:schemeClr val="accent1"/>
                </a:solidFill>
              </a:rPr>
              <a:t>sa</a:t>
            </a:r>
            <a:r>
              <a:rPr lang="en-GB" dirty="0">
                <a:solidFill>
                  <a:schemeClr val="accent1"/>
                </a:solidFill>
              </a:rPr>
              <a:t> base </a:t>
            </a:r>
            <a:r>
              <a:rPr lang="en-GB" dirty="0" err="1">
                <a:solidFill>
                  <a:schemeClr val="accent1"/>
                </a:solidFill>
              </a:rPr>
              <a:t>c’est</a:t>
            </a:r>
            <a:r>
              <a:rPr lang="en-GB" dirty="0">
                <a:solidFill>
                  <a:schemeClr val="accent1"/>
                </a:solidFill>
              </a:rPr>
              <a:t> un 0 donc RB4 = 0 et RB5 = 0 pour les </a:t>
            </a:r>
            <a:r>
              <a:rPr lang="en-GB" dirty="0" err="1">
                <a:solidFill>
                  <a:schemeClr val="accent1"/>
                </a:solidFill>
              </a:rPr>
              <a:t>activer</a:t>
            </a:r>
            <a:endParaRPr lang="en-GB" dirty="0">
              <a:solidFill>
                <a:schemeClr val="accent1"/>
              </a:solidFill>
            </a:endParaRPr>
          </a:p>
          <a:p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1779" y="3395784"/>
            <a:ext cx="2591025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57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432434"/>
            <a:ext cx="10764064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r>
              <a:rPr lang="fr-FR" dirty="0"/>
              <a:t>4) Pour afficher le 5 sur l’afficheur C, que doit-on avoir sur le port B ?</a:t>
            </a:r>
          </a:p>
          <a:p>
            <a:r>
              <a:rPr lang="fr-FR" dirty="0"/>
              <a:t>RB4 = 1 (pour </a:t>
            </a:r>
            <a:r>
              <a:rPr lang="fr-FR" dirty="0" err="1"/>
              <a:t>desactiver</a:t>
            </a:r>
            <a:r>
              <a:rPr lang="fr-FR" dirty="0"/>
              <a:t> le M et RB5 = 0 pour activer le C)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5) Pour afficher le 2 sur l’afficheur M, que doit-on avoir sur le port B ?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6) C’est quoi l’</a:t>
            </a:r>
            <a:r>
              <a:rPr lang="fr-FR" dirty="0" err="1"/>
              <a:t>addresse</a:t>
            </a:r>
            <a:r>
              <a:rPr lang="fr-FR" dirty="0"/>
              <a:t> mémoire de placement du code pour de démarrage par défaut du programme principal pour un PIC ?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ORG 0x000</a:t>
            </a:r>
          </a:p>
          <a:p>
            <a:pPr algn="ctr"/>
            <a:r>
              <a:rPr lang="fr-FR" dirty="0">
                <a:solidFill>
                  <a:schemeClr val="accent1"/>
                </a:solidFill>
              </a:rPr>
              <a:t>GOTO START</a:t>
            </a:r>
          </a:p>
          <a:p>
            <a:pPr algn="ctr"/>
            <a:endParaRPr lang="fr-FR" dirty="0">
              <a:solidFill>
                <a:schemeClr val="accent1"/>
              </a:solidFill>
            </a:endParaRPr>
          </a:p>
          <a:p>
            <a:r>
              <a:rPr lang="fr-FR" dirty="0"/>
              <a:t>7) Ouvrez un code Block pour déclarer les variables en utilisant la directive </a:t>
            </a:r>
            <a:r>
              <a:rPr lang="fr-FR" i="1" dirty="0"/>
              <a:t>CBLOCK</a:t>
            </a:r>
            <a:r>
              <a:rPr lang="fr-FR" dirty="0"/>
              <a:t> a l’adresse de la RAM </a:t>
            </a:r>
            <a:r>
              <a:rPr lang="fr-FR" i="1" dirty="0"/>
              <a:t>0x20</a:t>
            </a:r>
            <a:r>
              <a:rPr lang="fr-FR" dirty="0"/>
              <a:t> pour déclarer la variable </a:t>
            </a:r>
            <a:r>
              <a:rPr lang="fr-FR" i="1" dirty="0" err="1"/>
              <a:t>temp_U</a:t>
            </a:r>
            <a:r>
              <a:rPr lang="fr-FR" dirty="0"/>
              <a:t>  pour la valeur unité de la température et </a:t>
            </a:r>
            <a:r>
              <a:rPr lang="fr-FR" i="1" dirty="0" err="1"/>
              <a:t>temp_D</a:t>
            </a:r>
            <a:r>
              <a:rPr lang="fr-FR" dirty="0"/>
              <a:t>  pour la valeur dizaine de la température. Fermer le Code Block par </a:t>
            </a:r>
            <a:r>
              <a:rPr lang="fr-FR" i="1" dirty="0"/>
              <a:t>ENDC</a:t>
            </a:r>
            <a:r>
              <a:rPr lang="fr-FR" dirty="0"/>
              <a:t>.</a:t>
            </a:r>
          </a:p>
          <a:p>
            <a:pPr marL="342900" indent="-342900">
              <a:buAutoNum type="arabicParenR"/>
            </a:pPr>
            <a:endParaRPr lang="fr-FR" dirty="0"/>
          </a:p>
          <a:p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1717" y="1907171"/>
            <a:ext cx="1867062" cy="152413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1717" y="1619241"/>
            <a:ext cx="1905165" cy="20575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14" y="2637994"/>
            <a:ext cx="1905165" cy="205758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20" y="2906861"/>
            <a:ext cx="1867062" cy="15241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561" y="2899239"/>
            <a:ext cx="205758" cy="167655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2342" y="2907641"/>
            <a:ext cx="190517" cy="152413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3998" y="2923972"/>
            <a:ext cx="190517" cy="152413"/>
          </a:xfrm>
          <a:prstGeom prst="rect">
            <a:avLst/>
          </a:prstGeom>
        </p:spPr>
      </p:pic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5121765" y="5393776"/>
            <a:ext cx="2464525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CBLOCK 0x20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TEMP_D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TEMP_U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ENDC </a:t>
            </a:r>
          </a:p>
        </p:txBody>
      </p:sp>
    </p:spTree>
    <p:extLst>
      <p:ext uri="{BB962C8B-B14F-4D97-AF65-F5344CB8AC3E}">
        <p14:creationId xmlns:p14="http://schemas.microsoft.com/office/powerpoint/2010/main" val="2163373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10764064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r>
              <a:rPr lang="fr-FR" dirty="0"/>
              <a:t>8) Créer une </a:t>
            </a:r>
            <a:r>
              <a:rPr lang="fr-FR" dirty="0" err="1"/>
              <a:t>lookup</a:t>
            </a:r>
            <a:r>
              <a:rPr lang="fr-FR" dirty="0"/>
              <a:t> table </a:t>
            </a:r>
            <a:r>
              <a:rPr lang="fr-FR" dirty="0" err="1"/>
              <a:t>form</a:t>
            </a:r>
            <a:r>
              <a:rPr lang="fr-FR" dirty="0"/>
              <a:t> of </a:t>
            </a:r>
            <a:r>
              <a:rPr lang="fr-FR" dirty="0" err="1"/>
              <a:t>subroutine</a:t>
            </a:r>
            <a:r>
              <a:rPr lang="fr-FR" dirty="0"/>
              <a:t> pour les chiffres de 0 à 9 ce que le 7-segment display peut afficher.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r>
              <a:rPr lang="fr-FR" dirty="0"/>
              <a:t>9) Créer une fonction DELAY</a:t>
            </a:r>
          </a:p>
          <a:p>
            <a:r>
              <a:rPr lang="fr-FR" dirty="0">
                <a:solidFill>
                  <a:schemeClr val="accent1"/>
                </a:solidFill>
              </a:rPr>
              <a:t>Le </a:t>
            </a:r>
            <a:r>
              <a:rPr lang="fr-FR" dirty="0" err="1">
                <a:solidFill>
                  <a:schemeClr val="accent1"/>
                </a:solidFill>
              </a:rPr>
              <a:t>microcontrolleur</a:t>
            </a:r>
            <a:r>
              <a:rPr lang="fr-FR" dirty="0">
                <a:solidFill>
                  <a:schemeClr val="accent1"/>
                </a:solidFill>
              </a:rPr>
              <a:t> fonctionne à 4Mhz donc chaque cycle est de 0.25us. </a:t>
            </a:r>
          </a:p>
          <a:p>
            <a:r>
              <a:rPr lang="fr-FR" dirty="0">
                <a:solidFill>
                  <a:schemeClr val="accent1"/>
                </a:solidFill>
              </a:rPr>
              <a:t>Nombre de cycle c’est 126/0.25 = 504 cycles. </a:t>
            </a:r>
          </a:p>
          <a:p>
            <a:r>
              <a:rPr lang="fr-FR" dirty="0">
                <a:solidFill>
                  <a:schemeClr val="accent1"/>
                </a:solidFill>
              </a:rPr>
              <a:t>Sachant que chaque instruction est d’1 cycle, donc on va </a:t>
            </a:r>
            <a:r>
              <a:rPr lang="fr-FR" dirty="0" err="1">
                <a:solidFill>
                  <a:schemeClr val="accent1"/>
                </a:solidFill>
              </a:rPr>
              <a:t>crer</a:t>
            </a:r>
            <a:r>
              <a:rPr lang="fr-FR" dirty="0">
                <a:solidFill>
                  <a:schemeClr val="accent1"/>
                </a:solidFill>
              </a:rPr>
              <a:t> une boucle qui </a:t>
            </a:r>
            <a:r>
              <a:rPr lang="fr-FR" dirty="0" err="1">
                <a:solidFill>
                  <a:schemeClr val="accent1"/>
                </a:solidFill>
              </a:rPr>
              <a:t>excecute</a:t>
            </a:r>
            <a:r>
              <a:rPr lang="fr-FR" dirty="0">
                <a:solidFill>
                  <a:schemeClr val="accent1"/>
                </a:solidFill>
              </a:rPr>
              <a:t> 5 cycles * 10 a peu près.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09885" y="1380561"/>
            <a:ext cx="6553200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Les 7-segment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sont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directement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connectes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au PIC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CHIFFRES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ADDWF PCL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0x3F ; 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0x06 ; 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0x5B ;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0x4F ; 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0x66 ; 4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0x6D ; 5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0x7D ; 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0x07 ; 7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0x7F ; 8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0x6F ; 9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5FBD32-7268-423B-8E31-550BCBA96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9947" y="1380561"/>
            <a:ext cx="4241074" cy="36009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Avec un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decoduer</a:t>
            </a: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CHIFFRES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ADDWF PCL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b’0000’ ; 0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b’0001’ ; 1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b’0010’ ; 2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b’0011’ ; 3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b’0100’ ; 4 	RETLW b’0101’ ; 5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b’0110’ ; 6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b’0111’ ; 7 	RETLW b’1000’ ; 8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RETLW b’1001’ ; 9 </a:t>
            </a:r>
          </a:p>
        </p:txBody>
      </p:sp>
    </p:spTree>
    <p:extLst>
      <p:ext uri="{BB962C8B-B14F-4D97-AF65-F5344CB8AC3E}">
        <p14:creationId xmlns:p14="http://schemas.microsoft.com/office/powerpoint/2010/main" val="51184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1076406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algn="ctr"/>
            <a:endParaRPr lang="fr-FR" sz="2800" u="sng" dirty="0"/>
          </a:p>
          <a:p>
            <a:r>
              <a:rPr lang="fr-FR" dirty="0"/>
              <a:t>9) Créer une fonction DELAY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Le </a:t>
            </a:r>
            <a:r>
              <a:rPr lang="fr-FR" dirty="0" err="1">
                <a:solidFill>
                  <a:schemeClr val="accent1"/>
                </a:solidFill>
              </a:rPr>
              <a:t>microcontrolleur</a:t>
            </a:r>
            <a:r>
              <a:rPr lang="fr-FR" dirty="0">
                <a:solidFill>
                  <a:schemeClr val="accent1"/>
                </a:solidFill>
              </a:rPr>
              <a:t> fonctionne à 4Mhz donc chaque cycle est de 0.25us. </a:t>
            </a:r>
          </a:p>
          <a:p>
            <a:r>
              <a:rPr lang="fr-FR" dirty="0">
                <a:solidFill>
                  <a:schemeClr val="accent1"/>
                </a:solidFill>
              </a:rPr>
              <a:t>Nombre de cycle c’est 126/0.25 = 504 cycles. </a:t>
            </a:r>
          </a:p>
          <a:p>
            <a:r>
              <a:rPr lang="fr-FR" dirty="0">
                <a:solidFill>
                  <a:schemeClr val="accent1"/>
                </a:solidFill>
              </a:rPr>
              <a:t>Sachant que chaque instruction est d’1 cycle ou 2 pour le </a:t>
            </a:r>
            <a:r>
              <a:rPr lang="fr-FR" dirty="0" err="1">
                <a:solidFill>
                  <a:schemeClr val="accent1"/>
                </a:solidFill>
              </a:rPr>
              <a:t>Goto</a:t>
            </a:r>
            <a:r>
              <a:rPr lang="fr-FR" dirty="0">
                <a:solidFill>
                  <a:schemeClr val="accent1"/>
                </a:solidFill>
              </a:rPr>
              <a:t>, donc on va </a:t>
            </a:r>
            <a:r>
              <a:rPr lang="fr-FR" dirty="0" err="1">
                <a:solidFill>
                  <a:schemeClr val="accent1"/>
                </a:solidFill>
              </a:rPr>
              <a:t>crer</a:t>
            </a:r>
            <a:r>
              <a:rPr lang="fr-FR" dirty="0">
                <a:solidFill>
                  <a:schemeClr val="accent1"/>
                </a:solidFill>
              </a:rPr>
              <a:t> une boucle qui </a:t>
            </a:r>
            <a:r>
              <a:rPr lang="fr-FR" dirty="0" err="1">
                <a:solidFill>
                  <a:schemeClr val="accent1"/>
                </a:solidFill>
              </a:rPr>
              <a:t>excecute</a:t>
            </a:r>
            <a:r>
              <a:rPr lang="fr-FR" dirty="0">
                <a:solidFill>
                  <a:schemeClr val="accent1"/>
                </a:solidFill>
              </a:rPr>
              <a:t> 5 cycles * 10 a peu près.</a:t>
            </a:r>
          </a:p>
          <a:p>
            <a:endParaRPr lang="fr-FR" dirty="0">
              <a:solidFill>
                <a:schemeClr val="accent1"/>
              </a:solidFill>
            </a:endParaRPr>
          </a:p>
          <a:p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864311" y="3390490"/>
            <a:ext cx="9934113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MOVLW D'100'  //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compter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jusqu’a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MOVWF 0x21   //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sauvegarde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dans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 memoire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d’adresse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0x21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DL2                  // boucle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NOP      //faire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rien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juste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passer un cycle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NOP 	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DECFSZ 0x21    decrement f skip if zero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GOTO DL2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2433617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1076406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algn="ctr"/>
            <a:endParaRPr lang="fr-FR" sz="2800" u="sng" dirty="0"/>
          </a:p>
          <a:p>
            <a:r>
              <a:rPr lang="fr-FR" dirty="0"/>
              <a:t>10) Dans le programme principale, START, déclarer la valeur de TRRISB.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11) Affecter les valeurs 2 et 5 à </a:t>
            </a:r>
            <a:r>
              <a:rPr lang="fr-FR" i="1" dirty="0" err="1"/>
              <a:t>temp_U</a:t>
            </a:r>
            <a:r>
              <a:rPr lang="fr-FR" dirty="0"/>
              <a:t> et </a:t>
            </a:r>
            <a:r>
              <a:rPr lang="fr-FR" i="1" dirty="0" err="1"/>
              <a:t>temp_D</a:t>
            </a:r>
            <a:r>
              <a:rPr lang="fr-FR" dirty="0"/>
              <a:t> </a:t>
            </a:r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151017" y="2149916"/>
            <a:ext cx="7985759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BSF STATUS, RP0  //set (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bsf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c’est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mettre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CLRF TRISB ; PORTB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sortie (segments)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BCF STATUS, RP0  //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bcf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le C pour clear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2865120" y="4119686"/>
            <a:ext cx="4589417" cy="11079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MOVLW D'2'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MOVWF TEMP_D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MOVLW D'5'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MOVWF TEMP_U </a:t>
            </a:r>
          </a:p>
        </p:txBody>
      </p:sp>
    </p:spTree>
    <p:extLst>
      <p:ext uri="{BB962C8B-B14F-4D97-AF65-F5344CB8AC3E}">
        <p14:creationId xmlns:p14="http://schemas.microsoft.com/office/powerpoint/2010/main" val="3580825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DDDEE-A27A-64BD-B9D7-C2B78A4174E1}"/>
              </a:ext>
            </a:extLst>
          </p:cNvPr>
          <p:cNvSpPr txBox="1"/>
          <p:nvPr/>
        </p:nvSpPr>
        <p:spPr>
          <a:xfrm>
            <a:off x="626747" y="703367"/>
            <a:ext cx="3865352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u="sng" dirty="0"/>
              <a:t>Solution </a:t>
            </a:r>
          </a:p>
          <a:p>
            <a:pPr algn="ctr"/>
            <a:endParaRPr lang="fr-FR" sz="2800" u="sng" dirty="0"/>
          </a:p>
          <a:p>
            <a:r>
              <a:rPr lang="fr-FR" dirty="0"/>
              <a:t>12) Dans le MAIN_LOOP écrire le code pour afficher 25 sur les 7-segment display</a:t>
            </a:r>
          </a:p>
          <a:p>
            <a:pPr marL="342900" indent="-342900">
              <a:buAutoNum type="arabicParenR"/>
            </a:pPr>
            <a:endParaRPr lang="fr-FR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492099" y="144213"/>
            <a:ext cx="7316723" cy="664797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MAIN_LOOP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; ===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unités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BSF PORTB, 4   ; RA4 = 1 (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éteint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dizaines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BCF PORTB, 5    ; RA5 = 0 (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allume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unités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MOVF TEMP_U, 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CHIFFRES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MOVWF PORTB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DELAY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===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dizaines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BCF PORTB, 4 ; RA4 = 0 (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allume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dizaines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BSF PORTB, 5 ; RA5 = 1 (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éteint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unités</a:t>
            </a: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MOVF TEMP_D, 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CHIFFRES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MOVWF PORTB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CALL DELAY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GOTO MAIN_LOOP </a:t>
            </a:r>
          </a:p>
        </p:txBody>
      </p:sp>
    </p:spTree>
    <p:extLst>
      <p:ext uri="{BB962C8B-B14F-4D97-AF65-F5344CB8AC3E}">
        <p14:creationId xmlns:p14="http://schemas.microsoft.com/office/powerpoint/2010/main" val="37323547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1415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Times New Roman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Georgina Abi Sejaan</dc:creator>
  <cp:lastModifiedBy>user</cp:lastModifiedBy>
  <cp:revision>31</cp:revision>
  <dcterms:created xsi:type="dcterms:W3CDTF">2025-02-07T12:49:37Z</dcterms:created>
  <dcterms:modified xsi:type="dcterms:W3CDTF">2025-04-24T10:02:31Z</dcterms:modified>
</cp:coreProperties>
</file>