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8" r:id="rId4"/>
    <p:sldId id="263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0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88C264-70DA-4A36-A06B-EAB1FA536FA7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CD62CC0-3A9E-42E9-A88A-E21C4A8E8789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What is Social Engineering?</a:t>
          </a:r>
        </a:p>
      </dgm:t>
    </dgm:pt>
    <dgm:pt modelId="{F271D8A2-A3E3-4CF0-849F-20FA4B2F862E}" type="parTrans" cxnId="{7AC029D1-B31F-485E-9F3A-A9131D0539D4}">
      <dgm:prSet/>
      <dgm:spPr/>
      <dgm:t>
        <a:bodyPr/>
        <a:lstStyle/>
        <a:p>
          <a:endParaRPr lang="en-US"/>
        </a:p>
      </dgm:t>
    </dgm:pt>
    <dgm:pt modelId="{33EADB7A-9AD5-4678-9DD3-66AD9AB06D21}" type="sibTrans" cxnId="{7AC029D1-B31F-485E-9F3A-A9131D0539D4}">
      <dgm:prSet/>
      <dgm:spPr/>
      <dgm:t>
        <a:bodyPr/>
        <a:lstStyle/>
        <a:p>
          <a:endParaRPr lang="en-US"/>
        </a:p>
      </dgm:t>
    </dgm:pt>
    <dgm:pt modelId="{1DC84D64-6FB8-44BE-A3E1-47DC81DFB98C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Dangers of Social Engineering</a:t>
          </a:r>
        </a:p>
      </dgm:t>
    </dgm:pt>
    <dgm:pt modelId="{79F258D1-BC4A-41F2-9EC8-94E00422822E}" type="parTrans" cxnId="{5FE00001-32FA-44A3-A4C4-C5159DCA97BB}">
      <dgm:prSet/>
      <dgm:spPr/>
      <dgm:t>
        <a:bodyPr/>
        <a:lstStyle/>
        <a:p>
          <a:endParaRPr lang="en-US"/>
        </a:p>
      </dgm:t>
    </dgm:pt>
    <dgm:pt modelId="{A497948D-D122-40D8-BC89-B51884C3F700}" type="sibTrans" cxnId="{5FE00001-32FA-44A3-A4C4-C5159DCA97BB}">
      <dgm:prSet/>
      <dgm:spPr/>
      <dgm:t>
        <a:bodyPr/>
        <a:lstStyle/>
        <a:p>
          <a:endParaRPr lang="en-US"/>
        </a:p>
      </dgm:t>
    </dgm:pt>
    <dgm:pt modelId="{D6C89FA6-C6A2-4773-AFEE-E88058FFDD0D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Preventative Measures</a:t>
          </a:r>
        </a:p>
      </dgm:t>
    </dgm:pt>
    <dgm:pt modelId="{6438C436-4D1C-4728-B440-223031DE3D8A}" type="parTrans" cxnId="{38436ADD-4CD3-4A8E-A25F-7F50FA8589B7}">
      <dgm:prSet/>
      <dgm:spPr/>
      <dgm:t>
        <a:bodyPr/>
        <a:lstStyle/>
        <a:p>
          <a:endParaRPr lang="en-US"/>
        </a:p>
      </dgm:t>
    </dgm:pt>
    <dgm:pt modelId="{849812E5-BB3D-403A-B35A-0793454DFAB2}" type="sibTrans" cxnId="{38436ADD-4CD3-4A8E-A25F-7F50FA8589B7}">
      <dgm:prSet/>
      <dgm:spPr/>
      <dgm:t>
        <a:bodyPr/>
        <a:lstStyle/>
        <a:p>
          <a:endParaRPr lang="en-US"/>
        </a:p>
      </dgm:t>
    </dgm:pt>
    <dgm:pt modelId="{0B09D8B7-5700-6C4B-AF93-DA89531831AB}" type="pres">
      <dgm:prSet presAssocID="{6388C264-70DA-4A36-A06B-EAB1FA536FA7}" presName="linear" presStyleCnt="0">
        <dgm:presLayoutVars>
          <dgm:animLvl val="lvl"/>
          <dgm:resizeHandles val="exact"/>
        </dgm:presLayoutVars>
      </dgm:prSet>
      <dgm:spPr/>
    </dgm:pt>
    <dgm:pt modelId="{974C0A14-5C3C-314A-B2B5-D8F0C261A4F7}" type="pres">
      <dgm:prSet presAssocID="{7CD62CC0-3A9E-42E9-A88A-E21C4A8E878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207C1E1-631A-4C4C-8977-572927856488}" type="pres">
      <dgm:prSet presAssocID="{33EADB7A-9AD5-4678-9DD3-66AD9AB06D21}" presName="spacer" presStyleCnt="0"/>
      <dgm:spPr/>
    </dgm:pt>
    <dgm:pt modelId="{2EA50193-C3CA-FC48-9090-F7DBC943FA20}" type="pres">
      <dgm:prSet presAssocID="{1DC84D64-6FB8-44BE-A3E1-47DC81DFB98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1165534-0A9D-DE44-BF01-4557595C6AAF}" type="pres">
      <dgm:prSet presAssocID="{A497948D-D122-40D8-BC89-B51884C3F700}" presName="spacer" presStyleCnt="0"/>
      <dgm:spPr/>
    </dgm:pt>
    <dgm:pt modelId="{F325BD3D-6EF9-4E41-BF59-1F6195FB96CC}" type="pres">
      <dgm:prSet presAssocID="{D6C89FA6-C6A2-4773-AFEE-E88058FFDD0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FE00001-32FA-44A3-A4C4-C5159DCA97BB}" srcId="{6388C264-70DA-4A36-A06B-EAB1FA536FA7}" destId="{1DC84D64-6FB8-44BE-A3E1-47DC81DFB98C}" srcOrd="1" destOrd="0" parTransId="{79F258D1-BC4A-41F2-9EC8-94E00422822E}" sibTransId="{A497948D-D122-40D8-BC89-B51884C3F700}"/>
    <dgm:cxn modelId="{F556ED39-CBA1-0646-BC37-055564968E76}" type="presOf" srcId="{1DC84D64-6FB8-44BE-A3E1-47DC81DFB98C}" destId="{2EA50193-C3CA-FC48-9090-F7DBC943FA20}" srcOrd="0" destOrd="0" presId="urn:microsoft.com/office/officeart/2005/8/layout/vList2"/>
    <dgm:cxn modelId="{8C0F6972-4133-844E-A84B-24FE1D18FB6B}" type="presOf" srcId="{D6C89FA6-C6A2-4773-AFEE-E88058FFDD0D}" destId="{F325BD3D-6EF9-4E41-BF59-1F6195FB96CC}" srcOrd="0" destOrd="0" presId="urn:microsoft.com/office/officeart/2005/8/layout/vList2"/>
    <dgm:cxn modelId="{59912A9A-5F79-6043-A521-B3FDBBFFD899}" type="presOf" srcId="{7CD62CC0-3A9E-42E9-A88A-E21C4A8E8789}" destId="{974C0A14-5C3C-314A-B2B5-D8F0C261A4F7}" srcOrd="0" destOrd="0" presId="urn:microsoft.com/office/officeart/2005/8/layout/vList2"/>
    <dgm:cxn modelId="{7AC029D1-B31F-485E-9F3A-A9131D0539D4}" srcId="{6388C264-70DA-4A36-A06B-EAB1FA536FA7}" destId="{7CD62CC0-3A9E-42E9-A88A-E21C4A8E8789}" srcOrd="0" destOrd="0" parTransId="{F271D8A2-A3E3-4CF0-849F-20FA4B2F862E}" sibTransId="{33EADB7A-9AD5-4678-9DD3-66AD9AB06D21}"/>
    <dgm:cxn modelId="{089048D9-7F31-9D4D-A7AE-263EA59503F3}" type="presOf" srcId="{6388C264-70DA-4A36-A06B-EAB1FA536FA7}" destId="{0B09D8B7-5700-6C4B-AF93-DA89531831AB}" srcOrd="0" destOrd="0" presId="urn:microsoft.com/office/officeart/2005/8/layout/vList2"/>
    <dgm:cxn modelId="{38436ADD-4CD3-4A8E-A25F-7F50FA8589B7}" srcId="{6388C264-70DA-4A36-A06B-EAB1FA536FA7}" destId="{D6C89FA6-C6A2-4773-AFEE-E88058FFDD0D}" srcOrd="2" destOrd="0" parTransId="{6438C436-4D1C-4728-B440-223031DE3D8A}" sibTransId="{849812E5-BB3D-403A-B35A-0793454DFAB2}"/>
    <dgm:cxn modelId="{3F177213-D70C-3342-BA87-3094983AA5A2}" type="presParOf" srcId="{0B09D8B7-5700-6C4B-AF93-DA89531831AB}" destId="{974C0A14-5C3C-314A-B2B5-D8F0C261A4F7}" srcOrd="0" destOrd="0" presId="urn:microsoft.com/office/officeart/2005/8/layout/vList2"/>
    <dgm:cxn modelId="{B65BD39D-B009-E541-B25D-65C3502610C5}" type="presParOf" srcId="{0B09D8B7-5700-6C4B-AF93-DA89531831AB}" destId="{2207C1E1-631A-4C4C-8977-572927856488}" srcOrd="1" destOrd="0" presId="urn:microsoft.com/office/officeart/2005/8/layout/vList2"/>
    <dgm:cxn modelId="{2AEAFF24-8CB0-D84D-84D4-ADAA071281CA}" type="presParOf" srcId="{0B09D8B7-5700-6C4B-AF93-DA89531831AB}" destId="{2EA50193-C3CA-FC48-9090-F7DBC943FA20}" srcOrd="2" destOrd="0" presId="urn:microsoft.com/office/officeart/2005/8/layout/vList2"/>
    <dgm:cxn modelId="{65520177-198D-C944-91F6-37C506EF8B7C}" type="presParOf" srcId="{0B09D8B7-5700-6C4B-AF93-DA89531831AB}" destId="{81165534-0A9D-DE44-BF01-4557595C6AAF}" srcOrd="3" destOrd="0" presId="urn:microsoft.com/office/officeart/2005/8/layout/vList2"/>
    <dgm:cxn modelId="{88876E03-2D98-9947-BF1F-0CEE1B9A0285}" type="presParOf" srcId="{0B09D8B7-5700-6C4B-AF93-DA89531831AB}" destId="{F325BD3D-6EF9-4E41-BF59-1F6195FB96C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C0A14-5C3C-314A-B2B5-D8F0C261A4F7}">
      <dsp:nvSpPr>
        <dsp:cNvPr id="0" name=""/>
        <dsp:cNvSpPr/>
      </dsp:nvSpPr>
      <dsp:spPr>
        <a:xfrm>
          <a:off x="0" y="547920"/>
          <a:ext cx="73152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What is Social Engineering?</a:t>
          </a:r>
        </a:p>
      </dsp:txBody>
      <dsp:txXfrm>
        <a:off x="59399" y="607319"/>
        <a:ext cx="7196402" cy="1098002"/>
      </dsp:txXfrm>
    </dsp:sp>
    <dsp:sp modelId="{2EA50193-C3CA-FC48-9090-F7DBC943FA20}">
      <dsp:nvSpPr>
        <dsp:cNvPr id="0" name=""/>
        <dsp:cNvSpPr/>
      </dsp:nvSpPr>
      <dsp:spPr>
        <a:xfrm>
          <a:off x="0" y="1951920"/>
          <a:ext cx="73152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Dangers of Social Engineering</a:t>
          </a:r>
        </a:p>
      </dsp:txBody>
      <dsp:txXfrm>
        <a:off x="59399" y="2011319"/>
        <a:ext cx="7196402" cy="1098002"/>
      </dsp:txXfrm>
    </dsp:sp>
    <dsp:sp modelId="{F325BD3D-6EF9-4E41-BF59-1F6195FB96CC}">
      <dsp:nvSpPr>
        <dsp:cNvPr id="0" name=""/>
        <dsp:cNvSpPr/>
      </dsp:nvSpPr>
      <dsp:spPr>
        <a:xfrm>
          <a:off x="0" y="3355920"/>
          <a:ext cx="73152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Preventative Measures</a:t>
          </a:r>
        </a:p>
      </dsp:txBody>
      <dsp:txXfrm>
        <a:off x="59399" y="3415319"/>
        <a:ext cx="71964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ybersecurity Privacy Icon - Free image on Pixabay">
            <a:extLst>
              <a:ext uri="{FF2B5EF4-FFF2-40B4-BE49-F238E27FC236}">
                <a16:creationId xmlns:a16="http://schemas.microsoft.com/office/drawing/2014/main" id="{EA2B6E0D-976D-8C44-8813-5F7C42499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B13411-B9D5-FE48-96B8-158871BAE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Social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C1504-B744-094E-AF90-6D8028AC2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By: Jonathan Kaufman</a:t>
            </a:r>
          </a:p>
          <a:p>
            <a:r>
              <a:rPr lang="en-US" dirty="0">
                <a:solidFill>
                  <a:schemeClr val="tx1"/>
                </a:solidFill>
              </a:rPr>
              <a:t>Christopher Newport University</a:t>
            </a:r>
          </a:p>
        </p:txBody>
      </p:sp>
    </p:spTree>
    <p:extLst>
      <p:ext uri="{BB962C8B-B14F-4D97-AF65-F5344CB8AC3E}">
        <p14:creationId xmlns:p14="http://schemas.microsoft.com/office/powerpoint/2010/main" val="247582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ybersecurity Privacy Icon - Free image on Pixabay">
            <a:extLst>
              <a:ext uri="{FF2B5EF4-FFF2-40B4-BE49-F238E27FC236}">
                <a16:creationId xmlns:a16="http://schemas.microsoft.com/office/drawing/2014/main" id="{28D2EEE6-0D1B-B84B-A701-C7C080CB69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-4567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B34DE4-BB79-D94A-A5FF-F914FBC1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Outline</a:t>
            </a:r>
            <a:endParaRPr 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7DB7BE-E79C-DB53-891E-553F4D467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383551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5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507552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What is Social Engineering?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0" y="864108"/>
            <a:ext cx="6795348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CISA defines social engineering as:</a:t>
            </a:r>
          </a:p>
          <a:p>
            <a:pPr lvl="1">
              <a:buClr>
                <a:schemeClr val="tx1"/>
              </a:buClr>
            </a:pPr>
            <a:r>
              <a:rPr lang="en-US" sz="2100" dirty="0">
                <a:solidFill>
                  <a:schemeClr val="tx1"/>
                </a:solidFill>
              </a:rPr>
              <a:t>“… [A]n attacker uses human interaction (social skills) to obtain or compromise information about an organization or its computer systems”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915B92-E2EA-9D49-A472-F78A1E70739F}"/>
              </a:ext>
            </a:extLst>
          </p:cNvPr>
          <p:cNvSpPr txBox="1"/>
          <p:nvPr/>
        </p:nvSpPr>
        <p:spPr>
          <a:xfrm>
            <a:off x="0" y="6598824"/>
            <a:ext cx="11864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www.cisa.gov</a:t>
            </a:r>
            <a:r>
              <a:rPr lang="en-US" sz="1000" dirty="0"/>
              <a:t>/</a:t>
            </a:r>
            <a:r>
              <a:rPr lang="en-US" sz="1000" dirty="0" err="1"/>
              <a:t>uscert</a:t>
            </a:r>
            <a:r>
              <a:rPr lang="en-US" sz="1000" dirty="0"/>
              <a:t>/</a:t>
            </a:r>
            <a:r>
              <a:rPr lang="en-US" sz="1000" dirty="0" err="1"/>
              <a:t>ncas</a:t>
            </a:r>
            <a:r>
              <a:rPr lang="en-US" sz="1000" dirty="0"/>
              <a:t>/tips/ST04-014</a:t>
            </a:r>
          </a:p>
        </p:txBody>
      </p:sp>
    </p:spTree>
    <p:extLst>
      <p:ext uri="{BB962C8B-B14F-4D97-AF65-F5344CB8AC3E}">
        <p14:creationId xmlns:p14="http://schemas.microsoft.com/office/powerpoint/2010/main" val="3865312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34310" y="1144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507552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Types of Social Engineering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0" y="864108"/>
            <a:ext cx="6795348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Phishing</a:t>
            </a:r>
          </a:p>
          <a:p>
            <a:pPr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Vishing</a:t>
            </a:r>
          </a:p>
          <a:p>
            <a:pPr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Smishing</a:t>
            </a:r>
          </a:p>
          <a:p>
            <a:pPr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Impersonation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915B92-E2EA-9D49-A472-F78A1E70739F}"/>
              </a:ext>
            </a:extLst>
          </p:cNvPr>
          <p:cNvSpPr txBox="1"/>
          <p:nvPr/>
        </p:nvSpPr>
        <p:spPr>
          <a:xfrm>
            <a:off x="0" y="6598824"/>
            <a:ext cx="11864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www.cisa.gov</a:t>
            </a:r>
            <a:r>
              <a:rPr lang="en-US" sz="1000" dirty="0"/>
              <a:t>/</a:t>
            </a:r>
            <a:r>
              <a:rPr lang="en-US" sz="1000" dirty="0" err="1"/>
              <a:t>uscert</a:t>
            </a:r>
            <a:r>
              <a:rPr lang="en-US" sz="1000" dirty="0"/>
              <a:t>/</a:t>
            </a:r>
            <a:r>
              <a:rPr lang="en-US" sz="1000" dirty="0" err="1"/>
              <a:t>ncas</a:t>
            </a:r>
            <a:r>
              <a:rPr lang="en-US" sz="1000" dirty="0"/>
              <a:t>/tips/ST04-014</a:t>
            </a:r>
          </a:p>
        </p:txBody>
      </p:sp>
    </p:spTree>
    <p:extLst>
      <p:ext uri="{BB962C8B-B14F-4D97-AF65-F5344CB8AC3E}">
        <p14:creationId xmlns:p14="http://schemas.microsoft.com/office/powerpoint/2010/main" val="2833623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ybersecurity Privacy Icon - Free image on Pixabay">
            <a:extLst>
              <a:ext uri="{FF2B5EF4-FFF2-40B4-BE49-F238E27FC236}">
                <a16:creationId xmlns:a16="http://schemas.microsoft.com/office/drawing/2014/main" id="{4F5DDC17-3903-F948-B218-6C63741E86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D671DB-9329-C043-9D3C-30F48D2A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864108"/>
            <a:ext cx="4469130" cy="5120639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Dangers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6014-5AD2-2942-82E1-E8971647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950" y="873253"/>
            <a:ext cx="8903970" cy="512064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tx1"/>
                </a:solidFill>
              </a:rPr>
              <a:t>Compromised sensitive information</a:t>
            </a:r>
          </a:p>
          <a:p>
            <a:r>
              <a:rPr lang="en-US" sz="2500" dirty="0">
                <a:solidFill>
                  <a:schemeClr val="tx1"/>
                </a:solidFill>
              </a:rPr>
              <a:t>Exploitation of computer systems/network</a:t>
            </a:r>
          </a:p>
          <a:p>
            <a:r>
              <a:rPr lang="en-US" sz="2500" dirty="0">
                <a:solidFill>
                  <a:schemeClr val="tx1"/>
                </a:solidFill>
              </a:rPr>
              <a:t>Unauthorized access to facilities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4BE371-8B02-C244-BC8F-720062ACA7AC}"/>
              </a:ext>
            </a:extLst>
          </p:cNvPr>
          <p:cNvSpPr txBox="1"/>
          <p:nvPr/>
        </p:nvSpPr>
        <p:spPr>
          <a:xfrm>
            <a:off x="0" y="6598824"/>
            <a:ext cx="11864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www.cisa.gov</a:t>
            </a:r>
            <a:r>
              <a:rPr lang="en-US" sz="1000" dirty="0"/>
              <a:t>/</a:t>
            </a:r>
            <a:r>
              <a:rPr lang="en-US" sz="1000" dirty="0" err="1"/>
              <a:t>uscert</a:t>
            </a:r>
            <a:r>
              <a:rPr lang="en-US" sz="1000" dirty="0"/>
              <a:t>/</a:t>
            </a:r>
            <a:r>
              <a:rPr lang="en-US" sz="1000" dirty="0" err="1"/>
              <a:t>ncas</a:t>
            </a:r>
            <a:r>
              <a:rPr lang="en-US" sz="1000" dirty="0"/>
              <a:t>/tips/ST04-014</a:t>
            </a:r>
          </a:p>
        </p:txBody>
      </p:sp>
    </p:spTree>
    <p:extLst>
      <p:ext uri="{BB962C8B-B14F-4D97-AF65-F5344CB8AC3E}">
        <p14:creationId xmlns:p14="http://schemas.microsoft.com/office/powerpoint/2010/main" val="4224227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Preventative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Awareness of social awareness techniques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Be careful on unwanted emails, calls, etc.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Be careful where you disclose sensitive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2BAE1-2349-D04B-882C-05711709CD12}"/>
              </a:ext>
            </a:extLst>
          </p:cNvPr>
          <p:cNvSpPr txBox="1"/>
          <p:nvPr/>
        </p:nvSpPr>
        <p:spPr>
          <a:xfrm>
            <a:off x="0" y="6598824"/>
            <a:ext cx="11864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www.mdsny.com</a:t>
            </a:r>
            <a:r>
              <a:rPr lang="en-US" sz="1000" dirty="0"/>
              <a:t>/5-ways-to-prevent-social-engineering-attacks/</a:t>
            </a:r>
          </a:p>
        </p:txBody>
      </p:sp>
    </p:spTree>
    <p:extLst>
      <p:ext uri="{BB962C8B-B14F-4D97-AF65-F5344CB8AC3E}">
        <p14:creationId xmlns:p14="http://schemas.microsoft.com/office/powerpoint/2010/main" val="522965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140</TotalTime>
  <Words>158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Frame</vt:lpstr>
      <vt:lpstr>Social Engineering</vt:lpstr>
      <vt:lpstr>Outline</vt:lpstr>
      <vt:lpstr>What is Social Engineering?</vt:lpstr>
      <vt:lpstr>Types of Social Engineering</vt:lpstr>
      <vt:lpstr>Dangers</vt:lpstr>
      <vt:lpstr>Preventative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Awareness Training</dc:title>
  <dc:creator>Jonathan Kaufman</dc:creator>
  <cp:lastModifiedBy>Jonathan Kaufman</cp:lastModifiedBy>
  <cp:revision>35</cp:revision>
  <dcterms:created xsi:type="dcterms:W3CDTF">2022-03-13T18:42:48Z</dcterms:created>
  <dcterms:modified xsi:type="dcterms:W3CDTF">2022-04-04T19:56:14Z</dcterms:modified>
</cp:coreProperties>
</file>