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9" r:id="rId3"/>
    <p:sldId id="258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40"/>
  </p:normalViewPr>
  <p:slideViewPr>
    <p:cSldViewPr snapToGrid="0" snapToObjects="1">
      <p:cViewPr varScale="1">
        <p:scale>
          <a:sx n="112" d="100"/>
          <a:sy n="112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88C264-70DA-4A36-A06B-EAB1FA536FA7}" type="doc">
      <dgm:prSet loTypeId="urn:microsoft.com/office/officeart/2005/8/layout/vList2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CD62CC0-3A9E-42E9-A88A-E21C4A8E8789}">
      <dgm:prSet custT="1"/>
      <dgm:spPr/>
      <dgm:t>
        <a:bodyPr/>
        <a:lstStyle/>
        <a:p>
          <a:r>
            <a:rPr lang="en-US" sz="2500" dirty="0">
              <a:solidFill>
                <a:schemeClr val="bg1"/>
              </a:solidFill>
            </a:rPr>
            <a:t>What is an Acceptable Use Policy</a:t>
          </a:r>
        </a:p>
      </dgm:t>
    </dgm:pt>
    <dgm:pt modelId="{F271D8A2-A3E3-4CF0-849F-20FA4B2F862E}" type="parTrans" cxnId="{7AC029D1-B31F-485E-9F3A-A9131D0539D4}">
      <dgm:prSet/>
      <dgm:spPr/>
      <dgm:t>
        <a:bodyPr/>
        <a:lstStyle/>
        <a:p>
          <a:endParaRPr lang="en-US"/>
        </a:p>
      </dgm:t>
    </dgm:pt>
    <dgm:pt modelId="{33EADB7A-9AD5-4678-9DD3-66AD9AB06D21}" type="sibTrans" cxnId="{7AC029D1-B31F-485E-9F3A-A9131D0539D4}">
      <dgm:prSet/>
      <dgm:spPr/>
      <dgm:t>
        <a:bodyPr/>
        <a:lstStyle/>
        <a:p>
          <a:endParaRPr lang="en-US"/>
        </a:p>
      </dgm:t>
    </dgm:pt>
    <dgm:pt modelId="{1DC84D64-6FB8-44BE-A3E1-47DC81DFB98C}">
      <dgm:prSet custT="1"/>
      <dgm:spPr/>
      <dgm:t>
        <a:bodyPr/>
        <a:lstStyle/>
        <a:p>
          <a:r>
            <a:rPr lang="en-US" sz="2500" dirty="0">
              <a:solidFill>
                <a:schemeClr val="bg1"/>
              </a:solidFill>
            </a:rPr>
            <a:t>Definitions</a:t>
          </a:r>
        </a:p>
      </dgm:t>
    </dgm:pt>
    <dgm:pt modelId="{79F258D1-BC4A-41F2-9EC8-94E00422822E}" type="parTrans" cxnId="{5FE00001-32FA-44A3-A4C4-C5159DCA97BB}">
      <dgm:prSet/>
      <dgm:spPr/>
      <dgm:t>
        <a:bodyPr/>
        <a:lstStyle/>
        <a:p>
          <a:endParaRPr lang="en-US"/>
        </a:p>
      </dgm:t>
    </dgm:pt>
    <dgm:pt modelId="{A497948D-D122-40D8-BC89-B51884C3F700}" type="sibTrans" cxnId="{5FE00001-32FA-44A3-A4C4-C5159DCA97BB}">
      <dgm:prSet/>
      <dgm:spPr/>
      <dgm:t>
        <a:bodyPr/>
        <a:lstStyle/>
        <a:p>
          <a:endParaRPr lang="en-US"/>
        </a:p>
      </dgm:t>
    </dgm:pt>
    <dgm:pt modelId="{D6C89FA6-C6A2-4773-AFEE-E88058FFDD0D}">
      <dgm:prSet custT="1"/>
      <dgm:spPr/>
      <dgm:t>
        <a:bodyPr/>
        <a:lstStyle/>
        <a:p>
          <a:r>
            <a:rPr lang="en-US" sz="2500" dirty="0">
              <a:solidFill>
                <a:schemeClr val="bg1"/>
              </a:solidFill>
            </a:rPr>
            <a:t>What is Prohibited</a:t>
          </a:r>
        </a:p>
      </dgm:t>
    </dgm:pt>
    <dgm:pt modelId="{6438C436-4D1C-4728-B440-223031DE3D8A}" type="parTrans" cxnId="{38436ADD-4CD3-4A8E-A25F-7F50FA8589B7}">
      <dgm:prSet/>
      <dgm:spPr/>
      <dgm:t>
        <a:bodyPr/>
        <a:lstStyle/>
        <a:p>
          <a:endParaRPr lang="en-US"/>
        </a:p>
      </dgm:t>
    </dgm:pt>
    <dgm:pt modelId="{849812E5-BB3D-403A-B35A-0793454DFAB2}" type="sibTrans" cxnId="{38436ADD-4CD3-4A8E-A25F-7F50FA8589B7}">
      <dgm:prSet/>
      <dgm:spPr/>
      <dgm:t>
        <a:bodyPr/>
        <a:lstStyle/>
        <a:p>
          <a:endParaRPr lang="en-US"/>
        </a:p>
      </dgm:t>
    </dgm:pt>
    <dgm:pt modelId="{0B09D8B7-5700-6C4B-AF93-DA89531831AB}" type="pres">
      <dgm:prSet presAssocID="{6388C264-70DA-4A36-A06B-EAB1FA536FA7}" presName="linear" presStyleCnt="0">
        <dgm:presLayoutVars>
          <dgm:animLvl val="lvl"/>
          <dgm:resizeHandles val="exact"/>
        </dgm:presLayoutVars>
      </dgm:prSet>
      <dgm:spPr/>
    </dgm:pt>
    <dgm:pt modelId="{974C0A14-5C3C-314A-B2B5-D8F0C261A4F7}" type="pres">
      <dgm:prSet presAssocID="{7CD62CC0-3A9E-42E9-A88A-E21C4A8E878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207C1E1-631A-4C4C-8977-572927856488}" type="pres">
      <dgm:prSet presAssocID="{33EADB7A-9AD5-4678-9DD3-66AD9AB06D21}" presName="spacer" presStyleCnt="0"/>
      <dgm:spPr/>
    </dgm:pt>
    <dgm:pt modelId="{2EA50193-C3CA-FC48-9090-F7DBC943FA20}" type="pres">
      <dgm:prSet presAssocID="{1DC84D64-6FB8-44BE-A3E1-47DC81DFB98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1165534-0A9D-DE44-BF01-4557595C6AAF}" type="pres">
      <dgm:prSet presAssocID="{A497948D-D122-40D8-BC89-B51884C3F700}" presName="spacer" presStyleCnt="0"/>
      <dgm:spPr/>
    </dgm:pt>
    <dgm:pt modelId="{F325BD3D-6EF9-4E41-BF59-1F6195FB96CC}" type="pres">
      <dgm:prSet presAssocID="{D6C89FA6-C6A2-4773-AFEE-E88058FFDD0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FE00001-32FA-44A3-A4C4-C5159DCA97BB}" srcId="{6388C264-70DA-4A36-A06B-EAB1FA536FA7}" destId="{1DC84D64-6FB8-44BE-A3E1-47DC81DFB98C}" srcOrd="1" destOrd="0" parTransId="{79F258D1-BC4A-41F2-9EC8-94E00422822E}" sibTransId="{A497948D-D122-40D8-BC89-B51884C3F700}"/>
    <dgm:cxn modelId="{F556ED39-CBA1-0646-BC37-055564968E76}" type="presOf" srcId="{1DC84D64-6FB8-44BE-A3E1-47DC81DFB98C}" destId="{2EA50193-C3CA-FC48-9090-F7DBC943FA20}" srcOrd="0" destOrd="0" presId="urn:microsoft.com/office/officeart/2005/8/layout/vList2"/>
    <dgm:cxn modelId="{8C0F6972-4133-844E-A84B-24FE1D18FB6B}" type="presOf" srcId="{D6C89FA6-C6A2-4773-AFEE-E88058FFDD0D}" destId="{F325BD3D-6EF9-4E41-BF59-1F6195FB96CC}" srcOrd="0" destOrd="0" presId="urn:microsoft.com/office/officeart/2005/8/layout/vList2"/>
    <dgm:cxn modelId="{59912A9A-5F79-6043-A521-B3FDBBFFD899}" type="presOf" srcId="{7CD62CC0-3A9E-42E9-A88A-E21C4A8E8789}" destId="{974C0A14-5C3C-314A-B2B5-D8F0C261A4F7}" srcOrd="0" destOrd="0" presId="urn:microsoft.com/office/officeart/2005/8/layout/vList2"/>
    <dgm:cxn modelId="{7AC029D1-B31F-485E-9F3A-A9131D0539D4}" srcId="{6388C264-70DA-4A36-A06B-EAB1FA536FA7}" destId="{7CD62CC0-3A9E-42E9-A88A-E21C4A8E8789}" srcOrd="0" destOrd="0" parTransId="{F271D8A2-A3E3-4CF0-849F-20FA4B2F862E}" sibTransId="{33EADB7A-9AD5-4678-9DD3-66AD9AB06D21}"/>
    <dgm:cxn modelId="{089048D9-7F31-9D4D-A7AE-263EA59503F3}" type="presOf" srcId="{6388C264-70DA-4A36-A06B-EAB1FA536FA7}" destId="{0B09D8B7-5700-6C4B-AF93-DA89531831AB}" srcOrd="0" destOrd="0" presId="urn:microsoft.com/office/officeart/2005/8/layout/vList2"/>
    <dgm:cxn modelId="{38436ADD-4CD3-4A8E-A25F-7F50FA8589B7}" srcId="{6388C264-70DA-4A36-A06B-EAB1FA536FA7}" destId="{D6C89FA6-C6A2-4773-AFEE-E88058FFDD0D}" srcOrd="2" destOrd="0" parTransId="{6438C436-4D1C-4728-B440-223031DE3D8A}" sibTransId="{849812E5-BB3D-403A-B35A-0793454DFAB2}"/>
    <dgm:cxn modelId="{3F177213-D70C-3342-BA87-3094983AA5A2}" type="presParOf" srcId="{0B09D8B7-5700-6C4B-AF93-DA89531831AB}" destId="{974C0A14-5C3C-314A-B2B5-D8F0C261A4F7}" srcOrd="0" destOrd="0" presId="urn:microsoft.com/office/officeart/2005/8/layout/vList2"/>
    <dgm:cxn modelId="{B65BD39D-B009-E541-B25D-65C3502610C5}" type="presParOf" srcId="{0B09D8B7-5700-6C4B-AF93-DA89531831AB}" destId="{2207C1E1-631A-4C4C-8977-572927856488}" srcOrd="1" destOrd="0" presId="urn:microsoft.com/office/officeart/2005/8/layout/vList2"/>
    <dgm:cxn modelId="{2AEAFF24-8CB0-D84D-84D4-ADAA071281CA}" type="presParOf" srcId="{0B09D8B7-5700-6C4B-AF93-DA89531831AB}" destId="{2EA50193-C3CA-FC48-9090-F7DBC943FA20}" srcOrd="2" destOrd="0" presId="urn:microsoft.com/office/officeart/2005/8/layout/vList2"/>
    <dgm:cxn modelId="{65520177-198D-C944-91F6-37C506EF8B7C}" type="presParOf" srcId="{0B09D8B7-5700-6C4B-AF93-DA89531831AB}" destId="{81165534-0A9D-DE44-BF01-4557595C6AAF}" srcOrd="3" destOrd="0" presId="urn:microsoft.com/office/officeart/2005/8/layout/vList2"/>
    <dgm:cxn modelId="{88876E03-2D98-9947-BF1F-0CEE1B9A0285}" type="presParOf" srcId="{0B09D8B7-5700-6C4B-AF93-DA89531831AB}" destId="{F325BD3D-6EF9-4E41-BF59-1F6195FB96C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4C0A14-5C3C-314A-B2B5-D8F0C261A4F7}">
      <dsp:nvSpPr>
        <dsp:cNvPr id="0" name=""/>
        <dsp:cNvSpPr/>
      </dsp:nvSpPr>
      <dsp:spPr>
        <a:xfrm>
          <a:off x="0" y="547920"/>
          <a:ext cx="7315200" cy="1216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What is an Acceptable Use Policy</a:t>
          </a:r>
        </a:p>
      </dsp:txBody>
      <dsp:txXfrm>
        <a:off x="59399" y="607319"/>
        <a:ext cx="7196402" cy="1098002"/>
      </dsp:txXfrm>
    </dsp:sp>
    <dsp:sp modelId="{2EA50193-C3CA-FC48-9090-F7DBC943FA20}">
      <dsp:nvSpPr>
        <dsp:cNvPr id="0" name=""/>
        <dsp:cNvSpPr/>
      </dsp:nvSpPr>
      <dsp:spPr>
        <a:xfrm>
          <a:off x="0" y="1951920"/>
          <a:ext cx="7315200" cy="1216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Definitions</a:t>
          </a:r>
        </a:p>
      </dsp:txBody>
      <dsp:txXfrm>
        <a:off x="59399" y="2011319"/>
        <a:ext cx="7196402" cy="1098002"/>
      </dsp:txXfrm>
    </dsp:sp>
    <dsp:sp modelId="{F325BD3D-6EF9-4E41-BF59-1F6195FB96CC}">
      <dsp:nvSpPr>
        <dsp:cNvPr id="0" name=""/>
        <dsp:cNvSpPr/>
      </dsp:nvSpPr>
      <dsp:spPr>
        <a:xfrm>
          <a:off x="0" y="3355920"/>
          <a:ext cx="7315200" cy="1216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What is Prohibited</a:t>
          </a:r>
        </a:p>
      </dsp:txBody>
      <dsp:txXfrm>
        <a:off x="59399" y="3415319"/>
        <a:ext cx="7196402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3/21/22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3/21/22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3/21/22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3/21/22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3/21/22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C512124-0D13-4ED9-80B7-52AE15B6B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ybersecurity Privacy Icon - Free image on Pixabay">
            <a:extLst>
              <a:ext uri="{FF2B5EF4-FFF2-40B4-BE49-F238E27FC236}">
                <a16:creationId xmlns:a16="http://schemas.microsoft.com/office/drawing/2014/main" id="{EA2B6E0D-976D-8C44-8813-5F7C424994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B13411-B9D5-FE48-96B8-158871BAE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CNU Acceptable Use Policy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C1504-B744-094E-AF90-6D8028AC2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By: Jonathan Kaufman</a:t>
            </a:r>
          </a:p>
          <a:p>
            <a:r>
              <a:rPr lang="en-US" dirty="0">
                <a:solidFill>
                  <a:schemeClr val="tx1"/>
                </a:solidFill>
              </a:rPr>
              <a:t>Christopher Newport University</a:t>
            </a:r>
          </a:p>
        </p:txBody>
      </p:sp>
    </p:spTree>
    <p:extLst>
      <p:ext uri="{BB962C8B-B14F-4D97-AF65-F5344CB8AC3E}">
        <p14:creationId xmlns:p14="http://schemas.microsoft.com/office/powerpoint/2010/main" val="2475827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Cybersecurity Privacy Icon - Free image on Pixabay">
            <a:extLst>
              <a:ext uri="{FF2B5EF4-FFF2-40B4-BE49-F238E27FC236}">
                <a16:creationId xmlns:a16="http://schemas.microsoft.com/office/drawing/2014/main" id="{28D2EEE6-0D1B-B84B-A701-C7C080CB69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20" y="304043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B34DE4-BB79-D94A-A5FF-F914FBC19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51113" cy="4601183"/>
          </a:xfrm>
        </p:spPr>
        <p:txBody>
          <a:bodyPr>
            <a:normAutofit/>
          </a:bodyPr>
          <a:lstStyle/>
          <a:p>
            <a:r>
              <a:rPr lang="en-US" sz="4000" dirty="0">
                <a:ln w="15875">
                  <a:solidFill>
                    <a:srgbClr val="FFFFFF"/>
                  </a:solidFill>
                </a:ln>
                <a:noFill/>
              </a:rPr>
              <a:t>Outline</a:t>
            </a:r>
            <a:endParaRPr lang="en-US" sz="4000" dirty="0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7DB7BE-E79C-DB53-891E-553F4D4675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9996511"/>
              </p:ext>
            </p:extLst>
          </p:nvPr>
        </p:nvGraphicFramePr>
        <p:xfrm>
          <a:off x="3869268" y="864108"/>
          <a:ext cx="7315200" cy="512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705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6" name="Rectangle 72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Cybersecurity Privacy Icon - Free image on Pixabay">
            <a:extLst>
              <a:ext uri="{FF2B5EF4-FFF2-40B4-BE49-F238E27FC236}">
                <a16:creationId xmlns:a16="http://schemas.microsoft.com/office/drawing/2014/main" id="{E5F29661-8997-A64A-8C00-C8CCB5E3FB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9F3CC0-3AC8-AA4B-B128-D53385F82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507552" cy="4601183"/>
          </a:xfrm>
        </p:spPr>
        <p:txBody>
          <a:bodyPr>
            <a:normAutofit/>
          </a:bodyPr>
          <a:lstStyle/>
          <a:p>
            <a:r>
              <a:rPr lang="en-US" sz="4000" dirty="0">
                <a:ln w="15875">
                  <a:solidFill>
                    <a:srgbClr val="FFFFFF"/>
                  </a:solidFill>
                </a:ln>
                <a:noFill/>
              </a:rPr>
              <a:t>What is an Acceptable Use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33B72-032A-E746-BC41-248834A0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0" y="864108"/>
            <a:ext cx="6795348" cy="512064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300" dirty="0">
                <a:solidFill>
                  <a:schemeClr val="tx1"/>
                </a:solidFill>
              </a:rPr>
              <a:t>An Acceptable Use Policy describes what activities can be performed on the organizations systems</a:t>
            </a:r>
          </a:p>
          <a:p>
            <a:pPr>
              <a:buClr>
                <a:schemeClr val="tx1"/>
              </a:buClr>
            </a:pPr>
            <a:r>
              <a:rPr lang="en-US" sz="2300" dirty="0">
                <a:solidFill>
                  <a:schemeClr val="tx1"/>
                </a:solidFill>
              </a:rPr>
              <a:t>It lists prohibited activities</a:t>
            </a:r>
          </a:p>
        </p:txBody>
      </p:sp>
    </p:spTree>
    <p:extLst>
      <p:ext uri="{BB962C8B-B14F-4D97-AF65-F5344CB8AC3E}">
        <p14:creationId xmlns:p14="http://schemas.microsoft.com/office/powerpoint/2010/main" val="38653121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ybersecurity Privacy Icon - Free image on Pixabay">
            <a:extLst>
              <a:ext uri="{FF2B5EF4-FFF2-40B4-BE49-F238E27FC236}">
                <a16:creationId xmlns:a16="http://schemas.microsoft.com/office/drawing/2014/main" id="{4F5DDC17-3903-F948-B218-6C63741E86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D671DB-9329-C043-9D3C-30F48D2A4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864108"/>
            <a:ext cx="4469130" cy="5120639"/>
          </a:xfrm>
        </p:spPr>
        <p:txBody>
          <a:bodyPr>
            <a:normAutofit/>
          </a:bodyPr>
          <a:lstStyle/>
          <a:p>
            <a:r>
              <a:rPr lang="en-US" sz="4000" dirty="0">
                <a:ln w="15875">
                  <a:solidFill>
                    <a:srgbClr val="FFFFFF"/>
                  </a:solidFill>
                </a:ln>
                <a:noFill/>
              </a:rPr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D6014-5AD2-2942-82E1-E89716477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0610" y="864108"/>
            <a:ext cx="6597015" cy="5120640"/>
          </a:xfrm>
        </p:spPr>
        <p:txBody>
          <a:bodyPr>
            <a:normAutofit/>
          </a:bodyPr>
          <a:lstStyle/>
          <a:p>
            <a:r>
              <a:rPr lang="en-US" sz="2500" dirty="0">
                <a:solidFill>
                  <a:schemeClr val="tx1"/>
                </a:solidFill>
              </a:rPr>
              <a:t>University Communication and Computing Resources</a:t>
            </a:r>
          </a:p>
          <a:p>
            <a:pPr lvl="1"/>
            <a:r>
              <a:rPr lang="en-US" sz="2500" dirty="0"/>
              <a:t>Any and all computer and network equipment, networks, devices, systems, databases, installed applications, access to the internet, and use of University email services. </a:t>
            </a:r>
            <a:endParaRPr lang="en-US" sz="2500" dirty="0">
              <a:solidFill>
                <a:schemeClr val="tx1"/>
              </a:solidFill>
            </a:endParaRPr>
          </a:p>
          <a:p>
            <a:r>
              <a:rPr lang="en-US" sz="2500" dirty="0">
                <a:solidFill>
                  <a:schemeClr val="tx1"/>
                </a:solidFill>
              </a:rPr>
              <a:t>Users</a:t>
            </a:r>
          </a:p>
          <a:p>
            <a:pPr lvl="1"/>
            <a:r>
              <a:rPr lang="en-US" sz="2500" dirty="0"/>
              <a:t>Employees, students, contractors, consultants, volunteers, and visitors authorized to use University communication and computing resources. </a:t>
            </a:r>
          </a:p>
        </p:txBody>
      </p:sp>
    </p:spTree>
    <p:extLst>
      <p:ext uri="{BB962C8B-B14F-4D97-AF65-F5344CB8AC3E}">
        <p14:creationId xmlns:p14="http://schemas.microsoft.com/office/powerpoint/2010/main" val="4224227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6" name="Rectangle 72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Cybersecurity Privacy Icon - Free image on Pixabay">
            <a:extLst>
              <a:ext uri="{FF2B5EF4-FFF2-40B4-BE49-F238E27FC236}">
                <a16:creationId xmlns:a16="http://schemas.microsoft.com/office/drawing/2014/main" id="{E5F29661-8997-A64A-8C00-C8CCB5E3FB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9F3CC0-3AC8-AA4B-B128-D53385F82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51113" cy="4601183"/>
          </a:xfrm>
        </p:spPr>
        <p:txBody>
          <a:bodyPr>
            <a:normAutofit/>
          </a:bodyPr>
          <a:lstStyle/>
          <a:p>
            <a:r>
              <a:rPr lang="en-US" sz="4000" dirty="0">
                <a:ln w="15875">
                  <a:solidFill>
                    <a:srgbClr val="FFFFFF"/>
                  </a:solidFill>
                </a:ln>
                <a:noFill/>
              </a:rPr>
              <a:t>What is Prohibited?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33B72-032A-E746-BC41-248834A0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Accessing, uploading, downloading, transmitting, printing, or storing information that:</a:t>
            </a:r>
          </a:p>
          <a:p>
            <a:pPr lvl="1">
              <a:buClr>
                <a:schemeClr val="tx1"/>
              </a:buClr>
            </a:pPr>
            <a:r>
              <a:rPr lang="en-US" sz="2300" dirty="0">
                <a:solidFill>
                  <a:schemeClr val="tx1"/>
                </a:solidFill>
              </a:rPr>
              <a:t>Sexually Explicit Content</a:t>
            </a:r>
          </a:p>
          <a:p>
            <a:pPr lvl="1">
              <a:buClr>
                <a:schemeClr val="tx1"/>
              </a:buClr>
            </a:pPr>
            <a:r>
              <a:rPr lang="en-US" sz="2300" dirty="0">
                <a:solidFill>
                  <a:schemeClr val="tx1"/>
                </a:solidFill>
              </a:rPr>
              <a:t>Fraudulent, threatening, obscene, intimidating, defamatory, discriminatory, or otherwise unlawful message</a:t>
            </a:r>
          </a:p>
          <a:p>
            <a:pPr lvl="1">
              <a:buClr>
                <a:schemeClr val="tx1"/>
              </a:buClr>
            </a:pPr>
            <a:r>
              <a:rPr lang="en-US" sz="2300" dirty="0">
                <a:solidFill>
                  <a:schemeClr val="tx1"/>
                </a:solidFill>
              </a:rPr>
              <a:t>Access-restricted university data</a:t>
            </a:r>
          </a:p>
        </p:txBody>
      </p:sp>
    </p:spTree>
    <p:extLst>
      <p:ext uri="{BB962C8B-B14F-4D97-AF65-F5344CB8AC3E}">
        <p14:creationId xmlns:p14="http://schemas.microsoft.com/office/powerpoint/2010/main" val="522965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6" name="Rectangle 72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Cybersecurity Privacy Icon - Free image on Pixabay">
            <a:extLst>
              <a:ext uri="{FF2B5EF4-FFF2-40B4-BE49-F238E27FC236}">
                <a16:creationId xmlns:a16="http://schemas.microsoft.com/office/drawing/2014/main" id="{E5F29661-8997-A64A-8C00-C8CCB5E3FB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9F3CC0-3AC8-AA4B-B128-D53385F82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51113" cy="4601183"/>
          </a:xfrm>
        </p:spPr>
        <p:txBody>
          <a:bodyPr>
            <a:normAutofit/>
          </a:bodyPr>
          <a:lstStyle/>
          <a:p>
            <a:r>
              <a:rPr lang="en-US" sz="4000" dirty="0">
                <a:ln w="15875">
                  <a:solidFill>
                    <a:srgbClr val="FFFFFF"/>
                  </a:solidFill>
                </a:ln>
                <a:noFill/>
              </a:rPr>
              <a:t>What is Prohibited?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33B72-032A-E746-BC41-248834A0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300" dirty="0">
                <a:solidFill>
                  <a:schemeClr val="tx1"/>
                </a:solidFill>
              </a:rPr>
              <a:t>Any activity intended to disable or circumvent CNU’s physical or electronic measures without authorization of Chief Information Security Officer or Chief Information Officer</a:t>
            </a:r>
          </a:p>
          <a:p>
            <a:pPr>
              <a:buClr>
                <a:schemeClr val="tx1"/>
              </a:buClr>
            </a:pPr>
            <a:r>
              <a:rPr lang="en-US" sz="2300" dirty="0">
                <a:solidFill>
                  <a:schemeClr val="tx1"/>
                </a:solidFill>
              </a:rPr>
              <a:t>Any activity that burdens any system or other resource that limits availability of resources to others</a:t>
            </a:r>
          </a:p>
          <a:p>
            <a:pPr>
              <a:buClr>
                <a:schemeClr val="tx1"/>
              </a:buClr>
            </a:pPr>
            <a:r>
              <a:rPr lang="en-US" sz="2300" dirty="0">
                <a:solidFill>
                  <a:schemeClr val="tx1"/>
                </a:solidFill>
              </a:rPr>
              <a:t>Installing new software without permission</a:t>
            </a:r>
          </a:p>
        </p:txBody>
      </p:sp>
    </p:spTree>
    <p:extLst>
      <p:ext uri="{BB962C8B-B14F-4D97-AF65-F5344CB8AC3E}">
        <p14:creationId xmlns:p14="http://schemas.microsoft.com/office/powerpoint/2010/main" val="36926495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130</TotalTime>
  <Words>193</Words>
  <Application>Microsoft Macintosh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Corbel</vt:lpstr>
      <vt:lpstr>Wingdings 2</vt:lpstr>
      <vt:lpstr>Frame</vt:lpstr>
      <vt:lpstr>CNU Acceptable Use Policy</vt:lpstr>
      <vt:lpstr>Outline</vt:lpstr>
      <vt:lpstr>What is an Acceptable Use</vt:lpstr>
      <vt:lpstr>Definitions</vt:lpstr>
      <vt:lpstr>What is Prohibited?</vt:lpstr>
      <vt:lpstr>What is Prohibited?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Awareness Training</dc:title>
  <dc:creator>Jonathan Kaufman</dc:creator>
  <cp:lastModifiedBy>Jonathan Kaufman</cp:lastModifiedBy>
  <cp:revision>29</cp:revision>
  <dcterms:created xsi:type="dcterms:W3CDTF">2022-03-13T18:42:48Z</dcterms:created>
  <dcterms:modified xsi:type="dcterms:W3CDTF">2022-03-21T23:18:36Z</dcterms:modified>
</cp:coreProperties>
</file>