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40"/>
  </p:normalViewPr>
  <p:slideViewPr>
    <p:cSldViewPr snapToGrid="0" snapToObjects="1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88C264-70DA-4A36-A06B-EAB1FA536FA7}" type="doc">
      <dgm:prSet loTypeId="urn:microsoft.com/office/officeart/2005/8/layout/vList2" loCatId="list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7CD62CC0-3A9E-42E9-A88A-E21C4A8E8789}">
      <dgm:prSet custT="1"/>
      <dgm:spPr/>
      <dgm:t>
        <a:bodyPr/>
        <a:lstStyle/>
        <a:p>
          <a:r>
            <a:rPr lang="en-US" sz="2500" dirty="0">
              <a:solidFill>
                <a:schemeClr val="bg1"/>
              </a:solidFill>
            </a:rPr>
            <a:t>Who this training is for</a:t>
          </a:r>
        </a:p>
      </dgm:t>
    </dgm:pt>
    <dgm:pt modelId="{F271D8A2-A3E3-4CF0-849F-20FA4B2F862E}" type="parTrans" cxnId="{7AC029D1-B31F-485E-9F3A-A9131D0539D4}">
      <dgm:prSet/>
      <dgm:spPr/>
      <dgm:t>
        <a:bodyPr/>
        <a:lstStyle/>
        <a:p>
          <a:endParaRPr lang="en-US"/>
        </a:p>
      </dgm:t>
    </dgm:pt>
    <dgm:pt modelId="{33EADB7A-9AD5-4678-9DD3-66AD9AB06D21}" type="sibTrans" cxnId="{7AC029D1-B31F-485E-9F3A-A9131D0539D4}">
      <dgm:prSet/>
      <dgm:spPr/>
      <dgm:t>
        <a:bodyPr/>
        <a:lstStyle/>
        <a:p>
          <a:endParaRPr lang="en-US"/>
        </a:p>
      </dgm:t>
    </dgm:pt>
    <dgm:pt modelId="{1DC84D64-6FB8-44BE-A3E1-47DC81DFB98C}">
      <dgm:prSet custT="1"/>
      <dgm:spPr/>
      <dgm:t>
        <a:bodyPr/>
        <a:lstStyle/>
        <a:p>
          <a:r>
            <a:rPr lang="en-US" sz="2500" dirty="0">
              <a:solidFill>
                <a:schemeClr val="bg1"/>
              </a:solidFill>
            </a:rPr>
            <a:t>Course Completion Requirements</a:t>
          </a:r>
        </a:p>
      </dgm:t>
    </dgm:pt>
    <dgm:pt modelId="{79F258D1-BC4A-41F2-9EC8-94E00422822E}" type="parTrans" cxnId="{5FE00001-32FA-44A3-A4C4-C5159DCA97BB}">
      <dgm:prSet/>
      <dgm:spPr/>
      <dgm:t>
        <a:bodyPr/>
        <a:lstStyle/>
        <a:p>
          <a:endParaRPr lang="en-US"/>
        </a:p>
      </dgm:t>
    </dgm:pt>
    <dgm:pt modelId="{A497948D-D122-40D8-BC89-B51884C3F700}" type="sibTrans" cxnId="{5FE00001-32FA-44A3-A4C4-C5159DCA97BB}">
      <dgm:prSet/>
      <dgm:spPr/>
      <dgm:t>
        <a:bodyPr/>
        <a:lstStyle/>
        <a:p>
          <a:endParaRPr lang="en-US"/>
        </a:p>
      </dgm:t>
    </dgm:pt>
    <dgm:pt modelId="{D6C89FA6-C6A2-4773-AFEE-E88058FFDD0D}">
      <dgm:prSet custT="1"/>
      <dgm:spPr/>
      <dgm:t>
        <a:bodyPr/>
        <a:lstStyle/>
        <a:p>
          <a:r>
            <a:rPr lang="en-US" sz="2500" dirty="0">
              <a:solidFill>
                <a:schemeClr val="bg1"/>
              </a:solidFill>
            </a:rPr>
            <a:t>Course Overview</a:t>
          </a:r>
        </a:p>
      </dgm:t>
    </dgm:pt>
    <dgm:pt modelId="{6438C436-4D1C-4728-B440-223031DE3D8A}" type="parTrans" cxnId="{38436ADD-4CD3-4A8E-A25F-7F50FA8589B7}">
      <dgm:prSet/>
      <dgm:spPr/>
      <dgm:t>
        <a:bodyPr/>
        <a:lstStyle/>
        <a:p>
          <a:endParaRPr lang="en-US"/>
        </a:p>
      </dgm:t>
    </dgm:pt>
    <dgm:pt modelId="{849812E5-BB3D-403A-B35A-0793454DFAB2}" type="sibTrans" cxnId="{38436ADD-4CD3-4A8E-A25F-7F50FA8589B7}">
      <dgm:prSet/>
      <dgm:spPr/>
      <dgm:t>
        <a:bodyPr/>
        <a:lstStyle/>
        <a:p>
          <a:endParaRPr lang="en-US"/>
        </a:p>
      </dgm:t>
    </dgm:pt>
    <dgm:pt modelId="{BCF12204-6F62-483A-B6DF-10C441C320D3}">
      <dgm:prSet custT="1"/>
      <dgm:spPr/>
      <dgm:t>
        <a:bodyPr/>
        <a:lstStyle/>
        <a:p>
          <a:r>
            <a:rPr lang="en-US" sz="2500" dirty="0">
              <a:solidFill>
                <a:schemeClr val="bg1"/>
              </a:solidFill>
            </a:rPr>
            <a:t>Why This Training is Important</a:t>
          </a:r>
        </a:p>
      </dgm:t>
    </dgm:pt>
    <dgm:pt modelId="{93E23096-B63E-4CA4-9497-2B76085D4226}" type="parTrans" cxnId="{5C89ECC8-84E7-486D-AE0C-EDD3EA842755}">
      <dgm:prSet/>
      <dgm:spPr/>
      <dgm:t>
        <a:bodyPr/>
        <a:lstStyle/>
        <a:p>
          <a:endParaRPr lang="en-US"/>
        </a:p>
      </dgm:t>
    </dgm:pt>
    <dgm:pt modelId="{FC63D402-7CD4-44DB-BAA7-4AE029D0886F}" type="sibTrans" cxnId="{5C89ECC8-84E7-486D-AE0C-EDD3EA842755}">
      <dgm:prSet/>
      <dgm:spPr/>
      <dgm:t>
        <a:bodyPr/>
        <a:lstStyle/>
        <a:p>
          <a:endParaRPr lang="en-US"/>
        </a:p>
      </dgm:t>
    </dgm:pt>
    <dgm:pt modelId="{11CC52FA-E732-4191-BF04-FB67E79772FE}">
      <dgm:prSet custT="1"/>
      <dgm:spPr/>
      <dgm:t>
        <a:bodyPr/>
        <a:lstStyle/>
        <a:p>
          <a:r>
            <a:rPr lang="en-US" sz="2500" dirty="0">
              <a:solidFill>
                <a:schemeClr val="bg1"/>
              </a:solidFill>
            </a:rPr>
            <a:t>Consequences for Failure to Complete the Course</a:t>
          </a:r>
        </a:p>
      </dgm:t>
    </dgm:pt>
    <dgm:pt modelId="{3E6E444D-E40A-491F-8E63-812F582F1EF2}" type="parTrans" cxnId="{E171A36C-0BFD-41A8-B9CE-F3CBAB9DE619}">
      <dgm:prSet/>
      <dgm:spPr/>
      <dgm:t>
        <a:bodyPr/>
        <a:lstStyle/>
        <a:p>
          <a:endParaRPr lang="en-US"/>
        </a:p>
      </dgm:t>
    </dgm:pt>
    <dgm:pt modelId="{835C4C17-31BF-4A51-8E42-ACCC15A19910}" type="sibTrans" cxnId="{E171A36C-0BFD-41A8-B9CE-F3CBAB9DE619}">
      <dgm:prSet/>
      <dgm:spPr/>
      <dgm:t>
        <a:bodyPr/>
        <a:lstStyle/>
        <a:p>
          <a:endParaRPr lang="en-US"/>
        </a:p>
      </dgm:t>
    </dgm:pt>
    <dgm:pt modelId="{0B09D8B7-5700-6C4B-AF93-DA89531831AB}" type="pres">
      <dgm:prSet presAssocID="{6388C264-70DA-4A36-A06B-EAB1FA536FA7}" presName="linear" presStyleCnt="0">
        <dgm:presLayoutVars>
          <dgm:animLvl val="lvl"/>
          <dgm:resizeHandles val="exact"/>
        </dgm:presLayoutVars>
      </dgm:prSet>
      <dgm:spPr/>
    </dgm:pt>
    <dgm:pt modelId="{974C0A14-5C3C-314A-B2B5-D8F0C261A4F7}" type="pres">
      <dgm:prSet presAssocID="{7CD62CC0-3A9E-42E9-A88A-E21C4A8E878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207C1E1-631A-4C4C-8977-572927856488}" type="pres">
      <dgm:prSet presAssocID="{33EADB7A-9AD5-4678-9DD3-66AD9AB06D21}" presName="spacer" presStyleCnt="0"/>
      <dgm:spPr/>
    </dgm:pt>
    <dgm:pt modelId="{2EA50193-C3CA-FC48-9090-F7DBC943FA20}" type="pres">
      <dgm:prSet presAssocID="{1DC84D64-6FB8-44BE-A3E1-47DC81DFB98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1165534-0A9D-DE44-BF01-4557595C6AAF}" type="pres">
      <dgm:prSet presAssocID="{A497948D-D122-40D8-BC89-B51884C3F700}" presName="spacer" presStyleCnt="0"/>
      <dgm:spPr/>
    </dgm:pt>
    <dgm:pt modelId="{F325BD3D-6EF9-4E41-BF59-1F6195FB96CC}" type="pres">
      <dgm:prSet presAssocID="{D6C89FA6-C6A2-4773-AFEE-E88058FFDD0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787A09C-8D7E-ED46-A439-13DC6CBB4453}" type="pres">
      <dgm:prSet presAssocID="{849812E5-BB3D-403A-B35A-0793454DFAB2}" presName="spacer" presStyleCnt="0"/>
      <dgm:spPr/>
    </dgm:pt>
    <dgm:pt modelId="{96F2A500-82DA-9843-96BE-96A2D0BDE3BB}" type="pres">
      <dgm:prSet presAssocID="{BCF12204-6F62-483A-B6DF-10C441C320D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82594BE-317A-8F4E-980A-CD1539694888}" type="pres">
      <dgm:prSet presAssocID="{FC63D402-7CD4-44DB-BAA7-4AE029D0886F}" presName="spacer" presStyleCnt="0"/>
      <dgm:spPr/>
    </dgm:pt>
    <dgm:pt modelId="{68992AC3-81F4-AF4C-9459-349518C3741B}" type="pres">
      <dgm:prSet presAssocID="{11CC52FA-E732-4191-BF04-FB67E79772F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FE00001-32FA-44A3-A4C4-C5159DCA97BB}" srcId="{6388C264-70DA-4A36-A06B-EAB1FA536FA7}" destId="{1DC84D64-6FB8-44BE-A3E1-47DC81DFB98C}" srcOrd="1" destOrd="0" parTransId="{79F258D1-BC4A-41F2-9EC8-94E00422822E}" sibTransId="{A497948D-D122-40D8-BC89-B51884C3F700}"/>
    <dgm:cxn modelId="{F556ED39-CBA1-0646-BC37-055564968E76}" type="presOf" srcId="{1DC84D64-6FB8-44BE-A3E1-47DC81DFB98C}" destId="{2EA50193-C3CA-FC48-9090-F7DBC943FA20}" srcOrd="0" destOrd="0" presId="urn:microsoft.com/office/officeart/2005/8/layout/vList2"/>
    <dgm:cxn modelId="{E171A36C-0BFD-41A8-B9CE-F3CBAB9DE619}" srcId="{6388C264-70DA-4A36-A06B-EAB1FA536FA7}" destId="{11CC52FA-E732-4191-BF04-FB67E79772FE}" srcOrd="4" destOrd="0" parTransId="{3E6E444D-E40A-491F-8E63-812F582F1EF2}" sibTransId="{835C4C17-31BF-4A51-8E42-ACCC15A19910}"/>
    <dgm:cxn modelId="{8C0F6972-4133-844E-A84B-24FE1D18FB6B}" type="presOf" srcId="{D6C89FA6-C6A2-4773-AFEE-E88058FFDD0D}" destId="{F325BD3D-6EF9-4E41-BF59-1F6195FB96CC}" srcOrd="0" destOrd="0" presId="urn:microsoft.com/office/officeart/2005/8/layout/vList2"/>
    <dgm:cxn modelId="{59912A9A-5F79-6043-A521-B3FDBBFFD899}" type="presOf" srcId="{7CD62CC0-3A9E-42E9-A88A-E21C4A8E8789}" destId="{974C0A14-5C3C-314A-B2B5-D8F0C261A4F7}" srcOrd="0" destOrd="0" presId="urn:microsoft.com/office/officeart/2005/8/layout/vList2"/>
    <dgm:cxn modelId="{B428F7C5-31F3-9648-9D9D-F7434B6AC946}" type="presOf" srcId="{BCF12204-6F62-483A-B6DF-10C441C320D3}" destId="{96F2A500-82DA-9843-96BE-96A2D0BDE3BB}" srcOrd="0" destOrd="0" presId="urn:microsoft.com/office/officeart/2005/8/layout/vList2"/>
    <dgm:cxn modelId="{5C89ECC8-84E7-486D-AE0C-EDD3EA842755}" srcId="{6388C264-70DA-4A36-A06B-EAB1FA536FA7}" destId="{BCF12204-6F62-483A-B6DF-10C441C320D3}" srcOrd="3" destOrd="0" parTransId="{93E23096-B63E-4CA4-9497-2B76085D4226}" sibTransId="{FC63D402-7CD4-44DB-BAA7-4AE029D0886F}"/>
    <dgm:cxn modelId="{7AC029D1-B31F-485E-9F3A-A9131D0539D4}" srcId="{6388C264-70DA-4A36-A06B-EAB1FA536FA7}" destId="{7CD62CC0-3A9E-42E9-A88A-E21C4A8E8789}" srcOrd="0" destOrd="0" parTransId="{F271D8A2-A3E3-4CF0-849F-20FA4B2F862E}" sibTransId="{33EADB7A-9AD5-4678-9DD3-66AD9AB06D21}"/>
    <dgm:cxn modelId="{089048D9-7F31-9D4D-A7AE-263EA59503F3}" type="presOf" srcId="{6388C264-70DA-4A36-A06B-EAB1FA536FA7}" destId="{0B09D8B7-5700-6C4B-AF93-DA89531831AB}" srcOrd="0" destOrd="0" presId="urn:microsoft.com/office/officeart/2005/8/layout/vList2"/>
    <dgm:cxn modelId="{38436ADD-4CD3-4A8E-A25F-7F50FA8589B7}" srcId="{6388C264-70DA-4A36-A06B-EAB1FA536FA7}" destId="{D6C89FA6-C6A2-4773-AFEE-E88058FFDD0D}" srcOrd="2" destOrd="0" parTransId="{6438C436-4D1C-4728-B440-223031DE3D8A}" sibTransId="{849812E5-BB3D-403A-B35A-0793454DFAB2}"/>
    <dgm:cxn modelId="{93657AE3-2A01-9044-BA73-1486DFFE3F70}" type="presOf" srcId="{11CC52FA-E732-4191-BF04-FB67E79772FE}" destId="{68992AC3-81F4-AF4C-9459-349518C3741B}" srcOrd="0" destOrd="0" presId="urn:microsoft.com/office/officeart/2005/8/layout/vList2"/>
    <dgm:cxn modelId="{3F177213-D70C-3342-BA87-3094983AA5A2}" type="presParOf" srcId="{0B09D8B7-5700-6C4B-AF93-DA89531831AB}" destId="{974C0A14-5C3C-314A-B2B5-D8F0C261A4F7}" srcOrd="0" destOrd="0" presId="urn:microsoft.com/office/officeart/2005/8/layout/vList2"/>
    <dgm:cxn modelId="{B65BD39D-B009-E541-B25D-65C3502610C5}" type="presParOf" srcId="{0B09D8B7-5700-6C4B-AF93-DA89531831AB}" destId="{2207C1E1-631A-4C4C-8977-572927856488}" srcOrd="1" destOrd="0" presId="urn:microsoft.com/office/officeart/2005/8/layout/vList2"/>
    <dgm:cxn modelId="{2AEAFF24-8CB0-D84D-84D4-ADAA071281CA}" type="presParOf" srcId="{0B09D8B7-5700-6C4B-AF93-DA89531831AB}" destId="{2EA50193-C3CA-FC48-9090-F7DBC943FA20}" srcOrd="2" destOrd="0" presId="urn:microsoft.com/office/officeart/2005/8/layout/vList2"/>
    <dgm:cxn modelId="{65520177-198D-C944-91F6-37C506EF8B7C}" type="presParOf" srcId="{0B09D8B7-5700-6C4B-AF93-DA89531831AB}" destId="{81165534-0A9D-DE44-BF01-4557595C6AAF}" srcOrd="3" destOrd="0" presId="urn:microsoft.com/office/officeart/2005/8/layout/vList2"/>
    <dgm:cxn modelId="{88876E03-2D98-9947-BF1F-0CEE1B9A0285}" type="presParOf" srcId="{0B09D8B7-5700-6C4B-AF93-DA89531831AB}" destId="{F325BD3D-6EF9-4E41-BF59-1F6195FB96CC}" srcOrd="4" destOrd="0" presId="urn:microsoft.com/office/officeart/2005/8/layout/vList2"/>
    <dgm:cxn modelId="{68A410BD-6DF1-7249-88D1-3ACD9280728B}" type="presParOf" srcId="{0B09D8B7-5700-6C4B-AF93-DA89531831AB}" destId="{0787A09C-8D7E-ED46-A439-13DC6CBB4453}" srcOrd="5" destOrd="0" presId="urn:microsoft.com/office/officeart/2005/8/layout/vList2"/>
    <dgm:cxn modelId="{6D393719-A9CE-D748-A06F-F8DF9D152FEB}" type="presParOf" srcId="{0B09D8B7-5700-6C4B-AF93-DA89531831AB}" destId="{96F2A500-82DA-9843-96BE-96A2D0BDE3BB}" srcOrd="6" destOrd="0" presId="urn:microsoft.com/office/officeart/2005/8/layout/vList2"/>
    <dgm:cxn modelId="{E64A6367-FC68-F148-9535-7010BB7BDA4D}" type="presParOf" srcId="{0B09D8B7-5700-6C4B-AF93-DA89531831AB}" destId="{782594BE-317A-8F4E-980A-CD1539694888}" srcOrd="7" destOrd="0" presId="urn:microsoft.com/office/officeart/2005/8/layout/vList2"/>
    <dgm:cxn modelId="{C5CE7E50-B77C-254B-8D57-AA51F57E9A5E}" type="presParOf" srcId="{0B09D8B7-5700-6C4B-AF93-DA89531831AB}" destId="{68992AC3-81F4-AF4C-9459-349518C3741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4C0A14-5C3C-314A-B2B5-D8F0C261A4F7}">
      <dsp:nvSpPr>
        <dsp:cNvPr id="0" name=""/>
        <dsp:cNvSpPr/>
      </dsp:nvSpPr>
      <dsp:spPr>
        <a:xfrm>
          <a:off x="0" y="37439"/>
          <a:ext cx="7315200" cy="8985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Who this training is for</a:t>
          </a:r>
        </a:p>
      </dsp:txBody>
      <dsp:txXfrm>
        <a:off x="43864" y="81303"/>
        <a:ext cx="7227472" cy="810832"/>
      </dsp:txXfrm>
    </dsp:sp>
    <dsp:sp modelId="{2EA50193-C3CA-FC48-9090-F7DBC943FA20}">
      <dsp:nvSpPr>
        <dsp:cNvPr id="0" name=""/>
        <dsp:cNvSpPr/>
      </dsp:nvSpPr>
      <dsp:spPr>
        <a:xfrm>
          <a:off x="0" y="1074239"/>
          <a:ext cx="7315200" cy="8985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Course Completion Requirements</a:t>
          </a:r>
        </a:p>
      </dsp:txBody>
      <dsp:txXfrm>
        <a:off x="43864" y="1118103"/>
        <a:ext cx="7227472" cy="810832"/>
      </dsp:txXfrm>
    </dsp:sp>
    <dsp:sp modelId="{F325BD3D-6EF9-4E41-BF59-1F6195FB96CC}">
      <dsp:nvSpPr>
        <dsp:cNvPr id="0" name=""/>
        <dsp:cNvSpPr/>
      </dsp:nvSpPr>
      <dsp:spPr>
        <a:xfrm>
          <a:off x="0" y="2111040"/>
          <a:ext cx="7315200" cy="8985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Course Overview</a:t>
          </a:r>
        </a:p>
      </dsp:txBody>
      <dsp:txXfrm>
        <a:off x="43864" y="2154904"/>
        <a:ext cx="7227472" cy="810832"/>
      </dsp:txXfrm>
    </dsp:sp>
    <dsp:sp modelId="{96F2A500-82DA-9843-96BE-96A2D0BDE3BB}">
      <dsp:nvSpPr>
        <dsp:cNvPr id="0" name=""/>
        <dsp:cNvSpPr/>
      </dsp:nvSpPr>
      <dsp:spPr>
        <a:xfrm>
          <a:off x="0" y="3147840"/>
          <a:ext cx="7315200" cy="8985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Why This Training is Important</a:t>
          </a:r>
        </a:p>
      </dsp:txBody>
      <dsp:txXfrm>
        <a:off x="43864" y="3191704"/>
        <a:ext cx="7227472" cy="810832"/>
      </dsp:txXfrm>
    </dsp:sp>
    <dsp:sp modelId="{68992AC3-81F4-AF4C-9459-349518C3741B}">
      <dsp:nvSpPr>
        <dsp:cNvPr id="0" name=""/>
        <dsp:cNvSpPr/>
      </dsp:nvSpPr>
      <dsp:spPr>
        <a:xfrm>
          <a:off x="0" y="4184640"/>
          <a:ext cx="7315200" cy="8985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Consequences for Failure to Complete the Course</a:t>
          </a:r>
        </a:p>
      </dsp:txBody>
      <dsp:txXfrm>
        <a:off x="43864" y="4228504"/>
        <a:ext cx="7227472" cy="8108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C512124-0D13-4ED9-80B7-52AE15B6B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ybersecurity Privacy Icon - Free image on Pixabay">
            <a:extLst>
              <a:ext uri="{FF2B5EF4-FFF2-40B4-BE49-F238E27FC236}">
                <a16:creationId xmlns:a16="http://schemas.microsoft.com/office/drawing/2014/main" id="{EA2B6E0D-976D-8C44-8813-5F7C424994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B13411-B9D5-FE48-96B8-158871BAE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Cyber Awareness 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C1504-B744-094E-AF90-6D8028AC2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By: Jonathan Kaufman</a:t>
            </a:r>
          </a:p>
          <a:p>
            <a:r>
              <a:rPr lang="en-US" dirty="0">
                <a:solidFill>
                  <a:schemeClr val="tx1"/>
                </a:solidFill>
              </a:rPr>
              <a:t>Christopher Newport University</a:t>
            </a:r>
          </a:p>
        </p:txBody>
      </p:sp>
    </p:spTree>
    <p:extLst>
      <p:ext uri="{BB962C8B-B14F-4D97-AF65-F5344CB8AC3E}">
        <p14:creationId xmlns:p14="http://schemas.microsoft.com/office/powerpoint/2010/main" val="247582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ybersecurity Privacy Icon - Free image on Pixabay">
            <a:extLst>
              <a:ext uri="{FF2B5EF4-FFF2-40B4-BE49-F238E27FC236}">
                <a16:creationId xmlns:a16="http://schemas.microsoft.com/office/drawing/2014/main" id="{28D2EEE6-0D1B-B84B-A701-C7C080CB69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B34DE4-BB79-D94A-A5FF-F914FBC19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51113" cy="4601183"/>
          </a:xfrm>
        </p:spPr>
        <p:txBody>
          <a:bodyPr>
            <a:normAutofit/>
          </a:bodyPr>
          <a:lstStyle/>
          <a:p>
            <a:r>
              <a:rPr lang="en-US" sz="4000">
                <a:ln w="15875">
                  <a:solidFill>
                    <a:srgbClr val="FFFFFF"/>
                  </a:solidFill>
                </a:ln>
                <a:noFill/>
              </a:rPr>
              <a:t>Outline</a:t>
            </a:r>
            <a:endParaRPr lang="en-US" sz="4000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7DB7BE-E79C-DB53-891E-553F4D4675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3523108"/>
              </p:ext>
            </p:extLst>
          </p:nvPr>
        </p:nvGraphicFramePr>
        <p:xfrm>
          <a:off x="3869268" y="864108"/>
          <a:ext cx="7315200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05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48" name="Rectangle 70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Cybersecurity Privacy Icon - Free image on Pixabay">
            <a:extLst>
              <a:ext uri="{FF2B5EF4-FFF2-40B4-BE49-F238E27FC236}">
                <a16:creationId xmlns:a16="http://schemas.microsoft.com/office/drawing/2014/main" id="{37BAD266-607B-8F4B-8838-3E3A9C39F1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29719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ADD411-F3FB-464E-AEE0-6E37C6C19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51113" cy="4601183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Who is Required to Complete the Training?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0E075-05D1-0642-941B-1C9904844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929" y="864108"/>
            <a:ext cx="7959009" cy="5120640"/>
          </a:xfrm>
        </p:spPr>
        <p:txBody>
          <a:bodyPr>
            <a:normAutofit/>
          </a:bodyPr>
          <a:lstStyle/>
          <a:p>
            <a:pPr lvl="1"/>
            <a:r>
              <a:rPr lang="en-US" sz="2500" dirty="0">
                <a:solidFill>
                  <a:schemeClr val="tx1"/>
                </a:solidFill>
              </a:rPr>
              <a:t>Full Time Students</a:t>
            </a:r>
          </a:p>
          <a:p>
            <a:pPr lvl="1"/>
            <a:r>
              <a:rPr lang="en-US" sz="2500" dirty="0">
                <a:solidFill>
                  <a:schemeClr val="tx1"/>
                </a:solidFill>
              </a:rPr>
              <a:t>Part Time Students</a:t>
            </a:r>
          </a:p>
          <a:p>
            <a:pPr lvl="1"/>
            <a:r>
              <a:rPr lang="en-US" sz="2500" dirty="0">
                <a:solidFill>
                  <a:schemeClr val="tx1"/>
                </a:solidFill>
              </a:rPr>
              <a:t>Faculty</a:t>
            </a:r>
          </a:p>
          <a:p>
            <a:pPr lvl="1"/>
            <a:r>
              <a:rPr lang="en-US" sz="2500" dirty="0">
                <a:solidFill>
                  <a:schemeClr val="tx1"/>
                </a:solidFill>
              </a:rPr>
              <a:t>Full Time Staff</a:t>
            </a:r>
          </a:p>
          <a:p>
            <a:pPr lvl="1"/>
            <a:r>
              <a:rPr lang="en-US" sz="2500" dirty="0">
                <a:solidFill>
                  <a:schemeClr val="tx1"/>
                </a:solidFill>
              </a:rPr>
              <a:t>Administration</a:t>
            </a:r>
          </a:p>
        </p:txBody>
      </p:sp>
    </p:spTree>
    <p:extLst>
      <p:ext uri="{BB962C8B-B14F-4D97-AF65-F5344CB8AC3E}">
        <p14:creationId xmlns:p14="http://schemas.microsoft.com/office/powerpoint/2010/main" val="1001536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6" name="Rectangle 72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Cybersecurity Privacy Icon - Free image on Pixabay">
            <a:extLst>
              <a:ext uri="{FF2B5EF4-FFF2-40B4-BE49-F238E27FC236}">
                <a16:creationId xmlns:a16="http://schemas.microsoft.com/office/drawing/2014/main" id="{E5F29661-8997-A64A-8C00-C8CCB5E3FB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9F3CC0-3AC8-AA4B-B128-D53385F82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324672" cy="4601183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When are you Required to Complete the Training?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33B72-032A-E746-BC41-248834A0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You are required to complete the training within 1 week of your start date if you are faculty or staff</a:t>
            </a:r>
          </a:p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Within the 1 month of semester that you start as a student</a:t>
            </a:r>
          </a:p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In addition to the initial training due date, all individuals must complete annually by start of semester</a:t>
            </a:r>
          </a:p>
        </p:txBody>
      </p:sp>
    </p:spTree>
    <p:extLst>
      <p:ext uri="{BB962C8B-B14F-4D97-AF65-F5344CB8AC3E}">
        <p14:creationId xmlns:p14="http://schemas.microsoft.com/office/powerpoint/2010/main" val="3865312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ybersecurity Privacy Icon - Free image on Pixabay">
            <a:extLst>
              <a:ext uri="{FF2B5EF4-FFF2-40B4-BE49-F238E27FC236}">
                <a16:creationId xmlns:a16="http://schemas.microsoft.com/office/drawing/2014/main" id="{4F5DDC17-3903-F948-B218-6C63741E86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D671DB-9329-C043-9D3C-30F48D2A4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864108"/>
            <a:ext cx="3429000" cy="5120639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Course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D6014-5AD2-2942-82E1-E89716477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6130" y="864108"/>
            <a:ext cx="8151495" cy="5120640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chemeClr val="tx1"/>
                </a:solidFill>
              </a:rPr>
              <a:t>Purpose is to educate all users and raise awareness</a:t>
            </a:r>
          </a:p>
          <a:p>
            <a:r>
              <a:rPr lang="en-US" sz="2500" dirty="0">
                <a:solidFill>
                  <a:schemeClr val="tx1"/>
                </a:solidFill>
              </a:rPr>
              <a:t>Teaches best practices all individuals should follow</a:t>
            </a:r>
          </a:p>
          <a:p>
            <a:r>
              <a:rPr lang="en-US" sz="2500" dirty="0">
                <a:solidFill>
                  <a:schemeClr val="tx1"/>
                </a:solidFill>
              </a:rPr>
              <a:t>Explains the importance of common cyber policies</a:t>
            </a:r>
          </a:p>
          <a:p>
            <a:r>
              <a:rPr lang="en-US" sz="2500" dirty="0">
                <a:solidFill>
                  <a:schemeClr val="tx1"/>
                </a:solidFill>
              </a:rPr>
              <a:t>Ensures all universities policies are clear</a:t>
            </a:r>
          </a:p>
        </p:txBody>
      </p:sp>
    </p:spTree>
    <p:extLst>
      <p:ext uri="{BB962C8B-B14F-4D97-AF65-F5344CB8AC3E}">
        <p14:creationId xmlns:p14="http://schemas.microsoft.com/office/powerpoint/2010/main" val="4224227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Cybersecurity Privacy Icon - Free image on Pixabay">
            <a:extLst>
              <a:ext uri="{FF2B5EF4-FFF2-40B4-BE49-F238E27FC236}">
                <a16:creationId xmlns:a16="http://schemas.microsoft.com/office/drawing/2014/main" id="{C26EB4E1-A250-5E40-B0A0-F42A46454E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F1613B-6D70-F540-9618-76907B18D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864108"/>
            <a:ext cx="3947418" cy="5120639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Importance of This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B0FE8-7079-CF4D-9CA7-4D4EBCC35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050" y="864108"/>
            <a:ext cx="7648575" cy="5120640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chemeClr val="tx1"/>
                </a:solidFill>
              </a:rPr>
              <a:t>Cyber attacks are becoming more frequent as technological ability grows</a:t>
            </a:r>
          </a:p>
          <a:p>
            <a:r>
              <a:rPr lang="en-US" sz="2500" dirty="0">
                <a:solidFill>
                  <a:schemeClr val="tx1"/>
                </a:solidFill>
              </a:rPr>
              <a:t>Users are the weakest link in system</a:t>
            </a:r>
          </a:p>
          <a:p>
            <a:r>
              <a:rPr lang="en-US" sz="2500" dirty="0">
                <a:solidFill>
                  <a:schemeClr val="tx1"/>
                </a:solidFill>
              </a:rPr>
              <a:t>Educate users to improve cyber hygiene</a:t>
            </a:r>
          </a:p>
          <a:p>
            <a:r>
              <a:rPr lang="en-US" sz="2500" dirty="0">
                <a:solidFill>
                  <a:schemeClr val="tx1"/>
                </a:solidFill>
              </a:rPr>
              <a:t>Improves overall security posture of university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642C84-5AC6-3447-B27F-9D9ECC58FF74}"/>
              </a:ext>
            </a:extLst>
          </p:cNvPr>
          <p:cNvSpPr txBox="1"/>
          <p:nvPr/>
        </p:nvSpPr>
        <p:spPr>
          <a:xfrm>
            <a:off x="0" y="6602624"/>
            <a:ext cx="12001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www.align.com</a:t>
            </a:r>
            <a:r>
              <a:rPr lang="en-US" sz="1000" dirty="0"/>
              <a:t>/blog/6-reasons-why-businesses-need-cyber-security-awareness-training</a:t>
            </a:r>
          </a:p>
        </p:txBody>
      </p:sp>
    </p:spTree>
    <p:extLst>
      <p:ext uri="{BB962C8B-B14F-4D97-AF65-F5344CB8AC3E}">
        <p14:creationId xmlns:p14="http://schemas.microsoft.com/office/powerpoint/2010/main" val="2541876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28</TotalTime>
  <Words>186</Words>
  <Application>Microsoft Macintosh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Corbel</vt:lpstr>
      <vt:lpstr>Wingdings 2</vt:lpstr>
      <vt:lpstr>Frame</vt:lpstr>
      <vt:lpstr>Cyber Awareness Training</vt:lpstr>
      <vt:lpstr>Outline</vt:lpstr>
      <vt:lpstr>Who is Required to Complete the Training?</vt:lpstr>
      <vt:lpstr>When are you Required to Complete the Training?</vt:lpstr>
      <vt:lpstr>Course Overview</vt:lpstr>
      <vt:lpstr>Importance of This Training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Awareness Training</dc:title>
  <dc:creator>Jonathan Kaufman</dc:creator>
  <cp:lastModifiedBy>Jonathan Kaufman</cp:lastModifiedBy>
  <cp:revision>3</cp:revision>
  <dcterms:created xsi:type="dcterms:W3CDTF">2022-03-13T18:42:48Z</dcterms:created>
  <dcterms:modified xsi:type="dcterms:W3CDTF">2022-04-03T11:31:24Z</dcterms:modified>
</cp:coreProperties>
</file>