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3"/>
  </p:notesMasterIdLst>
  <p:sldIdLst>
    <p:sldId id="175895305" r:id="rId2"/>
    <p:sldId id="175895307" r:id="rId3"/>
    <p:sldId id="175895309" r:id="rId4"/>
    <p:sldId id="175895310" r:id="rId5"/>
    <p:sldId id="175895311" r:id="rId6"/>
    <p:sldId id="175895312" r:id="rId7"/>
    <p:sldId id="175895313" r:id="rId8"/>
    <p:sldId id="175895361" r:id="rId9"/>
    <p:sldId id="175895315" r:id="rId10"/>
    <p:sldId id="175895316" r:id="rId11"/>
    <p:sldId id="175895317" r:id="rId12"/>
    <p:sldId id="175895318" r:id="rId13"/>
    <p:sldId id="175895319" r:id="rId14"/>
    <p:sldId id="175895320" r:id="rId15"/>
    <p:sldId id="175895321" r:id="rId16"/>
    <p:sldId id="175895322" r:id="rId17"/>
    <p:sldId id="175895323" r:id="rId18"/>
    <p:sldId id="175895324" r:id="rId19"/>
    <p:sldId id="175895325" r:id="rId20"/>
    <p:sldId id="175895326" r:id="rId21"/>
    <p:sldId id="175895327" r:id="rId22"/>
    <p:sldId id="175895328" r:id="rId23"/>
    <p:sldId id="175895329" r:id="rId24"/>
    <p:sldId id="175895330" r:id="rId25"/>
    <p:sldId id="175895331" r:id="rId26"/>
    <p:sldId id="175895332" r:id="rId27"/>
    <p:sldId id="175895333" r:id="rId28"/>
    <p:sldId id="175895334" r:id="rId29"/>
    <p:sldId id="175895335" r:id="rId30"/>
    <p:sldId id="175895336" r:id="rId31"/>
    <p:sldId id="175895337" r:id="rId32"/>
    <p:sldId id="175895338" r:id="rId33"/>
    <p:sldId id="175895339" r:id="rId34"/>
    <p:sldId id="175895340" r:id="rId35"/>
    <p:sldId id="175895341" r:id="rId36"/>
    <p:sldId id="175895342" r:id="rId37"/>
    <p:sldId id="175895343" r:id="rId38"/>
    <p:sldId id="175895344" r:id="rId39"/>
    <p:sldId id="175895345" r:id="rId40"/>
    <p:sldId id="175895346" r:id="rId41"/>
    <p:sldId id="175895347" r:id="rId42"/>
  </p:sldIdLst>
  <p:sldSz cx="21674138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70E126-3468-DB28-1652-12870524BBA5}" name="Japneet Kaur" initials="JK" userId="b25c145ec95cfc37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pneet Kaur" initials="JK" lastIdx="15" clrIdx="0">
    <p:extLst>
      <p:ext uri="{19B8F6BF-5375-455C-9EA6-DF929625EA0E}">
        <p15:presenceInfo xmlns:p15="http://schemas.microsoft.com/office/powerpoint/2012/main" userId="e283788685c634ba" providerId="Windows Live"/>
      </p:ext>
    </p:extLst>
  </p:cmAuthor>
  <p:cmAuthor id="2" name="Dhananjay V.R." initials="DV" lastIdx="1" clrIdx="1">
    <p:extLst>
      <p:ext uri="{19B8F6BF-5375-455C-9EA6-DF929625EA0E}">
        <p15:presenceInfo xmlns:p15="http://schemas.microsoft.com/office/powerpoint/2012/main" userId="a33fa98ecb9956e4" providerId="Windows Live"/>
      </p:ext>
    </p:extLst>
  </p:cmAuthor>
  <p:cmAuthor id="3" name="Dhananjay Vaidyanathan Rohini" initials="DVR" lastIdx="2" clrIdx="2">
    <p:extLst>
      <p:ext uri="{19B8F6BF-5375-455C-9EA6-DF929625EA0E}">
        <p15:presenceInfo xmlns:p15="http://schemas.microsoft.com/office/powerpoint/2012/main" userId="Dhananjay Vaidyanathan Rohini" providerId="None"/>
      </p:ext>
    </p:extLst>
  </p:cmAuthor>
  <p:cmAuthor id="4" name="Steve Kretschmer" initials="SK" lastIdx="5" clrIdx="3">
    <p:extLst>
      <p:ext uri="{19B8F6BF-5375-455C-9EA6-DF929625EA0E}">
        <p15:presenceInfo xmlns:p15="http://schemas.microsoft.com/office/powerpoint/2012/main" userId="9adf60422e061c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0495" autoAdjust="0"/>
  </p:normalViewPr>
  <p:slideViewPr>
    <p:cSldViewPr snapToGrid="0">
      <p:cViewPr varScale="1">
        <p:scale>
          <a:sx n="33" d="100"/>
          <a:sy n="33" d="100"/>
        </p:scale>
        <p:origin x="11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B2950-21CE-4A23-99B7-30A9353A646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0EDBE-8A02-434D-9746-489DA63BD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2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0EDBE-8A02-434D-9746-489DA63BD5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7856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5902" y="1257373"/>
            <a:ext cx="11969690" cy="98508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194415" y="11604191"/>
            <a:ext cx="450555" cy="3688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422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65466" y="1133920"/>
            <a:ext cx="7514457" cy="15327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14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dt="0"/>
  <p:txStyles>
    <p:titleStyle>
      <a:lvl1pPr algn="l" defTabSz="2167496" rtl="0" eaLnBrk="1" latinLnBrk="0" hangingPunct="1">
        <a:lnSpc>
          <a:spcPts val="5453"/>
        </a:lnSpc>
        <a:spcBef>
          <a:spcPct val="0"/>
        </a:spcBef>
        <a:buNone/>
        <a:defRPr sz="4978" kern="1200" cap="all" baseline="0">
          <a:solidFill>
            <a:schemeClr val="accent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2167496" rtl="0" eaLnBrk="1" latinLnBrk="0" hangingPunct="1">
        <a:spcBef>
          <a:spcPts val="1422"/>
        </a:spcBef>
        <a:buClr>
          <a:srgbClr val="2F85AA"/>
        </a:buClr>
        <a:buFont typeface="Wingdings" pitchFamily="2" charset="2"/>
        <a:buNone/>
        <a:defRPr sz="3319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1pPr>
      <a:lvl2pPr marL="432749" indent="-432749" algn="l" defTabSz="2167496" rtl="0" eaLnBrk="1" latinLnBrk="0" hangingPunct="1">
        <a:spcBef>
          <a:spcPts val="1422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3081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2pPr>
      <a:lvl3pPr marL="816576" indent="-353722" algn="l" defTabSz="2167496" rtl="0" eaLnBrk="1" latinLnBrk="0" hangingPunct="1">
        <a:spcBef>
          <a:spcPts val="1422"/>
        </a:spcBef>
        <a:buClr>
          <a:schemeClr val="accent3">
            <a:lumMod val="75000"/>
          </a:schemeClr>
        </a:buClr>
        <a:buFont typeface="Arial" pitchFamily="34" charset="0"/>
        <a:buChar char="•"/>
        <a:tabLst>
          <a:tab pos="948279" algn="l"/>
        </a:tabLst>
        <a:defRPr sz="284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3pPr>
      <a:lvl4pPr marL="1219217" indent="-406405" algn="l" defTabSz="2167496" rtl="0" eaLnBrk="1" latinLnBrk="0" hangingPunct="1">
        <a:spcBef>
          <a:spcPts val="1422"/>
        </a:spcBef>
        <a:buClr>
          <a:schemeClr val="accent3">
            <a:lumMod val="75000"/>
          </a:schemeClr>
        </a:buClr>
        <a:buFont typeface="Arial" panose="020B0604020202020204" pitchFamily="34" charset="0"/>
        <a:buChar char="-"/>
        <a:defRPr sz="2608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4pPr>
      <a:lvl5pPr marL="1625619" indent="-406405" algn="l" defTabSz="2167496" rtl="0" eaLnBrk="1" latinLnBrk="0" hangingPunct="1">
        <a:spcBef>
          <a:spcPts val="1422"/>
        </a:spcBef>
        <a:buClr>
          <a:schemeClr val="accent3">
            <a:lumMod val="75000"/>
          </a:schemeClr>
        </a:buClr>
        <a:buSzPct val="100000"/>
        <a:buFont typeface="Arial" panose="020B0604020202020204" pitchFamily="34" charset="0"/>
        <a:buChar char="◦"/>
        <a:defRPr sz="2608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5pPr>
      <a:lvl6pPr marL="5960606" indent="-541873" algn="l" defTabSz="2167496" rtl="0" eaLnBrk="1" latinLnBrk="0" hangingPunct="1">
        <a:spcBef>
          <a:spcPct val="20000"/>
        </a:spcBef>
        <a:buFont typeface="Arial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6pPr>
      <a:lvl7pPr marL="7044355" indent="-541873" algn="l" defTabSz="2167496" rtl="0" eaLnBrk="1" latinLnBrk="0" hangingPunct="1">
        <a:spcBef>
          <a:spcPct val="20000"/>
        </a:spcBef>
        <a:buFont typeface="Arial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7pPr>
      <a:lvl8pPr marL="8128102" indent="-541873" algn="l" defTabSz="2167496" rtl="0" eaLnBrk="1" latinLnBrk="0" hangingPunct="1">
        <a:spcBef>
          <a:spcPct val="20000"/>
        </a:spcBef>
        <a:buFont typeface="Arial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8pPr>
      <a:lvl9pPr marL="9211847" indent="-541873" algn="l" defTabSz="2167496" rtl="0" eaLnBrk="1" latinLnBrk="0" hangingPunct="1">
        <a:spcBef>
          <a:spcPct val="20000"/>
        </a:spcBef>
        <a:buFont typeface="Arial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49" algn="l" defTabSz="21674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96" algn="l" defTabSz="21674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241" algn="l" defTabSz="21674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988" algn="l" defTabSz="21674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736" algn="l" defTabSz="21674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483" algn="l" defTabSz="21674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6228" algn="l" defTabSz="21674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973" algn="l" defTabSz="21674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4512363" y="4636328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DCE CHOICE CARDS FOR TRANSLATION</a:t>
            </a:r>
            <a:endParaRPr lang="en-IN" sz="4624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F0F6506-2894-4EC1-A533-041E493D2F46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1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2171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CARD-09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03370"/>
              </p:ext>
            </p:extLst>
          </p:nvPr>
        </p:nvGraphicFramePr>
        <p:xfrm>
          <a:off x="7696069" y="1305200"/>
          <a:ext cx="6282000" cy="7861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9200">
                  <a:extLst>
                    <a:ext uri="{9D8B030D-6E8A-4147-A177-3AD203B41FA5}">
                      <a16:colId xmlns:a16="http://schemas.microsoft.com/office/drawing/2014/main" val="4183956804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Liquid patch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Injection in clinic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 X or Y</a:t>
                      </a: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month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30 minutes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10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3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CARD-10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23323"/>
              </p:ext>
            </p:extLst>
          </p:nvPr>
        </p:nvGraphicFramePr>
        <p:xfrm>
          <a:off x="7696069" y="1391200"/>
          <a:ext cx="6282000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9200">
                  <a:extLst>
                    <a:ext uri="{9D8B030D-6E8A-4147-A177-3AD203B41FA5}">
                      <a16:colId xmlns:a16="http://schemas.microsoft.com/office/drawing/2014/main" val="3942569632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Inserted through hole where you urinate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Nasal spray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year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day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11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59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CARD-11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93713"/>
              </p:ext>
            </p:extLst>
          </p:nvPr>
        </p:nvGraphicFramePr>
        <p:xfrm>
          <a:off x="7696069" y="1054311"/>
          <a:ext cx="6282000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9200">
                  <a:extLst>
                    <a:ext uri="{9D8B030D-6E8A-4147-A177-3AD203B41FA5}">
                      <a16:colId xmlns:a16="http://schemas.microsoft.com/office/drawing/2014/main" val="204018559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Auto-injector at home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Implant under skin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 X or Y</a:t>
                      </a: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6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every 5 years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12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221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CARD-12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97196"/>
              </p:ext>
            </p:extLst>
          </p:nvPr>
        </p:nvGraphicFramePr>
        <p:xfrm>
          <a:off x="7696069" y="1410975"/>
          <a:ext cx="6282000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9200">
                  <a:extLst>
                    <a:ext uri="{9D8B030D-6E8A-4147-A177-3AD203B41FA5}">
                      <a16:colId xmlns:a16="http://schemas.microsoft.com/office/drawing/2014/main" val="1146845783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Liquid patch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Pill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 X or Y</a:t>
                      </a: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day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75%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13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299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CARD-13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29003"/>
              </p:ext>
            </p:extLst>
          </p:nvPr>
        </p:nvGraphicFramePr>
        <p:xfrm>
          <a:off x="7696069" y="1534067"/>
          <a:ext cx="6282000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9200">
                  <a:extLst>
                    <a:ext uri="{9D8B030D-6E8A-4147-A177-3AD203B41FA5}">
                      <a16:colId xmlns:a16="http://schemas.microsoft.com/office/drawing/2014/main" val="1225655313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Implant under skin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Auto-injector at home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 X or Y</a:t>
                      </a: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5 years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6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 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14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448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CARD-14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22315"/>
              </p:ext>
            </p:extLst>
          </p:nvPr>
        </p:nvGraphicFramePr>
        <p:xfrm>
          <a:off x="7696069" y="1198471"/>
          <a:ext cx="6282000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9200">
                  <a:extLst>
                    <a:ext uri="{9D8B030D-6E8A-4147-A177-3AD203B41FA5}">
                      <a16:colId xmlns:a16="http://schemas.microsoft.com/office/drawing/2014/main" val="1706996207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Inserted through hole where you urinate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Liquid patch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10 years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75%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15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93717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CARD-15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49479"/>
              </p:ext>
            </p:extLst>
          </p:nvPr>
        </p:nvGraphicFramePr>
        <p:xfrm>
          <a:off x="7714069" y="1366998"/>
          <a:ext cx="6279768" cy="7975546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308021212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Skin piercing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Injection in clinic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6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6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78413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78413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75%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16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586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CARD-16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82311"/>
              </p:ext>
            </p:extLst>
          </p:nvPr>
        </p:nvGraphicFramePr>
        <p:xfrm>
          <a:off x="7714069" y="1203987"/>
          <a:ext cx="6279768" cy="8033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1345988563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Micro-array patch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Small surgical cuts in scrotum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every 5 years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17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5691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CARD-17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28175"/>
              </p:ext>
            </p:extLst>
          </p:nvPr>
        </p:nvGraphicFramePr>
        <p:xfrm>
          <a:off x="7714069" y="1054311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3782791467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Injection in clinic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Gel on shoulder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6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day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30 minutes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75%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18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056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CARD-18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24163"/>
              </p:ext>
            </p:extLst>
          </p:nvPr>
        </p:nvGraphicFramePr>
        <p:xfrm>
          <a:off x="7714069" y="1729605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478586104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Pill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Inserted through hole where you urinate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day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every 10 years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 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75%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75%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19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438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8320462" y="46844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CARD-01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0387"/>
              </p:ext>
            </p:extLst>
          </p:nvPr>
        </p:nvGraphicFramePr>
        <p:xfrm>
          <a:off x="7696069" y="1406770"/>
          <a:ext cx="6282000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9200">
                  <a:extLst>
                    <a:ext uri="{9D8B030D-6E8A-4147-A177-3AD203B41FA5}">
                      <a16:colId xmlns:a16="http://schemas.microsoft.com/office/drawing/2014/main" val="33417936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Pill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Gel on shoulder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  X or Y</a:t>
                      </a:r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Before sex only when needed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Before sex only when needed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2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0141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CARD-19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94888"/>
              </p:ext>
            </p:extLst>
          </p:nvPr>
        </p:nvGraphicFramePr>
        <p:xfrm>
          <a:off x="7714069" y="1547228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3242557620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Small surgical cuts in scrotum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Skin piercing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  <a:endParaRPr lang="en-GB" sz="12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every 5 years</a:t>
                      </a:r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every 6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  <a:endParaRPr lang="en-GB" sz="12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  <a:endParaRPr lang="en-GB" sz="12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  <a:endParaRPr lang="en-US" sz="12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  <a:endParaRPr lang="en-US" sz="12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  <a:endParaRPr lang="en-US" sz="12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  <a:endParaRPr lang="en-US" sz="12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20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1802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CARD-20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9463"/>
              </p:ext>
            </p:extLst>
          </p:nvPr>
        </p:nvGraphicFramePr>
        <p:xfrm>
          <a:off x="7714069" y="2053790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2761874409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Gel on shoulder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Micro-array patch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day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every 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30 minutes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21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6605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CARD-21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33634"/>
              </p:ext>
            </p:extLst>
          </p:nvPr>
        </p:nvGraphicFramePr>
        <p:xfrm>
          <a:off x="7714069" y="2268453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2515127890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Gel on shoulder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Auto-injector at home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week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a month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75%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22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2586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CARD-22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97026"/>
              </p:ext>
            </p:extLst>
          </p:nvPr>
        </p:nvGraphicFramePr>
        <p:xfrm>
          <a:off x="7714069" y="2087672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4010535524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Small surgical cuts in scrotum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Liquid patch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10 years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a day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23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608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CARD-23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45368"/>
              </p:ext>
            </p:extLst>
          </p:nvPr>
        </p:nvGraphicFramePr>
        <p:xfrm>
          <a:off x="7714069" y="2108732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4051430860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Nasal spray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Skin piercing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Before sex only when needed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6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30 minutes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 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 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24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256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CARD-24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72036"/>
              </p:ext>
            </p:extLst>
          </p:nvPr>
        </p:nvGraphicFramePr>
        <p:xfrm>
          <a:off x="7714069" y="1952196"/>
          <a:ext cx="6279768" cy="768888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120498296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Inserted through hole where you urinate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Gel on shoulder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5 years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a week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25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3655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CARD-25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75125"/>
              </p:ext>
            </p:extLst>
          </p:nvPr>
        </p:nvGraphicFramePr>
        <p:xfrm>
          <a:off x="7714069" y="1976182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156556045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Implant under skin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Nasal spray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year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Before sex only when needed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30 minutes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 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26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7299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CARD-26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47357"/>
              </p:ext>
            </p:extLst>
          </p:nvPr>
        </p:nvGraphicFramePr>
        <p:xfrm>
          <a:off x="7714069" y="1988063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3379694956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Liquid patch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Micro-array patch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day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6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30 minutes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27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8784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CARD-27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12179"/>
              </p:ext>
            </p:extLst>
          </p:nvPr>
        </p:nvGraphicFramePr>
        <p:xfrm>
          <a:off x="7714069" y="882132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4166266614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Injection in clinic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Implant under skin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month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a year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28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099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CARD-28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62288"/>
              </p:ext>
            </p:extLst>
          </p:nvPr>
        </p:nvGraphicFramePr>
        <p:xfrm>
          <a:off x="7714069" y="2251200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3497199329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Micro-array patch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solidFill>
                            <a:schemeClr val="accent6"/>
                          </a:solidFill>
                          <a:effectLst/>
                        </a:rPr>
                        <a:t>Inserted through hole where you urinate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6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every 5 years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30 minutes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 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29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031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CARD-02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01992"/>
              </p:ext>
            </p:extLst>
          </p:nvPr>
        </p:nvGraphicFramePr>
        <p:xfrm>
          <a:off x="7673233" y="1868175"/>
          <a:ext cx="6282000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9200">
                  <a:extLst>
                    <a:ext uri="{9D8B030D-6E8A-4147-A177-3AD203B41FA5}">
                      <a16:colId xmlns:a16="http://schemas.microsoft.com/office/drawing/2014/main" val="672316812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Micro-array patch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Liquid patch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  X or Y</a:t>
                      </a:r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month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a month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75%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3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4978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CARD-29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48378"/>
              </p:ext>
            </p:extLst>
          </p:nvPr>
        </p:nvGraphicFramePr>
        <p:xfrm>
          <a:off x="7534069" y="2455650"/>
          <a:ext cx="663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200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180000512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Skin piercing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Small surgical cuts in scrotum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6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10 years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 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30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5561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CARD-30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31336"/>
              </p:ext>
            </p:extLst>
          </p:nvPr>
        </p:nvGraphicFramePr>
        <p:xfrm>
          <a:off x="7714069" y="898638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181059197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Auto-injector at home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Injection in clinic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month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a month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 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75%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31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7684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CARD-31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99614"/>
              </p:ext>
            </p:extLst>
          </p:nvPr>
        </p:nvGraphicFramePr>
        <p:xfrm>
          <a:off x="7714069" y="2251200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1429341563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Nasal spray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Gel on shoulder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week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solidFill>
                            <a:schemeClr val="accent6"/>
                          </a:solidFill>
                          <a:effectLst/>
                        </a:rPr>
                        <a:t>Before sex only when needed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32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657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CARD-32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486911"/>
              </p:ext>
            </p:extLst>
          </p:nvPr>
        </p:nvGraphicFramePr>
        <p:xfrm>
          <a:off x="7714069" y="2474432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2218879124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Injection in clinic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Small surgical cuts in scrotum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month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One time procedure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 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33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53598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CARD-33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51284"/>
              </p:ext>
            </p:extLst>
          </p:nvPr>
        </p:nvGraphicFramePr>
        <p:xfrm>
          <a:off x="7714069" y="2133491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2769454900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Gel on shoulder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Pill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Before sex only when needed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day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 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34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1385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CARD-34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56332"/>
              </p:ext>
            </p:extLst>
          </p:nvPr>
        </p:nvGraphicFramePr>
        <p:xfrm>
          <a:off x="7714069" y="2251200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2010484128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Liquid patch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Pill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day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day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75%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28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35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22108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CARD-35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18419"/>
              </p:ext>
            </p:extLst>
          </p:nvPr>
        </p:nvGraphicFramePr>
        <p:xfrm>
          <a:off x="7714069" y="2251200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1697720120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Pill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Auto-injector at home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day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36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5956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CARD-36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74539"/>
              </p:ext>
            </p:extLst>
          </p:nvPr>
        </p:nvGraphicFramePr>
        <p:xfrm>
          <a:off x="7714069" y="2387619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3772756298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Small surgical cuts in scrotum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Implant under skin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One time procedure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every 2 years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30 minutes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 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75%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37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1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CARD-37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541"/>
              </p:ext>
            </p:extLst>
          </p:nvPr>
        </p:nvGraphicFramePr>
        <p:xfrm>
          <a:off x="7714069" y="875018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4175906190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Auto-injector at home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Liquid patch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a day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38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9560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CARD-38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82104"/>
              </p:ext>
            </p:extLst>
          </p:nvPr>
        </p:nvGraphicFramePr>
        <p:xfrm>
          <a:off x="7714069" y="2251200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2215183521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Skin piercing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Nasal spray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2 years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a week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39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480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CARD-03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49639"/>
              </p:ext>
            </p:extLst>
          </p:nvPr>
        </p:nvGraphicFramePr>
        <p:xfrm>
          <a:off x="7696069" y="1035960"/>
          <a:ext cx="6282000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9200">
                  <a:extLst>
                    <a:ext uri="{9D8B030D-6E8A-4147-A177-3AD203B41FA5}">
                      <a16:colId xmlns:a16="http://schemas.microsoft.com/office/drawing/2014/main" val="261991299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Nasal spray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Micro-array patch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 X or Y</a:t>
                      </a:r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Once a day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Once every 6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4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2179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CARD-39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72476"/>
              </p:ext>
            </p:extLst>
          </p:nvPr>
        </p:nvGraphicFramePr>
        <p:xfrm>
          <a:off x="7714069" y="2387619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12149977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Pill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Skin piercing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day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every 2 years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 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75%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40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9064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CARD-40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5940"/>
              </p:ext>
            </p:extLst>
          </p:nvPr>
        </p:nvGraphicFramePr>
        <p:xfrm>
          <a:off x="7714069" y="1988063"/>
          <a:ext cx="6279768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3850704079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Implant under skin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Injection in clinic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X or Y</a:t>
                      </a:r>
                    </a:p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every 2 years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Once a month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30 minutes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75%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41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018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CARD-04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93717"/>
              </p:ext>
            </p:extLst>
          </p:nvPr>
        </p:nvGraphicFramePr>
        <p:xfrm>
          <a:off x="7696069" y="1035960"/>
          <a:ext cx="6282000" cy="8205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9200">
                  <a:extLst>
                    <a:ext uri="{9D8B030D-6E8A-4147-A177-3AD203B41FA5}">
                      <a16:colId xmlns:a16="http://schemas.microsoft.com/office/drawing/2014/main" val="33663261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Gel on shoulder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Skin piercing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  X or Y</a:t>
                      </a:r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Before sex only when needed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Once a year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2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Less Energy &amp; Gain Weight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75%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5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068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CARD-05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58204"/>
              </p:ext>
            </p:extLst>
          </p:nvPr>
        </p:nvGraphicFramePr>
        <p:xfrm>
          <a:off x="7696069" y="1054311"/>
          <a:ext cx="6282000" cy="78544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9200">
                  <a:extLst>
                    <a:ext uri="{9D8B030D-6E8A-4147-A177-3AD203B41FA5}">
                      <a16:colId xmlns:a16="http://schemas.microsoft.com/office/drawing/2014/main" val="2609345021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Micro-array patch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Micro-array patch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I don’t want Product  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  X or Y</a:t>
                      </a:r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Once every 6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Once a month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28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28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28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28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28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28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Less Energy &amp; Gain Weight 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28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28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28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75%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28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6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057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7728109" y="379760"/>
            <a:ext cx="9449274" cy="77441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CARD-06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56047"/>
              </p:ext>
            </p:extLst>
          </p:nvPr>
        </p:nvGraphicFramePr>
        <p:xfrm>
          <a:off x="7728109" y="1556314"/>
          <a:ext cx="6283960" cy="76809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3573564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Injection in clinic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Pill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  X or Y</a:t>
                      </a:r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3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Before sex only when needed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30 minutes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Energy &amp; Gain Weight 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85%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99%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7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334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7849598" y="1251454"/>
            <a:ext cx="5222676" cy="213435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463" dirty="0"/>
              <a:t>CHOICE CARD-07</a:t>
            </a:r>
            <a:endParaRPr lang="en-IN" sz="1463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3822"/>
              </p:ext>
            </p:extLst>
          </p:nvPr>
        </p:nvGraphicFramePr>
        <p:xfrm>
          <a:off x="7637675" y="1963826"/>
          <a:ext cx="6284154" cy="7680936"/>
        </p:xfrm>
        <a:graphic>
          <a:graphicData uri="http://schemas.openxmlformats.org/drawingml/2006/table">
            <a:tbl>
              <a:tblPr/>
              <a:tblGrid>
                <a:gridCol w="2103118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918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918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9200">
                  <a:extLst>
                    <a:ext uri="{9D8B030D-6E8A-4147-A177-3AD203B41FA5}">
                      <a16:colId xmlns:a16="http://schemas.microsoft.com/office/drawing/2014/main" val="2584629608"/>
                    </a:ext>
                  </a:extLst>
                </a:gridCol>
              </a:tblGrid>
              <a:tr h="640078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435" marR="51435" marT="25717" marB="2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X</a:t>
                      </a:r>
                    </a:p>
                  </a:txBody>
                  <a:tcPr marL="51435" marR="51435" marT="25717" marB="2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Product Y</a:t>
                      </a:r>
                    </a:p>
                  </a:txBody>
                  <a:tcPr marL="51435" marR="51435" marT="25717" marB="2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Neither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435" marR="51435" marT="25717" marB="2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078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I take it?</a:t>
                      </a:r>
                    </a:p>
                  </a:txBody>
                  <a:tcPr marL="51435" marR="102871" marT="25717" marB="2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Auto-injector at home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Inserted through hole where you urinate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      X or Y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078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do I take it?</a:t>
                      </a:r>
                    </a:p>
                  </a:txBody>
                  <a:tcPr marL="51435" marR="102871" marT="25717" marB="2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every 6 months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Once a year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078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before it starts working?</a:t>
                      </a:r>
                    </a:p>
                  </a:txBody>
                  <a:tcPr marL="51435" marR="102871" marT="25717" marB="2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078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long after I stop will it stop working?</a:t>
                      </a:r>
                    </a:p>
                  </a:txBody>
                  <a:tcPr marL="51435" marR="102871" marT="25717" marB="2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24 hours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4 weeks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07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sex drive?</a:t>
                      </a:r>
                    </a:p>
                  </a:txBody>
                  <a:tcPr marL="51435" marR="102871" marT="25717" marB="2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Higher Sex Drive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Lower Sex Drive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07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testes size?</a:t>
                      </a:r>
                    </a:p>
                  </a:txBody>
                  <a:tcPr marL="51435" marR="102871" marT="25717" marB="2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Testes shrink by half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07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ejaculation?</a:t>
                      </a:r>
                    </a:p>
                  </a:txBody>
                  <a:tcPr marL="51435" marR="102871" marT="25717" marB="2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Less Fluids at Orgasm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Change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07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energy?</a:t>
                      </a:r>
                    </a:p>
                  </a:txBody>
                  <a:tcPr marL="51435" marR="102871" marT="25717" marB="2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More Energy &amp; Strong Muscles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07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mood?</a:t>
                      </a:r>
                    </a:p>
                  </a:txBody>
                  <a:tcPr marL="51435" marR="102871" marT="25717" marB="2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Mood Swings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07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 Protection?</a:t>
                      </a:r>
                    </a:p>
                  </a:txBody>
                  <a:tcPr marL="51435" marR="102871" marT="25717" marB="2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No STI Protection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STI Protection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07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effective is it?</a:t>
                      </a:r>
                    </a:p>
                  </a:txBody>
                  <a:tcPr marL="51435" marR="102871" marT="25717" marB="2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</a:rPr>
                        <a:t>95% Effective</a:t>
                      </a: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10716" marR="10716" marT="7147" marB="7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13770776" y="7838826"/>
            <a:ext cx="169659" cy="1057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448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8</a:t>
            </a:fld>
            <a:endParaRPr lang="en-US" sz="448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756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FD1CDD1-B54E-4BCB-AD88-2DCBF47A4779}"/>
              </a:ext>
            </a:extLst>
          </p:cNvPr>
          <p:cNvSpPr txBox="1">
            <a:spLocks/>
          </p:cNvSpPr>
          <p:nvPr/>
        </p:nvSpPr>
        <p:spPr>
          <a:xfrm>
            <a:off x="671155" y="379759"/>
            <a:ext cx="16506229" cy="67455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624" dirty="0"/>
              <a:t>CHOICE CARD-08</a:t>
            </a:r>
            <a:endParaRPr lang="en-IN" sz="4624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871A84-A961-472F-9E3F-764D3E56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19392"/>
              </p:ext>
            </p:extLst>
          </p:nvPr>
        </p:nvGraphicFramePr>
        <p:xfrm>
          <a:off x="7696069" y="1674744"/>
          <a:ext cx="6282000" cy="7689600"/>
        </p:xfrm>
        <a:graphic>
          <a:graphicData uri="http://schemas.openxmlformats.org/drawingml/2006/table">
            <a:tbl>
              <a:tblPr/>
              <a:tblGrid>
                <a:gridCol w="2102400">
                  <a:extLst>
                    <a:ext uri="{9D8B030D-6E8A-4147-A177-3AD203B41FA5}">
                      <a16:colId xmlns:a16="http://schemas.microsoft.com/office/drawing/2014/main" val="858930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2663614664"/>
                    </a:ext>
                  </a:extLst>
                </a:gridCol>
                <a:gridCol w="1645200">
                  <a:extLst>
                    <a:ext uri="{9D8B030D-6E8A-4147-A177-3AD203B41FA5}">
                      <a16:colId xmlns:a16="http://schemas.microsoft.com/office/drawing/2014/main" val="1286823247"/>
                    </a:ext>
                  </a:extLst>
                </a:gridCol>
                <a:gridCol w="889200">
                  <a:extLst>
                    <a:ext uri="{9D8B030D-6E8A-4147-A177-3AD203B41FA5}">
                      <a16:colId xmlns:a16="http://schemas.microsoft.com/office/drawing/2014/main" val="1959214496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X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Y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Neither</a:t>
                      </a:r>
                    </a:p>
                  </a:txBody>
                  <a:tcPr marL="162560" marR="16256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30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Skin piercing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Auto-injector at home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I don’t want product </a:t>
                      </a:r>
                    </a:p>
                    <a:p>
                      <a:pPr marL="0" marR="0" lvl="0" indent="0" algn="ctr" defTabSz="21674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 X or Y</a:t>
                      </a:r>
                    </a:p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8697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often do I take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Once a year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Once every 6 months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60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long before it starts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518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1" kern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long after I stop will it stop working?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weeks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hours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7428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Affect sex drive?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Higher Sex Drive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3588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Affect testes size?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shrink by a bit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35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Affect ejaculation?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Fluids at Orgasm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371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Affect energy?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Energy &amp; Strong Muscles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034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Affect mood?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Change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Mood Swings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419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STI Protection?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STI Protection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3156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kern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effective is it?</a:t>
                      </a:r>
                    </a:p>
                  </a:txBody>
                  <a:tcPr marL="162560" marR="325120" marT="81282" marB="812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 Effective</a:t>
                      </a: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68" marR="33868" marT="22578" marB="22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7519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D91684-8BBA-40F5-9B03-A10B5AA0A9E9}"/>
              </a:ext>
            </a:extLst>
          </p:cNvPr>
          <p:cNvSpPr txBox="1">
            <a:spLocks/>
          </p:cNvSpPr>
          <p:nvPr/>
        </p:nvSpPr>
        <p:spPr>
          <a:xfrm>
            <a:off x="27517085" y="11604190"/>
            <a:ext cx="536199" cy="3340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3F7C509-FEEF-45D3-B896-7C07814C0C13}" type="slidenum">
              <a:rPr lang="en-US" sz="142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9</a:t>
            </a:fld>
            <a:endParaRPr lang="en-US" sz="142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65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Foundation Master Slides">
  <a:themeElements>
    <a:clrScheme name="Bill &amp; Melinda Gates Foundation Colors Jan 2014">
      <a:dk1>
        <a:srgbClr val="59452A"/>
      </a:dk1>
      <a:lt1>
        <a:srgbClr val="FFFFFF"/>
      </a:lt1>
      <a:dk2>
        <a:srgbClr val="D5CB99"/>
      </a:dk2>
      <a:lt2>
        <a:srgbClr val="B6985E"/>
      </a:lt2>
      <a:accent1>
        <a:srgbClr val="977C00"/>
      </a:accent1>
      <a:accent2>
        <a:srgbClr val="CE6B29"/>
      </a:accent2>
      <a:accent3>
        <a:srgbClr val="8CB7C7"/>
      </a:accent3>
      <a:accent4>
        <a:srgbClr val="9B242D"/>
      </a:accent4>
      <a:accent5>
        <a:srgbClr val="AAA092"/>
      </a:accent5>
      <a:accent6>
        <a:srgbClr val="000000"/>
      </a:accent6>
      <a:hlink>
        <a:srgbClr val="3086AB"/>
      </a:hlink>
      <a:folHlink>
        <a:srgbClr val="3086AB"/>
      </a:folHlink>
    </a:clrScheme>
    <a:fontScheme name="Foundation PPT Fonts - Jan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smtClean="0">
            <a:solidFill>
              <a:schemeClr val="accent6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Express Template_Feb 14 2014.potx [Read-Only]" id="{B7219BD7-471E-4A9B-AF18-B69EDD1B78E5}" vid="{0A08D436-D1F2-4CBD-A5C4-4B00D6224E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33641</TotalTime>
  <Words>5409</Words>
  <Application>Microsoft Office PowerPoint</Application>
  <PresentationFormat>Custom</PresentationFormat>
  <Paragraphs>1639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2_Foundation Master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Kretschmer</dc:creator>
  <cp:lastModifiedBy>Japneet Kaur</cp:lastModifiedBy>
  <cp:revision>329</cp:revision>
  <dcterms:created xsi:type="dcterms:W3CDTF">2018-11-05T11:42:18Z</dcterms:created>
  <dcterms:modified xsi:type="dcterms:W3CDTF">2022-02-01T07:11:32Z</dcterms:modified>
</cp:coreProperties>
</file>