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399" r:id="rId3"/>
    <p:sldId id="445" r:id="rId4"/>
    <p:sldId id="261" r:id="rId5"/>
    <p:sldId id="262" r:id="rId6"/>
    <p:sldId id="263" r:id="rId7"/>
    <p:sldId id="398" r:id="rId8"/>
    <p:sldId id="319" r:id="rId9"/>
    <p:sldId id="320" r:id="rId10"/>
    <p:sldId id="321" r:id="rId11"/>
    <p:sldId id="373" r:id="rId12"/>
    <p:sldId id="400" r:id="rId13"/>
    <p:sldId id="402" r:id="rId14"/>
    <p:sldId id="403" r:id="rId15"/>
    <p:sldId id="407" r:id="rId16"/>
    <p:sldId id="394" r:id="rId17"/>
    <p:sldId id="432" r:id="rId18"/>
    <p:sldId id="434" r:id="rId19"/>
    <p:sldId id="382" r:id="rId20"/>
    <p:sldId id="436" r:id="rId21"/>
    <p:sldId id="405" r:id="rId22"/>
    <p:sldId id="406" r:id="rId23"/>
    <p:sldId id="435" r:id="rId24"/>
    <p:sldId id="376" r:id="rId25"/>
    <p:sldId id="430" r:id="rId26"/>
    <p:sldId id="431" r:id="rId27"/>
    <p:sldId id="329" r:id="rId28"/>
    <p:sldId id="404" r:id="rId29"/>
    <p:sldId id="441" r:id="rId30"/>
    <p:sldId id="438" r:id="rId31"/>
    <p:sldId id="442" r:id="rId32"/>
    <p:sldId id="443" r:id="rId33"/>
    <p:sldId id="439" r:id="rId34"/>
    <p:sldId id="440" r:id="rId35"/>
    <p:sldId id="446" r:id="rId36"/>
    <p:sldId id="383" r:id="rId37"/>
    <p:sldId id="444" r:id="rId38"/>
    <p:sldId id="389" r:id="rId39"/>
    <p:sldId id="43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9F0C10"/>
    <a:srgbClr val="365B46"/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>
      <p:cViewPr varScale="1">
        <p:scale>
          <a:sx n="70" d="100"/>
          <a:sy n="70" d="100"/>
        </p:scale>
        <p:origin x="1164" y="60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31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96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128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54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E1CB-F4CB-43AB-8AA0-D58C90F3A5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55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E1CB-F4CB-43AB-8AA0-D58C90F3A5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71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50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025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546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76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E1CB-F4CB-43AB-8AA0-D58C90F3A5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95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707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35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51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09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93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93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3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2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4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1DD407-D557-4628-B3B5-0706E90F6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" y="4568"/>
            <a:ext cx="9134856" cy="68488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610D16-0C97-4A8A-B560-C97AF55F56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521" y="0"/>
            <a:ext cx="8075229" cy="1040525"/>
          </a:xfrm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D47DDD-425C-4545-A37D-A487F6A4C886}"/>
              </a:ext>
            </a:extLst>
          </p:cNvPr>
          <p:cNvSpPr/>
          <p:nvPr userDrawn="1"/>
        </p:nvSpPr>
        <p:spPr>
          <a:xfrm>
            <a:off x="4141076" y="5875283"/>
            <a:ext cx="4998350" cy="982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0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18/02/2019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github-windows-developers/table-of-contents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one.com/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.uk/Responsive-Web-Design-HTML5-CSS3/dp/1784398934/ref=pd_lpo_sbs_14_img_2?_encoding=UTF8&amp;psc=1&amp;refRID=PAJ0BZ2M024789TSR7JA" TargetMode="External"/><Relationship Id="rId13" Type="http://schemas.openxmlformats.org/officeDocument/2006/relationships/image" Target="../media/image25.jpeg"/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12" Type="http://schemas.openxmlformats.org/officeDocument/2006/relationships/hyperlink" Target="https://www.amazon.com/gp/product/1449390544/ref=as_li_qf_sp_asin_il_tl?ie=UTF8&amp;camp=1789&amp;creative=9325&amp;creativeASIN=1449390544&amp;linkCode=as2&amp;tag=compsmag-20&amp;linkId=GEXCV5AMK36GELRW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app.pluralsight.com/library/courses/web-development-intro/table-of-cont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HTML-CSS-Design-Build-Websites/dp/1118008189" TargetMode="External"/><Relationship Id="rId11" Type="http://schemas.openxmlformats.org/officeDocument/2006/relationships/image" Target="../media/image24.jpeg"/><Relationship Id="rId5" Type="http://schemas.openxmlformats.org/officeDocument/2006/relationships/hyperlink" Target="https://app.pluralsight.com/library/courses/basic-html5-css3-building-first-web-page/table-of-contents" TargetMode="External"/><Relationship Id="rId15" Type="http://schemas.openxmlformats.org/officeDocument/2006/relationships/image" Target="../media/image26.jpeg"/><Relationship Id="rId10" Type="http://schemas.openxmlformats.org/officeDocument/2006/relationships/hyperlink" Target="https://www.amazon.co.uk/HTML5-CSS3-Real-World-Estelle/dp/0980846900" TargetMode="External"/><Relationship Id="rId4" Type="http://schemas.openxmlformats.org/officeDocument/2006/relationships/hyperlink" Target="https://app.pluralsight.com/library/courses/html5-fundamentals/table-of-contents" TargetMode="External"/><Relationship Id="rId9" Type="http://schemas.openxmlformats.org/officeDocument/2006/relationships/image" Target="../media/image23.jpeg"/><Relationship Id="rId14" Type="http://schemas.openxmlformats.org/officeDocument/2006/relationships/hyperlink" Target="https://www.amazon.com/gp/product/0596806027/ref=as_li_qf_sp_asin_il_tl?ie=UTF8&amp;camp=1789&amp;creative=9325&amp;creativeASIN=0596806027&amp;linkCode=as2&amp;tag=compsmag-20&amp;linkId=YNCVLP4HE4EJPHSA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developer.mozilla.org/en/docs/Web/Guide/HTML/HTML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www.w3.org/" TargetMode="External"/><Relationship Id="rId4" Type="http://schemas.openxmlformats.org/officeDocument/2006/relationships/hyperlink" Target="https://www.w3schools.com/html/default.asp" TargetMode="External"/><Relationship Id="rId9" Type="http://schemas.openxmlformats.org/officeDocument/2006/relationships/hyperlink" Target="https://www.awwwards.com/websites/html5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html5/introduction.html" TargetMode="Externa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w3.org/Style/CSS20/history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pressor.io/" TargetMode="External"/><Relationship Id="rId3" Type="http://schemas.openxmlformats.org/officeDocument/2006/relationships/hyperlink" Target="https://www.w3schools.com/html/html_basic.asp" TargetMode="External"/><Relationship Id="rId7" Type="http://schemas.openxmlformats.org/officeDocument/2006/relationships/hyperlink" Target="https://pixlr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www.lipsum.com/" TargetMode="External"/><Relationship Id="rId10" Type="http://schemas.openxmlformats.org/officeDocument/2006/relationships/hyperlink" Target="http://html5doctor.com/" TargetMode="External"/><Relationship Id="rId4" Type="http://schemas.openxmlformats.org/officeDocument/2006/relationships/hyperlink" Target="https://www.madebymike.com.au/demos/html5-periodic-table/" TargetMode="External"/><Relationship Id="rId9" Type="http://schemas.openxmlformats.org/officeDocument/2006/relationships/hyperlink" Target="https://fonts.googl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&amp; CSS3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– Full-Stack DPP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Structure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Start at 9:30am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Lunch break at 1pm (for an hour)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We finish at 4:00pm</a:t>
            </a:r>
          </a:p>
        </p:txBody>
      </p:sp>
    </p:spTree>
    <p:extLst>
      <p:ext uri="{BB962C8B-B14F-4D97-AF65-F5344CB8AC3E}">
        <p14:creationId xmlns:p14="http://schemas.microsoft.com/office/powerpoint/2010/main" val="2692870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our training approach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 am a great believer that practice makes perfect and for coding, you learn better by doing.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066800" y="40386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HANDS-ON CODING</a:t>
            </a:r>
          </a:p>
        </p:txBody>
      </p:sp>
      <p:pic>
        <p:nvPicPr>
          <p:cNvPr id="7" name="Picture 6" descr="well congratulations you ve made it through the basics section you may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9400"/>
            <a:ext cx="3375596" cy="34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6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746B-15CB-464E-8371-5F37A963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600"/>
            <a:ext cx="7772400" cy="1609344"/>
          </a:xfrm>
        </p:spPr>
        <p:txBody>
          <a:bodyPr/>
          <a:lstStyle/>
          <a:p>
            <a:r>
              <a:rPr lang="en-GB" dirty="0"/>
              <a:t>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24348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The Web Development Trifecta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86200" y="3128435"/>
            <a:ext cx="1143591" cy="1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29791" y="3128435"/>
            <a:ext cx="1266846" cy="1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86200" y="4700435"/>
            <a:ext cx="241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4724400" cy="46482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HTML5</a:t>
            </a:r>
            <a:r>
              <a:rPr lang="en-US" altLang="en-US" dirty="0"/>
              <a:t> – structures and describes Web page content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CSS3</a:t>
            </a:r>
            <a:r>
              <a:rPr lang="en-US" altLang="en-US" dirty="0"/>
              <a:t> –  provides the formatting and "look" of a Web page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JavaScript</a:t>
            </a:r>
            <a:r>
              <a:rPr lang="en-US" altLang="en-US" dirty="0"/>
              <a:t> – adds interactive, dynamic capabilities to Web pages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2"/>
          <a:stretch/>
        </p:blipFill>
        <p:spPr>
          <a:xfrm>
            <a:off x="7821110" y="4038600"/>
            <a:ext cx="1151054" cy="1323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14800"/>
            <a:ext cx="1152000" cy="1306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7"/>
          <a:stretch/>
        </p:blipFill>
        <p:spPr>
          <a:xfrm>
            <a:off x="6401656" y="2514600"/>
            <a:ext cx="1456270" cy="12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3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 Markup and Separation of Concerns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62000" y="1794411"/>
            <a:ext cx="7620000" cy="3504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GB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HTML is the use of HTML </a:t>
            </a:r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to reinforce the </a:t>
            </a:r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semantics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or meaning, of the information in web pages and web applications rather than merely to define its presentation or look. </a:t>
            </a:r>
          </a:p>
          <a:p>
            <a:pPr algn="l"/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 of adding technology in layers to a website to ensure that if all fails,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still be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Separation of concerns</a:t>
            </a:r>
          </a:p>
          <a:p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/>
          <p:cNvSpPr/>
          <p:nvPr/>
        </p:nvSpPr>
        <p:spPr>
          <a:xfrm>
            <a:off x="1219200" y="5334000"/>
            <a:ext cx="1524000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/>
          <p:cNvSpPr/>
          <p:nvPr/>
        </p:nvSpPr>
        <p:spPr>
          <a:xfrm>
            <a:off x="3048000" y="5444068"/>
            <a:ext cx="304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657600" y="5328007"/>
            <a:ext cx="1524000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rrow: Right 11"/>
          <p:cNvSpPr/>
          <p:nvPr/>
        </p:nvSpPr>
        <p:spPr>
          <a:xfrm>
            <a:off x="5486400" y="5438075"/>
            <a:ext cx="304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6172200" y="5383041"/>
            <a:ext cx="1524000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371600" y="547747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HTML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0" y="547314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52813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JAVASCRIPT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71600" y="6172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CONTENT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0" y="6172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PRESENTATION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6172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3655011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Use Semantic Elements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62000" y="1912348"/>
            <a:ext cx="7620000" cy="1745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many advantages for using Semantic HTML5 Elements:</a:t>
            </a:r>
          </a:p>
          <a:p>
            <a:pPr algn="l"/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the website meaningful to search engines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the code easier to maintain and readable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the website more accessible to people with disability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/>
          <p:cNvSpPr/>
          <p:nvPr/>
        </p:nvSpPr>
        <p:spPr>
          <a:xfrm>
            <a:off x="1219200" y="4196993"/>
            <a:ext cx="1905000" cy="16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657600" y="4191000"/>
            <a:ext cx="1981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6172200" y="4246034"/>
            <a:ext cx="1905000" cy="162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562100" y="473355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SEARCH ENGINES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0500" y="476432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MAINTAIN CODE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488744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1176649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Wireframes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2120292"/>
            <a:ext cx="7315200" cy="4191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90600" y="2472267"/>
            <a:ext cx="7162942" cy="3776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4114800" y="2590800"/>
            <a:ext cx="533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724400" y="2599270"/>
            <a:ext cx="533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5334000" y="2590800"/>
            <a:ext cx="533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5943600" y="2590800"/>
            <a:ext cx="533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553200" y="2590800"/>
            <a:ext cx="533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7315200" y="2590800"/>
            <a:ext cx="7620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149439" y="2599270"/>
            <a:ext cx="1524000" cy="990600"/>
          </a:xfrm>
          <a:prstGeom prst="rect">
            <a:avLst/>
          </a:prstGeom>
          <a:noFill/>
          <a:ln>
            <a:solidFill>
              <a:srgbClr val="728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1149439" y="4953000"/>
            <a:ext cx="1524000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Arrow: Right 31"/>
          <p:cNvSpPr/>
          <p:nvPr/>
        </p:nvSpPr>
        <p:spPr>
          <a:xfrm>
            <a:off x="2978239" y="5063068"/>
            <a:ext cx="304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2832278" y="344450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Full screen background image</a:t>
            </a:r>
          </a:p>
          <a:p>
            <a:pPr algn="ctr"/>
            <a:r>
              <a:rPr lang="en-GB" dirty="0"/>
              <a:t>Hero section image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5639" y="28278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Company logo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01839" y="5098133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664A83-0741-4218-B859-D1B76D8636E6}"/>
              </a:ext>
            </a:extLst>
          </p:cNvPr>
          <p:cNvSpPr txBox="1"/>
          <p:nvPr/>
        </p:nvSpPr>
        <p:spPr>
          <a:xfrm>
            <a:off x="1225639" y="4520644"/>
            <a:ext cx="1371600" cy="307777"/>
          </a:xfrm>
          <a:prstGeom prst="rect">
            <a:avLst/>
          </a:prstGeom>
          <a:noFill/>
          <a:ln w="9525">
            <a:solidFill>
              <a:srgbClr val="728C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Support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43722F-0A50-4280-948F-1A67544E2261}"/>
              </a:ext>
            </a:extLst>
          </p:cNvPr>
          <p:cNvSpPr txBox="1"/>
          <p:nvPr/>
        </p:nvSpPr>
        <p:spPr>
          <a:xfrm>
            <a:off x="5600700" y="4414333"/>
            <a:ext cx="2286000" cy="369332"/>
          </a:xfrm>
          <a:prstGeom prst="rect">
            <a:avLst/>
          </a:prstGeom>
          <a:noFill/>
          <a:ln w="12700">
            <a:solidFill>
              <a:srgbClr val="728C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Company Slogan</a:t>
            </a:r>
          </a:p>
        </p:txBody>
      </p:sp>
    </p:spTree>
    <p:extLst>
      <p:ext uri="{BB962C8B-B14F-4D97-AF65-F5344CB8AC3E}">
        <p14:creationId xmlns:p14="http://schemas.microsoft.com/office/powerpoint/2010/main" val="904748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Wireframes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2120292"/>
            <a:ext cx="1981200" cy="4191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34800" y="2438400"/>
            <a:ext cx="1940400" cy="3776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Lizhe Tan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2120292"/>
            <a:ext cx="4191000" cy="4191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1348" y="2471195"/>
            <a:ext cx="4129200" cy="3776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514600" y="2514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66800" y="2512612"/>
            <a:ext cx="609600" cy="2305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104900" y="2558656"/>
            <a:ext cx="5334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Company Logo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3892626"/>
            <a:ext cx="1752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Full screen background image</a:t>
            </a:r>
          </a:p>
          <a:p>
            <a:pPr algn="ctr"/>
            <a:r>
              <a:rPr lang="en-GB" sz="1050" dirty="0"/>
              <a:t>Hero section image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251065" y="5462634"/>
            <a:ext cx="1295400" cy="38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03465" y="5512454"/>
            <a:ext cx="103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</a:t>
            </a:r>
            <a:r>
              <a:rPr lang="en-GB" sz="1050" dirty="0"/>
              <a:t>Button</a:t>
            </a:r>
            <a:endParaRPr lang="en-GB" sz="1200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5334000" y="5276366"/>
            <a:ext cx="1524000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5421499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Button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380324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Full screen background image</a:t>
            </a:r>
          </a:p>
          <a:p>
            <a:pPr algn="ctr"/>
            <a:r>
              <a:rPr lang="en-GB" sz="1400" dirty="0"/>
              <a:t>Hero section image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43800" y="2583094"/>
            <a:ext cx="507076" cy="46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267200" y="2583094"/>
            <a:ext cx="1143000" cy="4490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2712544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Company Logo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43656-9E13-455D-8326-2E3B9BDB95FC}"/>
              </a:ext>
            </a:extLst>
          </p:cNvPr>
          <p:cNvSpPr txBox="1"/>
          <p:nvPr/>
        </p:nvSpPr>
        <p:spPr>
          <a:xfrm>
            <a:off x="2493962" y="2550962"/>
            <a:ext cx="3460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Menu</a:t>
            </a:r>
            <a:endParaRPr lang="en-GB" sz="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15AF4-59E8-478A-A294-01559754B05A}"/>
              </a:ext>
            </a:extLst>
          </p:cNvPr>
          <p:cNvSpPr txBox="1"/>
          <p:nvPr/>
        </p:nvSpPr>
        <p:spPr>
          <a:xfrm>
            <a:off x="7454438" y="2692436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Menu</a:t>
            </a:r>
            <a:endParaRPr lang="en-GB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70129-75A5-4524-B692-A117A5FC30E1}"/>
              </a:ext>
            </a:extLst>
          </p:cNvPr>
          <p:cNvSpPr txBox="1"/>
          <p:nvPr/>
        </p:nvSpPr>
        <p:spPr>
          <a:xfrm>
            <a:off x="4991100" y="3273367"/>
            <a:ext cx="2286000" cy="369332"/>
          </a:xfrm>
          <a:prstGeom prst="rect">
            <a:avLst/>
          </a:prstGeom>
          <a:noFill/>
          <a:ln w="12700">
            <a:solidFill>
              <a:srgbClr val="728C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Company Slogan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D3935B-FCBF-40D0-AEFD-12D0BE0BE9AF}"/>
              </a:ext>
            </a:extLst>
          </p:cNvPr>
          <p:cNvSpPr txBox="1"/>
          <p:nvPr/>
        </p:nvSpPr>
        <p:spPr>
          <a:xfrm>
            <a:off x="1251065" y="3313718"/>
            <a:ext cx="1295400" cy="253916"/>
          </a:xfrm>
          <a:prstGeom prst="rect">
            <a:avLst/>
          </a:prstGeom>
          <a:noFill/>
          <a:ln w="12700">
            <a:solidFill>
              <a:srgbClr val="728C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Company Slogan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525CE-DFA5-445A-AC33-0FE8D20A033F}"/>
              </a:ext>
            </a:extLst>
          </p:cNvPr>
          <p:cNvSpPr txBox="1"/>
          <p:nvPr/>
        </p:nvSpPr>
        <p:spPr>
          <a:xfrm>
            <a:off x="1235825" y="5059984"/>
            <a:ext cx="1371600" cy="261610"/>
          </a:xfrm>
          <a:prstGeom prst="rect">
            <a:avLst/>
          </a:prstGeom>
          <a:noFill/>
          <a:ln w="9525">
            <a:solidFill>
              <a:srgbClr val="728C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/>
              <a:t>Support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9FAA5-EB10-42E2-B38D-66D70A818DA7}"/>
              </a:ext>
            </a:extLst>
          </p:cNvPr>
          <p:cNvSpPr txBox="1"/>
          <p:nvPr/>
        </p:nvSpPr>
        <p:spPr>
          <a:xfrm>
            <a:off x="5440148" y="4899916"/>
            <a:ext cx="1371600" cy="261610"/>
          </a:xfrm>
          <a:prstGeom prst="rect">
            <a:avLst/>
          </a:prstGeom>
          <a:noFill/>
          <a:ln w="9525">
            <a:solidFill>
              <a:srgbClr val="728C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/>
              <a:t>Support Text</a:t>
            </a:r>
          </a:p>
        </p:txBody>
      </p:sp>
    </p:spTree>
    <p:extLst>
      <p:ext uri="{BB962C8B-B14F-4D97-AF65-F5344CB8AC3E}">
        <p14:creationId xmlns:p14="http://schemas.microsoft.com/office/powerpoint/2010/main" val="351274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972309-8C29-485C-A141-B555C9927A42}"/>
              </a:ext>
            </a:extLst>
          </p:cNvPr>
          <p:cNvSpPr/>
          <p:nvPr/>
        </p:nvSpPr>
        <p:spPr>
          <a:xfrm>
            <a:off x="114300" y="76200"/>
            <a:ext cx="9029700" cy="6858000"/>
          </a:xfrm>
          <a:prstGeom prst="rect">
            <a:avLst/>
          </a:prstGeom>
          <a:solidFill>
            <a:srgbClr val="C3A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97C51-DFAC-4A7C-8672-C708B65742B0}"/>
              </a:ext>
            </a:extLst>
          </p:cNvPr>
          <p:cNvSpPr txBox="1"/>
          <p:nvPr/>
        </p:nvSpPr>
        <p:spPr>
          <a:xfrm>
            <a:off x="2743200" y="1981200"/>
            <a:ext cx="3429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1A2008-2D4A-42B5-A1E0-5ADCB8DD47EC}"/>
              </a:ext>
            </a:extLst>
          </p:cNvPr>
          <p:cNvSpPr txBox="1">
            <a:spLocks/>
          </p:cNvSpPr>
          <p:nvPr/>
        </p:nvSpPr>
        <p:spPr>
          <a:xfrm>
            <a:off x="1638300" y="2017486"/>
            <a:ext cx="5638800" cy="29355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 name and </a:t>
            </a:r>
          </a:p>
          <a:p>
            <a:pPr algn="ctr"/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Hosting</a:t>
            </a:r>
            <a:endParaRPr lang="en-GB" sz="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3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Hosting account and GitHub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07992"/>
          </a:xfrm>
        </p:spPr>
        <p:txBody>
          <a:bodyPr>
            <a:normAutofit/>
          </a:bodyPr>
          <a:lstStyle/>
          <a:p>
            <a:r>
              <a:rPr lang="en-GB" sz="2400" dirty="0"/>
              <a:t>Open a </a:t>
            </a:r>
            <a:r>
              <a:rPr lang="en-GB" sz="2400" dirty="0">
                <a:solidFill>
                  <a:srgbClr val="FF0000"/>
                </a:solidFill>
              </a:rPr>
              <a:t>hosting</a:t>
            </a:r>
            <a:r>
              <a:rPr lang="en-GB" sz="2400" dirty="0"/>
              <a:t> account with one.com/SmarterASP.net and also buy a </a:t>
            </a:r>
            <a:r>
              <a:rPr lang="en-GB" sz="2400" dirty="0">
                <a:solidFill>
                  <a:srgbClr val="FF0000"/>
                </a:solidFill>
              </a:rPr>
              <a:t>domain</a:t>
            </a:r>
            <a:r>
              <a:rPr lang="en-GB" sz="2400" dirty="0"/>
              <a:t> name.  Once that is done, we will create a FREE account with GitHub.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>
            <a:hlinkClick r:id="rId4"/>
          </p:cNvPr>
          <p:cNvSpPr/>
          <p:nvPr/>
        </p:nvSpPr>
        <p:spPr>
          <a:xfrm>
            <a:off x="2967519" y="3689604"/>
            <a:ext cx="32004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one.com</a:t>
            </a:r>
          </a:p>
        </p:txBody>
      </p:sp>
      <p:sp>
        <p:nvSpPr>
          <p:cNvPr id="7" name="Rectangle: Rounded Corners 6">
            <a:hlinkClick r:id="rId5"/>
          </p:cNvPr>
          <p:cNvSpPr/>
          <p:nvPr/>
        </p:nvSpPr>
        <p:spPr>
          <a:xfrm>
            <a:off x="2967519" y="4625676"/>
            <a:ext cx="32004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8" name="Rectangle: Rounded Corners 7">
            <a:hlinkClick r:id="rId6"/>
          </p:cNvPr>
          <p:cNvSpPr/>
          <p:nvPr/>
        </p:nvSpPr>
        <p:spPr>
          <a:xfrm>
            <a:off x="2964094" y="5561748"/>
            <a:ext cx="3200400" cy="915252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Pluralsight GitHub Tutorial</a:t>
            </a:r>
          </a:p>
        </p:txBody>
      </p:sp>
    </p:spTree>
    <p:extLst>
      <p:ext uri="{BB962C8B-B14F-4D97-AF65-F5344CB8AC3E}">
        <p14:creationId xmlns:p14="http://schemas.microsoft.com/office/powerpoint/2010/main" val="3342022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Tanveer Ahmad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Trainer</a:t>
            </a:r>
          </a:p>
        </p:txBody>
      </p:sp>
      <p:sp>
        <p:nvSpPr>
          <p:cNvPr id="7" name="Rectangle: Rounded Corners 6">
            <a:hlinkClick r:id="rId4"/>
          </p:cNvPr>
          <p:cNvSpPr/>
          <p:nvPr/>
        </p:nvSpPr>
        <p:spPr>
          <a:xfrm>
            <a:off x="2590800" y="4648200"/>
            <a:ext cx="48006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DPP</a:t>
            </a:r>
          </a:p>
        </p:txBody>
      </p:sp>
    </p:spTree>
    <p:extLst>
      <p:ext uri="{BB962C8B-B14F-4D97-AF65-F5344CB8AC3E}">
        <p14:creationId xmlns:p14="http://schemas.microsoft.com/office/powerpoint/2010/main" val="1520703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972309-8C29-485C-A141-B555C9927A42}"/>
              </a:ext>
            </a:extLst>
          </p:cNvPr>
          <p:cNvSpPr/>
          <p:nvPr/>
        </p:nvSpPr>
        <p:spPr>
          <a:xfrm>
            <a:off x="121227" y="0"/>
            <a:ext cx="9029700" cy="6858000"/>
          </a:xfrm>
          <a:prstGeom prst="rect">
            <a:avLst/>
          </a:prstGeom>
          <a:solidFill>
            <a:srgbClr val="C3A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97C51-DFAC-4A7C-8672-C708B65742B0}"/>
              </a:ext>
            </a:extLst>
          </p:cNvPr>
          <p:cNvSpPr txBox="1"/>
          <p:nvPr/>
        </p:nvSpPr>
        <p:spPr>
          <a:xfrm>
            <a:off x="2743200" y="1981200"/>
            <a:ext cx="3429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1A2008-2D4A-42B5-A1E0-5ADCB8DD47EC}"/>
              </a:ext>
            </a:extLst>
          </p:cNvPr>
          <p:cNvSpPr txBox="1">
            <a:spLocks/>
          </p:cNvSpPr>
          <p:nvPr/>
        </p:nvSpPr>
        <p:spPr>
          <a:xfrm>
            <a:off x="1981200" y="2281518"/>
            <a:ext cx="5638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GB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01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Pluralsight video tutorials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HTML5 &amp; CSS3 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GB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Note</a:t>
            </a: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The books are only suggestions)</a:t>
            </a: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6019800" y="2743200"/>
            <a:ext cx="2057400" cy="1447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HTML5 Fundamentals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Beginner - Pluralsight</a:t>
            </a:r>
          </a:p>
        </p:txBody>
      </p:sp>
      <p:sp>
        <p:nvSpPr>
          <p:cNvPr id="10" name="Rectangle: Rounded Corners 9">
            <a:hlinkClick r:id="rId5"/>
          </p:cNvPr>
          <p:cNvSpPr/>
          <p:nvPr/>
        </p:nvSpPr>
        <p:spPr>
          <a:xfrm>
            <a:off x="3481783" y="2744771"/>
            <a:ext cx="2059200" cy="1447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Learn Basic HTML5 &amp; CSS3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Beginner - Pluralsight</a:t>
            </a:r>
          </a:p>
        </p:txBody>
      </p:sp>
      <p:pic>
        <p:nvPicPr>
          <p:cNvPr id="2050" name="Picture 2" descr="https://images-na.ssl-images-amazon.com/images/I/41WznOEKmAL._SX396_BO1,204,203,200_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02" y="4936229"/>
            <a:ext cx="1219200" cy="15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-na.ssl-images-amazon.com/images/I/51fhAabYXlL._SX404_BO1,204,203,200_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34" y="4936230"/>
            <a:ext cx="1241219" cy="15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ages-na.ssl-images-amazon.com/images/I/51GQOfqxufL._SX359_BO1,204,203,200_.jp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85" y="4936232"/>
            <a:ext cx="1105857" cy="15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ml5 books Top 10 Best HTML5 Books To Learn Web Design | Best guide for Html books Head First HTML5 Programmi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88" y="4936229"/>
            <a:ext cx="1324782" cy="15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5 books Top 10 Best HTML5 Books To Learn Web Design | Best guide for Html books HTML5 Up and Running 696dgm32ybfgq0pox9i6eta7yxa3fc4lxk48g83t1a2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71" y="4936229"/>
            <a:ext cx="1159185" cy="15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hlinkClick r:id="rId16"/>
            <a:extLst>
              <a:ext uri="{FF2B5EF4-FFF2-40B4-BE49-F238E27FC236}">
                <a16:creationId xmlns:a16="http://schemas.microsoft.com/office/drawing/2014/main" id="{782E4B83-0915-4496-A77C-09ADBC2D16FE}"/>
              </a:ext>
            </a:extLst>
          </p:cNvPr>
          <p:cNvSpPr/>
          <p:nvPr/>
        </p:nvSpPr>
        <p:spPr>
          <a:xfrm>
            <a:off x="943767" y="2743200"/>
            <a:ext cx="2059200" cy="1447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Introduction to Web Development</a:t>
            </a: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 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910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Relevant HTML5 websites for sample codes, examples and general information.</a:t>
            </a:r>
          </a:p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hlinkClick r:id="rId4"/>
          </p:cNvPr>
          <p:cNvSpPr/>
          <p:nvPr/>
        </p:nvSpPr>
        <p:spPr>
          <a:xfrm>
            <a:off x="464049" y="3505200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HTML5 w3schools</a:t>
            </a:r>
          </a:p>
        </p:txBody>
      </p:sp>
      <p:sp>
        <p:nvSpPr>
          <p:cNvPr id="12" name="Rectangle: Rounded Corners 11">
            <a:hlinkClick r:id="rId5"/>
          </p:cNvPr>
          <p:cNvSpPr/>
          <p:nvPr/>
        </p:nvSpPr>
        <p:spPr>
          <a:xfrm>
            <a:off x="3394324" y="3505200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W3C</a:t>
            </a:r>
          </a:p>
        </p:txBody>
      </p:sp>
      <p:sp>
        <p:nvSpPr>
          <p:cNvPr id="13" name="Rectangle: Rounded Corners 12">
            <a:hlinkClick r:id="rId6"/>
          </p:cNvPr>
          <p:cNvSpPr/>
          <p:nvPr/>
        </p:nvSpPr>
        <p:spPr>
          <a:xfrm>
            <a:off x="464049" y="4741333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Stack Overflow</a:t>
            </a:r>
          </a:p>
        </p:txBody>
      </p:sp>
      <p:sp>
        <p:nvSpPr>
          <p:cNvPr id="14" name="Rectangle: Rounded Corners 13">
            <a:hlinkClick r:id="rId7"/>
          </p:cNvPr>
          <p:cNvSpPr/>
          <p:nvPr/>
        </p:nvSpPr>
        <p:spPr>
          <a:xfrm>
            <a:off x="6324599" y="3505200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</a:rPr>
              <a:t>HTML5 MDN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</a:endParaRPr>
          </a:p>
        </p:txBody>
      </p:sp>
      <p:sp>
        <p:nvSpPr>
          <p:cNvPr id="15" name="Rectangle: Rounded Corners 14">
            <a:hlinkClick r:id="rId8"/>
          </p:cNvPr>
          <p:cNvSpPr/>
          <p:nvPr/>
        </p:nvSpPr>
        <p:spPr>
          <a:xfrm>
            <a:off x="3394324" y="4741333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Can I Use</a:t>
            </a:r>
          </a:p>
        </p:txBody>
      </p:sp>
      <p:sp>
        <p:nvSpPr>
          <p:cNvPr id="16" name="Rectangle: Rounded Corners 15">
            <a:hlinkClick r:id="rId9"/>
          </p:cNvPr>
          <p:cNvSpPr/>
          <p:nvPr/>
        </p:nvSpPr>
        <p:spPr>
          <a:xfrm>
            <a:off x="6324599" y="4741333"/>
            <a:ext cx="2438400" cy="8382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Awwwards</a:t>
            </a:r>
          </a:p>
        </p:txBody>
      </p:sp>
    </p:spTree>
    <p:extLst>
      <p:ext uri="{BB962C8B-B14F-4D97-AF65-F5344CB8AC3E}">
        <p14:creationId xmlns:p14="http://schemas.microsoft.com/office/powerpoint/2010/main" val="3050107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972309-8C29-485C-A141-B555C9927A42}"/>
              </a:ext>
            </a:extLst>
          </p:cNvPr>
          <p:cNvSpPr/>
          <p:nvPr/>
        </p:nvSpPr>
        <p:spPr>
          <a:xfrm>
            <a:off x="114300" y="76200"/>
            <a:ext cx="9029700" cy="6858000"/>
          </a:xfrm>
          <a:prstGeom prst="rect">
            <a:avLst/>
          </a:prstGeom>
          <a:solidFill>
            <a:srgbClr val="C3A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97C51-DFAC-4A7C-8672-C708B65742B0}"/>
              </a:ext>
            </a:extLst>
          </p:cNvPr>
          <p:cNvSpPr txBox="1"/>
          <p:nvPr/>
        </p:nvSpPr>
        <p:spPr>
          <a:xfrm>
            <a:off x="2743200" y="1981200"/>
            <a:ext cx="3429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1A2008-2D4A-42B5-A1E0-5ADCB8DD47EC}"/>
              </a:ext>
            </a:extLst>
          </p:cNvPr>
          <p:cNvSpPr txBox="1">
            <a:spLocks/>
          </p:cNvSpPr>
          <p:nvPr/>
        </p:nvSpPr>
        <p:spPr>
          <a:xfrm>
            <a:off x="-18143" y="2590800"/>
            <a:ext cx="9182100" cy="29355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</a:t>
            </a:r>
          </a:p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Hypertext Markup Language</a:t>
            </a:r>
            <a:endParaRPr lang="en-GB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84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HTML5?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Is a </a:t>
            </a:r>
            <a:r>
              <a:rPr lang="en-GB" sz="2400" b="1" dirty="0"/>
              <a:t>collection</a:t>
            </a:r>
            <a:r>
              <a:rPr lang="en-GB" sz="2400" dirty="0"/>
              <a:t> of </a:t>
            </a:r>
            <a:r>
              <a:rPr lang="en-GB" sz="2400" b="1" dirty="0"/>
              <a:t>standards</a:t>
            </a:r>
            <a:r>
              <a:rPr lang="en-GB" sz="2400" dirty="0"/>
              <a:t> including CSS3 and JavaScript are part of the new </a:t>
            </a:r>
            <a:r>
              <a:rPr lang="en-GB" sz="2400" b="1" dirty="0"/>
              <a:t>definition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pPr lvl="1"/>
            <a:r>
              <a:rPr lang="en-GB" sz="2200" dirty="0"/>
              <a:t>HTML5 is the newest version of HTML and replaces HTML4</a:t>
            </a:r>
          </a:p>
          <a:p>
            <a:pPr lvl="1"/>
            <a:r>
              <a:rPr lang="en-GB" sz="2200" dirty="0"/>
              <a:t>Eliminates the need and use of plugins such as </a:t>
            </a:r>
            <a:r>
              <a:rPr lang="en-GB" sz="2200" b="1" dirty="0"/>
              <a:t>Flash</a:t>
            </a:r>
            <a:r>
              <a:rPr lang="en-GB" sz="2200" dirty="0"/>
              <a:t> and </a:t>
            </a:r>
            <a:r>
              <a:rPr lang="en-GB" sz="2200" b="1" dirty="0"/>
              <a:t>Silverlight</a:t>
            </a:r>
          </a:p>
          <a:p>
            <a:pPr lvl="1"/>
            <a:r>
              <a:rPr lang="en-GB" sz="2200" dirty="0"/>
              <a:t>HTML5 is cross-platform application</a:t>
            </a:r>
          </a:p>
          <a:p>
            <a:pPr lvl="1"/>
            <a:r>
              <a:rPr lang="en-GB" sz="2200" dirty="0"/>
              <a:t>Visit the W3C website for: </a:t>
            </a:r>
          </a:p>
          <a:p>
            <a:pPr lvl="1"/>
            <a:endParaRPr lang="en-GB" sz="2200" dirty="0"/>
          </a:p>
          <a:p>
            <a:pPr marL="274320" lvl="1" indent="0">
              <a:buNone/>
            </a:pPr>
            <a:endParaRPr lang="en-GB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26" y="4572000"/>
            <a:ext cx="1676400" cy="1676400"/>
          </a:xfrm>
          <a:prstGeom prst="rect">
            <a:avLst/>
          </a:prstGeom>
        </p:spPr>
      </p:pic>
      <p:sp>
        <p:nvSpPr>
          <p:cNvPr id="8" name="Rectangle: Rounded Corners 7">
            <a:hlinkClick r:id="rId5"/>
          </p:cNvPr>
          <p:cNvSpPr/>
          <p:nvPr/>
        </p:nvSpPr>
        <p:spPr>
          <a:xfrm>
            <a:off x="2971800" y="5562600"/>
            <a:ext cx="32004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 History</a:t>
            </a:r>
          </a:p>
        </p:txBody>
      </p:sp>
    </p:spTree>
    <p:extLst>
      <p:ext uri="{BB962C8B-B14F-4D97-AF65-F5344CB8AC3E}">
        <p14:creationId xmlns:p14="http://schemas.microsoft.com/office/powerpoint/2010/main" val="280759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37" y="23371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HTML History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C28E5-BB57-4750-B18D-A18F027A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57340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27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371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New Semantic Elements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1B8AFC-97A8-4089-A3E7-56EA2993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43000"/>
            <a:ext cx="5805838" cy="43413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118CE4-887F-4225-BAE0-4E558D397F56}"/>
              </a:ext>
            </a:extLst>
          </p:cNvPr>
          <p:cNvSpPr/>
          <p:nvPr/>
        </p:nvSpPr>
        <p:spPr>
          <a:xfrm>
            <a:off x="685800" y="5764870"/>
            <a:ext cx="80010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dirty="0"/>
              <a:t>https://www.w3schools.com/html/html5_semantic_elements.asp</a:t>
            </a:r>
          </a:p>
        </p:txBody>
      </p:sp>
    </p:spTree>
    <p:extLst>
      <p:ext uri="{BB962C8B-B14F-4D97-AF65-F5344CB8AC3E}">
        <p14:creationId xmlns:p14="http://schemas.microsoft.com/office/powerpoint/2010/main" val="308938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New Features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0668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elements and attributes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4671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 for CSS3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867400" y="22735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form controls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066800" y="3765693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and audio integration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467100" y="3765693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using Canvas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867400" y="3765693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SVG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066800" y="5257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Drag and drop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467100" y="5257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storage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5867400" y="5257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Geolocation</a:t>
            </a:r>
          </a:p>
        </p:txBody>
      </p:sp>
    </p:spTree>
    <p:extLst>
      <p:ext uri="{BB962C8B-B14F-4D97-AF65-F5344CB8AC3E}">
        <p14:creationId xmlns:p14="http://schemas.microsoft.com/office/powerpoint/2010/main" val="3218376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9DA1F-C219-4ED4-B677-6A692FEB121B}"/>
              </a:ext>
            </a:extLst>
          </p:cNvPr>
          <p:cNvSpPr txBox="1"/>
          <p:nvPr/>
        </p:nvSpPr>
        <p:spPr>
          <a:xfrm>
            <a:off x="609600" y="661182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Code Example – Basic HTML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8AFD3-3D49-4238-9D70-524D6DF98ED3}"/>
              </a:ext>
            </a:extLst>
          </p:cNvPr>
          <p:cNvSpPr/>
          <p:nvPr/>
        </p:nvSpPr>
        <p:spPr>
          <a:xfrm>
            <a:off x="609600" y="2097881"/>
            <a:ext cx="33528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charset="UTF-8"&gt;</a:t>
            </a:r>
          </a:p>
          <a:p>
            <a:r>
              <a:rPr lang="en-US" dirty="0"/>
              <a:t>&lt;title&gt;Page Title&lt;/title&gt;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C056F-8550-428D-9649-436FB5E56B3C}"/>
              </a:ext>
            </a:extLst>
          </p:cNvPr>
          <p:cNvSpPr txBox="1"/>
          <p:nvPr/>
        </p:nvSpPr>
        <p:spPr>
          <a:xfrm>
            <a:off x="4110318" y="2097881"/>
            <a:ext cx="480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Document type for browser is HTML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687747F-F0FE-457C-B7DF-9C3B75BE10D9}"/>
              </a:ext>
            </a:extLst>
          </p:cNvPr>
          <p:cNvSpPr/>
          <p:nvPr/>
        </p:nvSpPr>
        <p:spPr>
          <a:xfrm>
            <a:off x="4724400" y="2504851"/>
            <a:ext cx="1376082" cy="3124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25C4-3F3F-4AAF-AB37-4CDE84EA6F07}"/>
              </a:ext>
            </a:extLst>
          </p:cNvPr>
          <p:cNvSpPr txBox="1"/>
          <p:nvPr/>
        </p:nvSpPr>
        <p:spPr>
          <a:xfrm>
            <a:off x="6433883" y="3605286"/>
            <a:ext cx="209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Start of HTML always with end /HTML</a:t>
            </a:r>
          </a:p>
        </p:txBody>
      </p:sp>
    </p:spTree>
    <p:extLst>
      <p:ext uri="{BB962C8B-B14F-4D97-AF65-F5344CB8AC3E}">
        <p14:creationId xmlns:p14="http://schemas.microsoft.com/office/powerpoint/2010/main" val="2854389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57D2-C5D6-4B8C-9C4E-CED166DE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4" y="36721"/>
            <a:ext cx="7772400" cy="963168"/>
          </a:xfrm>
        </p:spPr>
        <p:txBody>
          <a:bodyPr>
            <a:normAutofit/>
          </a:bodyPr>
          <a:lstStyle/>
          <a:p>
            <a:r>
              <a:rPr lang="en-GB" sz="3600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549-DBBB-403A-ACFA-7FB193EA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1981200"/>
          </a:xfrm>
        </p:spPr>
        <p:txBody>
          <a:bodyPr/>
          <a:lstStyle/>
          <a:p>
            <a:r>
              <a:rPr lang="en-GB" dirty="0"/>
              <a:t>HTML tags have attributes which provide additional functionalities. </a:t>
            </a:r>
          </a:p>
          <a:p>
            <a:r>
              <a:rPr lang="en-GB" dirty="0"/>
              <a:t>Some attributes are optional (style, align etc) and some attributes are required (for example </a:t>
            </a:r>
            <a:r>
              <a:rPr lang="en-GB" dirty="0" err="1"/>
              <a:t>src</a:t>
            </a:r>
            <a:r>
              <a:rPr lang="en-GB" dirty="0"/>
              <a:t> in &lt;</a:t>
            </a:r>
            <a:r>
              <a:rPr lang="en-GB" dirty="0" err="1"/>
              <a:t>img</a:t>
            </a:r>
            <a:r>
              <a:rPr lang="en-GB" dirty="0"/>
              <a:t>&gt;). </a:t>
            </a:r>
          </a:p>
          <a:p>
            <a:r>
              <a:rPr lang="en-GB" dirty="0"/>
              <a:t>Attributes usually come in name/value pairs like: </a:t>
            </a:r>
            <a:r>
              <a:rPr lang="en-GB" b="1" dirty="0"/>
              <a:t>name="value“</a:t>
            </a:r>
          </a:p>
          <a:p>
            <a:r>
              <a:rPr lang="en-GB" dirty="0"/>
              <a:t>&lt;h1 style="border: 2px solid Tomato;"&gt;Hello World&lt;/h1&gt;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CECAA-E548-4332-8FF5-7F9240C1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" y="3200400"/>
            <a:ext cx="8970736" cy="34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82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6218-F989-447B-94C9-BF4876A3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267968"/>
          </a:xfrm>
        </p:spPr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A7BE-2D87-42E4-B447-5D4A76EC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r>
              <a:rPr lang="en-GB" sz="2400" dirty="0"/>
              <a:t>House keeping</a:t>
            </a:r>
          </a:p>
          <a:p>
            <a:r>
              <a:rPr lang="en-GB" sz="2400" dirty="0"/>
              <a:t>Health and Safety</a:t>
            </a:r>
          </a:p>
          <a:p>
            <a:r>
              <a:rPr lang="en-GB" sz="2400" dirty="0"/>
              <a:t>HTML, CSS and JavaScript</a:t>
            </a:r>
          </a:p>
          <a:p>
            <a:r>
              <a:rPr lang="en-GB" sz="2400" dirty="0"/>
              <a:t>Website Wireframes </a:t>
            </a:r>
          </a:p>
          <a:p>
            <a:r>
              <a:rPr lang="en-GB" sz="2400" dirty="0"/>
              <a:t>Domain name and hosting</a:t>
            </a:r>
          </a:p>
          <a:p>
            <a:r>
              <a:rPr lang="en-GB" sz="2400" dirty="0"/>
              <a:t>New tags and features in HTML 5</a:t>
            </a:r>
          </a:p>
          <a:p>
            <a:r>
              <a:rPr lang="en-GB" sz="2400" dirty="0"/>
              <a:t>HTML tags, attributes and values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952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143B-0AFD-4F0E-9FCE-6CD314AC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3168"/>
          </a:xfrm>
        </p:spPr>
        <p:txBody>
          <a:bodyPr/>
          <a:lstStyle/>
          <a:p>
            <a:r>
              <a:rPr lang="en-GB" dirty="0"/>
              <a:t>Some HTML tags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E986-5917-4575-BD4F-6DC936BA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&lt;h1&gt; …… &lt;h6&gt;</a:t>
            </a:r>
          </a:p>
          <a:p>
            <a:r>
              <a:rPr lang="en-GB" dirty="0"/>
              <a:t>&lt;p&gt;</a:t>
            </a:r>
          </a:p>
          <a:p>
            <a:r>
              <a:rPr lang="en-GB" dirty="0"/>
              <a:t>&lt;q&gt; tag to put double quotes around the text in a &lt;p&gt; tag</a:t>
            </a:r>
          </a:p>
          <a:p>
            <a:r>
              <a:rPr lang="en-GB" dirty="0"/>
              <a:t>&lt;</a:t>
            </a:r>
            <a:r>
              <a:rPr lang="en-GB" dirty="0" err="1"/>
              <a:t>br</a:t>
            </a:r>
            <a:r>
              <a:rPr lang="en-GB" dirty="0"/>
              <a:t>&gt; </a:t>
            </a:r>
          </a:p>
          <a:p>
            <a:r>
              <a:rPr lang="en-GB" dirty="0"/>
              <a:t>&lt;hr&gt; </a:t>
            </a:r>
          </a:p>
          <a:p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="https://www.justit.co.uk"&gt; Just IT &lt;/a&gt; </a:t>
            </a:r>
          </a:p>
          <a:p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=“</a:t>
            </a:r>
            <a:r>
              <a:rPr lang="en-GB" dirty="0" err="1"/>
              <a:t>imgs</a:t>
            </a:r>
            <a:r>
              <a:rPr lang="en-GB" dirty="0"/>
              <a:t>\mypic.jpg" alt=“Author’s Pic" width=“200" height=“300"&gt; </a:t>
            </a:r>
          </a:p>
          <a:p>
            <a:r>
              <a:rPr lang="en-GB" dirty="0"/>
              <a:t>Comments           &lt;!--- comments --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abbr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&lt;p&gt;The &lt;</a:t>
            </a:r>
            <a:r>
              <a:rPr lang="en-GB" dirty="0" err="1"/>
              <a:t>abbr</a:t>
            </a:r>
            <a:r>
              <a:rPr lang="en-GB" dirty="0"/>
              <a:t> title="World Health Organization"&gt;WHO&lt;/</a:t>
            </a:r>
            <a:r>
              <a:rPr lang="en-GB" dirty="0" err="1"/>
              <a:t>abbr</a:t>
            </a:r>
            <a:r>
              <a:rPr lang="en-GB" dirty="0"/>
              <a:t>&gt; was founded in 1948.&lt;/p&gt;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421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2825-D7BF-4342-B712-39BBE304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609344"/>
          </a:xfrm>
        </p:spPr>
        <p:txBody>
          <a:bodyPr/>
          <a:lstStyle/>
          <a:p>
            <a:r>
              <a:rPr lang="en-GB" dirty="0"/>
              <a:t>HTML formatting 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C067A-6A6B-4636-8E04-4D7A2DBD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14284"/>
            <a:ext cx="4223113" cy="38294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8E9F3B-5EBF-4933-8BFB-091589EFE2B9}"/>
              </a:ext>
            </a:extLst>
          </p:cNvPr>
          <p:cNvSpPr/>
          <p:nvPr/>
        </p:nvSpPr>
        <p:spPr>
          <a:xfrm>
            <a:off x="1318391" y="5791200"/>
            <a:ext cx="3719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8000"/>
                </a:solidFill>
              </a:rPr>
              <a:t>&lt;!-- Write your comments here --&gt;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924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2C0-F839-485E-8A9A-32F7CAB3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4216"/>
            <a:ext cx="8229600" cy="963168"/>
          </a:xfrm>
        </p:spPr>
        <p:txBody>
          <a:bodyPr>
            <a:noAutofit/>
          </a:bodyPr>
          <a:lstStyle/>
          <a:p>
            <a:r>
              <a:rPr lang="en-GB" sz="3200" dirty="0"/>
              <a:t>HTML &lt;blockquote&gt; for Quotations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B698-3FD3-49ED-BE66-067DADA7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0" y="1196412"/>
            <a:ext cx="8436429" cy="5204387"/>
          </a:xfrm>
        </p:spPr>
        <p:txBody>
          <a:bodyPr>
            <a:normAutofit/>
          </a:bodyPr>
          <a:lstStyle/>
          <a:p>
            <a:r>
              <a:rPr lang="en-GB" dirty="0"/>
              <a:t>The HTML &lt;blockquote&gt; element defines a section that is quoted from another source.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&lt;p&gt; Browsers usually indent blockquote elements.&lt;/p&gt;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&lt;blockquote cite="http://www.worldwildlife.org/who/index.html"&gt;</a:t>
            </a:r>
          </a:p>
          <a:p>
            <a:pPr lvl="1"/>
            <a:r>
              <a:rPr lang="en-GB" dirty="0"/>
              <a:t>For 50 years, WWF has been protecting the future of nature.</a:t>
            </a:r>
          </a:p>
          <a:p>
            <a:pPr lvl="1"/>
            <a:r>
              <a:rPr lang="en-GB" dirty="0"/>
              <a:t>The world's leading conservation organization,</a:t>
            </a:r>
          </a:p>
          <a:p>
            <a:pPr lvl="1"/>
            <a:r>
              <a:rPr lang="en-GB" dirty="0"/>
              <a:t>WWF works in 100 countries and is supported by</a:t>
            </a:r>
          </a:p>
          <a:p>
            <a:pPr lvl="1"/>
            <a:r>
              <a:rPr lang="en-GB" dirty="0"/>
              <a:t>1.2 million members in the United States and</a:t>
            </a:r>
          </a:p>
          <a:p>
            <a:pPr lvl="1"/>
            <a:r>
              <a:rPr lang="en-GB" dirty="0"/>
              <a:t>close to 5 million globally.</a:t>
            </a:r>
          </a:p>
          <a:p>
            <a:pPr lvl="1"/>
            <a:r>
              <a:rPr lang="en-GB" dirty="0"/>
              <a:t>&lt;/blockquote&gt;</a:t>
            </a:r>
          </a:p>
        </p:txBody>
      </p:sp>
    </p:spTree>
    <p:extLst>
      <p:ext uri="{BB962C8B-B14F-4D97-AF65-F5344CB8AC3E}">
        <p14:creationId xmlns:p14="http://schemas.microsoft.com/office/powerpoint/2010/main" val="604915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0A89-8FDD-4E88-934F-F4E28EF1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49" y="334578"/>
            <a:ext cx="7772400" cy="963168"/>
          </a:xfrm>
        </p:spPr>
        <p:txBody>
          <a:bodyPr/>
          <a:lstStyle/>
          <a:p>
            <a:r>
              <a:rPr lang="en-GB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1C98-0BC3-4721-B8B8-F4169282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200400"/>
            <a:ext cx="7772400" cy="1981200"/>
          </a:xfrm>
        </p:spPr>
        <p:txBody>
          <a:bodyPr/>
          <a:lstStyle/>
          <a:p>
            <a:r>
              <a:rPr lang="en-GB" b="1" u="sng" dirty="0"/>
              <a:t>The type attribute of the &lt;UL&gt;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2CC34-6988-4019-B736-31869719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297746"/>
            <a:ext cx="7844894" cy="17859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3B8C89-45DF-4596-936A-FAE197C38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37951"/>
              </p:ext>
            </p:extLst>
          </p:nvPr>
        </p:nvGraphicFramePr>
        <p:xfrm>
          <a:off x="660400" y="3757694"/>
          <a:ext cx="8229600" cy="261567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1793850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421230831"/>
                    </a:ext>
                  </a:extLst>
                </a:gridCol>
              </a:tblGrid>
              <a:tr h="355450">
                <a:tc>
                  <a:txBody>
                    <a:bodyPr/>
                    <a:lstStyle/>
                    <a:p>
                      <a:r>
                        <a:rPr lang="en-GB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681359"/>
                  </a:ext>
                </a:extLst>
              </a:tr>
              <a:tr h="622037">
                <a:tc>
                  <a:txBody>
                    <a:bodyPr/>
                    <a:lstStyle/>
                    <a:p>
                      <a:r>
                        <a:rPr lang="en-GB" dirty="0"/>
                        <a:t>disc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Sets the list item marker to a bullet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014021"/>
                  </a:ext>
                </a:extLst>
              </a:tr>
              <a:tr h="622037">
                <a:tc>
                  <a:txBody>
                    <a:bodyPr/>
                    <a:lstStyle/>
                    <a:p>
                      <a:r>
                        <a:rPr lang="en-GB" dirty="0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Sets the list item marker to a 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997484"/>
                  </a:ext>
                </a:extLst>
              </a:tr>
              <a:tr h="622037">
                <a:tc>
                  <a:txBody>
                    <a:bodyPr/>
                    <a:lstStyle/>
                    <a:p>
                      <a:r>
                        <a:rPr lang="en-GB"/>
                        <a:t>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Sets the list item marker to a 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71429"/>
                  </a:ext>
                </a:extLst>
              </a:tr>
              <a:tr h="355450">
                <a:tc>
                  <a:txBody>
                    <a:bodyPr/>
                    <a:lstStyle/>
                    <a:p>
                      <a:r>
                        <a:rPr lang="en-GB"/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list items will not be marked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4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05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EDA8-D3D9-4A2E-8DDC-824AD29D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039368"/>
          </a:xfrm>
        </p:spPr>
        <p:txBody>
          <a:bodyPr>
            <a:normAutofit/>
          </a:bodyPr>
          <a:lstStyle/>
          <a:p>
            <a:r>
              <a:rPr lang="en-GB" sz="3600" dirty="0"/>
              <a:t>Description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B97F-6558-4885-AD8C-5E579B52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28" y="1600200"/>
            <a:ext cx="7971971" cy="4572000"/>
          </a:xfrm>
        </p:spPr>
        <p:txBody>
          <a:bodyPr/>
          <a:lstStyle/>
          <a:p>
            <a:r>
              <a:rPr lang="en-GB" dirty="0"/>
              <a:t>A description list is a list of terms, with a description of each term.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The </a:t>
            </a:r>
            <a:r>
              <a:rPr lang="en-US" altLang="en-US" sz="2800" dirty="0">
                <a:latin typeface="Arial Unicode MS" panose="020B0604020202020204" pitchFamily="34" charset="-128"/>
              </a:rPr>
              <a:t>&lt;dl&gt;</a:t>
            </a:r>
            <a:r>
              <a:rPr lang="en-US" altLang="en-US" dirty="0"/>
              <a:t> tag defines the description list, the </a:t>
            </a:r>
            <a:r>
              <a:rPr lang="en-US" altLang="en-US" sz="2800" dirty="0">
                <a:latin typeface="Arial Unicode MS" panose="020B0604020202020204" pitchFamily="34" charset="-128"/>
              </a:rPr>
              <a:t>&lt;dt&gt;</a:t>
            </a:r>
            <a:r>
              <a:rPr lang="en-US" altLang="en-US" dirty="0"/>
              <a:t> tag defines the term (name), and the </a:t>
            </a:r>
            <a:r>
              <a:rPr lang="en-US" altLang="en-US" sz="2800" dirty="0">
                <a:latin typeface="Arial Unicode MS" panose="020B0604020202020204" pitchFamily="34" charset="-128"/>
              </a:rPr>
              <a:t>&lt;dd&gt;</a:t>
            </a:r>
            <a:r>
              <a:rPr lang="en-US" altLang="en-US" dirty="0"/>
              <a:t> tag describes each term</a:t>
            </a:r>
          </a:p>
          <a:p>
            <a:endParaRPr lang="en-US" altLang="en-US" dirty="0"/>
          </a:p>
          <a:p>
            <a:r>
              <a:rPr lang="en-GB" dirty="0"/>
              <a:t>&lt;dl&gt;</a:t>
            </a:r>
            <a:br>
              <a:rPr lang="en-GB" dirty="0"/>
            </a:br>
            <a:r>
              <a:rPr lang="en-GB" dirty="0"/>
              <a:t>  &lt;dt&gt;HTML&lt;/dt&gt;</a:t>
            </a:r>
            <a:br>
              <a:rPr lang="en-GB" dirty="0"/>
            </a:br>
            <a:r>
              <a:rPr lang="en-GB" dirty="0"/>
              <a:t>  &lt;dd&gt; Hypertext Mark-up Language &lt;/dd&gt;</a:t>
            </a:r>
            <a:br>
              <a:rPr lang="en-GB" dirty="0"/>
            </a:br>
            <a:r>
              <a:rPr lang="en-GB" dirty="0"/>
              <a:t>  &lt;dt&gt;CSS &lt;/dt&gt;</a:t>
            </a:r>
            <a:br>
              <a:rPr lang="en-GB" dirty="0"/>
            </a:br>
            <a:r>
              <a:rPr lang="en-GB" dirty="0"/>
              <a:t>  &lt;dd&gt;Cascading Style Sheets &lt;/dd&gt;</a:t>
            </a:r>
            <a:br>
              <a:rPr lang="en-GB" dirty="0"/>
            </a:br>
            <a:r>
              <a:rPr lang="en-GB" dirty="0"/>
              <a:t>&lt;/dl&gt; </a:t>
            </a:r>
          </a:p>
          <a:p>
            <a:pPr marL="0" indent="0">
              <a:buNone/>
            </a:pPr>
            <a:endParaRPr lang="en-US" altLang="en-US" sz="5400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488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89A9-A71E-4F11-B6CC-9E4D2480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4" y="89916"/>
            <a:ext cx="7772400" cy="886968"/>
          </a:xfrm>
        </p:spPr>
        <p:txBody>
          <a:bodyPr/>
          <a:lstStyle/>
          <a:p>
            <a:r>
              <a:rPr lang="en-GB" dirty="0"/>
              <a:t>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7EFF-53F3-4078-A081-C2A7407F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6" y="1219200"/>
            <a:ext cx="8207829" cy="1981200"/>
          </a:xfrm>
        </p:spPr>
        <p:txBody>
          <a:bodyPr/>
          <a:lstStyle/>
          <a:p>
            <a:r>
              <a:rPr lang="en-GB" dirty="0"/>
              <a:t>An HTML table is defined with the &lt;table&gt; tag.</a:t>
            </a:r>
          </a:p>
          <a:p>
            <a:r>
              <a:rPr lang="en-GB" dirty="0"/>
              <a:t>Each table row is defined with the &lt;tr&gt; tag. </a:t>
            </a:r>
          </a:p>
          <a:p>
            <a:r>
              <a:rPr lang="en-GB" dirty="0"/>
              <a:t>A table header is defined with the &lt;</a:t>
            </a:r>
            <a:r>
              <a:rPr lang="en-GB" dirty="0" err="1"/>
              <a:t>th</a:t>
            </a:r>
            <a:r>
              <a:rPr lang="en-GB" dirty="0"/>
              <a:t>&gt; tag. By default, table headings are bold and </a:t>
            </a:r>
            <a:r>
              <a:rPr lang="en-GB" dirty="0" err="1"/>
              <a:t>centered</a:t>
            </a:r>
            <a:r>
              <a:rPr lang="en-GB" dirty="0"/>
              <a:t>. </a:t>
            </a:r>
          </a:p>
          <a:p>
            <a:r>
              <a:rPr lang="en-GB" dirty="0"/>
              <a:t>A table data/cell is defined with the &lt;td&gt; tag.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537D1-981F-4C55-9F1D-1993A08F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9003"/>
            <a:ext cx="7162800" cy="36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2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the Basics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CSS: </a:t>
            </a:r>
            <a:r>
              <a:rPr lang="en-GB" sz="2400" b="1" dirty="0"/>
              <a:t>Cascading Style Sheets</a:t>
            </a:r>
          </a:p>
          <a:p>
            <a:endParaRPr lang="en-GB" sz="2400" dirty="0"/>
          </a:p>
          <a:p>
            <a:pPr lvl="1"/>
            <a:r>
              <a:rPr lang="en-GB" sz="2200" dirty="0"/>
              <a:t>We can separate mark-up and styling code</a:t>
            </a:r>
          </a:p>
          <a:p>
            <a:pPr lvl="1"/>
            <a:r>
              <a:rPr lang="en-GB" sz="2200" dirty="0"/>
              <a:t>Link our styles to our webpage</a:t>
            </a:r>
            <a:endParaRPr lang="en-GB" sz="2200" b="1" dirty="0"/>
          </a:p>
          <a:p>
            <a:pPr lvl="1"/>
            <a:r>
              <a:rPr lang="en-GB" sz="2200" dirty="0"/>
              <a:t>Manipulate the layout of our webpage</a:t>
            </a:r>
          </a:p>
          <a:p>
            <a:pPr lvl="1"/>
            <a:r>
              <a:rPr lang="en-GB" sz="2200" dirty="0"/>
              <a:t>Style different elements within our webpage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2971800" y="5562600"/>
            <a:ext cx="32004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CSS3 History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3" b="1"/>
          <a:stretch/>
        </p:blipFill>
        <p:spPr>
          <a:xfrm>
            <a:off x="7038448" y="4736382"/>
            <a:ext cx="1151054" cy="16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BFFE-D582-4709-97C7-3611DC7E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86968"/>
          </a:xfrm>
        </p:spPr>
        <p:txBody>
          <a:bodyPr>
            <a:noAutofit/>
          </a:bodyPr>
          <a:lstStyle/>
          <a:p>
            <a:r>
              <a:rPr lang="en-GB" sz="2800" dirty="0"/>
              <a:t>CSS stands for Cascading Style Sheets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518A-6720-48B3-8ABC-A9D28938C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53000"/>
          </a:xfrm>
        </p:spPr>
        <p:txBody>
          <a:bodyPr/>
          <a:lstStyle/>
          <a:p>
            <a:r>
              <a:rPr lang="en-GB" dirty="0"/>
              <a:t>CSS describes </a:t>
            </a:r>
            <a:r>
              <a:rPr lang="en-GB" b="1" dirty="0"/>
              <a:t>how HTML elements are to be displayed on screen, paper, or in other media</a:t>
            </a:r>
            <a:r>
              <a:rPr lang="en-GB" dirty="0"/>
              <a:t>.</a:t>
            </a:r>
          </a:p>
          <a:p>
            <a:r>
              <a:rPr lang="en-GB" dirty="0"/>
              <a:t>CSS can be added to HTML elements in 3 ways:</a:t>
            </a:r>
          </a:p>
          <a:p>
            <a:pPr lvl="1"/>
            <a:r>
              <a:rPr lang="en-GB" b="1" dirty="0"/>
              <a:t>Inline</a:t>
            </a:r>
            <a:r>
              <a:rPr lang="en-GB" dirty="0"/>
              <a:t> - by using the style attribute in HTML elements</a:t>
            </a:r>
          </a:p>
          <a:p>
            <a:pPr marL="274320" lvl="1" indent="0">
              <a:buNone/>
            </a:pPr>
            <a:r>
              <a:rPr lang="en-GB" dirty="0"/>
              <a:t>    An inline CSS is used to apply a unique style to a single HTML element.</a:t>
            </a:r>
          </a:p>
          <a:p>
            <a:pPr marL="274320" lvl="1" indent="0">
              <a:buNone/>
            </a:pPr>
            <a:endParaRPr lang="en-GB" dirty="0"/>
          </a:p>
          <a:p>
            <a:pPr lvl="1"/>
            <a:r>
              <a:rPr lang="en-GB" b="1" dirty="0"/>
              <a:t>Internal</a:t>
            </a:r>
            <a:r>
              <a:rPr lang="en-GB" dirty="0"/>
              <a:t> - by using a &lt;style&gt; element in the &lt;head&gt; section</a:t>
            </a:r>
          </a:p>
          <a:p>
            <a:pPr marL="274320" lvl="1" indent="0">
              <a:buNone/>
            </a:pPr>
            <a:r>
              <a:rPr lang="en-GB" dirty="0"/>
              <a:t>   An internal CSS is used to define a style for a single HTML page.</a:t>
            </a:r>
          </a:p>
          <a:p>
            <a:pPr marL="274320" lvl="1" indent="0">
              <a:buNone/>
            </a:pPr>
            <a:endParaRPr lang="en-GB" dirty="0"/>
          </a:p>
          <a:p>
            <a:pPr lvl="1"/>
            <a:r>
              <a:rPr lang="en-GB" b="1" dirty="0"/>
              <a:t>External</a:t>
            </a:r>
            <a:r>
              <a:rPr lang="en-GB" dirty="0"/>
              <a:t> - by using an external CSS file</a:t>
            </a:r>
          </a:p>
          <a:p>
            <a:pPr marL="274320" lvl="1" indent="0">
              <a:buNone/>
            </a:pPr>
            <a:r>
              <a:rPr lang="en-GB" dirty="0"/>
              <a:t>   An external style sheet is used to define the style for many HTML pages.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4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CSS Box Model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660392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7010400" cy="411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24000" y="2590800"/>
            <a:ext cx="6096000" cy="3352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81200" y="3048000"/>
            <a:ext cx="5181600" cy="2514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38400" y="3429000"/>
            <a:ext cx="4267200" cy="1752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962400" y="2173795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Margin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26289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Border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0" y="3069672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Padding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86200" y="393513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Content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7000" y="35814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67000" y="495300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98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9CFA-61E1-4773-B2AA-452E230F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6968"/>
          </a:xfrm>
        </p:spPr>
        <p:txBody>
          <a:bodyPr>
            <a:normAutofit/>
          </a:bodyPr>
          <a:lstStyle/>
          <a:p>
            <a:r>
              <a:rPr lang="en-GB" sz="3600" dirty="0"/>
              <a:t>Useful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45F4-2490-4144-AFD8-39BCD528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76400"/>
            <a:ext cx="8026400" cy="4696968"/>
          </a:xfrm>
        </p:spPr>
        <p:txBody>
          <a:bodyPr/>
          <a:lstStyle/>
          <a:p>
            <a:r>
              <a:rPr lang="en-GB" dirty="0"/>
              <a:t>Free images: </a:t>
            </a:r>
            <a:r>
              <a:rPr lang="en-GB" u="sng" dirty="0">
                <a:hlinkClick r:id="rId2"/>
              </a:rPr>
              <a:t>https://unsplash.com</a:t>
            </a:r>
            <a:endParaRPr lang="en-GB" dirty="0"/>
          </a:p>
          <a:p>
            <a:r>
              <a:rPr lang="en-GB" u="sng" dirty="0">
                <a:hlinkClick r:id="rId3"/>
              </a:rPr>
              <a:t>https://www.w3schools.com/html/html_basic.asp</a:t>
            </a:r>
            <a:endParaRPr lang="en-GB" dirty="0"/>
          </a:p>
          <a:p>
            <a:r>
              <a:rPr lang="en-GB" u="sng" dirty="0">
                <a:hlinkClick r:id="rId4"/>
              </a:rPr>
              <a:t>https://www.madebymike.com.au/demos/html5-periodic-table/</a:t>
            </a:r>
            <a:endParaRPr lang="en-GB" dirty="0"/>
          </a:p>
          <a:p>
            <a:r>
              <a:rPr lang="en-GB" u="sng" dirty="0">
                <a:hlinkClick r:id="rId5"/>
              </a:rPr>
              <a:t>https://www.lipsum.com</a:t>
            </a:r>
            <a:endParaRPr lang="en-GB" dirty="0"/>
          </a:p>
          <a:p>
            <a:r>
              <a:rPr lang="en-GB" dirty="0"/>
              <a:t>Icons </a:t>
            </a:r>
            <a:r>
              <a:rPr lang="en-GB" u="sng" dirty="0">
                <a:hlinkClick r:id="rId6"/>
              </a:rPr>
              <a:t>https://fontawesome.com</a:t>
            </a:r>
            <a:endParaRPr lang="en-GB" dirty="0"/>
          </a:p>
          <a:p>
            <a:r>
              <a:rPr lang="en-GB" dirty="0">
                <a:hlinkClick r:id="rId7"/>
              </a:rPr>
              <a:t>https://pixlr.com/</a:t>
            </a:r>
            <a:endParaRPr lang="en-GB" dirty="0"/>
          </a:p>
          <a:p>
            <a:r>
              <a:rPr lang="en-GB" dirty="0">
                <a:hlinkClick r:id="rId8"/>
              </a:rPr>
              <a:t>https://compressor.io/</a:t>
            </a:r>
            <a:endParaRPr lang="en-GB" dirty="0"/>
          </a:p>
          <a:p>
            <a:r>
              <a:rPr lang="en-GB" dirty="0">
                <a:hlinkClick r:id="rId9"/>
              </a:rPr>
              <a:t>https://fonts.google.com/</a:t>
            </a:r>
            <a:endParaRPr lang="en-GB" dirty="0"/>
          </a:p>
          <a:p>
            <a:r>
              <a:rPr lang="en-GB" dirty="0">
                <a:hlinkClick r:id="rId10"/>
              </a:rPr>
              <a:t>http://html5doctor.com/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056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49E805-2999-4D99-AAFD-CCE11B439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50" y="5538706"/>
            <a:ext cx="6212899" cy="6405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0ADA1F-A405-4C01-9AEE-E58B3AEE9166}"/>
              </a:ext>
            </a:extLst>
          </p:cNvPr>
          <p:cNvSpPr/>
          <p:nvPr/>
        </p:nvSpPr>
        <p:spPr>
          <a:xfrm>
            <a:off x="2764466" y="5554516"/>
            <a:ext cx="5773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Smoking is prohibited outside the main building doors, please go to the side away from the door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5471B3-986D-4A62-AD03-F5220634E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50" y="1611139"/>
            <a:ext cx="6212899" cy="11509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7921FE-C390-4F37-B0B5-BED92697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521" y="0"/>
            <a:ext cx="8075229" cy="1040525"/>
          </a:xfrm>
        </p:spPr>
        <p:txBody>
          <a:bodyPr/>
          <a:lstStyle/>
          <a:p>
            <a:r>
              <a:rPr lang="en-GB" dirty="0"/>
              <a:t>Just IT housekeeping rules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D29B1-1B4E-431D-A1BC-2CBEA1B069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24" y="1310578"/>
            <a:ext cx="1679342" cy="16783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50A467-C25B-46FE-9D49-EE550FA1DDF5}"/>
              </a:ext>
            </a:extLst>
          </p:cNvPr>
          <p:cNvSpPr/>
          <p:nvPr/>
        </p:nvSpPr>
        <p:spPr>
          <a:xfrm>
            <a:off x="2764466" y="1648022"/>
            <a:ext cx="57734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event of a fire alarm, make your way to the closest fire exit: the main entry or  fire exit door by the kitchen.  The meeting point is outside Tesco Metro located on the north side of Plumber’s Row.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4795E1-C3B1-435E-813D-A661779B6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49" y="3461659"/>
            <a:ext cx="6212899" cy="9615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7767DC-B0C6-46BA-A62E-CD85CF9A3118}"/>
              </a:ext>
            </a:extLst>
          </p:cNvPr>
          <p:cNvSpPr/>
          <p:nvPr/>
        </p:nvSpPr>
        <p:spPr>
          <a:xfrm>
            <a:off x="2764466" y="3527490"/>
            <a:ext cx="5773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Please use the toilets thoughtfully and keep them tidy for others.  If the toilets are in an unsuitable condition then please speak to a trainer or the front desk support.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C8FB4-422D-4B3E-9542-A098060407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24" y="3160829"/>
            <a:ext cx="1679342" cy="16783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74A0E8-6353-414C-AB3F-3185F13F4A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4" y="5011080"/>
            <a:ext cx="1678342" cy="16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0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D7F023-C4E3-4011-8AE4-C6F7AFCEB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50" y="1684557"/>
            <a:ext cx="6212899" cy="6405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5FD488-4142-4124-831E-9063C3D62E4B}"/>
              </a:ext>
            </a:extLst>
          </p:cNvPr>
          <p:cNvSpPr/>
          <p:nvPr/>
        </p:nvSpPr>
        <p:spPr>
          <a:xfrm>
            <a:off x="2764466" y="1700367"/>
            <a:ext cx="5773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kitchen utilities are available for students, please keep it tidy.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7BBB98-169C-4661-9E2F-9D94F6188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50" y="5576354"/>
            <a:ext cx="6212899" cy="6405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B1747D-E070-4F91-BA71-1CF469C990CA}"/>
              </a:ext>
            </a:extLst>
          </p:cNvPr>
          <p:cNvSpPr/>
          <p:nvPr/>
        </p:nvSpPr>
        <p:spPr>
          <a:xfrm>
            <a:off x="2764466" y="5592164"/>
            <a:ext cx="5773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Lunch times / breaks and daily finish times are to be directed by the trainer.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BE2D87-4DEF-47F4-8725-10558B415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50" y="3651310"/>
            <a:ext cx="6212899" cy="6405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424C26-BBA5-4188-9032-1831A85510A0}"/>
              </a:ext>
            </a:extLst>
          </p:cNvPr>
          <p:cNvSpPr/>
          <p:nvPr/>
        </p:nvSpPr>
        <p:spPr>
          <a:xfrm>
            <a:off x="2764466" y="3667120"/>
            <a:ext cx="5773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Students are free to eat and drink in the classroom at lunchtime or breaks.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7921FE-C390-4F37-B0B5-BED92697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521" y="0"/>
            <a:ext cx="8075229" cy="1040525"/>
          </a:xfrm>
        </p:spPr>
        <p:txBody>
          <a:bodyPr/>
          <a:lstStyle/>
          <a:p>
            <a:r>
              <a:rPr lang="en-GB" dirty="0"/>
              <a:t>Just IT housekeeping rules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5CB2E-1E42-45F8-88FB-6F8F7CA9E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4" y="1160993"/>
            <a:ext cx="1678342" cy="1678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D29B1-1B4E-431D-A1BC-2CBEA1B069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4" y="3086037"/>
            <a:ext cx="1678342" cy="1678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263DC-6180-4E05-AF0C-8BF8B12E4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4" y="5011081"/>
            <a:ext cx="1678342" cy="16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1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7BBB98-169C-4661-9E2F-9D94F6188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51" y="3108747"/>
            <a:ext cx="6212899" cy="6405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B1747D-E070-4F91-BA71-1CF469C990CA}"/>
              </a:ext>
            </a:extLst>
          </p:cNvPr>
          <p:cNvSpPr/>
          <p:nvPr/>
        </p:nvSpPr>
        <p:spPr>
          <a:xfrm>
            <a:off x="2764467" y="3124557"/>
            <a:ext cx="5773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 not adjust the room air-con or open windows; please discuss with the trainer if temperature is an issue.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7921FE-C390-4F37-B0B5-BED92697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521" y="0"/>
            <a:ext cx="8075229" cy="1040525"/>
          </a:xfrm>
        </p:spPr>
        <p:txBody>
          <a:bodyPr/>
          <a:lstStyle/>
          <a:p>
            <a:r>
              <a:rPr lang="en-GB" dirty="0"/>
              <a:t>Just IT housekeeping rules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263DC-6180-4E05-AF0C-8BF8B12E4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5" y="2543973"/>
            <a:ext cx="1678342" cy="16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7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Sales presentation at around 9:30am</a:t>
            </a:r>
          </a:p>
          <a:p>
            <a:r>
              <a:rPr lang="en-GB" sz="2400" dirty="0"/>
              <a:t>We all going for lunch at 1pm</a:t>
            </a:r>
          </a:p>
          <a:p>
            <a:r>
              <a:rPr lang="en-GB" sz="2400" dirty="0"/>
              <a:t>Coding…</a:t>
            </a:r>
          </a:p>
          <a:p>
            <a:endParaRPr lang="en-GB" sz="2400" dirty="0"/>
          </a:p>
          <a:p>
            <a:pPr marL="0" indent="0" algn="ctr">
              <a:buNone/>
            </a:pPr>
            <a:r>
              <a:rPr lang="en-GB" sz="2400" b="1" dirty="0"/>
              <a:t>Any questions</a:t>
            </a:r>
            <a:r>
              <a:rPr lang="en-GB" sz="2400" dirty="0"/>
              <a:t>?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5048250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93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Classroom Rules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no rules – we all adults 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85000" lnSpcReduction="10000"/>
          </a:bodyPr>
          <a:lstStyle/>
          <a:p>
            <a:pPr marL="457200" lvl="1" indent="0" algn="ctr">
              <a:buNone/>
            </a:pPr>
            <a:r>
              <a:rPr lang="en-US" sz="3900" dirty="0"/>
              <a:t>Just respect each other</a:t>
            </a:r>
          </a:p>
          <a:p>
            <a:pPr marL="457200" lvl="1" indent="0" algn="ctr">
              <a:buNone/>
            </a:pPr>
            <a:r>
              <a:rPr lang="en-US" sz="3900" dirty="0"/>
              <a:t>Work together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Collaborate and create lasting friendships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3129489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9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&amp; Safety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feel unwell please let me know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Info about the building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Careful with cables and drinks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Get breaks away from the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Make sure you are comfortable</a:t>
            </a:r>
          </a:p>
        </p:txBody>
      </p:sp>
    </p:spTree>
    <p:extLst>
      <p:ext uri="{BB962C8B-B14F-4D97-AF65-F5344CB8AC3E}">
        <p14:creationId xmlns:p14="http://schemas.microsoft.com/office/powerpoint/2010/main" val="315474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9201</TotalTime>
  <Words>1488</Words>
  <Application>Microsoft Office PowerPoint</Application>
  <PresentationFormat>On-screen Show (4:3)</PresentationFormat>
  <Paragraphs>321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Arial Unicode MS</vt:lpstr>
      <vt:lpstr>Calibri</vt:lpstr>
      <vt:lpstr>Open Sans Light</vt:lpstr>
      <vt:lpstr>Tahoma</vt:lpstr>
      <vt:lpstr>Wingdings</vt:lpstr>
      <vt:lpstr>Wood Type</vt:lpstr>
      <vt:lpstr>PowerPoint Presentation</vt:lpstr>
      <vt:lpstr>Welcome</vt:lpstr>
      <vt:lpstr>Learning outcomes</vt:lpstr>
      <vt:lpstr>Just IT housekeeping rules</vt:lpstr>
      <vt:lpstr>Just IT housekeeping rules</vt:lpstr>
      <vt:lpstr>Just IT housekeeping rules</vt:lpstr>
      <vt:lpstr>Agenda</vt:lpstr>
      <vt:lpstr>Classroom Rules</vt:lpstr>
      <vt:lpstr>Health &amp; Safety</vt:lpstr>
      <vt:lpstr>Class Structure</vt:lpstr>
      <vt:lpstr>What is our training approach</vt:lpstr>
      <vt:lpstr>Are there any questions?</vt:lpstr>
      <vt:lpstr>The Web Development Trifecta</vt:lpstr>
      <vt:lpstr>Semantic Markup and Separation of Concerns</vt:lpstr>
      <vt:lpstr>Why Use Semantic Elements</vt:lpstr>
      <vt:lpstr>Website Wireframes</vt:lpstr>
      <vt:lpstr>Website Wireframes</vt:lpstr>
      <vt:lpstr>PowerPoint Presentation</vt:lpstr>
      <vt:lpstr>Hosting account and GitHub</vt:lpstr>
      <vt:lpstr>PowerPoint Presentation</vt:lpstr>
      <vt:lpstr>Resources</vt:lpstr>
      <vt:lpstr>Resources cont.</vt:lpstr>
      <vt:lpstr>PowerPoint Presentation</vt:lpstr>
      <vt:lpstr>What is HTML5?</vt:lpstr>
      <vt:lpstr>HTML History</vt:lpstr>
      <vt:lpstr>New Semantic Elements</vt:lpstr>
      <vt:lpstr>HTML5 New Features</vt:lpstr>
      <vt:lpstr>PowerPoint Presentation</vt:lpstr>
      <vt:lpstr>HTML attributes</vt:lpstr>
      <vt:lpstr>Some HTML tags </vt:lpstr>
      <vt:lpstr>HTML formatting tags</vt:lpstr>
      <vt:lpstr>HTML &lt;blockquote&gt; for Quotations</vt:lpstr>
      <vt:lpstr>HTML Lists</vt:lpstr>
      <vt:lpstr>Description Lists</vt:lpstr>
      <vt:lpstr>HTML Table</vt:lpstr>
      <vt:lpstr>CSS the Basics</vt:lpstr>
      <vt:lpstr>CSS stands for Cascading Style Sheets </vt:lpstr>
      <vt:lpstr>The CSS Box Model</vt:lpstr>
      <vt:lpstr>Useful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Tanveer Ahmad</cp:lastModifiedBy>
  <cp:revision>721</cp:revision>
  <dcterms:created xsi:type="dcterms:W3CDTF">2016-08-01T07:52:37Z</dcterms:created>
  <dcterms:modified xsi:type="dcterms:W3CDTF">2019-02-18T15:50:58Z</dcterms:modified>
</cp:coreProperties>
</file>