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62"/>
  </p:notesMasterIdLst>
  <p:handoutMasterIdLst>
    <p:handoutMasterId r:id="rId63"/>
  </p:handoutMasterIdLst>
  <p:sldIdLst>
    <p:sldId id="310" r:id="rId2"/>
    <p:sldId id="257" r:id="rId3"/>
    <p:sldId id="258" r:id="rId4"/>
    <p:sldId id="260" r:id="rId5"/>
    <p:sldId id="261" r:id="rId6"/>
    <p:sldId id="262" r:id="rId7"/>
    <p:sldId id="311" r:id="rId8"/>
    <p:sldId id="263" r:id="rId9"/>
    <p:sldId id="264" r:id="rId10"/>
    <p:sldId id="265" r:id="rId11"/>
    <p:sldId id="283" r:id="rId12"/>
    <p:sldId id="312" r:id="rId13"/>
    <p:sldId id="282" r:id="rId14"/>
    <p:sldId id="277" r:id="rId15"/>
    <p:sldId id="326" r:id="rId16"/>
    <p:sldId id="278" r:id="rId17"/>
    <p:sldId id="314" r:id="rId18"/>
    <p:sldId id="280" r:id="rId19"/>
    <p:sldId id="309" r:id="rId20"/>
    <p:sldId id="281" r:id="rId21"/>
    <p:sldId id="307" r:id="rId22"/>
    <p:sldId id="306" r:id="rId23"/>
    <p:sldId id="284" r:id="rId24"/>
    <p:sldId id="315" r:id="rId25"/>
    <p:sldId id="291" r:id="rId26"/>
    <p:sldId id="293" r:id="rId27"/>
    <p:sldId id="301" r:id="rId28"/>
    <p:sldId id="305" r:id="rId29"/>
    <p:sldId id="316" r:id="rId30"/>
    <p:sldId id="269" r:id="rId31"/>
    <p:sldId id="270" r:id="rId32"/>
    <p:sldId id="271" r:id="rId33"/>
    <p:sldId id="285" r:id="rId34"/>
    <p:sldId id="292" r:id="rId35"/>
    <p:sldId id="302" r:id="rId36"/>
    <p:sldId id="303" r:id="rId37"/>
    <p:sldId id="286" r:id="rId38"/>
    <p:sldId id="317" r:id="rId39"/>
    <p:sldId id="266" r:id="rId40"/>
    <p:sldId id="279" r:id="rId41"/>
    <p:sldId id="318" r:id="rId42"/>
    <p:sldId id="267" r:id="rId43"/>
    <p:sldId id="288" r:id="rId44"/>
    <p:sldId id="268" r:id="rId45"/>
    <p:sldId id="287" r:id="rId46"/>
    <p:sldId id="294" r:id="rId47"/>
    <p:sldId id="295" r:id="rId48"/>
    <p:sldId id="304" r:id="rId49"/>
    <p:sldId id="325" r:id="rId50"/>
    <p:sldId id="319" r:id="rId51"/>
    <p:sldId id="272" r:id="rId52"/>
    <p:sldId id="273" r:id="rId53"/>
    <p:sldId id="290" r:id="rId54"/>
    <p:sldId id="289" r:id="rId55"/>
    <p:sldId id="320" r:id="rId56"/>
    <p:sldId id="274" r:id="rId57"/>
    <p:sldId id="296" r:id="rId58"/>
    <p:sldId id="297" r:id="rId59"/>
    <p:sldId id="298" r:id="rId60"/>
    <p:sldId id="300" r:id="rId6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D4BEC-12E4-45EE-B618-216D6D8F76A0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F35C-B950-40D1-9C7A-4B629ED8D4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61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F1289-42DD-40CB-A4FE-23D0483DEE24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5E96D-E968-4C0F-AEF1-A84B7AF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2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5E96D-E968-4C0F-AEF1-A84B7AF9ED9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0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5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6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2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1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6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37FB-EFF0-4865-AE17-955524D741B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7D94-7F1D-430F-A469-7696A012C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986851.aspx" TargetMode="External"/><Relationship Id="rId2" Type="http://schemas.openxmlformats.org/officeDocument/2006/relationships/hyperlink" Target="http://istqbexamcertification.com/what-are-the-principles-of-testin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95536" y="2420888"/>
            <a:ext cx="849694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br>
              <a:rPr lang="en-GB" dirty="0"/>
            </a:b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orientation</a:t>
            </a:r>
            <a:b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4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Classes are the blueprints for objects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Once you have your class, you can create lots of objects from that class</a:t>
            </a:r>
          </a:p>
          <a:p>
            <a:r>
              <a:rPr lang="en-GB" dirty="0"/>
              <a:t>Classes can be used like data types</a:t>
            </a:r>
          </a:p>
        </p:txBody>
      </p:sp>
      <p:pic>
        <p:nvPicPr>
          <p:cNvPr id="3074" name="Picture 2" descr="C:\Users\Louise\Desktop\car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2" y="2636391"/>
            <a:ext cx="3048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ouise\Desktop\housePl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92" y="2584944"/>
            <a:ext cx="2693336" cy="24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-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Fields are used to describe the </a:t>
            </a:r>
            <a:r>
              <a:rPr lang="en-GB" dirty="0">
                <a:solidFill>
                  <a:srgbClr val="FF0000"/>
                </a:solidFill>
              </a:rPr>
              <a:t>attributes</a:t>
            </a:r>
            <a:r>
              <a:rPr lang="en-GB" dirty="0"/>
              <a:t> of an object</a:t>
            </a:r>
          </a:p>
          <a:p>
            <a:pPr lvl="1"/>
            <a:r>
              <a:rPr lang="en-GB" dirty="0"/>
              <a:t>e.g. make, model, and price are attributes</a:t>
            </a:r>
          </a:p>
          <a:p>
            <a:r>
              <a:rPr lang="en-GB" dirty="0"/>
              <a:t>Fields will have values assigned to them</a:t>
            </a:r>
          </a:p>
          <a:p>
            <a:pPr lvl="1"/>
            <a:r>
              <a:rPr lang="en-GB" dirty="0"/>
              <a:t>e.g. Ford, Fiesta and £10,000 are values</a:t>
            </a:r>
          </a:p>
          <a:p>
            <a:r>
              <a:rPr lang="en-GB" dirty="0"/>
              <a:t>Fields can be: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Non-static</a:t>
            </a:r>
            <a:r>
              <a:rPr lang="en-GB" dirty="0"/>
              <a:t> – belong to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instances of objects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myCar.make</a:t>
            </a:r>
            <a:endParaRPr lang="en-GB" dirty="0"/>
          </a:p>
          <a:p>
            <a:pPr lvl="1"/>
            <a:r>
              <a:rPr lang="en-GB" dirty="0">
                <a:solidFill>
                  <a:srgbClr val="00B050"/>
                </a:solidFill>
              </a:rPr>
              <a:t>Static </a:t>
            </a:r>
            <a:r>
              <a:rPr lang="en-GB" dirty="0"/>
              <a:t>– belong to the </a:t>
            </a:r>
            <a:r>
              <a:rPr lang="en-GB" dirty="0">
                <a:solidFill>
                  <a:srgbClr val="00B050"/>
                </a:solidFill>
              </a:rPr>
              <a:t>class as a whole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Car.numberSold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62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Static and Non Static</a:t>
            </a:r>
          </a:p>
        </p:txBody>
      </p:sp>
    </p:spTree>
    <p:extLst>
      <p:ext uri="{BB962C8B-B14F-4D97-AF65-F5344CB8AC3E}">
        <p14:creationId xmlns:p14="http://schemas.microsoft.com/office/powerpoint/2010/main" val="47222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 – exercise – non-static and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15343"/>
          </a:xfrm>
        </p:spPr>
        <p:txBody>
          <a:bodyPr/>
          <a:lstStyle/>
          <a:p>
            <a:r>
              <a:rPr lang="en-GB" dirty="0"/>
              <a:t>Which of the following are non-static (belong to individual objects) and which are static (belong to entire classes)?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115616" y="32759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Non-static (instance)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3275904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Static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3781433"/>
            <a:ext cx="691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9285" y="4495502"/>
            <a:ext cx="78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764" y="5960293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1209" y="4037141"/>
            <a:ext cx="1649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numberOfSeats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287879" y="5122571"/>
            <a:ext cx="923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mileage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7952" y="4749768"/>
            <a:ext cx="1372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2011" y="5293641"/>
            <a:ext cx="779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colour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9204" y="5775627"/>
            <a:ext cx="2033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registrationNumber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555110" y="5491903"/>
            <a:ext cx="1021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totalSold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574631" y="3852475"/>
            <a:ext cx="1093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totalSales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086076" y="5944720"/>
            <a:ext cx="16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numberInStock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5035306"/>
            <a:ext cx="194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valueOfStock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796136" y="449550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totalRentals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01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– with static and non-static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48078"/>
            <a:ext cx="3816424" cy="35678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Declaring a class: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8792" y="1844824"/>
            <a:ext cx="5220072" cy="3768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Instantiating an object:</a:t>
            </a:r>
            <a:r>
              <a:rPr lang="en-GB" sz="24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2420888"/>
            <a:ext cx="3456384" cy="3934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79912" y="2420887"/>
            <a:ext cx="3960440" cy="395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9512" y="3147657"/>
            <a:ext cx="7560840" cy="17215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79512" y="2420887"/>
            <a:ext cx="33843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 Car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public string name;</a:t>
            </a:r>
          </a:p>
          <a:p>
            <a:r>
              <a:rPr lang="en-GB" sz="2400" dirty="0"/>
              <a:t>  public string model;</a:t>
            </a:r>
          </a:p>
          <a:p>
            <a:r>
              <a:rPr lang="en-GB" sz="2400" dirty="0"/>
              <a:t>  public </a:t>
            </a:r>
            <a:r>
              <a:rPr lang="en-GB" sz="2400" dirty="0" err="1"/>
              <a:t>int</a:t>
            </a:r>
            <a:r>
              <a:rPr lang="en-GB" sz="2400" dirty="0"/>
              <a:t> price;</a:t>
            </a:r>
          </a:p>
          <a:p>
            <a:r>
              <a:rPr lang="en-US" sz="2400" dirty="0"/>
              <a:t>  public bool sold;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public </a:t>
            </a:r>
            <a:r>
              <a:rPr lang="en-GB" sz="2400" dirty="0">
                <a:solidFill>
                  <a:srgbClr val="00B050"/>
                </a:solidFill>
              </a:rPr>
              <a:t>static</a:t>
            </a:r>
            <a:r>
              <a:rPr lang="en-GB" sz="2400" dirty="0"/>
              <a:t>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carsSold</a:t>
            </a:r>
            <a:r>
              <a:rPr lang="en-GB" sz="2400" dirty="0"/>
              <a:t>;</a:t>
            </a:r>
          </a:p>
          <a:p>
            <a:r>
              <a:rPr lang="en-GB" sz="2400" dirty="0"/>
              <a:t> }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779912" y="2434260"/>
            <a:ext cx="39104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Car </a:t>
            </a:r>
            <a:r>
              <a:rPr lang="en-GB" sz="2400" dirty="0" err="1"/>
              <a:t>myCar</a:t>
            </a:r>
            <a:r>
              <a:rPr lang="en-GB" sz="2400" dirty="0"/>
              <a:t> = new Car();</a:t>
            </a:r>
          </a:p>
          <a:p>
            <a:endParaRPr lang="en-GB" sz="2400" dirty="0"/>
          </a:p>
          <a:p>
            <a:r>
              <a:rPr lang="en-GB" sz="2400" dirty="0"/>
              <a:t>myCar.name = "Rolls Royce";</a:t>
            </a:r>
          </a:p>
          <a:p>
            <a:r>
              <a:rPr lang="en-GB" sz="2400" dirty="0" err="1"/>
              <a:t>myCar.model</a:t>
            </a:r>
            <a:r>
              <a:rPr lang="en-GB" sz="2400" dirty="0"/>
              <a:t> = "Silver Cloud";</a:t>
            </a:r>
          </a:p>
          <a:p>
            <a:r>
              <a:rPr lang="en-GB" sz="2400" dirty="0" err="1"/>
              <a:t>myCar.price</a:t>
            </a:r>
            <a:r>
              <a:rPr lang="en-GB" sz="2400" dirty="0"/>
              <a:t> = 35000;</a:t>
            </a:r>
          </a:p>
          <a:p>
            <a:r>
              <a:rPr lang="en-US" sz="2400" dirty="0" err="1"/>
              <a:t>myCar.sold</a:t>
            </a:r>
            <a:r>
              <a:rPr lang="en-US" sz="2400" dirty="0"/>
              <a:t> = false;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Car.carsSold</a:t>
            </a:r>
            <a:r>
              <a:rPr lang="en-GB" sz="2400" dirty="0"/>
              <a:t> = 0;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740352" y="3319824"/>
            <a:ext cx="146781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Non-static (instance) fields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512" y="5373216"/>
            <a:ext cx="7560840" cy="4320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807270" y="5266074"/>
            <a:ext cx="753604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Static </a:t>
            </a:r>
          </a:p>
          <a:p>
            <a:r>
              <a:rPr lang="en-GB">
                <a:solidFill>
                  <a:srgbClr val="00B050"/>
                </a:solidFill>
              </a:rPr>
              <a:t>fields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39952" y="2852936"/>
            <a:ext cx="360040" cy="4668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/>
          <p:cNvCxnSpPr>
            <a:cxnSpLocks/>
          </p:cNvCxnSpPr>
          <p:nvPr/>
        </p:nvCxnSpPr>
        <p:spPr>
          <a:xfrm rot="16200000" flipV="1">
            <a:off x="1229995" y="2823299"/>
            <a:ext cx="2842590" cy="2545276"/>
          </a:xfrm>
          <a:prstGeom prst="curvedConnector3">
            <a:avLst>
              <a:gd name="adj1" fmla="val 94082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A45-0CEB-473A-B2B0-B16A29C1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Static class and 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4CE4-1C0D-415F-A300-FA1152DD4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56792"/>
            <a:ext cx="8047806" cy="475252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static class same like other class, but static class can not be instantiated. </a:t>
            </a:r>
          </a:p>
          <a:p>
            <a:r>
              <a:rPr lang="en-GB" dirty="0"/>
              <a:t>A non-static class can contain static methods, fields, properties, or events. </a:t>
            </a:r>
          </a:p>
          <a:p>
            <a:r>
              <a:rPr lang="en-GB" dirty="0"/>
              <a:t>The static member is callable on a class even when no instance of the class has been created. </a:t>
            </a:r>
          </a:p>
          <a:p>
            <a:r>
              <a:rPr lang="en-GB" dirty="0"/>
              <a:t>The static member is always accessed by the class name, not the instance name.</a:t>
            </a:r>
          </a:p>
          <a:p>
            <a:pPr lvl="1"/>
            <a:r>
              <a:rPr lang="en-US" altLang="en-US" sz="2200" dirty="0">
                <a:latin typeface="Arial Unicode MS" panose="020B0604020202020204" pitchFamily="34" charset="-128"/>
              </a:rPr>
              <a:t>public static int </a:t>
            </a:r>
            <a:r>
              <a:rPr lang="en-US" altLang="en-US" sz="2200" dirty="0" err="1">
                <a:latin typeface="Arial Unicode MS" panose="020B0604020202020204" pitchFamily="34" charset="-128"/>
              </a:rPr>
              <a:t>NumberOfWheels</a:t>
            </a:r>
            <a:r>
              <a:rPr lang="en-US" altLang="en-US" sz="2200" dirty="0">
                <a:latin typeface="Arial Unicode MS" panose="020B0604020202020204" pitchFamily="34" charset="-128"/>
              </a:rPr>
              <a:t> = 4;</a:t>
            </a:r>
            <a:r>
              <a:rPr lang="en-US" altLang="en-US" sz="2200" dirty="0"/>
              <a:t> </a:t>
            </a:r>
          </a:p>
          <a:p>
            <a:pPr lvl="1"/>
            <a:r>
              <a:rPr lang="en-US" altLang="en-US" sz="2200" dirty="0">
                <a:latin typeface="Arial Unicode MS" panose="020B0604020202020204" pitchFamily="34" charset="-128"/>
              </a:rPr>
              <a:t>int </a:t>
            </a:r>
            <a:r>
              <a:rPr lang="en-US" altLang="en-US" sz="220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2200" dirty="0">
                <a:latin typeface="Arial Unicode MS" panose="020B0604020202020204" pitchFamily="34" charset="-128"/>
              </a:rPr>
              <a:t> = </a:t>
            </a:r>
            <a:r>
              <a:rPr lang="en-US" altLang="en-US" sz="2200" dirty="0" err="1">
                <a:latin typeface="Arial Unicode MS" panose="020B0604020202020204" pitchFamily="34" charset="-128"/>
              </a:rPr>
              <a:t>Automobile.NumberOfWheels</a:t>
            </a:r>
            <a:r>
              <a:rPr lang="en-US" altLang="en-US" sz="2200" dirty="0">
                <a:latin typeface="Arial Unicode MS" panose="020B0604020202020204" pitchFamily="34" charset="-128"/>
              </a:rPr>
              <a:t>;</a:t>
            </a:r>
            <a:r>
              <a:rPr lang="en-US" altLang="en-US" sz="2200" dirty="0"/>
              <a:t> </a:t>
            </a:r>
          </a:p>
          <a:p>
            <a:pPr lvl="1"/>
            <a:endParaRPr lang="en-US" altLang="en-US" sz="2200" dirty="0"/>
          </a:p>
          <a:p>
            <a:pPr marL="457200" lvl="1" indent="0"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https://docs.microsoft.com/en-us/dotnet/csharp/programming-guide/classes-and-structs/static-classes-and-static-class-members</a:t>
            </a:r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50DEE1-7FB9-4A0E-9773-FA11ED37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02EA67-19F4-4CDD-91DE-194085B6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7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Classes, objects and fields - 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are writing an application for a car dealership.</a:t>
            </a:r>
          </a:p>
          <a:p>
            <a:r>
              <a:rPr lang="en-GB" dirty="0"/>
              <a:t>Create a car class with some non-static fields and a static field to record the total number of cars in the program.</a:t>
            </a:r>
          </a:p>
          <a:p>
            <a:r>
              <a:rPr lang="en-GB" dirty="0"/>
              <a:t>Instantiate 3 objects</a:t>
            </a:r>
          </a:p>
          <a:p>
            <a:pPr lvl="1"/>
            <a:r>
              <a:rPr lang="en-GB" dirty="0"/>
              <a:t>Assign values to their fields</a:t>
            </a:r>
          </a:p>
          <a:p>
            <a:pPr lvl="1"/>
            <a:r>
              <a:rPr lang="en-GB" dirty="0"/>
              <a:t>Increment the total number of cars each time you instantiate another car object</a:t>
            </a:r>
          </a:p>
          <a:p>
            <a:r>
              <a:rPr lang="en-GB" dirty="0"/>
              <a:t>Display the values of the objects and the static field.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89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Exercise: </a:t>
            </a:r>
            <a:r>
              <a:rPr lang="en-GB" dirty="0" err="1"/>
              <a:t>CarSalesObjectsAndProperties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94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/>
              <a:t>Methods()</a:t>
            </a:r>
          </a:p>
        </p:txBody>
      </p:sp>
    </p:spTree>
    <p:extLst>
      <p:ext uri="{BB962C8B-B14F-4D97-AF65-F5344CB8AC3E}">
        <p14:creationId xmlns:p14="http://schemas.microsoft.com/office/powerpoint/2010/main" val="274496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Methods are used to describe the behaviour of an object</a:t>
            </a:r>
          </a:p>
          <a:p>
            <a:r>
              <a:rPr lang="en-GB" dirty="0"/>
              <a:t>Two main kinds of methods: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Non-static: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Used on one object at a time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GB" dirty="0"/>
              <a:t>Can only be used on an instance of an object – also called instance methods</a:t>
            </a:r>
          </a:p>
          <a:p>
            <a:pPr lvl="2"/>
            <a:r>
              <a:rPr lang="en-GB" dirty="0"/>
              <a:t>e.g. Mercedes1.RentOut()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Static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Used on the whole class, i.e. all the objects at the same time</a:t>
            </a:r>
            <a:endParaRPr lang="en-GB" dirty="0">
              <a:solidFill>
                <a:srgbClr val="00B050"/>
              </a:solidFill>
            </a:endParaRPr>
          </a:p>
          <a:p>
            <a:pPr lvl="2"/>
            <a:r>
              <a:rPr lang="en-GB" dirty="0"/>
              <a:t>Can be used on the class without instantiating an object  - also called class methods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Car.TotalRentals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601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– exercise – non-static and static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15343"/>
          </a:xfrm>
        </p:spPr>
        <p:txBody>
          <a:bodyPr/>
          <a:lstStyle/>
          <a:p>
            <a:r>
              <a:rPr lang="en-GB" dirty="0"/>
              <a:t>Which of the following are non-static (belong to individual objects) and which are static (belong to entire classes)?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115616" y="32759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Non-static (instance)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3275904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Static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9907" y="4144328"/>
            <a:ext cx="617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8779" y="4761660"/>
            <a:ext cx="78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Repair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5343" y="5233072"/>
            <a:ext cx="1049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TestDrive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758659" y="4702741"/>
            <a:ext cx="2333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CalculateRentalIncome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340862" y="5307237"/>
            <a:ext cx="53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Buy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2215" y="5242784"/>
            <a:ext cx="997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WriteOff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104344" y="3496345"/>
            <a:ext cx="130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ListCarsSold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72518" y="5775627"/>
            <a:ext cx="1968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CalculateTotalSales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131860" y="4126170"/>
            <a:ext cx="1583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ListCarsInStock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72518" y="3667809"/>
            <a:ext cx="511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5343" y="5821160"/>
            <a:ext cx="1084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Stocktake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23450" y="6406173"/>
            <a:ext cx="2424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CalculateValueOfStock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20268" y="6342747"/>
            <a:ext cx="979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63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is object-oriented programming?</a:t>
            </a:r>
          </a:p>
          <a:p>
            <a:r>
              <a:rPr lang="en-GB" dirty="0"/>
              <a:t>Why is it important?</a:t>
            </a:r>
          </a:p>
          <a:p>
            <a:r>
              <a:rPr lang="en-GB" dirty="0"/>
              <a:t>Key concepts in object-oriented programming:</a:t>
            </a:r>
          </a:p>
          <a:p>
            <a:pPr lvl="1"/>
            <a:r>
              <a:rPr lang="en-GB" dirty="0"/>
              <a:t>Objects and classes</a:t>
            </a:r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Abstraction</a:t>
            </a:r>
          </a:p>
          <a:p>
            <a:pPr lvl="1"/>
            <a:r>
              <a:rPr lang="en-GB" dirty="0"/>
              <a:t>Encapsulation</a:t>
            </a:r>
          </a:p>
          <a:p>
            <a:pPr lvl="1"/>
            <a:r>
              <a:rPr lang="en-GB" dirty="0"/>
              <a:t>Polymorphism</a:t>
            </a:r>
          </a:p>
          <a:p>
            <a:r>
              <a:rPr lang="en-GB" dirty="0"/>
              <a:t>Testing and debugging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34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Non-static methods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2573" y="1592796"/>
            <a:ext cx="7886700" cy="3096344"/>
          </a:xfrm>
        </p:spPr>
        <p:txBody>
          <a:bodyPr>
            <a:normAutofit/>
          </a:bodyPr>
          <a:lstStyle/>
          <a:p>
            <a:r>
              <a:rPr lang="en-GB" dirty="0"/>
              <a:t>Method: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/>
              <a:t>SellCar</a:t>
            </a:r>
            <a:r>
              <a:rPr lang="en-GB" dirty="0"/>
              <a:t>(bool </a:t>
            </a:r>
            <a:r>
              <a:rPr lang="en-GB" dirty="0" err="1"/>
              <a:t>isSold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price)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this.sold</a:t>
            </a:r>
            <a:r>
              <a:rPr lang="en-GB" dirty="0"/>
              <a:t> = </a:t>
            </a:r>
            <a:r>
              <a:rPr lang="en-GB" dirty="0" err="1"/>
              <a:t>isSold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55576" y="4869160"/>
            <a:ext cx="7848872" cy="576064"/>
          </a:xfrm>
        </p:spPr>
        <p:txBody>
          <a:bodyPr>
            <a:normAutofit/>
          </a:bodyPr>
          <a:lstStyle/>
          <a:p>
            <a:r>
              <a:rPr lang="en-GB" dirty="0"/>
              <a:t>Calling the method: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337" y="2060847"/>
            <a:ext cx="8191822" cy="26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0337" y="5301208"/>
            <a:ext cx="8180135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5518102"/>
            <a:ext cx="3910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</a:rPr>
              <a:t>car1</a:t>
            </a:r>
            <a:r>
              <a:rPr lang="en-GB" sz="2800" dirty="0"/>
              <a:t>.SellCar(true, 35000);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1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– exercise – non-static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on the previous exercise:</a:t>
            </a:r>
          </a:p>
          <a:p>
            <a:pPr lvl="1"/>
            <a:r>
              <a:rPr lang="en-GB" dirty="0"/>
              <a:t>Write a non-static (instance) method to add some cars to the program</a:t>
            </a:r>
          </a:p>
          <a:p>
            <a:pPr lvl="1"/>
            <a:r>
              <a:rPr lang="en-GB" dirty="0"/>
              <a:t>Add another non-static method</a:t>
            </a:r>
          </a:p>
          <a:p>
            <a:pPr lvl="2"/>
            <a:r>
              <a:rPr lang="en-GB" dirty="0"/>
              <a:t>e.g. to list the details of each car or record that a car has been sold (you may need to add a ‘sold’ field to the car class)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47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Exercise: </a:t>
            </a:r>
            <a:r>
              <a:rPr lang="en-GB" dirty="0" err="1"/>
              <a:t>CarSalesInstanceMethods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8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methods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6028" y="1466782"/>
            <a:ext cx="8174443" cy="3402377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Method: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>
                <a:solidFill>
                  <a:srgbClr val="00B050"/>
                </a:solidFill>
              </a:rPr>
              <a:t>static</a:t>
            </a:r>
            <a:r>
              <a:rPr lang="en-GB" sz="2400" dirty="0"/>
              <a:t> void </a:t>
            </a:r>
            <a:r>
              <a:rPr lang="en-GB" sz="2400" dirty="0" err="1"/>
              <a:t>ListAllCars</a:t>
            </a:r>
            <a:r>
              <a:rPr lang="en-GB" sz="2400" dirty="0"/>
              <a:t>(List&lt;Car&gt; </a:t>
            </a:r>
            <a:r>
              <a:rPr lang="en-GB" sz="2400" dirty="0" err="1"/>
              <a:t>allCars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      </a:t>
            </a:r>
            <a:r>
              <a:rPr lang="en-GB" sz="2400" dirty="0" err="1"/>
              <a:t>foreach</a:t>
            </a:r>
            <a:r>
              <a:rPr lang="en-GB" sz="2400" dirty="0"/>
              <a:t>(Car c in </a:t>
            </a:r>
            <a:r>
              <a:rPr lang="en-GB" sz="2400" dirty="0" err="1"/>
              <a:t>allCars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c.make</a:t>
            </a:r>
            <a:r>
              <a:rPr lang="en-US" sz="2400" dirty="0"/>
              <a:t> + “ “+</a:t>
            </a:r>
            <a:r>
              <a:rPr lang="en-US" sz="2400" dirty="0" err="1"/>
              <a:t>c.model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/>
              <a:t>     </a:t>
            </a:r>
            <a:r>
              <a:rPr lang="en-US" sz="2400" dirty="0"/>
              <a:t> </a:t>
            </a:r>
            <a:r>
              <a:rPr lang="en-US" sz="2400"/>
              <a:t>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55576" y="4869160"/>
            <a:ext cx="7848872" cy="576064"/>
          </a:xfrm>
        </p:spPr>
        <p:txBody>
          <a:bodyPr>
            <a:normAutofit/>
          </a:bodyPr>
          <a:lstStyle/>
          <a:p>
            <a:r>
              <a:rPr lang="en-GB" dirty="0"/>
              <a:t>Calling the method: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337" y="1844825"/>
            <a:ext cx="8191822" cy="2844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0337" y="5301208"/>
            <a:ext cx="8180135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5518102"/>
            <a:ext cx="3595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rgbClr val="00B050"/>
                </a:solidFill>
              </a:rPr>
              <a:t>Car</a:t>
            </a:r>
            <a:r>
              <a:rPr lang="en-GB" sz="2800" dirty="0" err="1"/>
              <a:t>.ListAllCars</a:t>
            </a:r>
            <a:r>
              <a:rPr lang="en-GB" sz="2800" dirty="0"/>
              <a:t>(</a:t>
            </a:r>
            <a:r>
              <a:rPr lang="en-GB" sz="2800" dirty="0" err="1"/>
              <a:t>carsList</a:t>
            </a:r>
            <a:r>
              <a:rPr lang="en-GB" sz="2800" dirty="0"/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64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5126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– exercise –static fields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Building on the previous exercise:</a:t>
            </a:r>
          </a:p>
          <a:p>
            <a:pPr lvl="1"/>
            <a:r>
              <a:rPr lang="en-GB" dirty="0"/>
              <a:t>Make sure that you have a static field in the car class that reflects a characteristic of the entire class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totalNumberOfCars</a:t>
            </a:r>
            <a:endParaRPr lang="en-GB" dirty="0"/>
          </a:p>
          <a:p>
            <a:pPr lvl="1"/>
            <a:r>
              <a:rPr lang="en-GB" dirty="0"/>
              <a:t>Add a static method to the car class</a:t>
            </a:r>
          </a:p>
          <a:p>
            <a:pPr lvl="2"/>
            <a:r>
              <a:rPr lang="en-GB" dirty="0"/>
              <a:t>Hint: it may be useful to create a List of cars, so that you can iterate through them with a </a:t>
            </a:r>
            <a:r>
              <a:rPr lang="en-GB" dirty="0" err="1"/>
              <a:t>foreach</a:t>
            </a:r>
            <a:r>
              <a:rPr lang="en-GB" dirty="0"/>
              <a:t> loop in your static method.  You will need to pass the list into your static method as a parameter.</a:t>
            </a:r>
          </a:p>
          <a:p>
            <a:pPr lvl="2"/>
            <a:r>
              <a:rPr lang="en-GB" dirty="0"/>
              <a:t>Possible static methods include: calculate value of sales, calculate value of stock (you will probably need a sold field in the car class for these)</a:t>
            </a:r>
          </a:p>
          <a:p>
            <a:pPr lvl="1"/>
            <a:r>
              <a:rPr lang="en-GB" dirty="0"/>
              <a:t>Call the static method in the main program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Exercise: </a:t>
            </a:r>
            <a:r>
              <a:rPr lang="en-GB" dirty="0" err="1"/>
              <a:t>CarSalesStaticMethods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2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54888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constructor is executed whenever a new object is created</a:t>
            </a:r>
          </a:p>
          <a:p>
            <a:r>
              <a:rPr lang="en-GB" dirty="0"/>
              <a:t>Constructors initialise the data members of the object</a:t>
            </a:r>
          </a:p>
          <a:p>
            <a:r>
              <a:rPr lang="en-GB" dirty="0"/>
              <a:t>Constructors must have the same name as the class</a:t>
            </a:r>
          </a:p>
          <a:p>
            <a:r>
              <a:rPr lang="en-GB" dirty="0"/>
              <a:t>Constructors don’t have a return type</a:t>
            </a:r>
          </a:p>
          <a:p>
            <a:r>
              <a:rPr lang="en-GB" dirty="0"/>
              <a:t>Multiple constructors are possible, with different parameters</a:t>
            </a:r>
          </a:p>
          <a:p>
            <a:pPr lvl="1"/>
            <a:r>
              <a:rPr lang="en-GB" dirty="0"/>
              <a:t>A constructor with no parameters is the default constructor</a:t>
            </a:r>
          </a:p>
          <a:p>
            <a:pPr lvl="2"/>
            <a:r>
              <a:rPr lang="en-GB" dirty="0"/>
              <a:t>This exists even if you don’t write any constructors</a:t>
            </a:r>
          </a:p>
          <a:p>
            <a:pPr lvl="2"/>
            <a:r>
              <a:rPr lang="en-GB" dirty="0"/>
              <a:t>It sets unassigned numbers to 0, Booleans to false and object references to null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http://www.theroyalstandardupwey.co.uk/new/wp-content/uploads/2013/12/bart_homer_building-work-435x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9641"/>
            <a:ext cx="2808312" cy="14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913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752"/>
            <a:ext cx="7020272" cy="52565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class Car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public string make;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public string model;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public </a:t>
            </a:r>
            <a:r>
              <a:rPr lang="en-GB" sz="2000" dirty="0" err="1"/>
              <a:t>int</a:t>
            </a:r>
            <a:r>
              <a:rPr lang="en-GB" sz="2000" dirty="0"/>
              <a:t> price;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public Boolean sold;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public static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numberOfCars</a:t>
            </a:r>
            <a:r>
              <a:rPr lang="en-GB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Car(string make, string model, </a:t>
            </a:r>
            <a:r>
              <a:rPr lang="en-US" sz="2000" dirty="0" err="1"/>
              <a:t>int</a:t>
            </a:r>
            <a:r>
              <a:rPr lang="en-US" sz="2000" dirty="0"/>
              <a:t> price)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this.make</a:t>
            </a:r>
            <a:r>
              <a:rPr lang="en-GB" sz="2000" dirty="0"/>
              <a:t> = make;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this.model</a:t>
            </a:r>
            <a:r>
              <a:rPr lang="en-GB" sz="2000" dirty="0"/>
              <a:t> = model;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this.price</a:t>
            </a:r>
            <a:r>
              <a:rPr lang="en-GB" sz="2000" dirty="0"/>
              <a:t> = price;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this.sold</a:t>
            </a:r>
            <a:r>
              <a:rPr lang="en-GB" sz="2000" dirty="0"/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Car.numberOfCars</a:t>
            </a:r>
            <a:r>
              <a:rPr lang="en-GB" sz="20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9832" y="4373724"/>
            <a:ext cx="6084168" cy="23042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   </a:t>
            </a:r>
            <a:r>
              <a:rPr lang="en-GB" dirty="0" err="1"/>
              <a:t>Car.numberOfCars</a:t>
            </a:r>
            <a:r>
              <a:rPr lang="en-GB" dirty="0"/>
              <a:t> =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/>
              <a:t>   Car car1 = new Car</a:t>
            </a:r>
            <a:r>
              <a:rPr lang="en-US" dirty="0"/>
              <a:t>("</a:t>
            </a:r>
            <a:r>
              <a:rPr lang="en-US" dirty="0" err="1"/>
              <a:t>RollsRoyce</a:t>
            </a:r>
            <a:r>
              <a:rPr lang="en-US" dirty="0"/>
              <a:t>", "Silver Cloud",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                                                    35000</a:t>
            </a:r>
            <a:r>
              <a:rPr lang="en-GB" dirty="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   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59832" y="4193704"/>
            <a:ext cx="6084168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300192" y="1556792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When constructing the instance of the object you are setting the </a:t>
            </a:r>
            <a:r>
              <a:rPr lang="en-GB" b="1" dirty="0">
                <a:solidFill>
                  <a:srgbClr val="FF0000"/>
                </a:solidFill>
              </a:rPr>
              <a:t>state</a:t>
            </a:r>
            <a:r>
              <a:rPr lang="en-GB" dirty="0">
                <a:solidFill>
                  <a:srgbClr val="FF0000"/>
                </a:solidFill>
              </a:rPr>
              <a:t> of the object</a:t>
            </a:r>
          </a:p>
        </p:txBody>
      </p:sp>
    </p:spTree>
    <p:extLst>
      <p:ext uri="{BB962C8B-B14F-4D97-AF65-F5344CB8AC3E}">
        <p14:creationId xmlns:p14="http://schemas.microsoft.com/office/powerpoint/2010/main" val="278960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 - 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the previous example, replace the Add method with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Extension: create at least two different constructors for the same object (you may need to add some extra attributes to the Car class)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69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and user input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program which </a:t>
            </a:r>
            <a:r>
              <a:rPr lang="en-US" dirty="0"/>
              <a:t>allows the user to input details of cars</a:t>
            </a:r>
          </a:p>
          <a:p>
            <a:r>
              <a:rPr lang="en-US" dirty="0"/>
              <a:t>After the user has given the details for each car</a:t>
            </a:r>
          </a:p>
          <a:p>
            <a:pPr lvl="1"/>
            <a:r>
              <a:rPr lang="en-US" dirty="0"/>
              <a:t>A car object with those values is added to a list</a:t>
            </a:r>
          </a:p>
          <a:p>
            <a:pPr lvl="1"/>
            <a:r>
              <a:rPr lang="en-US" dirty="0"/>
              <a:t>A list of all the cars is displayed</a:t>
            </a:r>
          </a:p>
          <a:p>
            <a:r>
              <a:rPr lang="en-US" dirty="0"/>
              <a:t>The user can exit the program when they have finished entering car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807" y="6488668"/>
            <a:ext cx="42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CarsUserObjectCreation</a:t>
            </a:r>
            <a:r>
              <a:rPr lang="en-US" dirty="0"/>
              <a:t> (CAR24)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5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914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Candidates will be able to explain each of the key object-oriented programming concepts</a:t>
            </a:r>
          </a:p>
          <a:p>
            <a:r>
              <a:rPr lang="en-GB" dirty="0"/>
              <a:t>Candidates will recognise an example of each of the key object-oriented programming concepts</a:t>
            </a:r>
          </a:p>
          <a:p>
            <a:r>
              <a:rPr lang="en-GB" dirty="0"/>
              <a:t>Candidates will be able to write short programs using the key object-oriented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00416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Classes can form a hierarchy</a:t>
            </a:r>
          </a:p>
          <a:p>
            <a:r>
              <a:rPr lang="en-GB" dirty="0"/>
              <a:t>Classes can inherit from classes above them</a:t>
            </a:r>
          </a:p>
          <a:p>
            <a:r>
              <a:rPr lang="en-GB" dirty="0"/>
              <a:t>Like real life</a:t>
            </a:r>
          </a:p>
          <a:p>
            <a:r>
              <a:rPr lang="en-GB" dirty="0"/>
              <a:t>Reuses code and reduces repetition</a:t>
            </a:r>
          </a:p>
          <a:p>
            <a:r>
              <a:rPr lang="en-GB" dirty="0"/>
              <a:t>You can say ‘IS A’ about inheritance relationships</a:t>
            </a:r>
          </a:p>
          <a:p>
            <a:pPr lvl="1"/>
            <a:r>
              <a:rPr lang="en-GB" dirty="0"/>
              <a:t>Every employee IS </a:t>
            </a:r>
            <a:r>
              <a:rPr lang="en-GB"/>
              <a:t>A person</a:t>
            </a:r>
            <a:endParaRPr lang="en-GB" dirty="0"/>
          </a:p>
          <a:p>
            <a:endParaRPr lang="en-GB" dirty="0"/>
          </a:p>
          <a:p>
            <a:r>
              <a:rPr lang="en-GB" dirty="0"/>
              <a:t>Base classes are classes that other classes inherit from</a:t>
            </a:r>
          </a:p>
          <a:p>
            <a:r>
              <a:rPr lang="en-GB" dirty="0"/>
              <a:t>Derived classes are classes that inherit</a:t>
            </a:r>
          </a:p>
          <a:p>
            <a:r>
              <a:rPr lang="en-GB" dirty="0"/>
              <a:t>In C#, each derived class can only inherit from one base class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71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9790"/>
            <a:ext cx="8229600" cy="72008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37522"/>
            <a:ext cx="8064896" cy="5590688"/>
          </a:xfrm>
        </p:spPr>
      </p:pic>
    </p:spTree>
    <p:extLst>
      <p:ext uri="{BB962C8B-B14F-4D97-AF65-F5344CB8AC3E}">
        <p14:creationId xmlns:p14="http://schemas.microsoft.com/office/powerpoint/2010/main" val="230279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50" y="349462"/>
            <a:ext cx="8229600" cy="11430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210" y="1544711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House of Commons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9552" y="2173708"/>
            <a:ext cx="1440160" cy="1458463"/>
            <a:chOff x="3707904" y="1394473"/>
            <a:chExt cx="1296144" cy="1286852"/>
          </a:xfrm>
        </p:grpSpPr>
        <p:sp>
          <p:nvSpPr>
            <p:cNvPr id="8" name="Rectangle 7"/>
            <p:cNvSpPr/>
            <p:nvPr/>
          </p:nvSpPr>
          <p:spPr>
            <a:xfrm>
              <a:off x="3707904" y="1394473"/>
              <a:ext cx="1296144" cy="1286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07904" y="1700808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2193676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256490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775" y="2175029"/>
            <a:ext cx="2081131" cy="274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55775" y="2564904"/>
            <a:ext cx="1875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8334" y="1514607"/>
            <a:ext cx="1565874" cy="1458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78334" y="1861794"/>
            <a:ext cx="1565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0032" y="3767035"/>
            <a:ext cx="1440160" cy="1458463"/>
            <a:chOff x="3707904" y="1394473"/>
            <a:chExt cx="1296144" cy="1286852"/>
          </a:xfrm>
        </p:grpSpPr>
        <p:sp>
          <p:nvSpPr>
            <p:cNvPr id="22" name="Rectangle 21"/>
            <p:cNvSpPr/>
            <p:nvPr/>
          </p:nvSpPr>
          <p:spPr>
            <a:xfrm>
              <a:off x="3707904" y="1394473"/>
              <a:ext cx="1296144" cy="1286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707904" y="1700808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42162" y="2175029"/>
            <a:ext cx="110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778" y="2592082"/>
            <a:ext cx="2045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  <a:p>
            <a:r>
              <a:rPr lang="en-GB" dirty="0"/>
              <a:t>NI number</a:t>
            </a:r>
          </a:p>
          <a:p>
            <a:r>
              <a:rPr lang="en-GB" dirty="0"/>
              <a:t>Salary</a:t>
            </a:r>
          </a:p>
          <a:p>
            <a:r>
              <a:rPr lang="en-GB" dirty="0"/>
              <a:t>------</a:t>
            </a:r>
          </a:p>
          <a:p>
            <a:r>
              <a:rPr lang="en-GB" dirty="0"/>
              <a:t>Starts</a:t>
            </a:r>
          </a:p>
          <a:p>
            <a:r>
              <a:rPr lang="en-GB" dirty="0"/>
              <a:t>Finishes</a:t>
            </a:r>
          </a:p>
          <a:p>
            <a:r>
              <a:rPr lang="en-GB" dirty="0"/>
              <a:t>Takes Holiday</a:t>
            </a:r>
          </a:p>
          <a:p>
            <a:r>
              <a:rPr lang="en-GB" dirty="0"/>
              <a:t>Submits Expenses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0032" y="14924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0032" y="1844824"/>
            <a:ext cx="1406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Constituency</a:t>
            </a:r>
          </a:p>
          <a:p>
            <a:r>
              <a:rPr lang="en-GB" dirty="0"/>
              <a:t>-----</a:t>
            </a:r>
          </a:p>
          <a:p>
            <a:r>
              <a:rPr lang="en-GB" dirty="0"/>
              <a:t>Meets Public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1456" y="378822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Staff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1456" y="418342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title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876256" y="1538490"/>
            <a:ext cx="1440160" cy="1458463"/>
            <a:chOff x="3707904" y="1418495"/>
            <a:chExt cx="1296144" cy="1286852"/>
          </a:xfrm>
        </p:grpSpPr>
        <p:sp>
          <p:nvSpPr>
            <p:cNvPr id="31" name="Rectangle 30"/>
            <p:cNvSpPr/>
            <p:nvPr/>
          </p:nvSpPr>
          <p:spPr>
            <a:xfrm>
              <a:off x="3707904" y="1418495"/>
              <a:ext cx="1296144" cy="1286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707904" y="1700808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45685" y="1547500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Minister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3703" y="1844824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Department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627784" y="5225498"/>
            <a:ext cx="1512168" cy="1632502"/>
            <a:chOff x="3707904" y="1394473"/>
            <a:chExt cx="1296145" cy="1286852"/>
          </a:xfrm>
        </p:grpSpPr>
        <p:sp>
          <p:nvSpPr>
            <p:cNvPr id="36" name="Rectangle 35"/>
            <p:cNvSpPr/>
            <p:nvPr/>
          </p:nvSpPr>
          <p:spPr>
            <a:xfrm>
              <a:off x="3707905" y="1394473"/>
              <a:ext cx="1296144" cy="1286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07904" y="1700808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642162" y="5242379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Visitor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42162" y="5587876"/>
            <a:ext cx="1184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  <a:p>
            <a:r>
              <a:rPr lang="en-GB" dirty="0"/>
              <a:t>Visiting</a:t>
            </a:r>
          </a:p>
          <a:p>
            <a:r>
              <a:rPr lang="en-US" dirty="0"/>
              <a:t>--------</a:t>
            </a:r>
          </a:p>
          <a:p>
            <a:r>
              <a:rPr lang="en-US" dirty="0" err="1"/>
              <a:t>PassIssued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16" idx="1"/>
            <a:endCxn id="8" idx="3"/>
          </p:cNvCxnSpPr>
          <p:nvPr/>
        </p:nvCxnSpPr>
        <p:spPr>
          <a:xfrm flipH="1" flipV="1">
            <a:off x="1979712" y="2902940"/>
            <a:ext cx="576063" cy="644272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53252" y="1677128"/>
            <a:ext cx="925082" cy="49658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19" idx="3"/>
          </p:cNvCxnSpPr>
          <p:nvPr/>
        </p:nvCxnSpPr>
        <p:spPr>
          <a:xfrm flipH="1" flipV="1">
            <a:off x="6444208" y="2243839"/>
            <a:ext cx="432048" cy="2388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636906" y="4154304"/>
            <a:ext cx="241428" cy="11398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835696" y="3633492"/>
            <a:ext cx="792088" cy="20364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8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- different kinds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25245" cy="455570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Abstract</a:t>
            </a:r>
          </a:p>
          <a:p>
            <a:pPr lvl="1"/>
            <a:r>
              <a:rPr lang="en-GB" dirty="0"/>
              <a:t>Can’t be implemented</a:t>
            </a:r>
          </a:p>
          <a:p>
            <a:pPr lvl="1"/>
            <a:r>
              <a:rPr lang="en-GB" dirty="0"/>
              <a:t>Can be base classes that other classes can inherit from</a:t>
            </a:r>
          </a:p>
          <a:p>
            <a:r>
              <a:rPr lang="en-GB" dirty="0"/>
              <a:t>Sealed</a:t>
            </a:r>
          </a:p>
          <a:p>
            <a:pPr lvl="1"/>
            <a:r>
              <a:rPr lang="en-GB" dirty="0"/>
              <a:t>Have normal functionality</a:t>
            </a:r>
          </a:p>
          <a:p>
            <a:pPr lvl="1"/>
            <a:r>
              <a:rPr lang="en-GB" dirty="0"/>
              <a:t>Can’t be inherited from</a:t>
            </a:r>
          </a:p>
          <a:p>
            <a:r>
              <a:rPr lang="en-GB" dirty="0"/>
              <a:t>Interfaces</a:t>
            </a:r>
          </a:p>
          <a:p>
            <a:pPr lvl="1"/>
            <a:r>
              <a:rPr lang="en-GB" dirty="0"/>
              <a:t>Public</a:t>
            </a:r>
          </a:p>
          <a:p>
            <a:pPr lvl="1"/>
            <a:r>
              <a:rPr lang="en-GB" dirty="0"/>
              <a:t>Methods have no code in them, so are abstract</a:t>
            </a:r>
          </a:p>
          <a:p>
            <a:pPr lvl="2"/>
            <a:r>
              <a:rPr lang="en-GB" dirty="0"/>
              <a:t>Methods must be implemented in the derived class</a:t>
            </a:r>
          </a:p>
          <a:p>
            <a:pPr lvl="1"/>
            <a:r>
              <a:rPr lang="en-GB" dirty="0"/>
              <a:t>Classes can inherit from many interfaces (but only one class)</a:t>
            </a:r>
          </a:p>
          <a:p>
            <a:pPr lvl="1"/>
            <a:r>
              <a:rPr lang="en-GB" dirty="0"/>
              <a:t>Convention is that name begins with I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IEnumerable</a:t>
            </a:r>
            <a:r>
              <a:rPr lang="en-GB" dirty="0"/>
              <a:t>, </a:t>
            </a:r>
            <a:r>
              <a:rPr lang="en-GB" dirty="0" err="1"/>
              <a:t>ICollection</a:t>
            </a:r>
            <a:endParaRPr lang="en-GB" dirty="0"/>
          </a:p>
          <a:p>
            <a:pPr lvl="1"/>
            <a:r>
              <a:rPr lang="en-GB" dirty="0"/>
              <a:t>An interface is a bit like a promise to implement the methods in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059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-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3735"/>
          </a:xfrm>
        </p:spPr>
        <p:txBody>
          <a:bodyPr>
            <a:normAutofit fontScale="92500"/>
          </a:bodyPr>
          <a:lstStyle/>
          <a:p>
            <a:r>
              <a:rPr lang="en-GB" dirty="0"/>
              <a:t>An object in a derived class can be cast to any of its base types</a:t>
            </a:r>
          </a:p>
          <a:p>
            <a:pPr lvl="1"/>
            <a:r>
              <a:rPr lang="en-GB" dirty="0"/>
              <a:t>e.g. Polygon polygon1 = new Rectangle();</a:t>
            </a:r>
          </a:p>
          <a:p>
            <a:r>
              <a:rPr lang="en-GB" dirty="0"/>
              <a:t>Casting can also be done from base type to derived type</a:t>
            </a:r>
          </a:p>
          <a:p>
            <a:pPr lvl="1"/>
            <a:r>
              <a:rPr lang="en-GB" dirty="0"/>
              <a:t>e.g. Rectangle rectangle1 = (Rectangle)polygon1;</a:t>
            </a:r>
          </a:p>
          <a:p>
            <a:r>
              <a:rPr lang="en-GB" dirty="0"/>
              <a:t>If a cast fails, a </a:t>
            </a:r>
            <a:r>
              <a:rPr lang="en-GB" dirty="0" err="1"/>
              <a:t>System.InvalidCastException</a:t>
            </a:r>
            <a:r>
              <a:rPr lang="en-GB" dirty="0"/>
              <a:t> is thrown</a:t>
            </a:r>
          </a:p>
          <a:p>
            <a:r>
              <a:rPr lang="en-GB" dirty="0"/>
              <a:t>Prevent this with:</a:t>
            </a:r>
          </a:p>
          <a:p>
            <a:pPr lvl="1"/>
            <a:r>
              <a:rPr lang="en-GB" dirty="0"/>
              <a:t>is:  e.g. if (polygon1 is Rectangle) …</a:t>
            </a:r>
          </a:p>
          <a:p>
            <a:pPr lvl="1"/>
            <a:r>
              <a:rPr lang="en-GB" dirty="0"/>
              <a:t>as (which returns null if cast fails): </a:t>
            </a:r>
          </a:p>
          <a:p>
            <a:pPr lvl="2"/>
            <a:r>
              <a:rPr lang="en-GB" sz="2200" dirty="0"/>
              <a:t>e.g. Rectangle rectangle2 = polygon1 as Rectangle</a:t>
            </a:r>
          </a:p>
          <a:p>
            <a:pPr marL="914400" lvl="2" indent="0">
              <a:buNone/>
            </a:pPr>
            <a:r>
              <a:rPr lang="en-GB" sz="2200" dirty="0"/>
              <a:t>             if (rectangle2 != null) …</a:t>
            </a:r>
          </a:p>
        </p:txBody>
      </p:sp>
    </p:spTree>
    <p:extLst>
      <p:ext uri="{BB962C8B-B14F-4D97-AF65-F5344CB8AC3E}">
        <p14:creationId xmlns:p14="http://schemas.microsoft.com/office/powerpoint/2010/main" val="386310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an object from a derived class, parts of the object are also created in the base class </a:t>
            </a:r>
          </a:p>
          <a:p>
            <a:pPr lvl="1"/>
            <a:r>
              <a:rPr lang="en-GB" dirty="0"/>
              <a:t>If you are using a constructor in the derived class, it must inherit from the constructor in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5021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5868144" cy="33239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9512" y="116632"/>
            <a:ext cx="73277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make;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sold;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make,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model,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.make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make;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.model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model;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.price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price;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.sold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179512" y="3573016"/>
            <a:ext cx="91450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numberOfCars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make,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model,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price) :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(make, model, price)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.type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sz="14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this.make</a:t>
            </a:r>
            <a:r>
              <a:rPr lang="en-GB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make;</a:t>
            </a:r>
          </a:p>
          <a:p>
            <a:r>
              <a:rPr lang="en-GB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//</a:t>
            </a:r>
            <a:r>
              <a:rPr lang="en-GB" sz="14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this.model</a:t>
            </a:r>
            <a:r>
              <a:rPr lang="en-GB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model;</a:t>
            </a:r>
          </a:p>
          <a:p>
            <a:r>
              <a:rPr lang="en-GB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//</a:t>
            </a:r>
            <a:r>
              <a:rPr lang="en-GB" sz="14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this.price</a:t>
            </a:r>
            <a:r>
              <a:rPr lang="en-GB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price;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numberOfCars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2" name="Oval 11"/>
          <p:cNvSpPr/>
          <p:nvPr/>
        </p:nvSpPr>
        <p:spPr>
          <a:xfrm>
            <a:off x="4788024" y="4581128"/>
            <a:ext cx="3168352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72000" y="1988840"/>
            <a:ext cx="1872208" cy="2592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39952" y="44624"/>
            <a:ext cx="3816424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067816" y="188640"/>
            <a:ext cx="4095975" cy="91287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and constructors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097" y="3511009"/>
            <a:ext cx="7942287" cy="3346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4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Our car dealer wants to add motorcycles to his car showroom</a:t>
            </a:r>
          </a:p>
          <a:p>
            <a:r>
              <a:rPr lang="en-GB" dirty="0"/>
              <a:t>Add a vehicle base class to the previous code</a:t>
            </a:r>
          </a:p>
          <a:p>
            <a:r>
              <a:rPr lang="en-GB" dirty="0"/>
              <a:t>Then add a motorcycle class  </a:t>
            </a:r>
          </a:p>
          <a:p>
            <a:r>
              <a:rPr lang="en-GB" dirty="0"/>
              <a:t>Car and motorcycle should both inherit from Vehicle</a:t>
            </a:r>
          </a:p>
          <a:p>
            <a:pPr lvl="1"/>
            <a:r>
              <a:rPr lang="en-GB" dirty="0"/>
              <a:t>Remember that the constructors must also inherit (as shown on </a:t>
            </a:r>
            <a:r>
              <a:rPr lang="en-GB"/>
              <a:t>previous slide)</a:t>
            </a:r>
            <a:endParaRPr lang="en-GB" dirty="0"/>
          </a:p>
          <a:p>
            <a:r>
              <a:rPr lang="en-GB" dirty="0"/>
              <a:t>Implement methods to List and Sell and see how much code you can reuse via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6" y="6488668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CarSalesInheritance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5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73216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at the right level of detail</a:t>
            </a:r>
          </a:p>
          <a:p>
            <a:r>
              <a:rPr lang="en-GB" dirty="0"/>
              <a:t>Including only what’s relevant to the problem being solved</a:t>
            </a:r>
          </a:p>
        </p:txBody>
      </p:sp>
      <p:pic>
        <p:nvPicPr>
          <p:cNvPr id="4098" name="Picture 2" descr="C:\Users\Louise\Desktop\libraryShel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76" y="3814270"/>
            <a:ext cx="2381336" cy="17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ouise\Desktop\employ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40" y="3787180"/>
            <a:ext cx="2534580" cy="17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5126"/>
            <a:ext cx="8119814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object-orientation?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approach to programming</a:t>
            </a:r>
          </a:p>
          <a:p>
            <a:r>
              <a:rPr lang="en-GB" dirty="0"/>
              <a:t>‘Objects’ are represented in the program</a:t>
            </a:r>
          </a:p>
          <a:p>
            <a:pPr lvl="1"/>
            <a:r>
              <a:rPr lang="en-GB" dirty="0"/>
              <a:t>Roughly correspond to real-world objects</a:t>
            </a:r>
          </a:p>
          <a:p>
            <a:r>
              <a:rPr lang="en-GB" dirty="0"/>
              <a:t>The program manages the interaction of these objects to produce the desired results</a:t>
            </a:r>
          </a:p>
        </p:txBody>
      </p:sp>
    </p:spTree>
    <p:extLst>
      <p:ext uri="{BB962C8B-B14F-4D97-AF65-F5344CB8AC3E}">
        <p14:creationId xmlns:p14="http://schemas.microsoft.com/office/powerpoint/2010/main" val="213351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in pairs, list every attribute and behaviour you can think of for a car</a:t>
            </a:r>
          </a:p>
          <a:p>
            <a:r>
              <a:rPr lang="en-GB" dirty="0"/>
              <a:t>Make different versions of your list of attributes and behaviours for the following applications:</a:t>
            </a:r>
          </a:p>
          <a:p>
            <a:pPr lvl="1"/>
            <a:r>
              <a:rPr lang="en-GB" dirty="0"/>
              <a:t>A repairs application for a garage</a:t>
            </a:r>
          </a:p>
          <a:p>
            <a:pPr lvl="1"/>
            <a:r>
              <a:rPr lang="en-GB" dirty="0"/>
              <a:t>A sales system for a car rental company</a:t>
            </a:r>
          </a:p>
          <a:p>
            <a:pPr lvl="1"/>
            <a:r>
              <a:rPr lang="en-GB" dirty="0"/>
              <a:t>A stock management system for a toyshop that sells model cars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572" y="2663619"/>
            <a:ext cx="799288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37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27684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753566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Giving an object responsibility for itself</a:t>
            </a:r>
          </a:p>
          <a:p>
            <a:pPr lvl="1"/>
            <a:r>
              <a:rPr lang="en-GB" dirty="0"/>
              <a:t>Including the attributes and behaviours than an object needs to work correctly</a:t>
            </a:r>
          </a:p>
          <a:p>
            <a:r>
              <a:rPr lang="en-GB" dirty="0"/>
              <a:t>Stopping other code from interfering</a:t>
            </a:r>
          </a:p>
          <a:p>
            <a:pPr lvl="1"/>
            <a:r>
              <a:rPr lang="en-GB" dirty="0"/>
              <a:t>Make data private where necessary</a:t>
            </a:r>
          </a:p>
        </p:txBody>
      </p:sp>
      <p:pic>
        <p:nvPicPr>
          <p:cNvPr id="5122" name="Picture 2" descr="C:\Users\Louise\Desktop\Chef-south-p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92576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ouise\Desktop\account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08" y="3894249"/>
            <a:ext cx="33337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 –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C# has a number of access modifiers for methods and properties</a:t>
            </a:r>
          </a:p>
          <a:p>
            <a:r>
              <a:rPr lang="en-GB" dirty="0"/>
              <a:t>The most common are:</a:t>
            </a:r>
          </a:p>
          <a:p>
            <a:pPr lvl="1"/>
            <a:r>
              <a:rPr lang="en-GB" dirty="0"/>
              <a:t>Public – any code can access this</a:t>
            </a:r>
          </a:p>
          <a:p>
            <a:pPr lvl="1"/>
            <a:r>
              <a:rPr lang="en-GB" dirty="0"/>
              <a:t>Private – only code in the same class can access this</a:t>
            </a:r>
          </a:p>
          <a:p>
            <a:pPr lvl="1"/>
            <a:r>
              <a:rPr lang="en-GB" dirty="0"/>
              <a:t>Protected – only code in the same class and its derived classes can access this</a:t>
            </a:r>
          </a:p>
          <a:p>
            <a:r>
              <a:rPr lang="en-GB" dirty="0"/>
              <a:t>These can be useful for encapsulation</a:t>
            </a:r>
          </a:p>
          <a:p>
            <a:pPr lvl="1"/>
            <a:r>
              <a:rPr lang="en-GB" dirty="0"/>
              <a:t>Making data and methods private (or protected) where appropriate makes it easier to get code working correctly and debug it</a:t>
            </a:r>
          </a:p>
        </p:txBody>
      </p:sp>
    </p:spTree>
    <p:extLst>
      <p:ext uri="{BB962C8B-B14F-4D97-AF65-F5344CB8AC3E}">
        <p14:creationId xmlns:p14="http://schemas.microsoft.com/office/powerpoint/2010/main" val="107698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94037"/>
            <a:ext cx="8229600" cy="11430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76056" y="1542276"/>
            <a:ext cx="3456384" cy="4464496"/>
            <a:chOff x="539552" y="1556792"/>
            <a:chExt cx="3456384" cy="4464496"/>
          </a:xfrm>
        </p:grpSpPr>
        <p:grpSp>
          <p:nvGrpSpPr>
            <p:cNvPr id="15" name="Group 14"/>
            <p:cNvGrpSpPr/>
            <p:nvPr/>
          </p:nvGrpSpPr>
          <p:grpSpPr>
            <a:xfrm>
              <a:off x="539552" y="1556792"/>
              <a:ext cx="3456384" cy="4464496"/>
              <a:chOff x="539552" y="1556792"/>
              <a:chExt cx="3456384" cy="44644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9552" y="1556792"/>
                <a:ext cx="3456384" cy="446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39552" y="2060848"/>
                <a:ext cx="3432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63779" y="1565311"/>
              <a:ext cx="2327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Bank account</a:t>
              </a:r>
            </a:p>
            <a:p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479" y="2204864"/>
              <a:ext cx="3035511" cy="3447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Name (public)</a:t>
              </a:r>
            </a:p>
            <a:p>
              <a:r>
                <a:rPr lang="en-GB" sz="2000" dirty="0"/>
                <a:t>Account number (public)</a:t>
              </a:r>
            </a:p>
            <a:p>
              <a:r>
                <a:rPr lang="en-GB" sz="2000" dirty="0"/>
                <a:t>Balance (public or private?)</a:t>
              </a:r>
            </a:p>
            <a:p>
              <a:endParaRPr lang="en-GB" sz="2000" dirty="0"/>
            </a:p>
            <a:p>
              <a:r>
                <a:rPr lang="en-GB" sz="2000" dirty="0"/>
                <a:t>--------------------</a:t>
              </a:r>
            </a:p>
            <a:p>
              <a:r>
                <a:rPr lang="en-GB" sz="2000" dirty="0"/>
                <a:t>Deposit</a:t>
              </a:r>
            </a:p>
            <a:p>
              <a:r>
                <a:rPr lang="en-GB" sz="2000" dirty="0"/>
                <a:t>Withdrawal</a:t>
              </a:r>
            </a:p>
            <a:p>
              <a:r>
                <a:rPr lang="en-GB" sz="2000" dirty="0"/>
                <a:t>Get Balance</a:t>
              </a:r>
            </a:p>
            <a:p>
              <a:r>
                <a:rPr lang="en-GB" sz="2000" dirty="0"/>
                <a:t>Open</a:t>
              </a:r>
            </a:p>
            <a:p>
              <a:r>
                <a:rPr lang="en-GB" sz="2000" dirty="0"/>
                <a:t>Close</a:t>
              </a:r>
            </a:p>
            <a:p>
              <a:endParaRPr lang="en-GB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9341" y="1562670"/>
            <a:ext cx="3456384" cy="4464496"/>
            <a:chOff x="4860032" y="1542276"/>
            <a:chExt cx="3456384" cy="4464496"/>
          </a:xfrm>
        </p:grpSpPr>
        <p:grpSp>
          <p:nvGrpSpPr>
            <p:cNvPr id="16" name="Group 15"/>
            <p:cNvGrpSpPr/>
            <p:nvPr/>
          </p:nvGrpSpPr>
          <p:grpSpPr>
            <a:xfrm>
              <a:off x="4860032" y="1542276"/>
              <a:ext cx="3456384" cy="4464496"/>
              <a:chOff x="539552" y="1556792"/>
              <a:chExt cx="3456384" cy="44644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39552" y="1556792"/>
                <a:ext cx="3456384" cy="446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39552" y="2060848"/>
                <a:ext cx="3432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04048" y="1556792"/>
              <a:ext cx="105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Doctor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2204864"/>
              <a:ext cx="316516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Name (public)</a:t>
              </a:r>
            </a:p>
            <a:p>
              <a:r>
                <a:rPr lang="en-GB" sz="2000" dirty="0"/>
                <a:t>Specialism (public)</a:t>
              </a:r>
            </a:p>
            <a:p>
              <a:r>
                <a:rPr lang="en-GB" sz="2000" dirty="0"/>
                <a:t>Professional address (public)</a:t>
              </a:r>
            </a:p>
            <a:p>
              <a:r>
                <a:rPr lang="en-GB" sz="2000" dirty="0"/>
                <a:t>Home address (private)</a:t>
              </a:r>
            </a:p>
            <a:p>
              <a:r>
                <a:rPr lang="en-GB" sz="2000" dirty="0"/>
                <a:t>-----------</a:t>
              </a:r>
            </a:p>
            <a:p>
              <a:r>
                <a:rPr lang="en-GB" sz="2000" dirty="0"/>
                <a:t>Give Appointment</a:t>
              </a:r>
            </a:p>
            <a:p>
              <a:r>
                <a:rPr lang="en-GB" sz="2000" dirty="0"/>
                <a:t>Treat Patient</a:t>
              </a:r>
            </a:p>
            <a:p>
              <a:r>
                <a:rPr lang="en-GB" sz="2000" dirty="0"/>
                <a:t>Write Prescription</a:t>
              </a:r>
            </a:p>
            <a:p>
              <a:r>
                <a:rPr lang="en-GB" sz="2000" dirty="0"/>
                <a:t>Make Ice Cream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5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 exercise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code for helping to manage a restaurant</a:t>
            </a:r>
          </a:p>
          <a:p>
            <a:r>
              <a:rPr lang="en-GB" dirty="0"/>
              <a:t>It works, but it’s poorly encapsulated</a:t>
            </a:r>
          </a:p>
          <a:p>
            <a:r>
              <a:rPr lang="en-GB" dirty="0"/>
              <a:t>How can you fix it, so that it’s well-encapsulated?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75874"/>
            <a:ext cx="325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RestaurantEncapsulationExercise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481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24" y="365126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 – properties and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field is a data member of a class</a:t>
            </a:r>
          </a:p>
          <a:p>
            <a:r>
              <a:rPr lang="en-GB" dirty="0"/>
              <a:t>Property construct used to control access to fields by implementing access methods</a:t>
            </a:r>
          </a:p>
          <a:p>
            <a:r>
              <a:rPr lang="en-GB" dirty="0"/>
              <a:t>When there is data that should be private or validated, read-write access can be controlled</a:t>
            </a:r>
          </a:p>
          <a:p>
            <a:r>
              <a:rPr lang="en-GB" dirty="0"/>
              <a:t>get{} is used to control read access</a:t>
            </a:r>
          </a:p>
          <a:p>
            <a:r>
              <a:rPr lang="en-GB" dirty="0"/>
              <a:t>set{} is used to control write access</a:t>
            </a:r>
          </a:p>
          <a:p>
            <a:r>
              <a:rPr lang="en-GB" dirty="0"/>
              <a:t>{get; set; } is shorthand for:</a:t>
            </a:r>
          </a:p>
          <a:p>
            <a:pPr lvl="1"/>
            <a:r>
              <a:rPr lang="en-GB" dirty="0"/>
              <a:t>{ get { return _name;} set { _name = value; 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35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and fields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private </a:t>
            </a:r>
            <a:r>
              <a:rPr lang="en-GB" sz="2000" dirty="0" err="1"/>
              <a:t>int</a:t>
            </a:r>
            <a:r>
              <a:rPr lang="en-GB" sz="2000" dirty="0"/>
              <a:t> _mileage;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public </a:t>
            </a:r>
            <a:r>
              <a:rPr lang="en-GB" sz="2000" dirty="0" err="1"/>
              <a:t>int</a:t>
            </a:r>
            <a:r>
              <a:rPr lang="en-GB" sz="2000" dirty="0"/>
              <a:t> Mileage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get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    return _mileage;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set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    if (value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        _mileage = value;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    _mileage = 0;</a:t>
            </a:r>
            <a:endParaRPr lang="en-GB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/>
              <a:t>        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Car car1 = new Car();</a:t>
            </a:r>
          </a:p>
          <a:p>
            <a:pPr marL="0" indent="0">
              <a:buNone/>
            </a:pPr>
            <a:r>
              <a:rPr lang="en-GB" sz="2000" dirty="0"/>
              <a:t>  car1.make = "Rolls Royce";</a:t>
            </a:r>
          </a:p>
          <a:p>
            <a:pPr marL="0" indent="0">
              <a:buNone/>
            </a:pPr>
            <a:r>
              <a:rPr lang="en-GB" sz="2000" dirty="0"/>
              <a:t>  car1.model = "Silver Cloud";</a:t>
            </a:r>
          </a:p>
          <a:p>
            <a:pPr marL="0" indent="0">
              <a:buNone/>
            </a:pPr>
            <a:r>
              <a:rPr lang="en-GB" sz="2000" dirty="0"/>
              <a:t>  car1.price = 35000;</a:t>
            </a:r>
          </a:p>
          <a:p>
            <a:pPr marL="0" indent="0">
              <a:buNone/>
            </a:pPr>
            <a:r>
              <a:rPr lang="en-GB" sz="2000" dirty="0"/>
              <a:t>  car1.Mileage = 25000;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1844824"/>
            <a:ext cx="3528392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42284" y="1844824"/>
            <a:ext cx="38461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3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92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and constructors can be combined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45470"/>
            <a:ext cx="6567586" cy="50323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class Car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string make { get; set;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string model { get; set;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</a:t>
            </a:r>
            <a:r>
              <a:rPr lang="en-US" sz="2000" dirty="0" err="1"/>
              <a:t>int</a:t>
            </a:r>
            <a:r>
              <a:rPr lang="en-US" sz="2000" dirty="0"/>
              <a:t> price { get; set;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Boolean sold { get; set; }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public static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numberOfCars</a:t>
            </a:r>
            <a:r>
              <a:rPr lang="en-GB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Car(string make, string model, </a:t>
            </a:r>
            <a:r>
              <a:rPr lang="en-US" sz="2000" dirty="0" err="1"/>
              <a:t>int</a:t>
            </a:r>
            <a:r>
              <a:rPr lang="en-US" sz="2000" dirty="0"/>
              <a:t> price)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this.make</a:t>
            </a:r>
            <a:r>
              <a:rPr lang="en-GB" sz="2000" dirty="0"/>
              <a:t> = make;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this.model</a:t>
            </a:r>
            <a:r>
              <a:rPr lang="en-GB" sz="2000" dirty="0"/>
              <a:t> = model;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this.price</a:t>
            </a:r>
            <a:r>
              <a:rPr lang="en-GB" sz="2000" dirty="0"/>
              <a:t> = price;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this.sold</a:t>
            </a:r>
            <a:r>
              <a:rPr lang="en-GB" sz="2000" dirty="0"/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    </a:t>
            </a:r>
            <a:r>
              <a:rPr lang="en-GB" sz="2000" dirty="0" err="1"/>
              <a:t>Car.numberOfCars</a:t>
            </a:r>
            <a:r>
              <a:rPr lang="en-GB" sz="20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     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75856" y="5013176"/>
            <a:ext cx="5868144" cy="131534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static void Main(string[] </a:t>
            </a:r>
            <a:r>
              <a:rPr lang="en-GB" sz="2000" dirty="0" err="1"/>
              <a:t>args</a:t>
            </a:r>
            <a:r>
              <a:rPr lang="en-GB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 Car car1 = new Car</a:t>
            </a:r>
            <a:r>
              <a:rPr lang="en-US" sz="2000" dirty="0"/>
              <a:t>("</a:t>
            </a:r>
            <a:r>
              <a:rPr lang="en-US" sz="2000" dirty="0" err="1"/>
              <a:t>RollsRoyce</a:t>
            </a:r>
            <a:r>
              <a:rPr lang="en-US" sz="2000" dirty="0"/>
              <a:t>", "Silver Cloud", 35000);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3203848" y="4869160"/>
            <a:ext cx="59401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30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56667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Program Requirement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Build a small OOP console programme that creates quiz question objects that the user can enter into the console.</a:t>
            </a:r>
          </a:p>
          <a:p>
            <a:r>
              <a:rPr lang="en-GB" dirty="0">
                <a:solidFill>
                  <a:srgbClr val="FF0000"/>
                </a:solidFill>
              </a:rPr>
              <a:t>Each question should have 2 choices and a correct answer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Display each question object question, the 2 choices and the correct answer line by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09" y="39330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Example: 00QuizApp1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09" y="4437112"/>
            <a:ext cx="770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Learning: </a:t>
            </a:r>
          </a:p>
          <a:p>
            <a:r>
              <a:rPr lang="en-GB" dirty="0"/>
              <a:t>Design and create a question class blueprint </a:t>
            </a:r>
          </a:p>
          <a:p>
            <a:r>
              <a:rPr lang="en-GB" dirty="0"/>
              <a:t>Has non static properties to hold the question state</a:t>
            </a:r>
          </a:p>
          <a:p>
            <a:r>
              <a:rPr lang="en-GB" dirty="0"/>
              <a:t>Has methods to call user input when creating the object</a:t>
            </a:r>
          </a:p>
          <a:p>
            <a:r>
              <a:rPr lang="en-GB" dirty="0"/>
              <a:t>Create a loop to create question instances</a:t>
            </a:r>
          </a:p>
          <a:p>
            <a:r>
              <a:rPr lang="en-GB" dirty="0"/>
              <a:t>Create a static property to store number of questions </a:t>
            </a:r>
            <a:r>
              <a:rPr lang="en-GB"/>
              <a:t>being 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36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object-oriented programming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95" y="1848192"/>
            <a:ext cx="8229600" cy="4389120"/>
          </a:xfrm>
        </p:spPr>
        <p:txBody>
          <a:bodyPr/>
          <a:lstStyle/>
          <a:p>
            <a:r>
              <a:rPr lang="en-GB" dirty="0"/>
              <a:t>Makes programs simpler and easier to understand</a:t>
            </a:r>
          </a:p>
          <a:p>
            <a:r>
              <a:rPr lang="en-GB" dirty="0"/>
              <a:t>Makes programs easier to change</a:t>
            </a:r>
          </a:p>
        </p:txBody>
      </p:sp>
    </p:spTree>
    <p:extLst>
      <p:ext uri="{BB962C8B-B14F-4D97-AF65-F5344CB8AC3E}">
        <p14:creationId xmlns:p14="http://schemas.microsoft.com/office/powerpoint/2010/main" val="3604330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182078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class inherits some things, but changes others</a:t>
            </a:r>
          </a:p>
          <a:p>
            <a:r>
              <a:rPr lang="en-GB" dirty="0"/>
              <a:t>Code decides what to do at runtime</a:t>
            </a:r>
          </a:p>
          <a:p>
            <a:r>
              <a:rPr lang="en-GB" dirty="0"/>
              <a:t>Method types: </a:t>
            </a:r>
          </a:p>
          <a:p>
            <a:pPr lvl="1"/>
            <a:r>
              <a:rPr lang="en-GB" dirty="0"/>
              <a:t>Virtual</a:t>
            </a:r>
          </a:p>
          <a:p>
            <a:pPr lvl="2"/>
            <a:r>
              <a:rPr lang="en-GB" dirty="0"/>
              <a:t>Can be overridden </a:t>
            </a:r>
          </a:p>
          <a:p>
            <a:pPr lvl="1"/>
            <a:r>
              <a:rPr lang="en-GB" dirty="0"/>
              <a:t>Override</a:t>
            </a:r>
          </a:p>
          <a:p>
            <a:pPr lvl="2"/>
            <a:r>
              <a:rPr lang="en-GB" dirty="0"/>
              <a:t>A method that overrides a virtual method</a:t>
            </a:r>
          </a:p>
          <a:p>
            <a:pPr lvl="1"/>
            <a:r>
              <a:rPr lang="en-GB" dirty="0"/>
              <a:t>New</a:t>
            </a:r>
          </a:p>
          <a:p>
            <a:pPr lvl="2"/>
            <a:r>
              <a:rPr lang="en-GB" dirty="0"/>
              <a:t>A method that objects in the derived class will override, but objects in the base class won’t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23" y="463373"/>
            <a:ext cx="677441" cy="1129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12" y="463373"/>
            <a:ext cx="1358524" cy="11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11430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635896" y="1455555"/>
            <a:ext cx="1440160" cy="1587375"/>
            <a:chOff x="3635896" y="1455555"/>
            <a:chExt cx="1440160" cy="1587375"/>
          </a:xfrm>
        </p:grpSpPr>
        <p:grpSp>
          <p:nvGrpSpPr>
            <p:cNvPr id="4" name="Group 3"/>
            <p:cNvGrpSpPr/>
            <p:nvPr/>
          </p:nvGrpSpPr>
          <p:grpSpPr>
            <a:xfrm>
              <a:off x="3635896" y="1455555"/>
              <a:ext cx="1440160" cy="1587375"/>
              <a:chOff x="3707904" y="1394473"/>
              <a:chExt cx="1296144" cy="12868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707904" y="1394473"/>
                <a:ext cx="1296144" cy="1286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707904" y="170080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779912" y="1473269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Shape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1" y="1842601"/>
              <a:ext cx="10686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Colour</a:t>
              </a:r>
            </a:p>
            <a:p>
              <a:r>
                <a:rPr lang="en-GB" dirty="0"/>
                <a:t>Line Type</a:t>
              </a:r>
            </a:p>
            <a:p>
              <a:r>
                <a:rPr lang="en-GB" dirty="0"/>
                <a:t>------</a:t>
              </a:r>
            </a:p>
            <a:p>
              <a:r>
                <a:rPr lang="en-GB" dirty="0"/>
                <a:t>Draw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79712" y="3756581"/>
            <a:ext cx="1440160" cy="1977873"/>
            <a:chOff x="3707904" y="3861047"/>
            <a:chExt cx="1440160" cy="1977873"/>
          </a:xfrm>
        </p:grpSpPr>
        <p:grpSp>
          <p:nvGrpSpPr>
            <p:cNvPr id="36" name="Group 35"/>
            <p:cNvGrpSpPr/>
            <p:nvPr/>
          </p:nvGrpSpPr>
          <p:grpSpPr>
            <a:xfrm>
              <a:off x="3707904" y="3861047"/>
              <a:ext cx="1440160" cy="1977873"/>
              <a:chOff x="3707904" y="3861047"/>
              <a:chExt cx="1440160" cy="197787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07904" y="3861047"/>
                <a:ext cx="1440160" cy="19778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707904" y="4293096"/>
                <a:ext cx="1440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3779912" y="386104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Rectangle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2816" y="4302388"/>
              <a:ext cx="82400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  <a:p>
              <a:r>
                <a:rPr lang="en-GB" dirty="0"/>
                <a:t>Length</a:t>
              </a:r>
            </a:p>
            <a:p>
              <a:r>
                <a:rPr lang="en-GB" dirty="0"/>
                <a:t>Width</a:t>
              </a:r>
            </a:p>
            <a:p>
              <a:r>
                <a:rPr lang="en-GB" dirty="0"/>
                <a:t>----</a:t>
              </a:r>
            </a:p>
            <a:p>
              <a:r>
                <a:rPr lang="en-GB" dirty="0"/>
                <a:t>Draw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20072" y="3605563"/>
            <a:ext cx="1584176" cy="2279907"/>
            <a:chOff x="6516216" y="3836012"/>
            <a:chExt cx="1584176" cy="2279907"/>
          </a:xfrm>
        </p:grpSpPr>
        <p:sp>
          <p:nvSpPr>
            <p:cNvPr id="16" name="Rectangle 15"/>
            <p:cNvSpPr/>
            <p:nvPr/>
          </p:nvSpPr>
          <p:spPr>
            <a:xfrm>
              <a:off x="6516216" y="3836012"/>
              <a:ext cx="1584176" cy="2257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516216" y="4293096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14210" y="3861048"/>
              <a:ext cx="925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Triangle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2814" y="4361593"/>
              <a:ext cx="94102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  <a:p>
              <a:r>
                <a:rPr lang="en-GB" dirty="0"/>
                <a:t>Length1</a:t>
              </a:r>
            </a:p>
            <a:p>
              <a:r>
                <a:rPr lang="en-GB" dirty="0"/>
                <a:t>Length2</a:t>
              </a:r>
            </a:p>
            <a:p>
              <a:r>
                <a:rPr lang="en-GB" dirty="0"/>
                <a:t>Angle</a:t>
              </a:r>
            </a:p>
            <a:p>
              <a:r>
                <a:rPr lang="en-GB" dirty="0"/>
                <a:t>----</a:t>
              </a:r>
            </a:p>
            <a:p>
              <a:r>
                <a:rPr lang="en-GB" dirty="0"/>
                <a:t>Draw</a:t>
              </a:r>
            </a:p>
          </p:txBody>
        </p:sp>
      </p:grpSp>
      <p:cxnSp>
        <p:nvCxnSpPr>
          <p:cNvPr id="27" name="Straight Arrow Connector 26"/>
          <p:cNvCxnSpPr>
            <a:stCxn id="19" idx="0"/>
            <a:endCxn id="5" idx="2"/>
          </p:cNvCxnSpPr>
          <p:nvPr/>
        </p:nvCxnSpPr>
        <p:spPr>
          <a:xfrm flipV="1">
            <a:off x="2603089" y="3042930"/>
            <a:ext cx="1752887" cy="713652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</p:cNvCxnSpPr>
          <p:nvPr/>
        </p:nvCxnSpPr>
        <p:spPr>
          <a:xfrm flipH="1" flipV="1">
            <a:off x="4385288" y="3045783"/>
            <a:ext cx="1626872" cy="55978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1644" y="593467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program can say ‘draw a shape’ and the correct version of Draw will run, depending on which type of object is involved in calling the Draw method</a:t>
            </a:r>
          </a:p>
        </p:txBody>
      </p:sp>
    </p:spTree>
    <p:extLst>
      <p:ext uri="{BB962C8B-B14F-4D97-AF65-F5344CB8AC3E}">
        <p14:creationId xmlns:p14="http://schemas.microsoft.com/office/powerpoint/2010/main" val="2020511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28811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-39910" y="997906"/>
            <a:ext cx="4827934" cy="58600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class Polygon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public virtual void Draw()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Console.WriteLine</a:t>
            </a:r>
            <a:r>
              <a:rPr lang="en-GB" sz="1800" dirty="0"/>
              <a:t>("Drawing a Polygon.");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class Rectangle : Polygon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public override void Draw()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Console.WriteLine</a:t>
            </a:r>
            <a:r>
              <a:rPr lang="en-GB" sz="1800" dirty="0"/>
              <a:t>("Drawing a Rectangle.");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/>
              <a:t>class </a:t>
            </a:r>
            <a:r>
              <a:rPr lang="en-GB" sz="1800" dirty="0"/>
              <a:t>Triangle : Polygon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public new void Draw()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Console.WriteLine</a:t>
            </a:r>
            <a:r>
              <a:rPr lang="en-GB" sz="1800" dirty="0"/>
              <a:t>("Drawing a Triangle.");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27934" y="993100"/>
            <a:ext cx="4316066" cy="5864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class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List&lt;Polygon&gt; polygons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	new List&lt;Polygon&gt;();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polygons.Add</a:t>
            </a:r>
            <a:r>
              <a:rPr lang="en-GB" sz="1800" dirty="0"/>
              <a:t>(new Polygon());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//rectangle cast as a polygon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polygons.Add</a:t>
            </a:r>
            <a:r>
              <a:rPr lang="en-GB" sz="1800" dirty="0"/>
              <a:t>(new Rectangle());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//triangle cast as a polygon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polygons.Add</a:t>
            </a:r>
            <a:r>
              <a:rPr lang="en-GB" sz="1800" dirty="0"/>
              <a:t>(new Triangle());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foreach</a:t>
            </a:r>
            <a:r>
              <a:rPr lang="en-GB" sz="1800" dirty="0"/>
              <a:t> (Polygon p in polygons)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p.Draw</a:t>
            </a:r>
            <a:r>
              <a:rPr lang="en-GB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Triangle triangle1 = new Triangle();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    triangle1.Draw();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93101"/>
            <a:ext cx="4788024" cy="586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27934" y="993100"/>
            <a:ext cx="4316066" cy="586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06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program which displays the number of wheels different vehicles have, using polymorphism</a:t>
            </a:r>
          </a:p>
          <a:p>
            <a:pPr lvl="1"/>
            <a:r>
              <a:rPr lang="en-US" dirty="0"/>
              <a:t>Base it on the polygons example</a:t>
            </a:r>
            <a:endParaRPr lang="en-GB" dirty="0"/>
          </a:p>
          <a:p>
            <a:r>
              <a:rPr lang="en-GB" dirty="0"/>
              <a:t>Use the virtual, override and new keywords in method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07" y="6488668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258334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09363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11430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2565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Object-oriented programming represents objects in code that are like real-life objects</a:t>
            </a:r>
          </a:p>
          <a:p>
            <a:r>
              <a:rPr lang="en-GB" dirty="0"/>
              <a:t>OOP makes code easier to understand and change</a:t>
            </a:r>
          </a:p>
          <a:p>
            <a:r>
              <a:rPr lang="en-GB" dirty="0"/>
              <a:t>Classes are the blueprints for objects</a:t>
            </a:r>
          </a:p>
          <a:p>
            <a:r>
              <a:rPr lang="en-GB" dirty="0"/>
              <a:t>Inheritance is when derived classes inherit from base classes</a:t>
            </a:r>
          </a:p>
          <a:p>
            <a:r>
              <a:rPr lang="en-GB" dirty="0"/>
              <a:t>Abstraction is working at the right level of detail</a:t>
            </a:r>
          </a:p>
          <a:p>
            <a:r>
              <a:rPr lang="en-GB" dirty="0"/>
              <a:t>Encapsulation is when objects take responsibility for themselves and keep certain data private</a:t>
            </a:r>
          </a:p>
          <a:p>
            <a:r>
              <a:rPr lang="en-GB" dirty="0"/>
              <a:t>Properties can be used to control access to fields</a:t>
            </a:r>
          </a:p>
          <a:p>
            <a:r>
              <a:rPr lang="en-GB" dirty="0"/>
              <a:t>Polymorphism is when the program chooses which code to run based on the information it is given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6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and debugging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91823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Testing proves the presence of defects, not their absence</a:t>
            </a:r>
          </a:p>
          <a:p>
            <a:r>
              <a:rPr lang="en-GB" dirty="0"/>
              <a:t>Exhaustive testing is impossible</a:t>
            </a:r>
          </a:p>
          <a:p>
            <a:pPr lvl="1"/>
            <a:r>
              <a:rPr lang="en-GB" dirty="0"/>
              <a:t>Bugs congregate at borders and boundaries</a:t>
            </a:r>
          </a:p>
          <a:p>
            <a:pPr lvl="2"/>
            <a:r>
              <a:rPr lang="en-GB" dirty="0"/>
              <a:t>Test decision structures (if, switch) and repetition structures (loops)</a:t>
            </a:r>
          </a:p>
          <a:p>
            <a:pPr lvl="1"/>
            <a:r>
              <a:rPr lang="en-GB" dirty="0"/>
              <a:t>The user is the weakest link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Check a range of sensible and nonsensical user inputs</a:t>
            </a:r>
          </a:p>
          <a:p>
            <a:r>
              <a:rPr lang="en-GB" dirty="0">
                <a:sym typeface="Wingdings" panose="05000000000000000000" pitchFamily="2" charset="2"/>
              </a:rPr>
              <a:t>Be aware of general principles of testing</a:t>
            </a:r>
          </a:p>
          <a:p>
            <a:pPr lvl="1"/>
            <a:r>
              <a:rPr lang="en-GB" dirty="0">
                <a:sym typeface="Wingdings" panose="05000000000000000000" pitchFamily="2" charset="2"/>
                <a:hlinkClick r:id="rId2"/>
              </a:rPr>
              <a:t>http://istqbexamcertification.com/what-are-the-principles-of-testing/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Use the debugger</a:t>
            </a:r>
          </a:p>
          <a:p>
            <a:pPr lvl="1"/>
            <a:r>
              <a:rPr lang="en-GB" dirty="0">
                <a:hlinkClick r:id="rId3"/>
              </a:rPr>
              <a:t>https://msdn.microsoft.com/en-us/library/dn986851.aspx</a:t>
            </a:r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Use automated testing when possible</a:t>
            </a:r>
          </a:p>
          <a:p>
            <a:pPr lvl="1"/>
            <a:r>
              <a:rPr lang="en-GB" dirty="0"/>
              <a:t>Useful because it speeds up and standardises testing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137"/>
            <a:ext cx="25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CalculatorTestingExample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378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testing in VS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unit test project to your solution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5760640" cy="3981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63688" y="386104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90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8" y="188640"/>
            <a:ext cx="78867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testing in 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896544"/>
          </a:xfrm>
        </p:spPr>
        <p:txBody>
          <a:bodyPr>
            <a:normAutofit fontScale="55000" lnSpcReduction="20000"/>
          </a:bodyPr>
          <a:lstStyle/>
          <a:p>
            <a:r>
              <a:rPr lang="en-GB" sz="5100" dirty="0"/>
              <a:t>Add a reference to your main project</a:t>
            </a:r>
          </a:p>
          <a:p>
            <a:r>
              <a:rPr lang="en-GB" sz="5100" dirty="0"/>
              <a:t>Write some test cases, e.g.</a:t>
            </a:r>
          </a:p>
          <a:p>
            <a:endParaRPr lang="en-GB" sz="5100" dirty="0"/>
          </a:p>
          <a:p>
            <a:pPr marL="0" indent="0">
              <a:buNone/>
            </a:pPr>
            <a:r>
              <a:rPr lang="en-GB" sz="3700" dirty="0"/>
              <a:t>        [</a:t>
            </a:r>
            <a:r>
              <a:rPr lang="en-GB" sz="3700" dirty="0" err="1"/>
              <a:t>TestMethod</a:t>
            </a:r>
            <a:r>
              <a:rPr lang="en-GB" sz="3700" dirty="0"/>
              <a:t>]</a:t>
            </a:r>
          </a:p>
          <a:p>
            <a:pPr marL="0" indent="0">
              <a:buNone/>
            </a:pPr>
            <a:r>
              <a:rPr lang="en-GB" sz="3700" dirty="0"/>
              <a:t>        public void TestMethod1()</a:t>
            </a:r>
          </a:p>
          <a:p>
            <a:pPr marL="0" indent="0">
              <a:buNone/>
            </a:pPr>
            <a:r>
              <a:rPr lang="en-GB" sz="3700" dirty="0"/>
              <a:t>        {</a:t>
            </a:r>
          </a:p>
          <a:p>
            <a:pPr marL="0" indent="0">
              <a:buNone/>
            </a:pPr>
            <a:r>
              <a:rPr lang="en-GB" sz="3700" dirty="0"/>
              <a:t>            </a:t>
            </a:r>
            <a:r>
              <a:rPr lang="en-GB" sz="3700" dirty="0" err="1"/>
              <a:t>var</a:t>
            </a:r>
            <a:r>
              <a:rPr lang="en-GB" sz="3700" dirty="0"/>
              <a:t> result = </a:t>
            </a:r>
            <a:r>
              <a:rPr lang="en-GB" sz="3700" dirty="0" err="1"/>
              <a:t>CalculatorTestingExample.Operations.Add</a:t>
            </a:r>
            <a:r>
              <a:rPr lang="en-GB" sz="3700" dirty="0"/>
              <a:t>(1,3);</a:t>
            </a:r>
          </a:p>
          <a:p>
            <a:pPr marL="0" indent="0">
              <a:buNone/>
            </a:pPr>
            <a:r>
              <a:rPr lang="en-GB" sz="3700" dirty="0"/>
              <a:t>            </a:t>
            </a:r>
            <a:r>
              <a:rPr lang="en-GB" sz="3700" dirty="0" err="1"/>
              <a:t>Assert.IsTrue</a:t>
            </a:r>
            <a:r>
              <a:rPr lang="en-GB" sz="3700" dirty="0"/>
              <a:t>(result == 4);</a:t>
            </a:r>
          </a:p>
          <a:p>
            <a:pPr marL="0" indent="0">
              <a:buNone/>
            </a:pPr>
            <a:r>
              <a:rPr lang="en-GB" sz="3700" dirty="0"/>
              <a:t>            </a:t>
            </a:r>
            <a:r>
              <a:rPr lang="en-GB" sz="3700" dirty="0" err="1"/>
              <a:t>var</a:t>
            </a:r>
            <a:r>
              <a:rPr lang="en-GB" sz="3700" dirty="0"/>
              <a:t> result2 = </a:t>
            </a:r>
            <a:r>
              <a:rPr lang="en-GB" sz="3700" dirty="0" err="1"/>
              <a:t>CalculatorTestingExample.Operations.Subtract</a:t>
            </a:r>
            <a:r>
              <a:rPr lang="en-GB" sz="3700" dirty="0"/>
              <a:t>(1, 3);</a:t>
            </a:r>
          </a:p>
          <a:p>
            <a:pPr marL="0" indent="0">
              <a:buNone/>
            </a:pPr>
            <a:r>
              <a:rPr lang="en-GB" sz="3700" dirty="0"/>
              <a:t>            </a:t>
            </a:r>
            <a:r>
              <a:rPr lang="en-GB" sz="3700" dirty="0" err="1"/>
              <a:t>Assert.IsTrue</a:t>
            </a:r>
            <a:r>
              <a:rPr lang="en-GB" sz="3700" dirty="0"/>
              <a:t>(result2 == -2);</a:t>
            </a:r>
          </a:p>
          <a:p>
            <a:pPr marL="0" indent="0">
              <a:buNone/>
            </a:pPr>
            <a:r>
              <a:rPr lang="en-GB" sz="3700" dirty="0"/>
              <a:t>        }</a:t>
            </a:r>
          </a:p>
          <a:p>
            <a:r>
              <a:rPr lang="en-GB" sz="5100" dirty="0"/>
              <a:t>Run the tests from the Test menu</a:t>
            </a:r>
            <a:endParaRPr lang="en-GB" sz="3700" dirty="0"/>
          </a:p>
          <a:p>
            <a:pPr marL="0" indent="0">
              <a:buNone/>
            </a:pPr>
            <a:r>
              <a:rPr lang="en-GB" sz="37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54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alternative?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997150"/>
            <a:ext cx="4040188" cy="639762"/>
          </a:xfrm>
        </p:spPr>
        <p:txBody>
          <a:bodyPr>
            <a:normAutofit/>
          </a:bodyPr>
          <a:lstStyle/>
          <a:p>
            <a:r>
              <a:rPr lang="en-GB" dirty="0"/>
              <a:t>Procedural programming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3312368" cy="220918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3191" y="5517232"/>
            <a:ext cx="4248472" cy="639762"/>
          </a:xfrm>
        </p:spPr>
        <p:txBody>
          <a:bodyPr>
            <a:normAutofit/>
          </a:bodyPr>
          <a:lstStyle/>
          <a:p>
            <a:r>
              <a:rPr lang="en-GB" dirty="0"/>
              <a:t>Object-oriented programming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44" y="3393483"/>
            <a:ext cx="3886200" cy="1907771"/>
          </a:xfrm>
        </p:spPr>
      </p:pic>
    </p:spTree>
    <p:extLst>
      <p:ext uri="{BB962C8B-B14F-4D97-AF65-F5344CB8AC3E}">
        <p14:creationId xmlns:p14="http://schemas.microsoft.com/office/powerpoint/2010/main" val="35560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that uses inheritance</a:t>
            </a:r>
          </a:p>
          <a:p>
            <a:pPr lvl="1"/>
            <a:r>
              <a:rPr lang="en-GB" dirty="0"/>
              <a:t>Explain how you have worked at the right level of abstraction</a:t>
            </a:r>
          </a:p>
          <a:p>
            <a:pPr lvl="1"/>
            <a:r>
              <a:rPr lang="en-GB" dirty="0"/>
              <a:t>Explain why your classes and objects are (or aren’t) well-encapsulated and fix them if necessary</a:t>
            </a:r>
          </a:p>
          <a:p>
            <a:r>
              <a:rPr lang="en-GB" dirty="0"/>
              <a:t>Adapt one of the examples of polymorphism</a:t>
            </a:r>
          </a:p>
          <a:p>
            <a:r>
              <a:rPr lang="en-GB" dirty="0"/>
              <a:t>Test your programs using the debugger</a:t>
            </a:r>
          </a:p>
          <a:p>
            <a:r>
              <a:rPr lang="en-GB" dirty="0"/>
              <a:t>Write some automated test cases for one of your programs and run the tests</a:t>
            </a:r>
          </a:p>
          <a:p>
            <a:pPr lvl="1"/>
            <a:r>
              <a:rPr lang="en-GB" dirty="0"/>
              <a:t>Fix any bugs and re-run the tests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98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204864"/>
            <a:ext cx="568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OOP basics</a:t>
            </a:r>
          </a:p>
        </p:txBody>
      </p:sp>
    </p:spTree>
    <p:extLst>
      <p:ext uri="{BB962C8B-B14F-4D97-AF65-F5344CB8AC3E}">
        <p14:creationId xmlns:p14="http://schemas.microsoft.com/office/powerpoint/2010/main" val="6325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21" y="341784"/>
            <a:ext cx="8229600" cy="11430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79" y="1529408"/>
            <a:ext cx="8435280" cy="53285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Roughly correspond to real-world objects</a:t>
            </a:r>
          </a:p>
          <a:p>
            <a:r>
              <a:rPr lang="en-GB" dirty="0"/>
              <a:t>Anything that can be a noun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Objects have:</a:t>
            </a:r>
          </a:p>
          <a:p>
            <a:pPr lvl="1"/>
            <a:r>
              <a:rPr lang="en-GB" dirty="0"/>
              <a:t>Attributes</a:t>
            </a:r>
          </a:p>
          <a:p>
            <a:pPr lvl="1"/>
            <a:r>
              <a:rPr lang="en-GB" dirty="0"/>
              <a:t>Behaviours</a:t>
            </a:r>
          </a:p>
          <a:p>
            <a:r>
              <a:rPr lang="en-GB" dirty="0"/>
              <a:t>A program will have many instances of any object</a:t>
            </a:r>
          </a:p>
          <a:p>
            <a:pPr lvl="1"/>
            <a:r>
              <a:rPr lang="en-GB" dirty="0"/>
              <a:t>Each will have different values for its attributes</a:t>
            </a:r>
          </a:p>
          <a:p>
            <a:pPr lvl="1"/>
            <a:r>
              <a:rPr lang="en-GB" dirty="0"/>
              <a:t>Each will perform behaviours when it needs to</a:t>
            </a:r>
          </a:p>
          <a:p>
            <a:pPr lvl="1"/>
            <a:endParaRPr lang="en-GB" dirty="0"/>
          </a:p>
        </p:txBody>
      </p:sp>
      <p:pic>
        <p:nvPicPr>
          <p:cNvPr id="1027" name="Picture 3" descr="C:\Users\Louise\Desktop\simpsonshou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355" y="2562840"/>
            <a:ext cx="2077677" cy="15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ouise\Desktop\bank_accou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75967"/>
            <a:ext cx="1566845" cy="15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ouise\Desktop\Amy-Purdy-pictu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27" y="2575967"/>
            <a:ext cx="1573113" cy="15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Louise\Desktop\car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9" y="2786059"/>
            <a:ext cx="2251292" cy="113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Individual objects have features in common with other objects of the same type: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Makes sense to have a blueprint that includes these common attributes (fields) and behaviours (methods)</a:t>
            </a:r>
          </a:p>
        </p:txBody>
      </p:sp>
      <p:pic>
        <p:nvPicPr>
          <p:cNvPr id="2051" name="Picture 3" descr="C:\Users\Louise\Desktop\masera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3707531" cy="17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ouise\Desktop\delBoyV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996952"/>
            <a:ext cx="2470227" cy="17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4540</TotalTime>
  <Words>3195</Words>
  <Application>Microsoft Office PowerPoint</Application>
  <PresentationFormat>On-screen Show (4:3)</PresentationFormat>
  <Paragraphs>602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 Unicode MS</vt:lpstr>
      <vt:lpstr>Arial</vt:lpstr>
      <vt:lpstr>Calibri</vt:lpstr>
      <vt:lpstr>Calibri Light</vt:lpstr>
      <vt:lpstr>Consolas</vt:lpstr>
      <vt:lpstr>Tahoma</vt:lpstr>
      <vt:lpstr>Wingdings</vt:lpstr>
      <vt:lpstr>Office Theme</vt:lpstr>
      <vt:lpstr>PowerPoint Presentation</vt:lpstr>
      <vt:lpstr>Overview of material</vt:lpstr>
      <vt:lpstr>Objectives</vt:lpstr>
      <vt:lpstr>What is object-orientation?</vt:lpstr>
      <vt:lpstr>Why is object-oriented programming important?</vt:lpstr>
      <vt:lpstr>What’s the alternative?</vt:lpstr>
      <vt:lpstr>PowerPoint Presentation</vt:lpstr>
      <vt:lpstr>Objects</vt:lpstr>
      <vt:lpstr>Objects</vt:lpstr>
      <vt:lpstr>Classes</vt:lpstr>
      <vt:lpstr>Classes - fields</vt:lpstr>
      <vt:lpstr>PowerPoint Presentation</vt:lpstr>
      <vt:lpstr>Fields – exercise – non-static and static</vt:lpstr>
      <vt:lpstr>Class – with static and non-static fields</vt:lpstr>
      <vt:lpstr>Static class and static members</vt:lpstr>
      <vt:lpstr>Classes, objects and fields - exercise</vt:lpstr>
      <vt:lpstr>PowerPoint Presentation</vt:lpstr>
      <vt:lpstr>Methods</vt:lpstr>
      <vt:lpstr>Methods – exercise – non-static and static </vt:lpstr>
      <vt:lpstr>Non-static methods - example</vt:lpstr>
      <vt:lpstr>Methods – exercise – non-static properties and methods</vt:lpstr>
      <vt:lpstr>Static methods - example</vt:lpstr>
      <vt:lpstr>Methods – exercise –static fields and methods</vt:lpstr>
      <vt:lpstr>PowerPoint Presentation</vt:lpstr>
      <vt:lpstr>Constructors</vt:lpstr>
      <vt:lpstr>Constructor - example</vt:lpstr>
      <vt:lpstr>Constructors - exercise</vt:lpstr>
      <vt:lpstr>Objects and user input - exercise</vt:lpstr>
      <vt:lpstr>PowerPoint Presentation</vt:lpstr>
      <vt:lpstr>Inheritance</vt:lpstr>
      <vt:lpstr>Inheritance</vt:lpstr>
      <vt:lpstr>Inheritance</vt:lpstr>
      <vt:lpstr>Inheritance - different kinds of classes</vt:lpstr>
      <vt:lpstr>Inheritance - casting</vt:lpstr>
      <vt:lpstr>Inheritance and constructors</vt:lpstr>
      <vt:lpstr>Inheritance and constructors</vt:lpstr>
      <vt:lpstr>Inheritance - exercise</vt:lpstr>
      <vt:lpstr>PowerPoint Presentation</vt:lpstr>
      <vt:lpstr>Abstraction</vt:lpstr>
      <vt:lpstr>Abstraction - exercise</vt:lpstr>
      <vt:lpstr>PowerPoint Presentation</vt:lpstr>
      <vt:lpstr>Encapsulation</vt:lpstr>
      <vt:lpstr>Encapsulation – access modifiers</vt:lpstr>
      <vt:lpstr>Encapsulation</vt:lpstr>
      <vt:lpstr>Encapsulation exercise</vt:lpstr>
      <vt:lpstr>Encapsulation – properties and fields</vt:lpstr>
      <vt:lpstr>Properties and fields example</vt:lpstr>
      <vt:lpstr>Properties and constructors can be combined</vt:lpstr>
      <vt:lpstr>PowerPoint Presentation</vt:lpstr>
      <vt:lpstr>PowerPoint Presentation</vt:lpstr>
      <vt:lpstr>Polymorphism</vt:lpstr>
      <vt:lpstr>Polymorphism</vt:lpstr>
      <vt:lpstr>Polymorphism - example</vt:lpstr>
      <vt:lpstr>Polymorphism - exercise</vt:lpstr>
      <vt:lpstr>PowerPoint Presentation</vt:lpstr>
      <vt:lpstr>Summary</vt:lpstr>
      <vt:lpstr>Testing and debugging your code</vt:lpstr>
      <vt:lpstr>Automated testing in VS</vt:lpstr>
      <vt:lpstr>Automated testing in VS</vt:lpstr>
      <vt:lpstr>Mini-projects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Object-orientation</dc:title>
  <dc:creator>Louise McDonald</dc:creator>
  <cp:lastModifiedBy>Tanveer Ahmad</cp:lastModifiedBy>
  <cp:revision>412</cp:revision>
  <cp:lastPrinted>2017-06-06T07:39:15Z</cp:lastPrinted>
  <dcterms:created xsi:type="dcterms:W3CDTF">2015-11-04T10:46:30Z</dcterms:created>
  <dcterms:modified xsi:type="dcterms:W3CDTF">2018-09-04T20:42:44Z</dcterms:modified>
</cp:coreProperties>
</file>