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6"/>
  </p:handoutMasterIdLst>
  <p:sldIdLst>
    <p:sldId id="256" r:id="rId2"/>
    <p:sldId id="263" r:id="rId3"/>
    <p:sldId id="393" r:id="rId4"/>
    <p:sldId id="328" r:id="rId5"/>
    <p:sldId id="321" r:id="rId6"/>
    <p:sldId id="330" r:id="rId7"/>
    <p:sldId id="329" r:id="rId8"/>
    <p:sldId id="322" r:id="rId9"/>
    <p:sldId id="405" r:id="rId10"/>
    <p:sldId id="396" r:id="rId11"/>
    <p:sldId id="326" r:id="rId12"/>
    <p:sldId id="323" r:id="rId13"/>
    <p:sldId id="324" r:id="rId14"/>
    <p:sldId id="325" r:id="rId15"/>
    <p:sldId id="394" r:id="rId16"/>
    <p:sldId id="395" r:id="rId17"/>
    <p:sldId id="401" r:id="rId18"/>
    <p:sldId id="402" r:id="rId19"/>
    <p:sldId id="404" r:id="rId20"/>
    <p:sldId id="403" r:id="rId21"/>
    <p:sldId id="331" r:id="rId22"/>
    <p:sldId id="272" r:id="rId23"/>
    <p:sldId id="273" r:id="rId24"/>
    <p:sldId id="269" r:id="rId25"/>
    <p:sldId id="270" r:id="rId26"/>
    <p:sldId id="274" r:id="rId27"/>
    <p:sldId id="397" r:id="rId28"/>
    <p:sldId id="319" r:id="rId29"/>
    <p:sldId id="275" r:id="rId30"/>
    <p:sldId id="257" r:id="rId31"/>
    <p:sldId id="277" r:id="rId32"/>
    <p:sldId id="258" r:id="rId33"/>
    <p:sldId id="260" r:id="rId34"/>
    <p:sldId id="27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80" d="100"/>
          <a:sy n="80" d="100"/>
        </p:scale>
        <p:origin x="378" y="-222"/>
      </p:cViewPr>
      <p:guideLst>
        <p:guide orient="horz" pos="2160"/>
        <p:guide pos="3840"/>
      </p:guideLst>
    </p:cSldViewPr>
  </p:slideViewPr>
  <p:notesTextViewPr>
    <p:cViewPr>
      <p:scale>
        <a:sx n="1" d="1"/>
        <a:sy n="1" d="1"/>
      </p:scale>
      <p:origin x="0" y="0"/>
    </p:cViewPr>
  </p:notesTextViewPr>
  <p:sorterViewPr>
    <p:cViewPr>
      <p:scale>
        <a:sx n="40" d="100"/>
        <a:sy n="40" d="100"/>
      </p:scale>
      <p:origin x="0" y="-5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8042F-98EC-4227-80B6-CF865B3C768A}" type="datetimeFigureOut">
              <a:rPr lang="en-GB" smtClean="0"/>
              <a:t>09/09/2018</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8A997E-8256-4622-B73E-CF3AA11133F9}" type="slidenum">
              <a:rPr lang="en-GB" smtClean="0"/>
              <a:t>‹#›</a:t>
            </a:fld>
            <a:endParaRPr lang="en-GB"/>
          </a:p>
        </p:txBody>
      </p:sp>
    </p:spTree>
    <p:extLst>
      <p:ext uri="{BB962C8B-B14F-4D97-AF65-F5344CB8AC3E}">
        <p14:creationId xmlns:p14="http://schemas.microsoft.com/office/powerpoint/2010/main" val="29779269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D70E7D7-62C2-459A-8990-B0D4BF6F4A6A}" type="datetimeFigureOut">
              <a:rPr lang="en-GB" smtClean="0"/>
              <a:t>09/09/2018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400048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D70E7D7-62C2-459A-8990-B0D4BF6F4A6A}" type="datetimeFigureOut">
              <a:rPr lang="en-GB" smtClean="0"/>
              <a:t>09/09/2018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316811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D70E7D7-62C2-459A-8990-B0D4BF6F4A6A}" type="datetimeFigureOut">
              <a:rPr lang="en-GB" smtClean="0"/>
              <a:t>09/09/2018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2002741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D70E7D7-62C2-459A-8990-B0D4BF6F4A6A}" type="datetimeFigureOut">
              <a:rPr lang="en-GB" smtClean="0"/>
              <a:t>09/09/2018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269510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70E7D7-62C2-459A-8990-B0D4BF6F4A6A}" type="datetimeFigureOut">
              <a:rPr lang="en-GB" smtClean="0"/>
              <a:t>09/09/2018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2132226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D70E7D7-62C2-459A-8990-B0D4BF6F4A6A}" type="datetimeFigureOut">
              <a:rPr lang="en-GB" smtClean="0"/>
              <a:t>09/09/2018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427569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D70E7D7-62C2-459A-8990-B0D4BF6F4A6A}" type="datetimeFigureOut">
              <a:rPr lang="en-GB" smtClean="0"/>
              <a:t>09/09/2018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175891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D70E7D7-62C2-459A-8990-B0D4BF6F4A6A}" type="datetimeFigureOut">
              <a:rPr lang="en-GB" smtClean="0"/>
              <a:t>09/09/2018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87620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0E7D7-62C2-459A-8990-B0D4BF6F4A6A}" type="datetimeFigureOut">
              <a:rPr lang="en-GB" smtClean="0"/>
              <a:t>09/09/2018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273258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0E7D7-62C2-459A-8990-B0D4BF6F4A6A}" type="datetimeFigureOut">
              <a:rPr lang="en-GB" smtClean="0"/>
              <a:t>09/09/2018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3244196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0E7D7-62C2-459A-8990-B0D4BF6F4A6A}" type="datetimeFigureOut">
              <a:rPr lang="en-GB" smtClean="0"/>
              <a:t>09/09/2018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185320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0E7D7-62C2-459A-8990-B0D4BF6F4A6A}" type="datetimeFigureOut">
              <a:rPr lang="en-GB" smtClean="0"/>
              <a:t>09/09/2018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3B559E-7D68-43AB-98F9-50C9CCD2238F}" type="slidenum">
              <a:rPr lang="en-GB" smtClean="0"/>
              <a:t>‹#›</a:t>
            </a:fld>
            <a:endParaRPr lang="en-GB"/>
          </a:p>
        </p:txBody>
      </p:sp>
    </p:spTree>
    <p:extLst>
      <p:ext uri="{BB962C8B-B14F-4D97-AF65-F5344CB8AC3E}">
        <p14:creationId xmlns:p14="http://schemas.microsoft.com/office/powerpoint/2010/main" val="2284592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www.microsoft.com/en-gb/sql-server/sql-server-editions-express" TargetMode="Externa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microsoft.com/en-gb/sql-server/sql-server-editions-express"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sql/ssms/download-sql-server-management-studio-ssms"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505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46746" y="1469755"/>
            <a:ext cx="9098508" cy="1758955"/>
          </a:xfrm>
        </p:spPr>
        <p:txBody>
          <a:bodyPr>
            <a:normAutofit/>
          </a:bodyPr>
          <a:lstStyle/>
          <a:p>
            <a:r>
              <a:rPr lang="en-GB" sz="8800" b="1" dirty="0">
                <a:latin typeface="Tahoma" panose="020B0604030504040204" pitchFamily="34" charset="0"/>
                <a:ea typeface="Tahoma" panose="020B0604030504040204" pitchFamily="34" charset="0"/>
                <a:cs typeface="Tahoma" panose="020B0604030504040204" pitchFamily="34" charset="0"/>
              </a:rPr>
              <a:t>SQL Server</a:t>
            </a:r>
          </a:p>
        </p:txBody>
      </p:sp>
      <p:pic>
        <p:nvPicPr>
          <p:cNvPr id="3" name="Picture 2" descr="Image result for sql server express 2016 database">
            <a:extLst>
              <a:ext uri="{FF2B5EF4-FFF2-40B4-BE49-F238E27FC236}">
                <a16:creationId xmlns:a16="http://schemas.microsoft.com/office/drawing/2014/main" id="{3F3277E6-4AFC-4E6A-A2C9-6C4891DDEB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3764" y="3429000"/>
            <a:ext cx="4108293" cy="1507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795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505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61B736-9909-4A0D-9A78-051FFAE2F5BD}"/>
              </a:ext>
            </a:extLst>
          </p:cNvPr>
          <p:cNvSpPr txBox="1"/>
          <p:nvPr/>
        </p:nvSpPr>
        <p:spPr>
          <a:xfrm>
            <a:off x="634736" y="2413337"/>
            <a:ext cx="10378440" cy="1015663"/>
          </a:xfrm>
          <a:prstGeom prst="rect">
            <a:avLst/>
          </a:prstGeom>
          <a:noFill/>
        </p:spPr>
        <p:txBody>
          <a:bodyPr wrap="square" rtlCol="0">
            <a:spAutoFit/>
          </a:bodyPr>
          <a:lstStyle/>
          <a:p>
            <a:pPr algn="ctr"/>
            <a:r>
              <a:rPr lang="en-GB" sz="6000" b="1" dirty="0" err="1"/>
              <a:t>Troubleshootnig</a:t>
            </a:r>
            <a:endParaRPr lang="en-GB" sz="6000" b="1" dirty="0"/>
          </a:p>
        </p:txBody>
      </p:sp>
    </p:spTree>
    <p:extLst>
      <p:ext uri="{BB962C8B-B14F-4D97-AF65-F5344CB8AC3E}">
        <p14:creationId xmlns:p14="http://schemas.microsoft.com/office/powerpoint/2010/main" val="54682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20856-C843-4C01-A01B-0DC82A495591}"/>
              </a:ext>
            </a:extLst>
          </p:cNvPr>
          <p:cNvSpPr>
            <a:spLocks noGrp="1"/>
          </p:cNvSpPr>
          <p:nvPr>
            <p:ph type="title"/>
          </p:nvPr>
        </p:nvSpPr>
        <p:spPr/>
        <p:txBody>
          <a:bodyPr>
            <a:normAutofit fontScale="90000"/>
          </a:bodyPr>
          <a:lstStyle/>
          <a:p>
            <a:r>
              <a:rPr lang="en-GB" b="1" dirty="0">
                <a:latin typeface="Tahoma" panose="020B0604030504040204" pitchFamily="34" charset="0"/>
                <a:ea typeface="Tahoma" panose="020B0604030504040204" pitchFamily="34" charset="0"/>
                <a:cs typeface="Tahoma" panose="020B0604030504040204" pitchFamily="34" charset="0"/>
              </a:rPr>
              <a:t>SQL Server and SQL Server Management Studio installation – errors and troubleshooting</a:t>
            </a:r>
          </a:p>
        </p:txBody>
      </p:sp>
    </p:spTree>
    <p:extLst>
      <p:ext uri="{BB962C8B-B14F-4D97-AF65-F5344CB8AC3E}">
        <p14:creationId xmlns:p14="http://schemas.microsoft.com/office/powerpoint/2010/main" val="1934823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6975"/>
          </a:xfrm>
          <a:solidFill>
            <a:srgbClr val="FF5050"/>
          </a:solidFill>
        </p:spPr>
        <p:txBody>
          <a:bodyPr>
            <a:noAutofit/>
          </a:bodyPr>
          <a:lstStyle/>
          <a:p>
            <a:r>
              <a:rPr lang="en-GB" sz="3600" b="1" dirty="0">
                <a:latin typeface="Tahoma" panose="020B0604030504040204" pitchFamily="34" charset="0"/>
                <a:ea typeface="Tahoma" panose="020B0604030504040204" pitchFamily="34" charset="0"/>
                <a:cs typeface="Tahoma" panose="020B0604030504040204" pitchFamily="34" charset="0"/>
              </a:rPr>
              <a:t>How to remove an old version of SQL Server or SQL Server Management Studio</a:t>
            </a:r>
          </a:p>
        </p:txBody>
      </p:sp>
      <p:sp>
        <p:nvSpPr>
          <p:cNvPr id="4" name="Content Placeholder 3">
            <a:extLst>
              <a:ext uri="{FF2B5EF4-FFF2-40B4-BE49-F238E27FC236}">
                <a16:creationId xmlns:a16="http://schemas.microsoft.com/office/drawing/2014/main" id="{7E490436-76E5-4152-9148-78192976BE6B}"/>
              </a:ext>
            </a:extLst>
          </p:cNvPr>
          <p:cNvSpPr>
            <a:spLocks noGrp="1"/>
          </p:cNvSpPr>
          <p:nvPr>
            <p:ph idx="1"/>
          </p:nvPr>
        </p:nvSpPr>
        <p:spPr>
          <a:xfrm>
            <a:off x="388031" y="1598690"/>
            <a:ext cx="6664279" cy="5259310"/>
          </a:xfrm>
        </p:spPr>
        <p:txBody>
          <a:bodyPr>
            <a:normAutofit fontScale="70000" lnSpcReduction="20000"/>
          </a:bodyPr>
          <a:lstStyle/>
          <a:p>
            <a:r>
              <a:rPr lang="en-GB" dirty="0"/>
              <a:t>Before installing a new version of SQL Server or SQL Server Management Studio</a:t>
            </a:r>
          </a:p>
          <a:p>
            <a:pPr lvl="1"/>
            <a:r>
              <a:rPr lang="en-GB" dirty="0"/>
              <a:t>You MUST remove any old versions</a:t>
            </a:r>
          </a:p>
          <a:p>
            <a:pPr lvl="1"/>
            <a:r>
              <a:rPr lang="en-GB" dirty="0"/>
              <a:t>If you don’t, the new installation may fail</a:t>
            </a:r>
          </a:p>
          <a:p>
            <a:r>
              <a:rPr lang="en-GB" dirty="0"/>
              <a:t>Go to the control panel</a:t>
            </a:r>
          </a:p>
          <a:p>
            <a:pPr lvl="1"/>
            <a:r>
              <a:rPr lang="en-GB" dirty="0"/>
              <a:t>To get there, type Control Panel into the Windows search box</a:t>
            </a:r>
          </a:p>
          <a:p>
            <a:r>
              <a:rPr lang="en-GB" dirty="0"/>
              <a:t>Choose Uninstall a Program</a:t>
            </a:r>
          </a:p>
          <a:p>
            <a:r>
              <a:rPr lang="en-GB" dirty="0"/>
              <a:t>For every file beginning with Microsoft SQL Server</a:t>
            </a:r>
          </a:p>
          <a:p>
            <a:pPr lvl="1"/>
            <a:r>
              <a:rPr lang="en-GB" dirty="0"/>
              <a:t>Right-click and select Uninstall</a:t>
            </a:r>
          </a:p>
          <a:p>
            <a:pPr lvl="1"/>
            <a:r>
              <a:rPr lang="en-GB" b="1" dirty="0"/>
              <a:t>BUT if you get a warning about dependencies, don’t go ahead with uninstalling that file</a:t>
            </a:r>
          </a:p>
          <a:p>
            <a:r>
              <a:rPr lang="en-GB" dirty="0"/>
              <a:t>When you have gone through the list once</a:t>
            </a:r>
          </a:p>
          <a:p>
            <a:pPr lvl="1"/>
            <a:r>
              <a:rPr lang="en-GB" dirty="0"/>
              <a:t>Press F5 to refresh the list</a:t>
            </a:r>
          </a:p>
          <a:p>
            <a:pPr lvl="1"/>
            <a:r>
              <a:rPr lang="en-GB" dirty="0"/>
              <a:t>Uninstall any remaining files beginning with Microsoft SQL Server</a:t>
            </a:r>
          </a:p>
          <a:p>
            <a:pPr lvl="1"/>
            <a:r>
              <a:rPr lang="en-GB" dirty="0"/>
              <a:t>BUT if you get a warning about dependencies, don’t go ahead with uninstalling that file</a:t>
            </a:r>
          </a:p>
          <a:p>
            <a:pPr lvl="1"/>
            <a:r>
              <a:rPr lang="en-GB" dirty="0"/>
              <a:t>Go through the list again if there are any relevant files left</a:t>
            </a:r>
          </a:p>
          <a:p>
            <a:r>
              <a:rPr lang="en-GB" dirty="0"/>
              <a:t>When there are no files left that begin with Microsoft SQL Server, you are finished and you can install the new versions of SQL Server and SQL Server Management Studio</a:t>
            </a:r>
          </a:p>
        </p:txBody>
      </p:sp>
      <p:grpSp>
        <p:nvGrpSpPr>
          <p:cNvPr id="17" name="Group 16">
            <a:extLst>
              <a:ext uri="{FF2B5EF4-FFF2-40B4-BE49-F238E27FC236}">
                <a16:creationId xmlns:a16="http://schemas.microsoft.com/office/drawing/2014/main" id="{4E15CDFE-6ED8-4C78-A21E-FEAF1C55E432}"/>
              </a:ext>
            </a:extLst>
          </p:cNvPr>
          <p:cNvGrpSpPr/>
          <p:nvPr/>
        </p:nvGrpSpPr>
        <p:grpSpPr>
          <a:xfrm>
            <a:off x="6939033" y="1438670"/>
            <a:ext cx="4564968" cy="2999345"/>
            <a:chOff x="6939033" y="1438670"/>
            <a:chExt cx="4564968" cy="2999345"/>
          </a:xfrm>
        </p:grpSpPr>
        <p:pic>
          <p:nvPicPr>
            <p:cNvPr id="3" name="Picture 2">
              <a:extLst>
                <a:ext uri="{FF2B5EF4-FFF2-40B4-BE49-F238E27FC236}">
                  <a16:creationId xmlns:a16="http://schemas.microsoft.com/office/drawing/2014/main" id="{B1D1ADA0-F0CD-49DB-9AC6-E3B0DBD147C8}"/>
                </a:ext>
              </a:extLst>
            </p:cNvPr>
            <p:cNvPicPr>
              <a:picLocks noChangeAspect="1"/>
            </p:cNvPicPr>
            <p:nvPr/>
          </p:nvPicPr>
          <p:blipFill>
            <a:blip r:embed="rId2"/>
            <a:stretch>
              <a:fillRect/>
            </a:stretch>
          </p:blipFill>
          <p:spPr>
            <a:xfrm>
              <a:off x="6939033" y="1438670"/>
              <a:ext cx="4564968" cy="2999345"/>
            </a:xfrm>
            <a:prstGeom prst="rect">
              <a:avLst/>
            </a:prstGeom>
          </p:spPr>
        </p:pic>
        <p:sp>
          <p:nvSpPr>
            <p:cNvPr id="8" name="Oval 7">
              <a:extLst>
                <a:ext uri="{FF2B5EF4-FFF2-40B4-BE49-F238E27FC236}">
                  <a16:creationId xmlns:a16="http://schemas.microsoft.com/office/drawing/2014/main" id="{56E7D78A-3A41-43CE-8284-D08BEC9204DA}"/>
                </a:ext>
              </a:extLst>
            </p:cNvPr>
            <p:cNvSpPr/>
            <p:nvPr/>
          </p:nvSpPr>
          <p:spPr>
            <a:xfrm>
              <a:off x="7566660" y="3691770"/>
              <a:ext cx="857250" cy="1372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 name="Group 15">
            <a:extLst>
              <a:ext uri="{FF2B5EF4-FFF2-40B4-BE49-F238E27FC236}">
                <a16:creationId xmlns:a16="http://schemas.microsoft.com/office/drawing/2014/main" id="{8C6E2F26-5A69-418D-AFF9-DEEF015885F0}"/>
              </a:ext>
            </a:extLst>
          </p:cNvPr>
          <p:cNvGrpSpPr/>
          <p:nvPr/>
        </p:nvGrpSpPr>
        <p:grpSpPr>
          <a:xfrm>
            <a:off x="8566760" y="3668910"/>
            <a:ext cx="3517796" cy="2869050"/>
            <a:chOff x="8566760" y="3668910"/>
            <a:chExt cx="3517796" cy="2869050"/>
          </a:xfrm>
        </p:grpSpPr>
        <p:pic>
          <p:nvPicPr>
            <p:cNvPr id="7" name="Picture 6">
              <a:extLst>
                <a:ext uri="{FF2B5EF4-FFF2-40B4-BE49-F238E27FC236}">
                  <a16:creationId xmlns:a16="http://schemas.microsoft.com/office/drawing/2014/main" id="{5937F955-4898-4434-B2AD-F0B4E3E88BF3}"/>
                </a:ext>
              </a:extLst>
            </p:cNvPr>
            <p:cNvPicPr>
              <a:picLocks noChangeAspect="1"/>
            </p:cNvPicPr>
            <p:nvPr/>
          </p:nvPicPr>
          <p:blipFill>
            <a:blip r:embed="rId3"/>
            <a:stretch>
              <a:fillRect/>
            </a:stretch>
          </p:blipFill>
          <p:spPr>
            <a:xfrm>
              <a:off x="8566760" y="3668910"/>
              <a:ext cx="3517796" cy="2869050"/>
            </a:xfrm>
            <a:prstGeom prst="rect">
              <a:avLst/>
            </a:prstGeom>
          </p:spPr>
        </p:pic>
        <p:sp>
          <p:nvSpPr>
            <p:cNvPr id="9" name="Rectangle 8">
              <a:extLst>
                <a:ext uri="{FF2B5EF4-FFF2-40B4-BE49-F238E27FC236}">
                  <a16:creationId xmlns:a16="http://schemas.microsoft.com/office/drawing/2014/main" id="{8FDB13C6-FA4F-4704-908F-3BAA33F78C3A}"/>
                </a:ext>
              </a:extLst>
            </p:cNvPr>
            <p:cNvSpPr/>
            <p:nvPr/>
          </p:nvSpPr>
          <p:spPr>
            <a:xfrm>
              <a:off x="9281160" y="4438015"/>
              <a:ext cx="1234440" cy="14827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1" name="Straight Arrow Connector 10">
            <a:extLst>
              <a:ext uri="{FF2B5EF4-FFF2-40B4-BE49-F238E27FC236}">
                <a16:creationId xmlns:a16="http://schemas.microsoft.com/office/drawing/2014/main" id="{6CD86950-2961-443E-9117-8B600389AC05}"/>
              </a:ext>
            </a:extLst>
          </p:cNvPr>
          <p:cNvCxnSpPr>
            <a:cxnSpLocks/>
          </p:cNvCxnSpPr>
          <p:nvPr/>
        </p:nvCxnSpPr>
        <p:spPr>
          <a:xfrm>
            <a:off x="3737610" y="3394710"/>
            <a:ext cx="3686200" cy="35433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77959E1-2BDF-48E3-BCBE-F4C168D15AF2}"/>
              </a:ext>
            </a:extLst>
          </p:cNvPr>
          <p:cNvCxnSpPr>
            <a:cxnSpLocks/>
          </p:cNvCxnSpPr>
          <p:nvPr/>
        </p:nvCxnSpPr>
        <p:spPr>
          <a:xfrm>
            <a:off x="5966435" y="3829050"/>
            <a:ext cx="3186150" cy="12475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424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85"/>
            <a:ext cx="12192000" cy="1332627"/>
          </a:xfrm>
          <a:solidFill>
            <a:srgbClr val="FF5050"/>
          </a:solidFill>
        </p:spPr>
        <p:txBody>
          <a:bodyPr>
            <a:noAutofit/>
          </a:bodyPr>
          <a:lstStyle/>
          <a:p>
            <a:r>
              <a:rPr lang="en-GB" sz="3600" b="1" dirty="0">
                <a:latin typeface="Tahoma" panose="020B0604030504040204" pitchFamily="34" charset="0"/>
                <a:ea typeface="Tahoma" panose="020B0604030504040204" pitchFamily="34" charset="0"/>
                <a:cs typeface="Tahoma" panose="020B0604030504040204" pitchFamily="34" charset="0"/>
              </a:rPr>
              <a:t>If you get an error logging into SQL Server Management Studio using </a:t>
            </a:r>
            <a:r>
              <a:rPr lang="en-GB" sz="3600" b="1" dirty="0" err="1">
                <a:latin typeface="Tahoma" panose="020B0604030504040204" pitchFamily="34" charset="0"/>
                <a:ea typeface="Tahoma" panose="020B0604030504040204" pitchFamily="34" charset="0"/>
                <a:cs typeface="Tahoma" panose="020B0604030504040204" pitchFamily="34" charset="0"/>
              </a:rPr>
              <a:t>LocalDB</a:t>
            </a:r>
            <a:r>
              <a:rPr lang="en-GB" sz="3600" b="1" dirty="0">
                <a:latin typeface="Tahoma" panose="020B0604030504040204" pitchFamily="34" charset="0"/>
                <a:ea typeface="Tahoma" panose="020B0604030504040204" pitchFamily="34" charset="0"/>
                <a:cs typeface="Tahoma" panose="020B0604030504040204" pitchFamily="34" charset="0"/>
              </a:rPr>
              <a:t> – 1/2</a:t>
            </a:r>
          </a:p>
        </p:txBody>
      </p:sp>
      <p:sp>
        <p:nvSpPr>
          <p:cNvPr id="4" name="Content Placeholder 3">
            <a:extLst>
              <a:ext uri="{FF2B5EF4-FFF2-40B4-BE49-F238E27FC236}">
                <a16:creationId xmlns:a16="http://schemas.microsoft.com/office/drawing/2014/main" id="{7E490436-76E5-4152-9148-78192976BE6B}"/>
              </a:ext>
            </a:extLst>
          </p:cNvPr>
          <p:cNvSpPr>
            <a:spLocks noGrp="1"/>
          </p:cNvSpPr>
          <p:nvPr>
            <p:ph idx="1"/>
          </p:nvPr>
        </p:nvSpPr>
        <p:spPr>
          <a:xfrm>
            <a:off x="388031" y="1598690"/>
            <a:ext cx="11487739" cy="4790680"/>
          </a:xfrm>
        </p:spPr>
        <p:txBody>
          <a:bodyPr>
            <a:normAutofit/>
          </a:bodyPr>
          <a:lstStyle/>
          <a:p>
            <a:r>
              <a:rPr lang="en-GB" dirty="0" err="1"/>
              <a:t>LocalDB</a:t>
            </a:r>
            <a:r>
              <a:rPr lang="en-GB" dirty="0"/>
              <a:t> is the best database to use with SQL Server Management Studio</a:t>
            </a:r>
          </a:p>
          <a:p>
            <a:pPr lvl="1"/>
            <a:r>
              <a:rPr lang="en-GB" dirty="0"/>
              <a:t>It is easy to deploy</a:t>
            </a:r>
          </a:p>
          <a:p>
            <a:pPr lvl="1"/>
            <a:r>
              <a:rPr lang="en-GB" dirty="0"/>
              <a:t>It doesn’t need IIS</a:t>
            </a:r>
          </a:p>
          <a:p>
            <a:r>
              <a:rPr lang="en-GB" dirty="0"/>
              <a:t>If you get an error trying to log in to SQL Server Management Studio using </a:t>
            </a:r>
            <a:r>
              <a:rPr lang="en-GB" dirty="0" err="1"/>
              <a:t>LocalDB</a:t>
            </a:r>
            <a:r>
              <a:rPr lang="en-GB" dirty="0"/>
              <a:t> you need to run the </a:t>
            </a:r>
            <a:r>
              <a:rPr lang="en-GB" dirty="0" err="1"/>
              <a:t>sqllocaldb</a:t>
            </a:r>
            <a:r>
              <a:rPr lang="en-GB" dirty="0"/>
              <a:t> utility to fix the problem</a:t>
            </a:r>
          </a:p>
          <a:p>
            <a:pPr lvl="1"/>
            <a:r>
              <a:rPr lang="en-GB" dirty="0"/>
              <a:t>This should be included in your SQL Server Express download</a:t>
            </a:r>
          </a:p>
          <a:p>
            <a:pPr lvl="1"/>
            <a:r>
              <a:rPr lang="en-GB" dirty="0"/>
              <a:t>To check if you have it, go to the Command Prompt and type </a:t>
            </a:r>
            <a:r>
              <a:rPr lang="en-GB" dirty="0" err="1"/>
              <a:t>sqllocaldb</a:t>
            </a:r>
            <a:endParaRPr lang="en-GB" dirty="0"/>
          </a:p>
          <a:p>
            <a:pPr lvl="2"/>
            <a:r>
              <a:rPr lang="en-GB" dirty="0"/>
              <a:t>If it’s not there, you will get an error message saying it wasn’t found</a:t>
            </a:r>
          </a:p>
          <a:p>
            <a:pPr lvl="1"/>
            <a:r>
              <a:rPr lang="en-GB" dirty="0"/>
              <a:t>If you don’t have it, ask one of the trainers if they have a copy</a:t>
            </a:r>
          </a:p>
          <a:p>
            <a:r>
              <a:rPr lang="en-GB" dirty="0"/>
              <a:t>Go to the Command Prompt</a:t>
            </a:r>
          </a:p>
          <a:p>
            <a:pPr lvl="1"/>
            <a:r>
              <a:rPr lang="en-GB" dirty="0"/>
              <a:t>To find it, type Command Prompt into the Windows search box</a:t>
            </a:r>
          </a:p>
          <a:p>
            <a:pPr marL="0" indent="0">
              <a:buNone/>
            </a:pPr>
            <a:endParaRPr lang="en-GB" dirty="0"/>
          </a:p>
        </p:txBody>
      </p:sp>
    </p:spTree>
    <p:extLst>
      <p:ext uri="{BB962C8B-B14F-4D97-AF65-F5344CB8AC3E}">
        <p14:creationId xmlns:p14="http://schemas.microsoft.com/office/powerpoint/2010/main" val="4001536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85"/>
            <a:ext cx="12192000" cy="1297001"/>
          </a:xfrm>
          <a:solidFill>
            <a:srgbClr val="FF5050"/>
          </a:solidFill>
        </p:spPr>
        <p:txBody>
          <a:bodyPr>
            <a:noAutofit/>
          </a:bodyPr>
          <a:lstStyle/>
          <a:p>
            <a:r>
              <a:rPr lang="en-GB" sz="3600" b="1" dirty="0">
                <a:latin typeface="Tahoma" panose="020B0604030504040204" pitchFamily="34" charset="0"/>
                <a:ea typeface="Tahoma" panose="020B0604030504040204" pitchFamily="34" charset="0"/>
                <a:cs typeface="Tahoma" panose="020B0604030504040204" pitchFamily="34" charset="0"/>
              </a:rPr>
              <a:t>If you get an error logging into SQL Server Management Studio using </a:t>
            </a:r>
            <a:r>
              <a:rPr lang="en-GB" sz="3600" b="1" dirty="0" err="1">
                <a:latin typeface="Tahoma" panose="020B0604030504040204" pitchFamily="34" charset="0"/>
                <a:ea typeface="Tahoma" panose="020B0604030504040204" pitchFamily="34" charset="0"/>
                <a:cs typeface="Tahoma" panose="020B0604030504040204" pitchFamily="34" charset="0"/>
              </a:rPr>
              <a:t>LocalDB</a:t>
            </a:r>
            <a:r>
              <a:rPr lang="en-GB" sz="3600" b="1" dirty="0">
                <a:latin typeface="Tahoma" panose="020B0604030504040204" pitchFamily="34" charset="0"/>
                <a:ea typeface="Tahoma" panose="020B0604030504040204" pitchFamily="34" charset="0"/>
                <a:cs typeface="Tahoma" panose="020B0604030504040204" pitchFamily="34" charset="0"/>
              </a:rPr>
              <a:t> – 2/2</a:t>
            </a:r>
          </a:p>
        </p:txBody>
      </p:sp>
      <p:sp>
        <p:nvSpPr>
          <p:cNvPr id="4" name="Content Placeholder 3">
            <a:extLst>
              <a:ext uri="{FF2B5EF4-FFF2-40B4-BE49-F238E27FC236}">
                <a16:creationId xmlns:a16="http://schemas.microsoft.com/office/drawing/2014/main" id="{7E490436-76E5-4152-9148-78192976BE6B}"/>
              </a:ext>
            </a:extLst>
          </p:cNvPr>
          <p:cNvSpPr>
            <a:spLocks noGrp="1"/>
          </p:cNvSpPr>
          <p:nvPr>
            <p:ph idx="1"/>
          </p:nvPr>
        </p:nvSpPr>
        <p:spPr>
          <a:xfrm>
            <a:off x="388031" y="1598690"/>
            <a:ext cx="6252799" cy="5259310"/>
          </a:xfrm>
        </p:spPr>
        <p:txBody>
          <a:bodyPr>
            <a:normAutofit fontScale="92500" lnSpcReduction="10000"/>
          </a:bodyPr>
          <a:lstStyle/>
          <a:p>
            <a:r>
              <a:rPr lang="en-GB" dirty="0"/>
              <a:t>At the Command Prompt</a:t>
            </a:r>
          </a:p>
          <a:p>
            <a:pPr lvl="1"/>
            <a:r>
              <a:rPr lang="en-GB" dirty="0"/>
              <a:t>Type </a:t>
            </a:r>
            <a:r>
              <a:rPr lang="en-GB" dirty="0" err="1"/>
              <a:t>sqllocaldb</a:t>
            </a:r>
            <a:r>
              <a:rPr lang="en-GB" dirty="0"/>
              <a:t> </a:t>
            </a:r>
            <a:r>
              <a:rPr lang="en-GB" dirty="0" err="1"/>
              <a:t>i</a:t>
            </a:r>
            <a:r>
              <a:rPr lang="en-GB" dirty="0"/>
              <a:t>  to find out which databases you have</a:t>
            </a:r>
          </a:p>
          <a:p>
            <a:pPr lvl="1"/>
            <a:r>
              <a:rPr lang="en-GB" dirty="0"/>
              <a:t>Type </a:t>
            </a:r>
            <a:r>
              <a:rPr lang="en-GB" dirty="0" err="1"/>
              <a:t>sqllocaldb</a:t>
            </a:r>
            <a:r>
              <a:rPr lang="en-GB" dirty="0"/>
              <a:t> </a:t>
            </a:r>
            <a:r>
              <a:rPr lang="en-GB" dirty="0" err="1"/>
              <a:t>i</a:t>
            </a:r>
            <a:r>
              <a:rPr lang="en-GB" dirty="0"/>
              <a:t> </a:t>
            </a:r>
            <a:r>
              <a:rPr lang="en-GB" dirty="0" err="1"/>
              <a:t>mssqllocaldb</a:t>
            </a:r>
            <a:r>
              <a:rPr lang="en-GB" dirty="0"/>
              <a:t> to get information about </a:t>
            </a:r>
            <a:r>
              <a:rPr lang="en-GB" dirty="0" err="1"/>
              <a:t>mssqllocaldb</a:t>
            </a:r>
            <a:endParaRPr lang="en-GB" dirty="0"/>
          </a:p>
          <a:p>
            <a:pPr lvl="1"/>
            <a:r>
              <a:rPr lang="en-GB" dirty="0"/>
              <a:t>If the information shows as on the right, type </a:t>
            </a:r>
            <a:r>
              <a:rPr lang="en-GB" dirty="0" err="1"/>
              <a:t>sqllocaldb</a:t>
            </a:r>
            <a:r>
              <a:rPr lang="en-GB" dirty="0"/>
              <a:t> start </a:t>
            </a:r>
            <a:r>
              <a:rPr lang="en-GB" dirty="0" err="1"/>
              <a:t>mssqllocaldb</a:t>
            </a:r>
            <a:r>
              <a:rPr lang="en-GB" dirty="0"/>
              <a:t> and try starting SQL Server Management Studio again and logging in with </a:t>
            </a:r>
            <a:r>
              <a:rPr lang="en-GB" dirty="0" err="1"/>
              <a:t>LocalDB</a:t>
            </a:r>
            <a:endParaRPr lang="en-GB" dirty="0"/>
          </a:p>
          <a:p>
            <a:r>
              <a:rPr lang="en-GB" dirty="0"/>
              <a:t>If there is an error and this information doesn’t display</a:t>
            </a:r>
          </a:p>
          <a:p>
            <a:pPr lvl="1"/>
            <a:r>
              <a:rPr lang="en-GB" dirty="0"/>
              <a:t>Type </a:t>
            </a:r>
            <a:r>
              <a:rPr lang="en-GB" dirty="0" err="1"/>
              <a:t>sqllocaldb</a:t>
            </a:r>
            <a:r>
              <a:rPr lang="en-GB" dirty="0"/>
              <a:t> delete </a:t>
            </a:r>
            <a:r>
              <a:rPr lang="en-GB" dirty="0" err="1"/>
              <a:t>mssqllocaldb</a:t>
            </a:r>
            <a:endParaRPr lang="en-GB" dirty="0"/>
          </a:p>
          <a:p>
            <a:pPr lvl="2"/>
            <a:r>
              <a:rPr lang="en-GB" dirty="0"/>
              <a:t>Warning: this will delete all your existing databases, so back them up first</a:t>
            </a:r>
          </a:p>
          <a:p>
            <a:pPr lvl="1"/>
            <a:r>
              <a:rPr lang="en-GB" dirty="0"/>
              <a:t>Type </a:t>
            </a:r>
            <a:r>
              <a:rPr lang="en-GB" dirty="0" err="1"/>
              <a:t>sqllocaldb</a:t>
            </a:r>
            <a:r>
              <a:rPr lang="en-GB" dirty="0"/>
              <a:t> create </a:t>
            </a:r>
            <a:r>
              <a:rPr lang="en-GB" dirty="0" err="1"/>
              <a:t>mssqllocaldb</a:t>
            </a:r>
            <a:endParaRPr lang="en-GB" dirty="0"/>
          </a:p>
          <a:p>
            <a:pPr lvl="2"/>
            <a:r>
              <a:rPr lang="en-GB" dirty="0"/>
              <a:t>Try starting SQL Server Management Studio again and logging in with </a:t>
            </a:r>
            <a:r>
              <a:rPr lang="en-GB" dirty="0" err="1"/>
              <a:t>LocalDB</a:t>
            </a:r>
            <a:endParaRPr lang="en-GB" dirty="0"/>
          </a:p>
          <a:p>
            <a:pPr lvl="2"/>
            <a:endParaRPr lang="en-GB" dirty="0"/>
          </a:p>
          <a:p>
            <a:pPr marL="0" indent="0">
              <a:buNone/>
            </a:pPr>
            <a:endParaRPr lang="en-GB" dirty="0"/>
          </a:p>
        </p:txBody>
      </p:sp>
      <p:pic>
        <p:nvPicPr>
          <p:cNvPr id="6" name="Picture 5">
            <a:extLst>
              <a:ext uri="{FF2B5EF4-FFF2-40B4-BE49-F238E27FC236}">
                <a16:creationId xmlns:a16="http://schemas.microsoft.com/office/drawing/2014/main" id="{479B3B41-D4CA-40F6-8407-76CFBA4D33FD}"/>
              </a:ext>
            </a:extLst>
          </p:cNvPr>
          <p:cNvPicPr>
            <a:picLocks noChangeAspect="1"/>
          </p:cNvPicPr>
          <p:nvPr/>
        </p:nvPicPr>
        <p:blipFill>
          <a:blip r:embed="rId2"/>
          <a:stretch>
            <a:fillRect/>
          </a:stretch>
        </p:blipFill>
        <p:spPr>
          <a:xfrm>
            <a:off x="6743180" y="1598690"/>
            <a:ext cx="5448820" cy="2728210"/>
          </a:xfrm>
          <a:prstGeom prst="rect">
            <a:avLst/>
          </a:prstGeom>
        </p:spPr>
      </p:pic>
    </p:spTree>
    <p:extLst>
      <p:ext uri="{BB962C8B-B14F-4D97-AF65-F5344CB8AC3E}">
        <p14:creationId xmlns:p14="http://schemas.microsoft.com/office/powerpoint/2010/main" val="347320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1258" y="341173"/>
            <a:ext cx="8223341" cy="461665"/>
          </a:xfrm>
          <a:prstGeom prst="rect">
            <a:avLst/>
          </a:prstGeom>
          <a:noFill/>
        </p:spPr>
        <p:txBody>
          <a:bodyPr wrap="none" rtlCol="0">
            <a:spAutoFit/>
          </a:bodyPr>
          <a:lstStyle/>
          <a:p>
            <a:r>
              <a:rPr lang="en-GB" sz="2400" b="1" dirty="0">
                <a:highlight>
                  <a:srgbClr val="FFFF00"/>
                </a:highlight>
              </a:rPr>
              <a:t>Getting </a:t>
            </a:r>
            <a:r>
              <a:rPr lang="en-GB" sz="2400" b="1" dirty="0" err="1">
                <a:highlight>
                  <a:srgbClr val="FFFF00"/>
                </a:highlight>
              </a:rPr>
              <a:t>MSSQLLocalDB</a:t>
            </a:r>
            <a:r>
              <a:rPr lang="en-GB" sz="2400" b="1" dirty="0">
                <a:highlight>
                  <a:srgbClr val="FFFF00"/>
                </a:highlight>
              </a:rPr>
              <a:t> running after installing SQL Server 2014</a:t>
            </a:r>
          </a:p>
        </p:txBody>
      </p:sp>
      <p:pic>
        <p:nvPicPr>
          <p:cNvPr id="5" name="Picture 4"/>
          <p:cNvPicPr>
            <a:picLocks noChangeAspect="1"/>
          </p:cNvPicPr>
          <p:nvPr/>
        </p:nvPicPr>
        <p:blipFill>
          <a:blip r:embed="rId2"/>
          <a:stretch>
            <a:fillRect/>
          </a:stretch>
        </p:blipFill>
        <p:spPr>
          <a:xfrm>
            <a:off x="2344678" y="3908800"/>
            <a:ext cx="4866614" cy="2465655"/>
          </a:xfrm>
          <a:prstGeom prst="rect">
            <a:avLst/>
          </a:prstGeom>
        </p:spPr>
      </p:pic>
      <p:sp>
        <p:nvSpPr>
          <p:cNvPr id="6" name="TextBox 5"/>
          <p:cNvSpPr txBox="1"/>
          <p:nvPr/>
        </p:nvSpPr>
        <p:spPr>
          <a:xfrm>
            <a:off x="7694845" y="4293034"/>
            <a:ext cx="2634247" cy="646331"/>
          </a:xfrm>
          <a:prstGeom prst="rect">
            <a:avLst/>
          </a:prstGeom>
          <a:noFill/>
        </p:spPr>
        <p:txBody>
          <a:bodyPr wrap="none" rtlCol="0">
            <a:spAutoFit/>
          </a:bodyPr>
          <a:lstStyle/>
          <a:p>
            <a:r>
              <a:rPr lang="en-GB" dirty="0"/>
              <a:t>Note that Db is stopped – </a:t>
            </a:r>
          </a:p>
          <a:p>
            <a:r>
              <a:rPr lang="en-GB" dirty="0"/>
              <a:t>should be State: Running</a:t>
            </a:r>
          </a:p>
        </p:txBody>
      </p:sp>
      <p:sp>
        <p:nvSpPr>
          <p:cNvPr id="2" name="TextBox 1"/>
          <p:cNvSpPr txBox="1"/>
          <p:nvPr/>
        </p:nvSpPr>
        <p:spPr>
          <a:xfrm>
            <a:off x="914400" y="2619150"/>
            <a:ext cx="7805663" cy="1477328"/>
          </a:xfrm>
          <a:prstGeom prst="rect">
            <a:avLst/>
          </a:prstGeom>
          <a:noFill/>
        </p:spPr>
        <p:txBody>
          <a:bodyPr wrap="none" rtlCol="0">
            <a:spAutoFit/>
          </a:bodyPr>
          <a:lstStyle/>
          <a:p>
            <a:pPr marL="342900" indent="-342900">
              <a:buFont typeface="+mj-lt"/>
              <a:buAutoNum type="arabicPeriod"/>
            </a:pPr>
            <a:r>
              <a:rPr lang="en-GB" dirty="0"/>
              <a:t>Run </a:t>
            </a:r>
            <a:r>
              <a:rPr lang="en-GB" dirty="0" err="1"/>
              <a:t>sqllocaldb</a:t>
            </a:r>
            <a:r>
              <a:rPr lang="en-GB" dirty="0"/>
              <a:t> as in the screenshot below to check whether the DB is running</a:t>
            </a:r>
          </a:p>
          <a:p>
            <a:pPr marL="800100" lvl="1" indent="-342900">
              <a:buFont typeface="+mj-lt"/>
              <a:buAutoNum type="arabicPeriod"/>
            </a:pPr>
            <a:r>
              <a:rPr lang="en-GB" dirty="0"/>
              <a:t>If </a:t>
            </a:r>
            <a:r>
              <a:rPr lang="en-GB" dirty="0" err="1"/>
              <a:t>sqllocaldb</a:t>
            </a:r>
            <a:r>
              <a:rPr lang="en-GB" dirty="0"/>
              <a:t> doesn’t run, search for </a:t>
            </a:r>
            <a:r>
              <a:rPr lang="en-GB" dirty="0" err="1"/>
              <a:t>sqllocaldb</a:t>
            </a:r>
            <a:r>
              <a:rPr lang="en-GB" dirty="0"/>
              <a:t> in Windows Explorer</a:t>
            </a:r>
          </a:p>
          <a:p>
            <a:pPr marL="800100" lvl="1" indent="-342900">
              <a:buFont typeface="+mj-lt"/>
              <a:buAutoNum type="arabicPeriod"/>
            </a:pPr>
            <a:r>
              <a:rPr lang="en-GB" dirty="0"/>
              <a:t>Click on </a:t>
            </a:r>
            <a:r>
              <a:rPr lang="en-GB" dirty="0" err="1"/>
              <a:t>sqllocaldb</a:t>
            </a:r>
            <a:r>
              <a:rPr lang="en-GB" dirty="0"/>
              <a:t> and run the installer</a:t>
            </a:r>
          </a:p>
          <a:p>
            <a:pPr marL="800100" lvl="1" indent="-342900">
              <a:buFont typeface="+mj-lt"/>
              <a:buAutoNum type="arabicPeriod"/>
            </a:pPr>
            <a:r>
              <a:rPr lang="en-GB" dirty="0"/>
              <a:t>Then run </a:t>
            </a:r>
            <a:r>
              <a:rPr lang="en-GB" dirty="0" err="1"/>
              <a:t>sqllocaldb</a:t>
            </a:r>
            <a:r>
              <a:rPr lang="en-GB" dirty="0"/>
              <a:t> as in the screenshot below</a:t>
            </a:r>
          </a:p>
          <a:p>
            <a:pPr marL="800100" lvl="1" indent="-342900">
              <a:buFont typeface="+mj-lt"/>
              <a:buAutoNum type="arabicPeriod"/>
            </a:pPr>
            <a:endParaRPr lang="en-GB" dirty="0"/>
          </a:p>
        </p:txBody>
      </p:sp>
      <p:sp>
        <p:nvSpPr>
          <p:cNvPr id="3" name="TextBox 2"/>
          <p:cNvSpPr txBox="1"/>
          <p:nvPr/>
        </p:nvSpPr>
        <p:spPr>
          <a:xfrm>
            <a:off x="914400" y="1721859"/>
            <a:ext cx="9863982" cy="646331"/>
          </a:xfrm>
          <a:prstGeom prst="rect">
            <a:avLst/>
          </a:prstGeom>
          <a:noFill/>
        </p:spPr>
        <p:txBody>
          <a:bodyPr wrap="none" rtlCol="0">
            <a:spAutoFit/>
          </a:bodyPr>
          <a:lstStyle/>
          <a:p>
            <a:r>
              <a:rPr lang="en-GB" dirty="0" err="1"/>
              <a:t>MSSQLLocalDB</a:t>
            </a:r>
            <a:r>
              <a:rPr lang="en-GB" dirty="0"/>
              <a:t> is the new name for the </a:t>
            </a:r>
            <a:r>
              <a:rPr lang="en-GB" dirty="0" err="1"/>
              <a:t>LocalDB</a:t>
            </a:r>
            <a:r>
              <a:rPr lang="en-GB" dirty="0"/>
              <a:t> accessed through SQL Server Management Studio. You</a:t>
            </a:r>
          </a:p>
          <a:p>
            <a:r>
              <a:rPr lang="en-GB" dirty="0"/>
              <a:t>will need it for any database applications created using the </a:t>
            </a:r>
            <a:r>
              <a:rPr lang="en-GB" dirty="0" err="1"/>
              <a:t>DatabaseFirst</a:t>
            </a:r>
            <a:r>
              <a:rPr lang="en-GB" dirty="0"/>
              <a:t>  approach.</a:t>
            </a:r>
          </a:p>
        </p:txBody>
      </p:sp>
      <p:sp>
        <p:nvSpPr>
          <p:cNvPr id="7" name="TextBox 6"/>
          <p:cNvSpPr txBox="1"/>
          <p:nvPr/>
        </p:nvSpPr>
        <p:spPr>
          <a:xfrm>
            <a:off x="9011968" y="2619150"/>
            <a:ext cx="2759986" cy="1200329"/>
          </a:xfrm>
          <a:prstGeom prst="rect">
            <a:avLst/>
          </a:prstGeom>
          <a:noFill/>
        </p:spPr>
        <p:txBody>
          <a:bodyPr wrap="none" rtlCol="0">
            <a:spAutoFit/>
          </a:bodyPr>
          <a:lstStyle/>
          <a:p>
            <a:r>
              <a:rPr lang="en-US" b="1" dirty="0">
                <a:solidFill>
                  <a:srgbClr val="FF0000"/>
                </a:solidFill>
              </a:rPr>
              <a:t>This will soon be updated</a:t>
            </a:r>
          </a:p>
          <a:p>
            <a:r>
              <a:rPr lang="en-US" b="1" dirty="0">
                <a:solidFill>
                  <a:srgbClr val="FF0000"/>
                </a:solidFill>
              </a:rPr>
              <a:t> to SQL Server 2016 – the</a:t>
            </a:r>
          </a:p>
          <a:p>
            <a:r>
              <a:rPr lang="en-US" b="1" dirty="0">
                <a:solidFill>
                  <a:srgbClr val="FF0000"/>
                </a:solidFill>
              </a:rPr>
              <a:t> main difference is that the</a:t>
            </a:r>
          </a:p>
          <a:p>
            <a:r>
              <a:rPr lang="en-US" b="1" dirty="0">
                <a:solidFill>
                  <a:srgbClr val="FF0000"/>
                </a:solidFill>
              </a:rPr>
              <a:t> local DB is version 13</a:t>
            </a:r>
            <a:endParaRPr lang="en-GB" b="1" dirty="0">
              <a:solidFill>
                <a:srgbClr val="FF0000"/>
              </a:solidFill>
            </a:endParaRPr>
          </a:p>
        </p:txBody>
      </p:sp>
      <p:sp>
        <p:nvSpPr>
          <p:cNvPr id="8" name="Rectangle 7"/>
          <p:cNvSpPr/>
          <p:nvPr/>
        </p:nvSpPr>
        <p:spPr>
          <a:xfrm>
            <a:off x="9011968" y="2619150"/>
            <a:ext cx="2759986" cy="12896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66613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68274" y="563010"/>
            <a:ext cx="6448425" cy="3267075"/>
          </a:xfrm>
          <a:prstGeom prst="rect">
            <a:avLst/>
          </a:prstGeom>
        </p:spPr>
      </p:pic>
      <p:sp>
        <p:nvSpPr>
          <p:cNvPr id="3" name="Oval 2"/>
          <p:cNvSpPr/>
          <p:nvPr/>
        </p:nvSpPr>
        <p:spPr>
          <a:xfrm>
            <a:off x="940904" y="3034749"/>
            <a:ext cx="4055165" cy="940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1391478" y="4333461"/>
            <a:ext cx="4847481" cy="646331"/>
          </a:xfrm>
          <a:prstGeom prst="rect">
            <a:avLst/>
          </a:prstGeom>
          <a:noFill/>
        </p:spPr>
        <p:txBody>
          <a:bodyPr wrap="none" rtlCol="0">
            <a:spAutoFit/>
          </a:bodyPr>
          <a:lstStyle/>
          <a:p>
            <a:r>
              <a:rPr lang="en-GB" dirty="0"/>
              <a:t>You will see the message above if the </a:t>
            </a:r>
            <a:r>
              <a:rPr lang="en-GB" dirty="0" err="1"/>
              <a:t>LocalDB</a:t>
            </a:r>
            <a:r>
              <a:rPr lang="en-GB" dirty="0"/>
              <a:t> has</a:t>
            </a:r>
          </a:p>
          <a:p>
            <a:r>
              <a:rPr lang="en-GB" dirty="0"/>
              <a:t>been started correctly.</a:t>
            </a:r>
          </a:p>
        </p:txBody>
      </p:sp>
      <p:pic>
        <p:nvPicPr>
          <p:cNvPr id="5" name="Picture 4"/>
          <p:cNvPicPr>
            <a:picLocks noChangeAspect="1"/>
          </p:cNvPicPr>
          <p:nvPr/>
        </p:nvPicPr>
        <p:blipFill>
          <a:blip r:embed="rId3"/>
          <a:stretch>
            <a:fillRect/>
          </a:stretch>
        </p:blipFill>
        <p:spPr>
          <a:xfrm>
            <a:off x="6518827" y="3046624"/>
            <a:ext cx="4057650" cy="3067050"/>
          </a:xfrm>
          <a:prstGeom prst="rect">
            <a:avLst/>
          </a:prstGeom>
        </p:spPr>
      </p:pic>
      <p:sp>
        <p:nvSpPr>
          <p:cNvPr id="6" name="TextBox 5"/>
          <p:cNvSpPr txBox="1"/>
          <p:nvPr/>
        </p:nvSpPr>
        <p:spPr>
          <a:xfrm>
            <a:off x="1268274" y="5316912"/>
            <a:ext cx="5230599" cy="369332"/>
          </a:xfrm>
          <a:prstGeom prst="rect">
            <a:avLst/>
          </a:prstGeom>
          <a:noFill/>
        </p:spPr>
        <p:txBody>
          <a:bodyPr wrap="none" rtlCol="0">
            <a:spAutoFit/>
          </a:bodyPr>
          <a:lstStyle/>
          <a:p>
            <a:r>
              <a:rPr lang="en-GB" dirty="0"/>
              <a:t>Now log in to SQL Server Management Studio like this</a:t>
            </a:r>
          </a:p>
        </p:txBody>
      </p:sp>
      <p:sp>
        <p:nvSpPr>
          <p:cNvPr id="7" name="Oval 6"/>
          <p:cNvSpPr/>
          <p:nvPr/>
        </p:nvSpPr>
        <p:spPr>
          <a:xfrm>
            <a:off x="6818243" y="3993905"/>
            <a:ext cx="4055165" cy="940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3543669" y="6078060"/>
            <a:ext cx="1946367" cy="461665"/>
          </a:xfrm>
          <a:prstGeom prst="rect">
            <a:avLst/>
          </a:prstGeom>
          <a:noFill/>
        </p:spPr>
        <p:txBody>
          <a:bodyPr wrap="none" rtlCol="0">
            <a:spAutoFit/>
          </a:bodyPr>
          <a:lstStyle/>
          <a:p>
            <a:r>
              <a:rPr lang="en-GB" sz="2400" b="1" dirty="0">
                <a:solidFill>
                  <a:srgbClr val="FF0000"/>
                </a:solidFill>
              </a:rPr>
              <a:t>Type this in!!!</a:t>
            </a:r>
          </a:p>
        </p:txBody>
      </p:sp>
      <p:cxnSp>
        <p:nvCxnSpPr>
          <p:cNvPr id="10" name="Straight Arrow Connector 9"/>
          <p:cNvCxnSpPr/>
          <p:nvPr/>
        </p:nvCxnSpPr>
        <p:spPr>
          <a:xfrm flipV="1">
            <a:off x="5535667" y="4479029"/>
            <a:ext cx="2413378" cy="182279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381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2B96500-462C-4AD9-88EC-3FB82C14D0D7}"/>
              </a:ext>
            </a:extLst>
          </p:cNvPr>
          <p:cNvSpPr>
            <a:spLocks noChangeArrowheads="1"/>
          </p:cNvSpPr>
          <p:nvPr/>
        </p:nvSpPr>
        <p:spPr bwMode="auto">
          <a:xfrm>
            <a:off x="206644" y="207293"/>
            <a:ext cx="1177871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dirty="0">
                <a:ln>
                  <a:noFill/>
                </a:ln>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SQL Server Management Studio 2016 (Express) Bug</a:t>
            </a:r>
            <a:endParaRPr kumimoji="0" lang="en-GB" altLang="en-US" sz="16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Louise</a:t>
            </a:r>
            <a:endParaRPr kumimoji="0" lang="en-GB"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 July 2016</a:t>
            </a:r>
            <a:endParaRPr kumimoji="0" lang="en-GB"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There is a known bug in SQL Server Management Studio 2016 (Express), where some menu options don’t appear.  This has included the backup option, creating a new table, editing rows and probably some others, as it seems to vary between machines.  </a:t>
            </a:r>
            <a:endParaRPr kumimoji="0" lang="en-GB"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bug has been reported to Microsoft and it’s reasonable to assume that they are working on a fix.</a:t>
            </a:r>
            <a:endParaRPr kumimoji="0" lang="en-GB"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While we wait for that, I think the best workaround is to use the SQL language to perform the missing functions.  (The functionality is still there in the software – only the menu options are missing.)</a:t>
            </a:r>
            <a:endParaRPr kumimoji="0" lang="en-GB"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use the SQL language, click on the New Query button and a window will open:</a:t>
            </a:r>
            <a:endParaRPr kumimoji="0" lang="en-GB"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65924B62-A55A-462C-BD7F-C395FA8F5C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644" y="2730342"/>
            <a:ext cx="3183933" cy="19526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B83E9523-544D-417B-A345-27D3A1C2D9BB}"/>
              </a:ext>
            </a:extLst>
          </p:cNvPr>
          <p:cNvSpPr>
            <a:spLocks noChangeArrowheads="1"/>
          </p:cNvSpPr>
          <p:nvPr/>
        </p:nvSpPr>
        <p:spPr bwMode="auto">
          <a:xfrm>
            <a:off x="206644" y="4937920"/>
            <a:ext cx="1177871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You can type your query into this window. After typing your query, click the button with the red exclamation mark to execute it.  Then check in the Object Explorer (refresh if necessary) to make sure you got the results you expect.</a:t>
            </a:r>
            <a:endParaRPr kumimoji="0" lang="en-GB"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Here are some example queries for important SQL functions.  I won’t include all the options – just enough to replicate the missing menu options.</a:t>
            </a:r>
            <a:endParaRPr kumimoji="0" lang="en-GB"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I’ve put names of databases, tables and columns in italics.</a:t>
            </a:r>
            <a:endParaRPr kumimoji="0" lang="en-GB"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1" i="0" u="sng"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DON’T USE SPACES IN NAMES OF DATABASES, TABLES OR COLUMNS!!!!!</a:t>
            </a:r>
            <a:endParaRPr kumimoji="0" lang="en-GB"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1022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0C5E7D9-13DC-4CB1-B159-770802074FD0}"/>
              </a:ext>
            </a:extLst>
          </p:cNvPr>
          <p:cNvGraphicFramePr>
            <a:graphicFrameLocks noGrp="1"/>
          </p:cNvGraphicFramePr>
          <p:nvPr>
            <p:extLst>
              <p:ext uri="{D42A27DB-BD31-4B8C-83A1-F6EECF244321}">
                <p14:modId xmlns:p14="http://schemas.microsoft.com/office/powerpoint/2010/main" val="1132563082"/>
              </p:ext>
            </p:extLst>
          </p:nvPr>
        </p:nvGraphicFramePr>
        <p:xfrm>
          <a:off x="580687" y="402964"/>
          <a:ext cx="9952725" cy="5558790"/>
        </p:xfrm>
        <a:graphic>
          <a:graphicData uri="http://schemas.openxmlformats.org/drawingml/2006/table">
            <a:tbl>
              <a:tblPr firstRow="1" firstCol="1" bandRow="1">
                <a:tableStyleId>{5C22544A-7EE6-4342-B048-85BDC9FD1C3A}</a:tableStyleId>
              </a:tblPr>
              <a:tblGrid>
                <a:gridCol w="2672332">
                  <a:extLst>
                    <a:ext uri="{9D8B030D-6E8A-4147-A177-3AD203B41FA5}">
                      <a16:colId xmlns:a16="http://schemas.microsoft.com/office/drawing/2014/main" val="3582624087"/>
                    </a:ext>
                  </a:extLst>
                </a:gridCol>
                <a:gridCol w="7280393">
                  <a:extLst>
                    <a:ext uri="{9D8B030D-6E8A-4147-A177-3AD203B41FA5}">
                      <a16:colId xmlns:a16="http://schemas.microsoft.com/office/drawing/2014/main" val="2692714403"/>
                    </a:ext>
                  </a:extLst>
                </a:gridCol>
              </a:tblGrid>
              <a:tr h="132692">
                <a:tc>
                  <a:txBody>
                    <a:bodyPr/>
                    <a:lstStyle/>
                    <a:p>
                      <a:pPr>
                        <a:lnSpc>
                          <a:spcPct val="115000"/>
                        </a:lnSpc>
                        <a:spcAft>
                          <a:spcPts val="0"/>
                        </a:spcAft>
                      </a:pPr>
                      <a:r>
                        <a:rPr lang="en-GB" sz="1600">
                          <a:effectLst/>
                        </a:rPr>
                        <a:t>Function</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50142" marR="50142" marT="0" marB="0"/>
                </a:tc>
                <a:tc>
                  <a:txBody>
                    <a:bodyPr/>
                    <a:lstStyle/>
                    <a:p>
                      <a:pPr>
                        <a:lnSpc>
                          <a:spcPct val="115000"/>
                        </a:lnSpc>
                        <a:spcAft>
                          <a:spcPts val="0"/>
                        </a:spcAft>
                      </a:pPr>
                      <a:r>
                        <a:rPr lang="en-GB" sz="1600">
                          <a:effectLst/>
                        </a:rPr>
                        <a:t>Query</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50142" marR="50142" marT="0" marB="0"/>
                </a:tc>
                <a:extLst>
                  <a:ext uri="{0D108BD9-81ED-4DB2-BD59-A6C34878D82A}">
                    <a16:rowId xmlns:a16="http://schemas.microsoft.com/office/drawing/2014/main" val="3904477176"/>
                  </a:ext>
                </a:extLst>
              </a:tr>
              <a:tr h="414603">
                <a:tc>
                  <a:txBody>
                    <a:bodyPr/>
                    <a:lstStyle/>
                    <a:p>
                      <a:pPr>
                        <a:lnSpc>
                          <a:spcPct val="115000"/>
                        </a:lnSpc>
                        <a:spcAft>
                          <a:spcPts val="0"/>
                        </a:spcAft>
                      </a:pPr>
                      <a:r>
                        <a:rPr lang="en-GB" sz="1600">
                          <a:effectLst/>
                        </a:rPr>
                        <a:t>Creating a database</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50142" marR="50142" marT="0" marB="0"/>
                </a:tc>
                <a:tc>
                  <a:txBody>
                    <a:bodyPr/>
                    <a:lstStyle/>
                    <a:p>
                      <a:pPr>
                        <a:lnSpc>
                          <a:spcPct val="115000"/>
                        </a:lnSpc>
                        <a:spcAft>
                          <a:spcPts val="0"/>
                        </a:spcAft>
                      </a:pPr>
                      <a:r>
                        <a:rPr lang="en-GB" sz="1600">
                          <a:effectLst/>
                        </a:rPr>
                        <a:t>CREATE DATABASE Database Name</a:t>
                      </a:r>
                    </a:p>
                    <a:p>
                      <a:pPr>
                        <a:lnSpc>
                          <a:spcPct val="115000"/>
                        </a:lnSpc>
                        <a:spcAft>
                          <a:spcPts val="0"/>
                        </a:spcAft>
                      </a:pPr>
                      <a:r>
                        <a:rPr lang="en-GB" sz="1600">
                          <a:effectLst/>
                        </a:rPr>
                        <a:t>e.g. </a:t>
                      </a:r>
                    </a:p>
                    <a:p>
                      <a:pPr>
                        <a:lnSpc>
                          <a:spcPct val="115000"/>
                        </a:lnSpc>
                        <a:spcAft>
                          <a:spcPts val="0"/>
                        </a:spcAft>
                      </a:pPr>
                      <a:r>
                        <a:rPr lang="en-GB" sz="1600">
                          <a:effectLst/>
                        </a:rPr>
                        <a:t>CREATE DATABASE Library</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50142" marR="50142" marT="0" marB="0"/>
                </a:tc>
                <a:extLst>
                  <a:ext uri="{0D108BD9-81ED-4DB2-BD59-A6C34878D82A}">
                    <a16:rowId xmlns:a16="http://schemas.microsoft.com/office/drawing/2014/main" val="4248313793"/>
                  </a:ext>
                </a:extLst>
              </a:tr>
              <a:tr h="2075013">
                <a:tc>
                  <a:txBody>
                    <a:bodyPr/>
                    <a:lstStyle/>
                    <a:p>
                      <a:pPr>
                        <a:lnSpc>
                          <a:spcPct val="115000"/>
                        </a:lnSpc>
                        <a:spcAft>
                          <a:spcPts val="0"/>
                        </a:spcAft>
                      </a:pPr>
                      <a:r>
                        <a:rPr lang="en-GB" sz="1600">
                          <a:effectLst/>
                        </a:rPr>
                        <a:t>Adding a table</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50142" marR="50142" marT="0" marB="0"/>
                </a:tc>
                <a:tc>
                  <a:txBody>
                    <a:bodyPr/>
                    <a:lstStyle/>
                    <a:p>
                      <a:pPr>
                        <a:lnSpc>
                          <a:spcPct val="115000"/>
                        </a:lnSpc>
                        <a:spcAft>
                          <a:spcPts val="0"/>
                        </a:spcAft>
                      </a:pPr>
                      <a:r>
                        <a:rPr lang="en-GB" sz="1600" dirty="0">
                          <a:effectLst/>
                        </a:rPr>
                        <a:t>USE Database Name</a:t>
                      </a:r>
                    </a:p>
                    <a:p>
                      <a:pPr>
                        <a:lnSpc>
                          <a:spcPct val="115000"/>
                        </a:lnSpc>
                        <a:spcAft>
                          <a:spcPts val="0"/>
                        </a:spcAft>
                      </a:pPr>
                      <a:r>
                        <a:rPr lang="en-GB" sz="1600" dirty="0">
                          <a:effectLst/>
                        </a:rPr>
                        <a:t>CREATE TABLE </a:t>
                      </a:r>
                      <a:r>
                        <a:rPr lang="en-GB" sz="1600" dirty="0" err="1">
                          <a:effectLst/>
                        </a:rPr>
                        <a:t>TableName</a:t>
                      </a:r>
                      <a:endParaRPr lang="en-GB" sz="1600" dirty="0">
                        <a:effectLst/>
                      </a:endParaRPr>
                    </a:p>
                    <a:p>
                      <a:pPr>
                        <a:lnSpc>
                          <a:spcPct val="115000"/>
                        </a:lnSpc>
                        <a:spcAft>
                          <a:spcPts val="0"/>
                        </a:spcAft>
                      </a:pPr>
                      <a:r>
                        <a:rPr lang="en-GB" sz="1600" dirty="0">
                          <a:effectLst/>
                        </a:rPr>
                        <a:t>(</a:t>
                      </a:r>
                      <a:r>
                        <a:rPr lang="en-GB" sz="1600" dirty="0" err="1">
                          <a:effectLst/>
                        </a:rPr>
                        <a:t>ColumnName</a:t>
                      </a:r>
                      <a:r>
                        <a:rPr lang="en-GB" sz="1600" dirty="0">
                          <a:effectLst/>
                        </a:rPr>
                        <a:t>   </a:t>
                      </a:r>
                      <a:r>
                        <a:rPr lang="en-GB" sz="1600" dirty="0" err="1">
                          <a:effectLst/>
                        </a:rPr>
                        <a:t>DataType</a:t>
                      </a:r>
                      <a:r>
                        <a:rPr lang="en-GB" sz="1600" dirty="0">
                          <a:effectLst/>
                        </a:rPr>
                        <a:t>   IDENTITY   NULL or NOT NULL,</a:t>
                      </a:r>
                    </a:p>
                    <a:p>
                      <a:pPr>
                        <a:lnSpc>
                          <a:spcPct val="115000"/>
                        </a:lnSpc>
                        <a:spcAft>
                          <a:spcPts val="0"/>
                        </a:spcAft>
                      </a:pPr>
                      <a:r>
                        <a:rPr lang="en-GB" sz="1600" dirty="0">
                          <a:effectLst/>
                          <a:highlight>
                            <a:srgbClr val="FFFF00"/>
                          </a:highlight>
                        </a:rPr>
                        <a:t>Repeat the above line  for each column (though only the primary key will have IDENTITY) and finish with a closing round bracket</a:t>
                      </a:r>
                      <a:endParaRPr lang="en-GB" sz="1600" dirty="0">
                        <a:effectLst/>
                      </a:endParaRPr>
                    </a:p>
                    <a:p>
                      <a:pPr>
                        <a:lnSpc>
                          <a:spcPct val="115000"/>
                        </a:lnSpc>
                        <a:spcAft>
                          <a:spcPts val="0"/>
                        </a:spcAft>
                      </a:pPr>
                      <a:r>
                        <a:rPr lang="en-GB" sz="1600" dirty="0">
                          <a:effectLst/>
                        </a:rPr>
                        <a:t>)</a:t>
                      </a:r>
                    </a:p>
                    <a:p>
                      <a:pPr>
                        <a:lnSpc>
                          <a:spcPct val="115000"/>
                        </a:lnSpc>
                        <a:spcAft>
                          <a:spcPts val="0"/>
                        </a:spcAft>
                      </a:pPr>
                      <a:r>
                        <a:rPr lang="en-GB" sz="1600" dirty="0">
                          <a:effectLst/>
                        </a:rPr>
                        <a:t>e.g.  </a:t>
                      </a:r>
                    </a:p>
                    <a:p>
                      <a:pPr>
                        <a:lnSpc>
                          <a:spcPct val="115000"/>
                        </a:lnSpc>
                        <a:spcAft>
                          <a:spcPts val="0"/>
                        </a:spcAft>
                      </a:pPr>
                      <a:r>
                        <a:rPr lang="en-GB" sz="1600" dirty="0">
                          <a:effectLst/>
                        </a:rPr>
                        <a:t>USE Library</a:t>
                      </a:r>
                    </a:p>
                    <a:p>
                      <a:pPr>
                        <a:lnSpc>
                          <a:spcPct val="115000"/>
                        </a:lnSpc>
                        <a:spcAft>
                          <a:spcPts val="0"/>
                        </a:spcAft>
                      </a:pPr>
                      <a:r>
                        <a:rPr lang="en-GB" sz="1600" dirty="0">
                          <a:effectLst/>
                        </a:rPr>
                        <a:t>CREATE TABLE Book</a:t>
                      </a:r>
                    </a:p>
                    <a:p>
                      <a:pPr>
                        <a:lnSpc>
                          <a:spcPct val="115000"/>
                        </a:lnSpc>
                        <a:spcAft>
                          <a:spcPts val="0"/>
                        </a:spcAft>
                      </a:pPr>
                      <a:r>
                        <a:rPr lang="en-GB" sz="1600" dirty="0">
                          <a:effectLst/>
                        </a:rPr>
                        <a:t>(</a:t>
                      </a:r>
                    </a:p>
                    <a:p>
                      <a:pPr>
                        <a:lnSpc>
                          <a:spcPct val="115000"/>
                        </a:lnSpc>
                        <a:spcAft>
                          <a:spcPts val="0"/>
                        </a:spcAft>
                      </a:pPr>
                      <a:r>
                        <a:rPr lang="en-GB" sz="1600" dirty="0">
                          <a:effectLst/>
                        </a:rPr>
                        <a:t>ID	int		IDENTITY	NOT NULL,</a:t>
                      </a:r>
                    </a:p>
                    <a:p>
                      <a:pPr>
                        <a:lnSpc>
                          <a:spcPct val="115000"/>
                        </a:lnSpc>
                        <a:spcAft>
                          <a:spcPts val="0"/>
                        </a:spcAft>
                      </a:pPr>
                      <a:r>
                        <a:rPr lang="en-GB" sz="1600" dirty="0">
                          <a:effectLst/>
                        </a:rPr>
                        <a:t>Title  varchar(50)			NOT NULL,</a:t>
                      </a:r>
                    </a:p>
                    <a:p>
                      <a:pPr>
                        <a:lnSpc>
                          <a:spcPct val="115000"/>
                        </a:lnSpc>
                        <a:spcAft>
                          <a:spcPts val="0"/>
                        </a:spcAft>
                      </a:pPr>
                      <a:r>
                        <a:rPr lang="en-GB" sz="1600" dirty="0">
                          <a:effectLst/>
                        </a:rPr>
                        <a:t>Author	varchar(50)			NOT NULL,</a:t>
                      </a:r>
                    </a:p>
                    <a:p>
                      <a:pPr>
                        <a:lnSpc>
                          <a:spcPct val="115000"/>
                        </a:lnSpc>
                        <a:spcAft>
                          <a:spcPts val="0"/>
                        </a:spcAft>
                      </a:pPr>
                      <a:r>
                        <a:rPr lang="en-GB" sz="1600" dirty="0">
                          <a:effectLst/>
                        </a:rPr>
                        <a:t>ISBN	varchar(50)			NULL,</a:t>
                      </a:r>
                    </a:p>
                    <a:p>
                      <a:pPr>
                        <a:lnSpc>
                          <a:spcPct val="115000"/>
                        </a:lnSpc>
                        <a:spcAft>
                          <a:spcPts val="0"/>
                        </a:spcAft>
                      </a:pPr>
                      <a:r>
                        <a:rPr lang="en-GB" sz="1600" dirty="0">
                          <a:effectLst/>
                        </a:rPr>
                        <a:t>Price	decimal(18,2)			NULL</a:t>
                      </a:r>
                    </a:p>
                    <a:p>
                      <a:pPr>
                        <a:lnSpc>
                          <a:spcPct val="115000"/>
                        </a:lnSpc>
                        <a:spcAft>
                          <a:spcPts val="0"/>
                        </a:spcAft>
                      </a:pPr>
                      <a:r>
                        <a:rPr lang="en-GB" sz="1600" dirty="0">
                          <a:effectLst/>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0142" marR="50142" marT="0" marB="0"/>
                </a:tc>
                <a:extLst>
                  <a:ext uri="{0D108BD9-81ED-4DB2-BD59-A6C34878D82A}">
                    <a16:rowId xmlns:a16="http://schemas.microsoft.com/office/drawing/2014/main" val="1026371271"/>
                  </a:ext>
                </a:extLst>
              </a:tr>
            </a:tbl>
          </a:graphicData>
        </a:graphic>
      </p:graphicFrame>
    </p:spTree>
    <p:extLst>
      <p:ext uri="{BB962C8B-B14F-4D97-AF65-F5344CB8AC3E}">
        <p14:creationId xmlns:p14="http://schemas.microsoft.com/office/powerpoint/2010/main" val="75817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0C5E7D9-13DC-4CB1-B159-770802074FD0}"/>
              </a:ext>
            </a:extLst>
          </p:cNvPr>
          <p:cNvGraphicFramePr>
            <a:graphicFrameLocks noGrp="1"/>
          </p:cNvGraphicFramePr>
          <p:nvPr>
            <p:extLst>
              <p:ext uri="{D42A27DB-BD31-4B8C-83A1-F6EECF244321}">
                <p14:modId xmlns:p14="http://schemas.microsoft.com/office/powerpoint/2010/main" val="1707443007"/>
              </p:ext>
            </p:extLst>
          </p:nvPr>
        </p:nvGraphicFramePr>
        <p:xfrm>
          <a:off x="580687" y="402964"/>
          <a:ext cx="9952725" cy="4717542"/>
        </p:xfrm>
        <a:graphic>
          <a:graphicData uri="http://schemas.openxmlformats.org/drawingml/2006/table">
            <a:tbl>
              <a:tblPr firstRow="1" firstCol="1" bandRow="1">
                <a:tableStyleId>{5C22544A-7EE6-4342-B048-85BDC9FD1C3A}</a:tableStyleId>
              </a:tblPr>
              <a:tblGrid>
                <a:gridCol w="2672332">
                  <a:extLst>
                    <a:ext uri="{9D8B030D-6E8A-4147-A177-3AD203B41FA5}">
                      <a16:colId xmlns:a16="http://schemas.microsoft.com/office/drawing/2014/main" val="3582624087"/>
                    </a:ext>
                  </a:extLst>
                </a:gridCol>
                <a:gridCol w="7280393">
                  <a:extLst>
                    <a:ext uri="{9D8B030D-6E8A-4147-A177-3AD203B41FA5}">
                      <a16:colId xmlns:a16="http://schemas.microsoft.com/office/drawing/2014/main" val="2692714403"/>
                    </a:ext>
                  </a:extLst>
                </a:gridCol>
              </a:tblGrid>
              <a:tr h="132692">
                <a:tc>
                  <a:txBody>
                    <a:bodyPr/>
                    <a:lstStyle/>
                    <a:p>
                      <a:pPr>
                        <a:lnSpc>
                          <a:spcPct val="115000"/>
                        </a:lnSpc>
                        <a:spcAft>
                          <a:spcPts val="0"/>
                        </a:spcAft>
                      </a:pPr>
                      <a:r>
                        <a:rPr lang="en-GB" sz="1600">
                          <a:effectLst/>
                        </a:rPr>
                        <a:t>Function</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50142" marR="50142" marT="0" marB="0"/>
                </a:tc>
                <a:tc>
                  <a:txBody>
                    <a:bodyPr/>
                    <a:lstStyle/>
                    <a:p>
                      <a:pPr>
                        <a:lnSpc>
                          <a:spcPct val="115000"/>
                        </a:lnSpc>
                        <a:spcAft>
                          <a:spcPts val="0"/>
                        </a:spcAft>
                      </a:pPr>
                      <a:r>
                        <a:rPr lang="en-GB" sz="1600">
                          <a:effectLst/>
                        </a:rPr>
                        <a:t>Query</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50142" marR="50142" marT="0" marB="0"/>
                </a:tc>
                <a:extLst>
                  <a:ext uri="{0D108BD9-81ED-4DB2-BD59-A6C34878D82A}">
                    <a16:rowId xmlns:a16="http://schemas.microsoft.com/office/drawing/2014/main" val="3904477176"/>
                  </a:ext>
                </a:extLst>
              </a:tr>
              <a:tr h="414603">
                <a:tc>
                  <a:txBody>
                    <a:bodyPr/>
                    <a:lstStyle/>
                    <a:p>
                      <a:pPr>
                        <a:lnSpc>
                          <a:spcPct val="115000"/>
                        </a:lnSpc>
                        <a:spcAft>
                          <a:spcPts val="0"/>
                        </a:spcAft>
                      </a:pPr>
                      <a:r>
                        <a:rPr lang="en-GB" sz="1600">
                          <a:effectLst/>
                        </a:rPr>
                        <a:t>Creating a database</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50142" marR="50142" marT="0" marB="0"/>
                </a:tc>
                <a:tc>
                  <a:txBody>
                    <a:bodyPr/>
                    <a:lstStyle/>
                    <a:p>
                      <a:pPr>
                        <a:lnSpc>
                          <a:spcPct val="115000"/>
                        </a:lnSpc>
                        <a:spcAft>
                          <a:spcPts val="0"/>
                        </a:spcAft>
                      </a:pPr>
                      <a:r>
                        <a:rPr lang="en-GB" sz="1600">
                          <a:effectLst/>
                        </a:rPr>
                        <a:t>CREATE DATABASE Database Name</a:t>
                      </a:r>
                    </a:p>
                    <a:p>
                      <a:pPr>
                        <a:lnSpc>
                          <a:spcPct val="115000"/>
                        </a:lnSpc>
                        <a:spcAft>
                          <a:spcPts val="0"/>
                        </a:spcAft>
                      </a:pPr>
                      <a:r>
                        <a:rPr lang="en-GB" sz="1600">
                          <a:effectLst/>
                        </a:rPr>
                        <a:t>e.g. </a:t>
                      </a:r>
                    </a:p>
                    <a:p>
                      <a:pPr>
                        <a:lnSpc>
                          <a:spcPct val="115000"/>
                        </a:lnSpc>
                        <a:spcAft>
                          <a:spcPts val="0"/>
                        </a:spcAft>
                      </a:pPr>
                      <a:r>
                        <a:rPr lang="en-GB" sz="1600">
                          <a:effectLst/>
                        </a:rPr>
                        <a:t>CREATE DATABASE Library</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50142" marR="50142" marT="0" marB="0"/>
                </a:tc>
                <a:extLst>
                  <a:ext uri="{0D108BD9-81ED-4DB2-BD59-A6C34878D82A}">
                    <a16:rowId xmlns:a16="http://schemas.microsoft.com/office/drawing/2014/main" val="4248313793"/>
                  </a:ext>
                </a:extLst>
              </a:tr>
              <a:tr h="1729030">
                <a:tc>
                  <a:txBody>
                    <a:bodyPr/>
                    <a:lstStyle/>
                    <a:p>
                      <a:pPr>
                        <a:lnSpc>
                          <a:spcPct val="115000"/>
                        </a:lnSpc>
                        <a:spcAft>
                          <a:spcPts val="0"/>
                        </a:spcAft>
                      </a:pPr>
                      <a:r>
                        <a:rPr lang="en-GB" sz="1600" dirty="0">
                          <a:effectLst/>
                        </a:rPr>
                        <a:t>Adding data to a table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0142" marR="50142" marT="0" marB="0"/>
                </a:tc>
                <a:tc>
                  <a:txBody>
                    <a:bodyPr/>
                    <a:lstStyle/>
                    <a:p>
                      <a:pPr>
                        <a:lnSpc>
                          <a:spcPct val="115000"/>
                        </a:lnSpc>
                        <a:spcAft>
                          <a:spcPts val="0"/>
                        </a:spcAft>
                      </a:pPr>
                      <a:r>
                        <a:rPr lang="en-GB" sz="1600" dirty="0">
                          <a:effectLst/>
                        </a:rPr>
                        <a:t>INSERT INTO </a:t>
                      </a:r>
                      <a:r>
                        <a:rPr lang="en-GB" sz="1600" dirty="0" err="1">
                          <a:effectLst/>
                        </a:rPr>
                        <a:t>TableName</a:t>
                      </a:r>
                      <a:endParaRPr lang="en-GB" sz="1600" dirty="0">
                        <a:effectLst/>
                      </a:endParaRPr>
                    </a:p>
                    <a:p>
                      <a:pPr>
                        <a:lnSpc>
                          <a:spcPct val="115000"/>
                        </a:lnSpc>
                        <a:spcAft>
                          <a:spcPts val="0"/>
                        </a:spcAft>
                      </a:pPr>
                      <a:r>
                        <a:rPr lang="en-GB" sz="1600" dirty="0">
                          <a:effectLst/>
                        </a:rPr>
                        <a:t>(ColumnName1, ColumnName2, etc.)</a:t>
                      </a:r>
                    </a:p>
                    <a:p>
                      <a:pPr>
                        <a:lnSpc>
                          <a:spcPct val="115000"/>
                        </a:lnSpc>
                        <a:spcAft>
                          <a:spcPts val="0"/>
                        </a:spcAft>
                      </a:pPr>
                      <a:r>
                        <a:rPr lang="en-GB" sz="1600" dirty="0">
                          <a:effectLst/>
                        </a:rPr>
                        <a:t>VALUES</a:t>
                      </a:r>
                    </a:p>
                    <a:p>
                      <a:pPr>
                        <a:lnSpc>
                          <a:spcPct val="115000"/>
                        </a:lnSpc>
                        <a:spcAft>
                          <a:spcPts val="0"/>
                        </a:spcAft>
                      </a:pPr>
                      <a:r>
                        <a:rPr lang="en-GB" sz="1600" dirty="0">
                          <a:effectLst/>
                        </a:rPr>
                        <a:t>(‘ValueForColumn1’, ValueForColumn2, etc.),</a:t>
                      </a:r>
                    </a:p>
                    <a:p>
                      <a:pPr>
                        <a:lnSpc>
                          <a:spcPct val="115000"/>
                        </a:lnSpc>
                        <a:spcAft>
                          <a:spcPts val="0"/>
                        </a:spcAft>
                      </a:pPr>
                      <a:r>
                        <a:rPr lang="en-GB" sz="1600" dirty="0">
                          <a:effectLst/>
                          <a:highlight>
                            <a:srgbClr val="FFFF00"/>
                          </a:highlight>
                        </a:rPr>
                        <a:t>Repeat the above line for each set of values, putting single quotes around anything that isn’t a number.  End the last line with a semi-colon instead of a comma.  Note that you don’t have to enter data for the ID field.</a:t>
                      </a:r>
                      <a:endParaRPr lang="en-GB" sz="1600" dirty="0">
                        <a:effectLst/>
                      </a:endParaRPr>
                    </a:p>
                    <a:p>
                      <a:pPr>
                        <a:lnSpc>
                          <a:spcPct val="115000"/>
                        </a:lnSpc>
                        <a:spcAft>
                          <a:spcPts val="0"/>
                        </a:spcAft>
                      </a:pPr>
                      <a:r>
                        <a:rPr lang="en-GB" sz="1600" dirty="0">
                          <a:effectLst/>
                        </a:rPr>
                        <a:t>e.g.</a:t>
                      </a:r>
                    </a:p>
                    <a:p>
                      <a:pPr>
                        <a:lnSpc>
                          <a:spcPct val="115000"/>
                        </a:lnSpc>
                        <a:spcAft>
                          <a:spcPts val="0"/>
                        </a:spcAft>
                      </a:pPr>
                      <a:r>
                        <a:rPr lang="en-GB" sz="1600" dirty="0">
                          <a:effectLst/>
                        </a:rPr>
                        <a:t>INSERT INTO Book</a:t>
                      </a:r>
                    </a:p>
                    <a:p>
                      <a:pPr>
                        <a:lnSpc>
                          <a:spcPct val="115000"/>
                        </a:lnSpc>
                        <a:spcAft>
                          <a:spcPts val="0"/>
                        </a:spcAft>
                      </a:pPr>
                      <a:r>
                        <a:rPr lang="en-GB" sz="1600" dirty="0">
                          <a:effectLst/>
                        </a:rPr>
                        <a:t>(Title, Author, ISBN, Price)</a:t>
                      </a:r>
                    </a:p>
                    <a:p>
                      <a:pPr>
                        <a:lnSpc>
                          <a:spcPct val="115000"/>
                        </a:lnSpc>
                        <a:spcAft>
                          <a:spcPts val="0"/>
                        </a:spcAft>
                      </a:pPr>
                      <a:r>
                        <a:rPr lang="en-GB" sz="1600" dirty="0">
                          <a:effectLst/>
                        </a:rPr>
                        <a:t>VALUES</a:t>
                      </a:r>
                    </a:p>
                    <a:p>
                      <a:pPr>
                        <a:lnSpc>
                          <a:spcPct val="115000"/>
                        </a:lnSpc>
                        <a:spcAft>
                          <a:spcPts val="0"/>
                        </a:spcAft>
                      </a:pPr>
                      <a:r>
                        <a:rPr lang="en-GB" sz="1600" dirty="0">
                          <a:effectLst/>
                        </a:rPr>
                        <a:t>('Ready Player </a:t>
                      </a:r>
                      <a:r>
                        <a:rPr lang="en-GB" sz="1600" dirty="0" err="1">
                          <a:effectLst/>
                        </a:rPr>
                        <a:t>One','Ernest</a:t>
                      </a:r>
                      <a:r>
                        <a:rPr lang="en-GB" sz="1600" dirty="0">
                          <a:effectLst/>
                        </a:rPr>
                        <a:t> Cline','11111', 7.99),</a:t>
                      </a:r>
                    </a:p>
                    <a:p>
                      <a:pPr>
                        <a:lnSpc>
                          <a:spcPct val="115000"/>
                        </a:lnSpc>
                        <a:spcAft>
                          <a:spcPts val="0"/>
                        </a:spcAft>
                      </a:pPr>
                      <a:r>
                        <a:rPr lang="en-GB" sz="1600" dirty="0">
                          <a:effectLst/>
                        </a:rPr>
                        <a:t>('Demon Haunted World', 'Carl Sagan', '22222', 8.99);</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0142" marR="50142" marT="0" marB="0"/>
                </a:tc>
                <a:extLst>
                  <a:ext uri="{0D108BD9-81ED-4DB2-BD59-A6C34878D82A}">
                    <a16:rowId xmlns:a16="http://schemas.microsoft.com/office/drawing/2014/main" val="2701334710"/>
                  </a:ext>
                </a:extLst>
              </a:tr>
            </a:tbl>
          </a:graphicData>
        </a:graphic>
      </p:graphicFrame>
    </p:spTree>
    <p:extLst>
      <p:ext uri="{BB962C8B-B14F-4D97-AF65-F5344CB8AC3E}">
        <p14:creationId xmlns:p14="http://schemas.microsoft.com/office/powerpoint/2010/main" val="2919998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Overview of material</a:t>
            </a:r>
          </a:p>
        </p:txBody>
      </p:sp>
      <p:sp>
        <p:nvSpPr>
          <p:cNvPr id="3" name="Content Placeholder 2"/>
          <p:cNvSpPr>
            <a:spLocks noGrp="1"/>
          </p:cNvSpPr>
          <p:nvPr>
            <p:ph idx="1"/>
          </p:nvPr>
        </p:nvSpPr>
        <p:spPr/>
        <p:txBody>
          <a:bodyPr/>
          <a:lstStyle/>
          <a:p>
            <a:r>
              <a:rPr lang="en-GB" dirty="0"/>
              <a:t>Databases</a:t>
            </a:r>
          </a:p>
          <a:p>
            <a:pPr lvl="1"/>
            <a:r>
              <a:rPr lang="en-GB" dirty="0"/>
              <a:t>Design – entity-relationship modelling</a:t>
            </a:r>
          </a:p>
          <a:p>
            <a:pPr lvl="1"/>
            <a:r>
              <a:rPr lang="en-GB" dirty="0"/>
              <a:t>Setting up a database in SQL Server Management Studio</a:t>
            </a:r>
          </a:p>
          <a:p>
            <a:pPr lvl="1"/>
            <a:r>
              <a:rPr lang="en-GB" dirty="0"/>
              <a:t>SQL database queries</a:t>
            </a:r>
          </a:p>
          <a:p>
            <a:pPr lvl="1"/>
            <a:r>
              <a:rPr lang="en-GB" dirty="0"/>
              <a:t>Coding with LINQ</a:t>
            </a:r>
          </a:p>
          <a:p>
            <a:r>
              <a:rPr lang="en-GB" dirty="0"/>
              <a:t>Software development lifecycle</a:t>
            </a:r>
          </a:p>
          <a:p>
            <a:r>
              <a:rPr lang="en-GB" dirty="0"/>
              <a:t>Coding standards</a:t>
            </a:r>
          </a:p>
          <a:p>
            <a:r>
              <a:rPr lang="en-GB" dirty="0"/>
              <a:t>Project ideas</a:t>
            </a:r>
          </a:p>
          <a:p>
            <a:pPr lvl="1"/>
            <a:endParaRPr lang="en-GB" dirty="0"/>
          </a:p>
        </p:txBody>
      </p:sp>
    </p:spTree>
    <p:extLst>
      <p:ext uri="{BB962C8B-B14F-4D97-AF65-F5344CB8AC3E}">
        <p14:creationId xmlns:p14="http://schemas.microsoft.com/office/powerpoint/2010/main" val="262195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A5DAA64-CCE8-4AB2-A63D-615390A5852B}"/>
              </a:ext>
            </a:extLst>
          </p:cNvPr>
          <p:cNvGraphicFramePr>
            <a:graphicFrameLocks noGrp="1"/>
          </p:cNvGraphicFramePr>
          <p:nvPr>
            <p:extLst>
              <p:ext uri="{D42A27DB-BD31-4B8C-83A1-F6EECF244321}">
                <p14:modId xmlns:p14="http://schemas.microsoft.com/office/powerpoint/2010/main" val="2715424867"/>
              </p:ext>
            </p:extLst>
          </p:nvPr>
        </p:nvGraphicFramePr>
        <p:xfrm>
          <a:off x="1065538" y="359945"/>
          <a:ext cx="10156644" cy="5294884"/>
        </p:xfrm>
        <a:graphic>
          <a:graphicData uri="http://schemas.openxmlformats.org/drawingml/2006/table">
            <a:tbl>
              <a:tblPr firstRow="1" firstCol="1" bandRow="1">
                <a:tableStyleId>{5C22544A-7EE6-4342-B048-85BDC9FD1C3A}</a:tableStyleId>
              </a:tblPr>
              <a:tblGrid>
                <a:gridCol w="2727085">
                  <a:extLst>
                    <a:ext uri="{9D8B030D-6E8A-4147-A177-3AD203B41FA5}">
                      <a16:colId xmlns:a16="http://schemas.microsoft.com/office/drawing/2014/main" val="792174111"/>
                    </a:ext>
                  </a:extLst>
                </a:gridCol>
                <a:gridCol w="7429559">
                  <a:extLst>
                    <a:ext uri="{9D8B030D-6E8A-4147-A177-3AD203B41FA5}">
                      <a16:colId xmlns:a16="http://schemas.microsoft.com/office/drawing/2014/main" val="388413889"/>
                    </a:ext>
                  </a:extLst>
                </a:gridCol>
              </a:tblGrid>
              <a:tr h="0">
                <a:tc>
                  <a:txBody>
                    <a:bodyPr/>
                    <a:lstStyle/>
                    <a:p>
                      <a:pPr>
                        <a:lnSpc>
                          <a:spcPct val="115000"/>
                        </a:lnSpc>
                        <a:spcAft>
                          <a:spcPts val="0"/>
                        </a:spcAft>
                      </a:pPr>
                      <a:r>
                        <a:rPr lang="en-GB" sz="1600">
                          <a:effectLst/>
                        </a:rPr>
                        <a:t>Backing up a database</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USE Database Name</a:t>
                      </a:r>
                    </a:p>
                    <a:p>
                      <a:pPr>
                        <a:lnSpc>
                          <a:spcPct val="115000"/>
                        </a:lnSpc>
                        <a:spcAft>
                          <a:spcPts val="0"/>
                        </a:spcAft>
                      </a:pPr>
                      <a:r>
                        <a:rPr lang="en-GB" sz="1600">
                          <a:effectLst/>
                        </a:rPr>
                        <a:t>GO</a:t>
                      </a:r>
                    </a:p>
                    <a:p>
                      <a:pPr>
                        <a:lnSpc>
                          <a:spcPct val="115000"/>
                        </a:lnSpc>
                        <a:spcAft>
                          <a:spcPts val="0"/>
                        </a:spcAft>
                      </a:pPr>
                      <a:r>
                        <a:rPr lang="en-GB" sz="1600">
                          <a:effectLst/>
                        </a:rPr>
                        <a:t>BACKUP DATABASE Database Name</a:t>
                      </a:r>
                    </a:p>
                    <a:p>
                      <a:pPr>
                        <a:lnSpc>
                          <a:spcPct val="115000"/>
                        </a:lnSpc>
                        <a:spcAft>
                          <a:spcPts val="0"/>
                        </a:spcAft>
                      </a:pPr>
                      <a:r>
                        <a:rPr lang="en-GB" sz="1600">
                          <a:effectLst/>
                        </a:rPr>
                        <a:t>TO DISK ‘path and filename’</a:t>
                      </a:r>
                    </a:p>
                    <a:p>
                      <a:pPr>
                        <a:lnSpc>
                          <a:spcPct val="115000"/>
                        </a:lnSpc>
                        <a:spcAft>
                          <a:spcPts val="0"/>
                        </a:spcAft>
                      </a:pPr>
                      <a:r>
                        <a:rPr lang="en-GB" sz="1600">
                          <a:effectLst/>
                        </a:rPr>
                        <a:t>e.g.</a:t>
                      </a:r>
                    </a:p>
                    <a:p>
                      <a:pPr>
                        <a:lnSpc>
                          <a:spcPct val="115000"/>
                        </a:lnSpc>
                        <a:spcAft>
                          <a:spcPts val="0"/>
                        </a:spcAft>
                      </a:pPr>
                      <a:r>
                        <a:rPr lang="en-GB" sz="1600">
                          <a:effectLst/>
                        </a:rPr>
                        <a:t>USE Library;</a:t>
                      </a:r>
                    </a:p>
                    <a:p>
                      <a:pPr>
                        <a:lnSpc>
                          <a:spcPct val="115000"/>
                        </a:lnSpc>
                        <a:spcAft>
                          <a:spcPts val="0"/>
                        </a:spcAft>
                      </a:pPr>
                      <a:r>
                        <a:rPr lang="en-GB" sz="1600">
                          <a:effectLst/>
                        </a:rPr>
                        <a:t>GO</a:t>
                      </a:r>
                    </a:p>
                    <a:p>
                      <a:pPr>
                        <a:lnSpc>
                          <a:spcPct val="115000"/>
                        </a:lnSpc>
                        <a:spcAft>
                          <a:spcPts val="0"/>
                        </a:spcAft>
                      </a:pPr>
                      <a:r>
                        <a:rPr lang="en-GB" sz="1600">
                          <a:effectLst/>
                        </a:rPr>
                        <a:t>BACKUP DATABASE Library</a:t>
                      </a:r>
                    </a:p>
                    <a:p>
                      <a:pPr>
                        <a:lnSpc>
                          <a:spcPct val="115000"/>
                        </a:lnSpc>
                        <a:spcAft>
                          <a:spcPts val="0"/>
                        </a:spcAft>
                      </a:pPr>
                      <a:r>
                        <a:rPr lang="en-GB" sz="1600">
                          <a:effectLst/>
                        </a:rPr>
                        <a:t>TO DISK = 'C:\Users\Student\Library.Bak'</a:t>
                      </a:r>
                    </a:p>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088714"/>
                  </a:ext>
                </a:extLst>
              </a:tr>
              <a:tr h="0">
                <a:tc>
                  <a:txBody>
                    <a:bodyPr/>
                    <a:lstStyle/>
                    <a:p>
                      <a:pPr>
                        <a:lnSpc>
                          <a:spcPct val="115000"/>
                        </a:lnSpc>
                        <a:spcAft>
                          <a:spcPts val="0"/>
                        </a:spcAft>
                      </a:pPr>
                      <a:r>
                        <a:rPr lang="en-GB" sz="1600">
                          <a:effectLst/>
                        </a:rPr>
                        <a:t>Restoring a database</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RESTORE DATABASE </a:t>
                      </a:r>
                      <a:r>
                        <a:rPr lang="en-GB" sz="1600" dirty="0" err="1">
                          <a:effectLst/>
                        </a:rPr>
                        <a:t>Database</a:t>
                      </a:r>
                      <a:r>
                        <a:rPr lang="en-GB" sz="1600" dirty="0">
                          <a:effectLst/>
                        </a:rPr>
                        <a:t> Name</a:t>
                      </a:r>
                    </a:p>
                    <a:p>
                      <a:pPr>
                        <a:lnSpc>
                          <a:spcPct val="115000"/>
                        </a:lnSpc>
                        <a:spcAft>
                          <a:spcPts val="0"/>
                        </a:spcAft>
                      </a:pPr>
                      <a:r>
                        <a:rPr lang="en-GB" sz="1600" dirty="0">
                          <a:effectLst/>
                        </a:rPr>
                        <a:t>FROM DISK ‘path and filename’</a:t>
                      </a:r>
                    </a:p>
                    <a:p>
                      <a:pPr>
                        <a:lnSpc>
                          <a:spcPct val="115000"/>
                        </a:lnSpc>
                        <a:spcAft>
                          <a:spcPts val="0"/>
                        </a:spcAft>
                      </a:pPr>
                      <a:r>
                        <a:rPr lang="en-GB" sz="1600" dirty="0">
                          <a:effectLst/>
                        </a:rPr>
                        <a:t>e.g.</a:t>
                      </a:r>
                    </a:p>
                    <a:p>
                      <a:pPr>
                        <a:lnSpc>
                          <a:spcPct val="115000"/>
                        </a:lnSpc>
                        <a:spcAft>
                          <a:spcPts val="0"/>
                        </a:spcAft>
                      </a:pPr>
                      <a:r>
                        <a:rPr lang="en-GB" sz="1600" dirty="0">
                          <a:effectLst/>
                        </a:rPr>
                        <a:t>RESTORE DATABASE Library</a:t>
                      </a:r>
                    </a:p>
                    <a:p>
                      <a:pPr>
                        <a:lnSpc>
                          <a:spcPct val="115000"/>
                        </a:lnSpc>
                        <a:spcAft>
                          <a:spcPts val="0"/>
                        </a:spcAft>
                      </a:pPr>
                      <a:r>
                        <a:rPr lang="en-GB" sz="1600" dirty="0">
                          <a:effectLst/>
                        </a:rPr>
                        <a:t>FROM DISK = 'C:\Users\student\</a:t>
                      </a:r>
                      <a:r>
                        <a:rPr lang="en-GB" sz="1600" dirty="0" err="1">
                          <a:effectLst/>
                        </a:rPr>
                        <a:t>Library.bak</a:t>
                      </a:r>
                      <a:r>
                        <a:rPr lang="en-GB" sz="1600" dirty="0">
                          <a:effectLst/>
                        </a:rPr>
                        <a:t>';</a:t>
                      </a:r>
                    </a:p>
                    <a:p>
                      <a:pPr>
                        <a:lnSpc>
                          <a:spcPct val="115000"/>
                        </a:lnSpc>
                        <a:spcAft>
                          <a:spcPts val="0"/>
                        </a:spcAft>
                      </a:pPr>
                      <a:r>
                        <a:rPr lang="en-GB" sz="1600" dirty="0">
                          <a:effectLst/>
                        </a:rPr>
                        <a:t> </a:t>
                      </a:r>
                    </a:p>
                    <a:p>
                      <a:pPr>
                        <a:lnSpc>
                          <a:spcPct val="115000"/>
                        </a:lnSpc>
                        <a:spcAft>
                          <a:spcPts val="0"/>
                        </a:spcAft>
                      </a:pPr>
                      <a:r>
                        <a:rPr lang="en-GB" sz="1600" dirty="0">
                          <a:effectLst/>
                        </a:rPr>
                        <a:t>Before restoring a database, make sure it isn’t already open in SQL Server Management Studio.  You may have to go into Task Manager in Windows to close the file if SQL Server Management Studio hasn’t closed it properly.</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3269245"/>
                  </a:ext>
                </a:extLst>
              </a:tr>
            </a:tbl>
          </a:graphicData>
        </a:graphic>
      </p:graphicFrame>
      <p:sp>
        <p:nvSpPr>
          <p:cNvPr id="3" name="Rectangle 2">
            <a:extLst>
              <a:ext uri="{FF2B5EF4-FFF2-40B4-BE49-F238E27FC236}">
                <a16:creationId xmlns:a16="http://schemas.microsoft.com/office/drawing/2014/main" id="{239ED579-89FB-460A-8BC7-323FBEE27778}"/>
              </a:ext>
            </a:extLst>
          </p:cNvPr>
          <p:cNvSpPr/>
          <p:nvPr/>
        </p:nvSpPr>
        <p:spPr>
          <a:xfrm>
            <a:off x="2751116" y="5740699"/>
            <a:ext cx="6096000" cy="1029256"/>
          </a:xfrm>
          <a:prstGeom prst="rect">
            <a:avLst/>
          </a:prstGeom>
        </p:spPr>
        <p:txBody>
          <a:bodyPr>
            <a:spAutoFit/>
          </a:bodyPr>
          <a:lstStyle/>
          <a:p>
            <a:pPr>
              <a:lnSpc>
                <a:spcPct val="115000"/>
              </a:lnSpc>
              <a:spcAft>
                <a:spcPts val="1000"/>
              </a:spcAft>
            </a:pPr>
            <a:r>
              <a:rPr lang="en-GB" dirty="0">
                <a:highlight>
                  <a:srgbClr val="FFFF00"/>
                </a:highlight>
                <a:latin typeface="Calibri" panose="020F0502020204030204" pitchFamily="34" charset="0"/>
                <a:ea typeface="Calibri" panose="020F0502020204030204" pitchFamily="34" charset="0"/>
                <a:cs typeface="Times New Roman" panose="02020603050405020304" pitchFamily="18" charset="0"/>
              </a:rPr>
              <a:t>NB: SQL commands are not case-sensitive, but there is a longstanding convention that keywords are in capitals.  If you stick to this, your database code will be more readable.</a:t>
            </a:r>
          </a:p>
        </p:txBody>
      </p:sp>
    </p:spTree>
    <p:extLst>
      <p:ext uri="{BB962C8B-B14F-4D97-AF65-F5344CB8AC3E}">
        <p14:creationId xmlns:p14="http://schemas.microsoft.com/office/powerpoint/2010/main" val="1058179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505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61B736-9909-4A0D-9A78-051FFAE2F5BD}"/>
              </a:ext>
            </a:extLst>
          </p:cNvPr>
          <p:cNvSpPr txBox="1"/>
          <p:nvPr/>
        </p:nvSpPr>
        <p:spPr>
          <a:xfrm>
            <a:off x="634736" y="2131027"/>
            <a:ext cx="10378440" cy="1446550"/>
          </a:xfrm>
          <a:prstGeom prst="rect">
            <a:avLst/>
          </a:prstGeom>
          <a:noFill/>
        </p:spPr>
        <p:txBody>
          <a:bodyPr wrap="square" rtlCol="0">
            <a:spAutoFit/>
          </a:bodyPr>
          <a:lstStyle/>
          <a:p>
            <a:pPr algn="ctr"/>
            <a:r>
              <a:rPr lang="en-GB" sz="8800" b="1" dirty="0"/>
              <a:t>SSMS</a:t>
            </a:r>
          </a:p>
        </p:txBody>
      </p:sp>
    </p:spTree>
    <p:extLst>
      <p:ext uri="{BB962C8B-B14F-4D97-AF65-F5344CB8AC3E}">
        <p14:creationId xmlns:p14="http://schemas.microsoft.com/office/powerpoint/2010/main" val="2429662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23" y="158299"/>
            <a:ext cx="10853057" cy="901876"/>
          </a:xfrm>
        </p:spPr>
        <p:txBody>
          <a:bodyPr>
            <a:normAutofit/>
          </a:bodyPr>
          <a:lstStyle/>
          <a:p>
            <a:r>
              <a:rPr lang="en-GB" sz="3600" b="1" dirty="0">
                <a:latin typeface="Tahoma" panose="020B0604030504040204" pitchFamily="34" charset="0"/>
                <a:ea typeface="Tahoma" panose="020B0604030504040204" pitchFamily="34" charset="0"/>
                <a:cs typeface="Tahoma" panose="020B0604030504040204" pitchFamily="34" charset="0"/>
              </a:rPr>
              <a:t>Databases – SQL Server Management Studio</a:t>
            </a:r>
          </a:p>
        </p:txBody>
      </p:sp>
      <p:pic>
        <p:nvPicPr>
          <p:cNvPr id="6" name="Picture 5"/>
          <p:cNvPicPr>
            <a:picLocks noChangeAspect="1"/>
          </p:cNvPicPr>
          <p:nvPr/>
        </p:nvPicPr>
        <p:blipFill>
          <a:blip r:embed="rId2"/>
          <a:stretch>
            <a:fillRect/>
          </a:stretch>
        </p:blipFill>
        <p:spPr>
          <a:xfrm>
            <a:off x="1616766" y="927652"/>
            <a:ext cx="8009277" cy="5772049"/>
          </a:xfrm>
          <a:prstGeom prst="rect">
            <a:avLst/>
          </a:prstGeom>
        </p:spPr>
      </p:pic>
    </p:spTree>
    <p:extLst>
      <p:ext uri="{BB962C8B-B14F-4D97-AF65-F5344CB8AC3E}">
        <p14:creationId xmlns:p14="http://schemas.microsoft.com/office/powerpoint/2010/main" val="3337844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0"/>
            <a:ext cx="10515600"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SSMS – table design</a:t>
            </a:r>
          </a:p>
        </p:txBody>
      </p:sp>
      <p:pic>
        <p:nvPicPr>
          <p:cNvPr id="4" name="Content Placeholder 3"/>
          <p:cNvPicPr>
            <a:picLocks noGrp="1" noChangeAspect="1"/>
          </p:cNvPicPr>
          <p:nvPr>
            <p:ph idx="1"/>
          </p:nvPr>
        </p:nvPicPr>
        <p:blipFill>
          <a:blip r:embed="rId2"/>
          <a:stretch>
            <a:fillRect/>
          </a:stretch>
        </p:blipFill>
        <p:spPr>
          <a:xfrm>
            <a:off x="2586719" y="994735"/>
            <a:ext cx="8107786" cy="5843041"/>
          </a:xfrm>
          <a:prstGeom prst="rect">
            <a:avLst/>
          </a:prstGeom>
        </p:spPr>
      </p:pic>
    </p:spTree>
    <p:extLst>
      <p:ext uri="{BB962C8B-B14F-4D97-AF65-F5344CB8AC3E}">
        <p14:creationId xmlns:p14="http://schemas.microsoft.com/office/powerpoint/2010/main" val="2139274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latin typeface="Tahoma" panose="020B0604030504040204" pitchFamily="34" charset="0"/>
                <a:ea typeface="Tahoma" panose="020B0604030504040204" pitchFamily="34" charset="0"/>
                <a:cs typeface="Tahoma" panose="020B0604030504040204" pitchFamily="34" charset="0"/>
              </a:rPr>
              <a:t>Databases – setting up your primary key</a:t>
            </a:r>
          </a:p>
        </p:txBody>
      </p:sp>
      <p:pic>
        <p:nvPicPr>
          <p:cNvPr id="4" name="Content Placeholder 3"/>
          <p:cNvPicPr>
            <a:picLocks noChangeAspect="1"/>
          </p:cNvPicPr>
          <p:nvPr/>
        </p:nvPicPr>
        <p:blipFill>
          <a:blip r:embed="rId2"/>
          <a:stretch>
            <a:fillRect/>
          </a:stretch>
        </p:blipFill>
        <p:spPr>
          <a:xfrm>
            <a:off x="1722783" y="1650691"/>
            <a:ext cx="6434081" cy="3458318"/>
          </a:xfrm>
          <a:prstGeom prst="rect">
            <a:avLst/>
          </a:prstGeom>
        </p:spPr>
      </p:pic>
      <p:pic>
        <p:nvPicPr>
          <p:cNvPr id="5" name="Picture 4"/>
          <p:cNvPicPr>
            <a:picLocks noChangeAspect="1"/>
          </p:cNvPicPr>
          <p:nvPr/>
        </p:nvPicPr>
        <p:blipFill>
          <a:blip r:embed="rId3"/>
          <a:stretch>
            <a:fillRect/>
          </a:stretch>
        </p:blipFill>
        <p:spPr>
          <a:xfrm>
            <a:off x="4953866" y="3739861"/>
            <a:ext cx="5048250" cy="2495550"/>
          </a:xfrm>
          <a:prstGeom prst="rect">
            <a:avLst/>
          </a:prstGeom>
        </p:spPr>
      </p:pic>
      <p:pic>
        <p:nvPicPr>
          <p:cNvPr id="6" name="Picture 5"/>
          <p:cNvPicPr>
            <a:picLocks noChangeAspect="1"/>
          </p:cNvPicPr>
          <p:nvPr/>
        </p:nvPicPr>
        <p:blipFill>
          <a:blip r:embed="rId4"/>
          <a:stretch>
            <a:fillRect/>
          </a:stretch>
        </p:blipFill>
        <p:spPr>
          <a:xfrm>
            <a:off x="6189951" y="1946708"/>
            <a:ext cx="3933825" cy="1333500"/>
          </a:xfrm>
          <a:prstGeom prst="rect">
            <a:avLst/>
          </a:prstGeom>
        </p:spPr>
      </p:pic>
    </p:spTree>
    <p:extLst>
      <p:ext uri="{BB962C8B-B14F-4D97-AF65-F5344CB8AC3E}">
        <p14:creationId xmlns:p14="http://schemas.microsoft.com/office/powerpoint/2010/main" val="290121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365125"/>
            <a:ext cx="11027229" cy="1325563"/>
          </a:xfrm>
        </p:spPr>
        <p:txBody>
          <a:bodyPr>
            <a:normAutofit/>
          </a:bodyPr>
          <a:lstStyle/>
          <a:p>
            <a:r>
              <a:rPr lang="en-GB" sz="4000" b="1" dirty="0">
                <a:latin typeface="Tahoma" panose="020B0604030504040204" pitchFamily="34" charset="0"/>
                <a:ea typeface="Tahoma" panose="020B0604030504040204" pitchFamily="34" charset="0"/>
                <a:cs typeface="Tahoma" panose="020B0604030504040204" pitchFamily="34" charset="0"/>
              </a:rPr>
              <a:t>Databases – setting up your primary key</a:t>
            </a:r>
          </a:p>
        </p:txBody>
      </p:sp>
      <p:pic>
        <p:nvPicPr>
          <p:cNvPr id="4" name="Content Placeholder 3"/>
          <p:cNvPicPr>
            <a:picLocks noGrp="1" noChangeAspect="1"/>
          </p:cNvPicPr>
          <p:nvPr>
            <p:ph idx="1"/>
          </p:nvPr>
        </p:nvPicPr>
        <p:blipFill>
          <a:blip r:embed="rId2"/>
          <a:stretch>
            <a:fillRect/>
          </a:stretch>
        </p:blipFill>
        <p:spPr>
          <a:xfrm>
            <a:off x="1669410" y="1576137"/>
            <a:ext cx="7906557" cy="5082089"/>
          </a:xfrm>
          <a:prstGeom prst="rect">
            <a:avLst/>
          </a:prstGeom>
        </p:spPr>
      </p:pic>
    </p:spTree>
    <p:extLst>
      <p:ext uri="{BB962C8B-B14F-4D97-AF65-F5344CB8AC3E}">
        <p14:creationId xmlns:p14="http://schemas.microsoft.com/office/powerpoint/2010/main" val="2605673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SSMS – table data</a:t>
            </a:r>
          </a:p>
        </p:txBody>
      </p:sp>
      <p:pic>
        <p:nvPicPr>
          <p:cNvPr id="4" name="Picture 3"/>
          <p:cNvPicPr>
            <a:picLocks noChangeAspect="1"/>
          </p:cNvPicPr>
          <p:nvPr/>
        </p:nvPicPr>
        <p:blipFill>
          <a:blip r:embed="rId2"/>
          <a:stretch>
            <a:fillRect/>
          </a:stretch>
        </p:blipFill>
        <p:spPr>
          <a:xfrm>
            <a:off x="2279951" y="1311444"/>
            <a:ext cx="7598318" cy="5475882"/>
          </a:xfrm>
          <a:prstGeom prst="rect">
            <a:avLst/>
          </a:prstGeom>
        </p:spPr>
      </p:pic>
    </p:spTree>
    <p:extLst>
      <p:ext uri="{BB962C8B-B14F-4D97-AF65-F5344CB8AC3E}">
        <p14:creationId xmlns:p14="http://schemas.microsoft.com/office/powerpoint/2010/main" val="2888527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505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61B736-9909-4A0D-9A78-051FFAE2F5BD}"/>
              </a:ext>
            </a:extLst>
          </p:cNvPr>
          <p:cNvSpPr txBox="1"/>
          <p:nvPr/>
        </p:nvSpPr>
        <p:spPr>
          <a:xfrm>
            <a:off x="729739" y="2413337"/>
            <a:ext cx="10378440" cy="1446550"/>
          </a:xfrm>
          <a:prstGeom prst="rect">
            <a:avLst/>
          </a:prstGeom>
          <a:noFill/>
        </p:spPr>
        <p:txBody>
          <a:bodyPr wrap="square" rtlCol="0">
            <a:spAutoFit/>
          </a:bodyPr>
          <a:lstStyle/>
          <a:p>
            <a:pPr algn="ctr"/>
            <a:r>
              <a:rPr lang="en-GB" sz="8800" b="1" dirty="0" err="1"/>
              <a:t>ADO.Net</a:t>
            </a:r>
            <a:endParaRPr lang="en-GB" sz="8800" b="1" dirty="0"/>
          </a:p>
        </p:txBody>
      </p:sp>
    </p:spTree>
    <p:extLst>
      <p:ext uri="{BB962C8B-B14F-4D97-AF65-F5344CB8AC3E}">
        <p14:creationId xmlns:p14="http://schemas.microsoft.com/office/powerpoint/2010/main" val="2926242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ADO.NET Entity Framework</a:t>
            </a:r>
          </a:p>
        </p:txBody>
      </p:sp>
      <p:sp>
        <p:nvSpPr>
          <p:cNvPr id="3" name="Content Placeholder 2"/>
          <p:cNvSpPr>
            <a:spLocks noGrp="1"/>
          </p:cNvSpPr>
          <p:nvPr>
            <p:ph idx="1"/>
          </p:nvPr>
        </p:nvSpPr>
        <p:spPr/>
        <p:txBody>
          <a:bodyPr/>
          <a:lstStyle/>
          <a:p>
            <a:r>
              <a:rPr lang="en-GB" dirty="0"/>
              <a:t>Entity framework is an Object/Relational Mapping (O/RM) framework</a:t>
            </a:r>
          </a:p>
          <a:p>
            <a:r>
              <a:rPr lang="en-GB" dirty="0"/>
              <a:t>It is an enhancement to ADO.NET that gives developers an automated mechanism for accessing and storing data in the database</a:t>
            </a:r>
          </a:p>
          <a:p>
            <a:r>
              <a:rPr lang="en-GB" dirty="0"/>
              <a:t>Easy to use and saves a lot of work</a:t>
            </a:r>
          </a:p>
          <a:p>
            <a:r>
              <a:rPr lang="en-GB" dirty="0"/>
              <a:t>Can be set up in Visual Studio</a:t>
            </a:r>
          </a:p>
        </p:txBody>
      </p:sp>
    </p:spTree>
    <p:extLst>
      <p:ext uri="{BB962C8B-B14F-4D97-AF65-F5344CB8AC3E}">
        <p14:creationId xmlns:p14="http://schemas.microsoft.com/office/powerpoint/2010/main" val="55444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365125"/>
            <a:ext cx="10961914"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Adding an ADO.NET Entity Data Model</a:t>
            </a:r>
          </a:p>
        </p:txBody>
      </p:sp>
      <p:pic>
        <p:nvPicPr>
          <p:cNvPr id="4" name="Content Placeholder 3"/>
          <p:cNvPicPr>
            <a:picLocks noChangeAspect="1"/>
          </p:cNvPicPr>
          <p:nvPr/>
        </p:nvPicPr>
        <p:blipFill>
          <a:blip r:embed="rId2"/>
          <a:stretch>
            <a:fillRect/>
          </a:stretch>
        </p:blipFill>
        <p:spPr>
          <a:xfrm>
            <a:off x="5346623" y="1825625"/>
            <a:ext cx="6296254" cy="4351338"/>
          </a:xfrm>
          <a:prstGeom prst="rect">
            <a:avLst/>
          </a:prstGeom>
        </p:spPr>
      </p:pic>
      <p:sp>
        <p:nvSpPr>
          <p:cNvPr id="6" name="Oval 5"/>
          <p:cNvSpPr/>
          <p:nvPr/>
        </p:nvSpPr>
        <p:spPr>
          <a:xfrm>
            <a:off x="6542485" y="3611302"/>
            <a:ext cx="3692325" cy="613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475013" y="1861250"/>
            <a:ext cx="4512623" cy="3231654"/>
          </a:xfrm>
          <a:prstGeom prst="rect">
            <a:avLst/>
          </a:prstGeom>
          <a:noFill/>
        </p:spPr>
        <p:txBody>
          <a:bodyPr wrap="square" rtlCol="0">
            <a:spAutoFit/>
          </a:bodyPr>
          <a:lstStyle/>
          <a:p>
            <a:pPr marL="285750" indent="-285750">
              <a:buFont typeface="Arial" panose="020B0604020202020204" pitchFamily="34" charset="0"/>
              <a:buChar char="•"/>
            </a:pPr>
            <a:r>
              <a:rPr lang="en-US" sz="2400" dirty="0"/>
              <a:t>Start a new project in MVC</a:t>
            </a:r>
          </a:p>
          <a:p>
            <a:pPr marL="742950" lvl="1" indent="-285750">
              <a:buFont typeface="Arial" panose="020B0604020202020204" pitchFamily="34" charset="0"/>
              <a:buChar char="•"/>
            </a:pPr>
            <a:r>
              <a:rPr lang="en-US" sz="2000" dirty="0"/>
              <a:t>Empty, then add MVC folders and core references is a good option</a:t>
            </a:r>
          </a:p>
          <a:p>
            <a:pPr marL="742950" lvl="1" indent="-285750">
              <a:buFont typeface="Arial" panose="020B0604020202020204" pitchFamily="34" charset="0"/>
              <a:buChar char="•"/>
            </a:pPr>
            <a:r>
              <a:rPr lang="en-US" sz="2000" dirty="0"/>
              <a:t>Right-click on the Models folder</a:t>
            </a:r>
          </a:p>
          <a:p>
            <a:pPr marL="742950" lvl="1" indent="-285750">
              <a:buFont typeface="Arial" panose="020B0604020202020204" pitchFamily="34" charset="0"/>
              <a:buChar char="•"/>
            </a:pPr>
            <a:r>
              <a:rPr lang="en-US" sz="2000" dirty="0"/>
              <a:t>Select Add New Item</a:t>
            </a:r>
          </a:p>
          <a:p>
            <a:pPr marL="742950" lvl="1" indent="-285750">
              <a:buFont typeface="Arial" panose="020B0604020202020204" pitchFamily="34" charset="0"/>
              <a:buChar char="•"/>
            </a:pPr>
            <a:r>
              <a:rPr lang="en-US" sz="2000" dirty="0"/>
              <a:t>Select ADO.NET Entity Data Model (either from that menu or from the dialog shown here)</a:t>
            </a:r>
          </a:p>
          <a:p>
            <a:pPr marL="742950" lvl="1" indent="-285750">
              <a:buFont typeface="Arial" panose="020B0604020202020204" pitchFamily="34" charset="0"/>
              <a:buChar char="•"/>
            </a:pPr>
            <a:r>
              <a:rPr lang="en-US" sz="2000" dirty="0"/>
              <a:t>No need to change the model name</a:t>
            </a:r>
            <a:endParaRPr lang="en-GB" sz="2400" dirty="0"/>
          </a:p>
        </p:txBody>
      </p:sp>
    </p:spTree>
    <p:extLst>
      <p:ext uri="{BB962C8B-B14F-4D97-AF65-F5344CB8AC3E}">
        <p14:creationId xmlns:p14="http://schemas.microsoft.com/office/powerpoint/2010/main" val="3236332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ql server express 2016 database">
            <a:extLst>
              <a:ext uri="{FF2B5EF4-FFF2-40B4-BE49-F238E27FC236}">
                <a16:creationId xmlns:a16="http://schemas.microsoft.com/office/drawing/2014/main" id="{4EB5FB31-3BDA-4961-A850-18269ACB86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171" y="1692957"/>
            <a:ext cx="4108293" cy="15074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a:extLst>
              <a:ext uri="{FF2B5EF4-FFF2-40B4-BE49-F238E27FC236}">
                <a16:creationId xmlns:a16="http://schemas.microsoft.com/office/drawing/2014/main" id="{6FE4D145-344C-41D9-83EE-B284547DF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864" y="3429000"/>
            <a:ext cx="2038350" cy="22479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8606DB8-7EB8-4275-8F3D-9BDCF3E69B63}"/>
              </a:ext>
            </a:extLst>
          </p:cNvPr>
          <p:cNvPicPr>
            <a:picLocks noChangeAspect="1"/>
          </p:cNvPicPr>
          <p:nvPr/>
        </p:nvPicPr>
        <p:blipFill>
          <a:blip r:embed="rId4"/>
          <a:stretch>
            <a:fillRect/>
          </a:stretch>
        </p:blipFill>
        <p:spPr>
          <a:xfrm>
            <a:off x="7823279" y="2214563"/>
            <a:ext cx="3333750" cy="1971675"/>
          </a:xfrm>
          <a:prstGeom prst="rect">
            <a:avLst/>
          </a:prstGeom>
        </p:spPr>
      </p:pic>
      <p:sp>
        <p:nvSpPr>
          <p:cNvPr id="3" name="Arrow: Right 2">
            <a:extLst>
              <a:ext uri="{FF2B5EF4-FFF2-40B4-BE49-F238E27FC236}">
                <a16:creationId xmlns:a16="http://schemas.microsoft.com/office/drawing/2014/main" id="{49AFD778-B8BB-4360-B7EB-EB8931A89400}"/>
              </a:ext>
            </a:extLst>
          </p:cNvPr>
          <p:cNvSpPr/>
          <p:nvPr/>
        </p:nvSpPr>
        <p:spPr>
          <a:xfrm>
            <a:off x="4738255" y="2434442"/>
            <a:ext cx="2446316" cy="765959"/>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Right 5">
            <a:extLst>
              <a:ext uri="{FF2B5EF4-FFF2-40B4-BE49-F238E27FC236}">
                <a16:creationId xmlns:a16="http://schemas.microsoft.com/office/drawing/2014/main" id="{60094862-A088-45D7-85ED-DDD85006F769}"/>
              </a:ext>
            </a:extLst>
          </p:cNvPr>
          <p:cNvSpPr/>
          <p:nvPr/>
        </p:nvSpPr>
        <p:spPr>
          <a:xfrm rot="10800000">
            <a:off x="4738255" y="3429000"/>
            <a:ext cx="2446316" cy="765959"/>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69476006-67AE-441D-B0F3-2AF4277CF003}"/>
              </a:ext>
            </a:extLst>
          </p:cNvPr>
          <p:cNvSpPr/>
          <p:nvPr/>
        </p:nvSpPr>
        <p:spPr>
          <a:xfrm>
            <a:off x="-300843" y="5905499"/>
            <a:ext cx="7485413" cy="369332"/>
          </a:xfrm>
          <a:prstGeom prst="rect">
            <a:avLst/>
          </a:prstGeom>
        </p:spPr>
        <p:txBody>
          <a:bodyPr wrap="square">
            <a:spAutoFit/>
          </a:bodyPr>
          <a:lstStyle/>
          <a:p>
            <a:pPr lvl="1"/>
            <a:r>
              <a:rPr lang="en-GB" u="sng" dirty="0">
                <a:hlinkClick r:id="rId5"/>
              </a:rPr>
              <a:t>https://www.microsoft.com/en-gb/sql-server/sql-server-editions-express</a:t>
            </a:r>
            <a:endParaRPr lang="en-GB" u="sng" dirty="0"/>
          </a:p>
        </p:txBody>
      </p:sp>
    </p:spTree>
    <p:extLst>
      <p:ext uri="{BB962C8B-B14F-4D97-AF65-F5344CB8AC3E}">
        <p14:creationId xmlns:p14="http://schemas.microsoft.com/office/powerpoint/2010/main" val="2851803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80347" y="1131129"/>
            <a:ext cx="4851049" cy="4351338"/>
          </a:xfrm>
          <a:prstGeom prst="rect">
            <a:avLst/>
          </a:prstGeom>
        </p:spPr>
      </p:pic>
      <p:pic>
        <p:nvPicPr>
          <p:cNvPr id="5" name="Picture 4"/>
          <p:cNvPicPr>
            <a:picLocks noChangeAspect="1"/>
          </p:cNvPicPr>
          <p:nvPr/>
        </p:nvPicPr>
        <p:blipFill>
          <a:blip r:embed="rId3"/>
          <a:stretch>
            <a:fillRect/>
          </a:stretch>
        </p:blipFill>
        <p:spPr>
          <a:xfrm>
            <a:off x="6671125" y="2178051"/>
            <a:ext cx="4486275" cy="1762125"/>
          </a:xfrm>
          <a:prstGeom prst="rect">
            <a:avLst/>
          </a:prstGeom>
        </p:spPr>
      </p:pic>
      <p:sp>
        <p:nvSpPr>
          <p:cNvPr id="2" name="Oval 1"/>
          <p:cNvSpPr/>
          <p:nvPr/>
        </p:nvSpPr>
        <p:spPr>
          <a:xfrm>
            <a:off x="4409954" y="2060294"/>
            <a:ext cx="1521442" cy="613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8887379" y="3326718"/>
            <a:ext cx="1521442" cy="613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25027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9071" y="313203"/>
            <a:ext cx="4295775" cy="628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6797907" y="1215142"/>
            <a:ext cx="2129051" cy="117803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9134319" y="2393176"/>
            <a:ext cx="2357248" cy="646331"/>
          </a:xfrm>
          <a:prstGeom prst="rect">
            <a:avLst/>
          </a:prstGeom>
          <a:solidFill>
            <a:schemeClr val="bg1"/>
          </a:solidFill>
        </p:spPr>
        <p:txBody>
          <a:bodyPr wrap="none" rtlCol="0">
            <a:spAutoFit/>
          </a:bodyPr>
          <a:lstStyle/>
          <a:p>
            <a:r>
              <a:rPr lang="en-GB" dirty="0"/>
              <a:t>Same DB as we used to</a:t>
            </a:r>
          </a:p>
          <a:p>
            <a:r>
              <a:rPr lang="en-GB" dirty="0"/>
              <a:t> log in to SSMS</a:t>
            </a:r>
          </a:p>
        </p:txBody>
      </p:sp>
      <p:pic>
        <p:nvPicPr>
          <p:cNvPr id="2" name="Picture 1">
            <a:extLst>
              <a:ext uri="{FF2B5EF4-FFF2-40B4-BE49-F238E27FC236}">
                <a16:creationId xmlns:a16="http://schemas.microsoft.com/office/drawing/2014/main" id="{51B535D7-D4DF-468F-9B87-6E5DB17E8E14}"/>
              </a:ext>
            </a:extLst>
          </p:cNvPr>
          <p:cNvPicPr>
            <a:picLocks noChangeAspect="1"/>
          </p:cNvPicPr>
          <p:nvPr/>
        </p:nvPicPr>
        <p:blipFill>
          <a:blip r:embed="rId3"/>
          <a:stretch>
            <a:fillRect/>
          </a:stretch>
        </p:blipFill>
        <p:spPr>
          <a:xfrm>
            <a:off x="1042113" y="1428510"/>
            <a:ext cx="4229100" cy="4438650"/>
          </a:xfrm>
          <a:prstGeom prst="rect">
            <a:avLst/>
          </a:prstGeom>
        </p:spPr>
      </p:pic>
      <p:sp>
        <p:nvSpPr>
          <p:cNvPr id="8" name="Oval 7">
            <a:extLst>
              <a:ext uri="{FF2B5EF4-FFF2-40B4-BE49-F238E27FC236}">
                <a16:creationId xmlns:a16="http://schemas.microsoft.com/office/drawing/2014/main" id="{ED765FBB-F690-4D26-AE7F-885D53EA361E}"/>
              </a:ext>
            </a:extLst>
          </p:cNvPr>
          <p:cNvSpPr/>
          <p:nvPr/>
        </p:nvSpPr>
        <p:spPr>
          <a:xfrm>
            <a:off x="911018" y="2223050"/>
            <a:ext cx="3256948" cy="14239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968F67ED-CBEB-42F6-9920-4927185AFEB5}"/>
              </a:ext>
            </a:extLst>
          </p:cNvPr>
          <p:cNvSpPr txBox="1"/>
          <p:nvPr/>
        </p:nvSpPr>
        <p:spPr>
          <a:xfrm flipH="1">
            <a:off x="1196865" y="429709"/>
            <a:ext cx="3434318" cy="923330"/>
          </a:xfrm>
          <a:prstGeom prst="rect">
            <a:avLst/>
          </a:prstGeom>
          <a:noFill/>
        </p:spPr>
        <p:txBody>
          <a:bodyPr wrap="square" rtlCol="0">
            <a:spAutoFit/>
          </a:bodyPr>
          <a:lstStyle/>
          <a:p>
            <a:pPr marL="285750" indent="-285750">
              <a:buFont typeface="Arial" panose="020B0604020202020204" pitchFamily="34" charset="0"/>
              <a:buChar char="•"/>
            </a:pPr>
            <a:r>
              <a:rPr lang="en-GB" dirty="0"/>
              <a:t>Two options for connecting to a DB here – try the one below first </a:t>
            </a:r>
          </a:p>
        </p:txBody>
      </p:sp>
      <p:sp>
        <p:nvSpPr>
          <p:cNvPr id="9" name="TextBox 8">
            <a:extLst>
              <a:ext uri="{FF2B5EF4-FFF2-40B4-BE49-F238E27FC236}">
                <a16:creationId xmlns:a16="http://schemas.microsoft.com/office/drawing/2014/main" id="{5579BB89-2554-4478-848A-E4BFA41C5D42}"/>
              </a:ext>
            </a:extLst>
          </p:cNvPr>
          <p:cNvSpPr txBox="1"/>
          <p:nvPr/>
        </p:nvSpPr>
        <p:spPr>
          <a:xfrm>
            <a:off x="2473285" y="6007763"/>
            <a:ext cx="4324622" cy="646331"/>
          </a:xfrm>
          <a:prstGeom prst="rect">
            <a:avLst/>
          </a:prstGeom>
          <a:noFill/>
        </p:spPr>
        <p:txBody>
          <a:bodyPr wrap="square" rtlCol="0">
            <a:spAutoFit/>
          </a:bodyPr>
          <a:lstStyle/>
          <a:p>
            <a:pPr marL="285750" indent="-285750">
              <a:buFont typeface="Arial" panose="020B0604020202020204" pitchFamily="34" charset="0"/>
              <a:buChar char="•"/>
            </a:pPr>
            <a:r>
              <a:rPr lang="en-GB" dirty="0"/>
              <a:t>Then click Test Connection – if you get a green tick, then click OK</a:t>
            </a:r>
          </a:p>
        </p:txBody>
      </p:sp>
      <p:sp>
        <p:nvSpPr>
          <p:cNvPr id="10" name="TextBox 9">
            <a:extLst>
              <a:ext uri="{FF2B5EF4-FFF2-40B4-BE49-F238E27FC236}">
                <a16:creationId xmlns:a16="http://schemas.microsoft.com/office/drawing/2014/main" id="{641485FF-D92C-42C1-96E4-5E058E95A4EE}"/>
              </a:ext>
            </a:extLst>
          </p:cNvPr>
          <p:cNvSpPr txBox="1"/>
          <p:nvPr/>
        </p:nvSpPr>
        <p:spPr>
          <a:xfrm flipH="1">
            <a:off x="9791223" y="3323795"/>
            <a:ext cx="1910672" cy="646331"/>
          </a:xfrm>
          <a:prstGeom prst="rect">
            <a:avLst/>
          </a:prstGeom>
          <a:solidFill>
            <a:schemeClr val="bg1"/>
          </a:solidFill>
        </p:spPr>
        <p:txBody>
          <a:bodyPr wrap="square" rtlCol="0">
            <a:spAutoFit/>
          </a:bodyPr>
          <a:lstStyle/>
          <a:p>
            <a:r>
              <a:rPr lang="en-GB" dirty="0"/>
              <a:t>Put the DB filename here </a:t>
            </a:r>
          </a:p>
        </p:txBody>
      </p:sp>
      <p:cxnSp>
        <p:nvCxnSpPr>
          <p:cNvPr id="12" name="Straight Arrow Connector 11">
            <a:extLst>
              <a:ext uri="{FF2B5EF4-FFF2-40B4-BE49-F238E27FC236}">
                <a16:creationId xmlns:a16="http://schemas.microsoft.com/office/drawing/2014/main" id="{9569FF5E-F12A-4EFB-9909-8A9B2C39D89F}"/>
              </a:ext>
            </a:extLst>
          </p:cNvPr>
          <p:cNvCxnSpPr/>
          <p:nvPr/>
        </p:nvCxnSpPr>
        <p:spPr>
          <a:xfrm flipH="1" flipV="1">
            <a:off x="8761228" y="2126512"/>
            <a:ext cx="373091" cy="2666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B4AE118-430F-4FDA-B26C-FE3A546B9A1A}"/>
              </a:ext>
            </a:extLst>
          </p:cNvPr>
          <p:cNvCxnSpPr>
            <a:cxnSpLocks/>
          </p:cNvCxnSpPr>
          <p:nvPr/>
        </p:nvCxnSpPr>
        <p:spPr>
          <a:xfrm flipH="1">
            <a:off x="9377916" y="3944020"/>
            <a:ext cx="413307" cy="3940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31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17587" y="1879203"/>
            <a:ext cx="4851049" cy="4351338"/>
          </a:xfrm>
          <a:prstGeom prst="rect">
            <a:avLst/>
          </a:prstGeom>
        </p:spPr>
      </p:pic>
      <p:pic>
        <p:nvPicPr>
          <p:cNvPr id="5" name="Picture 4"/>
          <p:cNvPicPr>
            <a:picLocks noChangeAspect="1"/>
          </p:cNvPicPr>
          <p:nvPr/>
        </p:nvPicPr>
        <p:blipFill>
          <a:blip r:embed="rId3"/>
          <a:stretch>
            <a:fillRect/>
          </a:stretch>
        </p:blipFill>
        <p:spPr>
          <a:xfrm>
            <a:off x="5682961" y="1027906"/>
            <a:ext cx="6010275" cy="5391150"/>
          </a:xfrm>
          <a:prstGeom prst="rect">
            <a:avLst/>
          </a:prstGeom>
        </p:spPr>
      </p:pic>
      <p:sp>
        <p:nvSpPr>
          <p:cNvPr id="7" name="Oval 6"/>
          <p:cNvSpPr/>
          <p:nvPr/>
        </p:nvSpPr>
        <p:spPr>
          <a:xfrm>
            <a:off x="517587" y="2743201"/>
            <a:ext cx="1521442" cy="613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5682961" y="2129743"/>
            <a:ext cx="1521442" cy="613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7089569" y="3124683"/>
            <a:ext cx="2840713" cy="923330"/>
          </a:xfrm>
          <a:prstGeom prst="rect">
            <a:avLst/>
          </a:prstGeom>
          <a:noFill/>
        </p:spPr>
        <p:txBody>
          <a:bodyPr wrap="square" rtlCol="0">
            <a:spAutoFit/>
          </a:bodyPr>
          <a:lstStyle/>
          <a:p>
            <a:r>
              <a:rPr lang="en-US" dirty="0"/>
              <a:t>You MUST select this, otherwise there will be no data in your model</a:t>
            </a:r>
            <a:endParaRPr lang="en-GB" dirty="0"/>
          </a:p>
        </p:txBody>
      </p:sp>
      <p:cxnSp>
        <p:nvCxnSpPr>
          <p:cNvPr id="9" name="Straight Arrow Connector 8"/>
          <p:cNvCxnSpPr>
            <a:stCxn id="2" idx="1"/>
          </p:cNvCxnSpPr>
          <p:nvPr/>
        </p:nvCxnSpPr>
        <p:spPr>
          <a:xfrm flipH="1" flipV="1">
            <a:off x="6733309" y="2743201"/>
            <a:ext cx="356260" cy="84314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580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ADO.NET EF model in Visual Studio</a:t>
            </a:r>
          </a:p>
        </p:txBody>
      </p:sp>
      <p:pic>
        <p:nvPicPr>
          <p:cNvPr id="4" name="Content Placeholder 3"/>
          <p:cNvPicPr>
            <a:picLocks noGrp="1" noChangeAspect="1"/>
          </p:cNvPicPr>
          <p:nvPr>
            <p:ph idx="1"/>
          </p:nvPr>
        </p:nvPicPr>
        <p:blipFill>
          <a:blip r:embed="rId2"/>
          <a:stretch>
            <a:fillRect/>
          </a:stretch>
        </p:blipFill>
        <p:spPr>
          <a:xfrm>
            <a:off x="1618061" y="1929534"/>
            <a:ext cx="6940042" cy="4351338"/>
          </a:xfrm>
          <a:prstGeom prst="rect">
            <a:avLst/>
          </a:prstGeom>
        </p:spPr>
      </p:pic>
      <p:pic>
        <p:nvPicPr>
          <p:cNvPr id="5" name="Picture 4"/>
          <p:cNvPicPr>
            <a:picLocks noChangeAspect="1"/>
          </p:cNvPicPr>
          <p:nvPr/>
        </p:nvPicPr>
        <p:blipFill>
          <a:blip r:embed="rId3"/>
          <a:stretch>
            <a:fillRect/>
          </a:stretch>
        </p:blipFill>
        <p:spPr>
          <a:xfrm>
            <a:off x="7795966" y="1483256"/>
            <a:ext cx="3667125" cy="3848100"/>
          </a:xfrm>
          <a:prstGeom prst="rect">
            <a:avLst/>
          </a:prstGeom>
        </p:spPr>
      </p:pic>
    </p:spTree>
    <p:extLst>
      <p:ext uri="{BB962C8B-B14F-4D97-AF65-F5344CB8AC3E}">
        <p14:creationId xmlns:p14="http://schemas.microsoft.com/office/powerpoint/2010/main" val="1842768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09590" y="1652657"/>
            <a:ext cx="6274022"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6112536" y="2679631"/>
            <a:ext cx="3449256" cy="914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9313384" y="3136831"/>
            <a:ext cx="2238150" cy="97806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356800" y="1652657"/>
            <a:ext cx="4920711" cy="4247317"/>
          </a:xfrm>
          <a:prstGeom prst="rect">
            <a:avLst/>
          </a:prstGeom>
          <a:noFill/>
        </p:spPr>
        <p:txBody>
          <a:bodyPr wrap="square" rtlCol="0">
            <a:spAutoFit/>
          </a:bodyPr>
          <a:lstStyle/>
          <a:p>
            <a:pPr marL="285750" indent="-285750">
              <a:buFont typeface="Arial" panose="020B0604020202020204" pitchFamily="34" charset="0"/>
              <a:buChar char="•"/>
            </a:pPr>
            <a:r>
              <a:rPr lang="en-GB" dirty="0"/>
              <a:t>ADO.NET should install this automatically, but it’s work checking the references to make sure</a:t>
            </a:r>
          </a:p>
          <a:p>
            <a:pPr marL="285750" indent="-285750">
              <a:buFont typeface="Arial" panose="020B0604020202020204" pitchFamily="34" charset="0"/>
              <a:buChar char="•"/>
            </a:pPr>
            <a:r>
              <a:rPr lang="en-GB" dirty="0"/>
              <a:t>If you need to install it, go to the Tools menu and select the </a:t>
            </a:r>
            <a:r>
              <a:rPr lang="en-GB" dirty="0" err="1"/>
              <a:t>NuGet</a:t>
            </a:r>
            <a:r>
              <a:rPr lang="en-GB" dirty="0"/>
              <a:t> Package Manager</a:t>
            </a:r>
          </a:p>
          <a:p>
            <a:pPr marL="742950" lvl="1" indent="-285750">
              <a:buFont typeface="Arial" panose="020B0604020202020204" pitchFamily="34" charset="0"/>
              <a:buChar char="•"/>
            </a:pPr>
            <a:r>
              <a:rPr lang="en-GB" dirty="0"/>
              <a:t>Click Browse and type in Entity Framework</a:t>
            </a:r>
          </a:p>
          <a:p>
            <a:pPr marL="742950" lvl="1" indent="-285750">
              <a:buFont typeface="Arial" panose="020B0604020202020204" pitchFamily="34" charset="0"/>
              <a:buChar char="•"/>
            </a:pPr>
            <a:r>
              <a:rPr lang="en-GB" dirty="0"/>
              <a:t>Select Entity Framework on the left of the screen</a:t>
            </a:r>
          </a:p>
          <a:p>
            <a:pPr marL="742950" lvl="1" indent="-285750">
              <a:buFont typeface="Arial" panose="020B0604020202020204" pitchFamily="34" charset="0"/>
              <a:buChar char="•"/>
            </a:pPr>
            <a:r>
              <a:rPr lang="en-GB" dirty="0"/>
              <a:t>On the right of the screen, check the box next to your project</a:t>
            </a:r>
          </a:p>
          <a:p>
            <a:pPr marL="742950" lvl="1" indent="-285750">
              <a:buFont typeface="Arial" panose="020B0604020202020204" pitchFamily="34" charset="0"/>
              <a:buChar char="•"/>
            </a:pPr>
            <a:r>
              <a:rPr lang="en-GB" dirty="0"/>
              <a:t>Click install and wait until you see a message in the Output window saying that the installation has been successful</a:t>
            </a:r>
          </a:p>
          <a:p>
            <a:pPr marL="285750" indent="-285750">
              <a:buFont typeface="Arial" panose="020B0604020202020204" pitchFamily="34" charset="0"/>
              <a:buChar char="•"/>
            </a:pPr>
            <a:r>
              <a:rPr lang="en-GB" dirty="0"/>
              <a:t>The </a:t>
            </a:r>
            <a:r>
              <a:rPr lang="en-GB" dirty="0" err="1"/>
              <a:t>NuGet</a:t>
            </a:r>
            <a:r>
              <a:rPr lang="en-GB" dirty="0"/>
              <a:t> Package Manager can also be used to install other useful packages, e.g. Bootstrap</a:t>
            </a:r>
          </a:p>
          <a:p>
            <a:endParaRPr lang="en-GB" dirty="0"/>
          </a:p>
        </p:txBody>
      </p:sp>
      <p:sp>
        <p:nvSpPr>
          <p:cNvPr id="3" name="TextBox 2"/>
          <p:cNvSpPr txBox="1"/>
          <p:nvPr/>
        </p:nvSpPr>
        <p:spPr>
          <a:xfrm>
            <a:off x="393539" y="416730"/>
            <a:ext cx="5703806" cy="830997"/>
          </a:xfrm>
          <a:prstGeom prst="rect">
            <a:avLst/>
          </a:prstGeom>
          <a:noFill/>
        </p:spPr>
        <p:txBody>
          <a:bodyPr wrap="none" rtlCol="0">
            <a:spAutoFit/>
          </a:bodyPr>
          <a:lstStyle/>
          <a:p>
            <a:r>
              <a:rPr lang="en-GB" sz="4800" b="1" dirty="0">
                <a:latin typeface="Tahoma" panose="020B0604030504040204" pitchFamily="34" charset="0"/>
                <a:ea typeface="Tahoma" panose="020B0604030504040204" pitchFamily="34" charset="0"/>
                <a:cs typeface="Tahoma" panose="020B0604030504040204" pitchFamily="34" charset="0"/>
              </a:rPr>
              <a:t>Entity Framework</a:t>
            </a:r>
          </a:p>
        </p:txBody>
      </p:sp>
    </p:spTree>
    <p:extLst>
      <p:ext uri="{BB962C8B-B14F-4D97-AF65-F5344CB8AC3E}">
        <p14:creationId xmlns:p14="http://schemas.microsoft.com/office/powerpoint/2010/main" val="746267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505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61B736-9909-4A0D-9A78-051FFAE2F5BD}"/>
              </a:ext>
            </a:extLst>
          </p:cNvPr>
          <p:cNvSpPr txBox="1"/>
          <p:nvPr/>
        </p:nvSpPr>
        <p:spPr>
          <a:xfrm>
            <a:off x="777240" y="1691640"/>
            <a:ext cx="10378440" cy="1938992"/>
          </a:xfrm>
          <a:prstGeom prst="rect">
            <a:avLst/>
          </a:prstGeom>
          <a:noFill/>
        </p:spPr>
        <p:txBody>
          <a:bodyPr wrap="square" rtlCol="0">
            <a:spAutoFit/>
          </a:bodyPr>
          <a:lstStyle/>
          <a:p>
            <a:pPr algn="ctr"/>
            <a:r>
              <a:rPr lang="en-GB" sz="6000" b="1" dirty="0"/>
              <a:t>Installing and Configuring SQL Server 2016 Express</a:t>
            </a:r>
          </a:p>
        </p:txBody>
      </p:sp>
    </p:spTree>
    <p:extLst>
      <p:ext uri="{BB962C8B-B14F-4D97-AF65-F5344CB8AC3E}">
        <p14:creationId xmlns:p14="http://schemas.microsoft.com/office/powerpoint/2010/main" val="248310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Installation of SQL Server Express 2016</a:t>
            </a:r>
            <a:endParaRPr lang="en-GB"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sz="half" idx="1"/>
          </p:nvPr>
        </p:nvSpPr>
        <p:spPr>
          <a:xfrm>
            <a:off x="838200" y="1825624"/>
            <a:ext cx="5181600" cy="4906645"/>
          </a:xfrm>
        </p:spPr>
        <p:txBody>
          <a:bodyPr>
            <a:normAutofit lnSpcReduction="10000"/>
          </a:bodyPr>
          <a:lstStyle/>
          <a:p>
            <a:r>
              <a:rPr lang="en-GB" dirty="0"/>
              <a:t>Remove any older versions of SQL Server and SQL Server Management Studio from your computer</a:t>
            </a:r>
          </a:p>
          <a:p>
            <a:pPr lvl="1"/>
            <a:r>
              <a:rPr lang="en-GB" dirty="0"/>
              <a:t>See slides at end for instructions</a:t>
            </a:r>
          </a:p>
          <a:p>
            <a:r>
              <a:rPr lang="en-GB" dirty="0"/>
              <a:t>Do a custom installation of SQL Server Express 2016</a:t>
            </a:r>
          </a:p>
          <a:p>
            <a:pPr lvl="1"/>
            <a:r>
              <a:rPr lang="en-GB" u="sng" dirty="0">
                <a:hlinkClick r:id="rId2"/>
              </a:rPr>
              <a:t>https://www.microsoft.com/en-gb/sql-server/sql-server-editions-express</a:t>
            </a:r>
            <a:endParaRPr lang="en-GB" u="sng" dirty="0"/>
          </a:p>
          <a:p>
            <a:pPr lvl="1"/>
            <a:r>
              <a:rPr lang="en-GB" dirty="0"/>
              <a:t>If you get the choice, select </a:t>
            </a:r>
            <a:r>
              <a:rPr lang="en-GB" dirty="0" err="1"/>
              <a:t>LocalDB</a:t>
            </a:r>
            <a:r>
              <a:rPr lang="en-GB" dirty="0"/>
              <a:t> during the installation process</a:t>
            </a:r>
          </a:p>
          <a:p>
            <a:pPr lvl="1"/>
            <a:endParaRPr lang="en-GB" dirty="0"/>
          </a:p>
          <a:p>
            <a:pPr lvl="1"/>
            <a:endParaRPr lang="en-GB" dirty="0"/>
          </a:p>
        </p:txBody>
      </p:sp>
      <p:grpSp>
        <p:nvGrpSpPr>
          <p:cNvPr id="6" name="Group 5">
            <a:extLst>
              <a:ext uri="{FF2B5EF4-FFF2-40B4-BE49-F238E27FC236}">
                <a16:creationId xmlns:a16="http://schemas.microsoft.com/office/drawing/2014/main" id="{D1295F9A-A4D2-406B-90E1-4C3607E88CD6}"/>
              </a:ext>
            </a:extLst>
          </p:cNvPr>
          <p:cNvGrpSpPr/>
          <p:nvPr/>
        </p:nvGrpSpPr>
        <p:grpSpPr>
          <a:xfrm>
            <a:off x="8869680" y="1265581"/>
            <a:ext cx="3322320" cy="3241649"/>
            <a:chOff x="6282170" y="1825625"/>
            <a:chExt cx="5419725" cy="4067175"/>
          </a:xfrm>
        </p:grpSpPr>
        <p:pic>
          <p:nvPicPr>
            <p:cNvPr id="1026" name="img729692" descr="2d64cde9-09c9-49cd-808e-254f1b071d2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170" y="1825625"/>
              <a:ext cx="541972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7713785" y="4126523"/>
              <a:ext cx="914400" cy="36341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grpSp>
      <p:grpSp>
        <p:nvGrpSpPr>
          <p:cNvPr id="12" name="Group 11">
            <a:extLst>
              <a:ext uri="{FF2B5EF4-FFF2-40B4-BE49-F238E27FC236}">
                <a16:creationId xmlns:a16="http://schemas.microsoft.com/office/drawing/2014/main" id="{7F9D050C-01D7-4256-B22B-0E7E960CA963}"/>
              </a:ext>
            </a:extLst>
          </p:cNvPr>
          <p:cNvGrpSpPr/>
          <p:nvPr/>
        </p:nvGrpSpPr>
        <p:grpSpPr>
          <a:xfrm>
            <a:off x="5934259" y="1417729"/>
            <a:ext cx="3541210" cy="1971382"/>
            <a:chOff x="6247651" y="1520050"/>
            <a:chExt cx="3646288" cy="1978183"/>
          </a:xfrm>
        </p:grpSpPr>
        <p:pic>
          <p:nvPicPr>
            <p:cNvPr id="8" name="Picture 7">
              <a:extLst>
                <a:ext uri="{FF2B5EF4-FFF2-40B4-BE49-F238E27FC236}">
                  <a16:creationId xmlns:a16="http://schemas.microsoft.com/office/drawing/2014/main" id="{8DA81A68-A1DB-4988-9C91-1FF28DD52CBC}"/>
                </a:ext>
              </a:extLst>
            </p:cNvPr>
            <p:cNvPicPr>
              <a:picLocks noChangeAspect="1"/>
            </p:cNvPicPr>
            <p:nvPr/>
          </p:nvPicPr>
          <p:blipFill>
            <a:blip r:embed="rId4"/>
            <a:stretch>
              <a:fillRect/>
            </a:stretch>
          </p:blipFill>
          <p:spPr>
            <a:xfrm>
              <a:off x="6247651" y="1520050"/>
              <a:ext cx="3646288" cy="1978183"/>
            </a:xfrm>
            <a:prstGeom prst="rect">
              <a:avLst/>
            </a:prstGeom>
          </p:spPr>
        </p:pic>
        <p:sp>
          <p:nvSpPr>
            <p:cNvPr id="9" name="Oval 8">
              <a:extLst>
                <a:ext uri="{FF2B5EF4-FFF2-40B4-BE49-F238E27FC236}">
                  <a16:creationId xmlns:a16="http://schemas.microsoft.com/office/drawing/2014/main" id="{4108BA73-5913-440E-AC41-3D281C943B54}"/>
                </a:ext>
              </a:extLst>
            </p:cNvPr>
            <p:cNvSpPr/>
            <p:nvPr/>
          </p:nvSpPr>
          <p:spPr>
            <a:xfrm>
              <a:off x="7692390" y="3108960"/>
              <a:ext cx="765810" cy="38927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4" name="Straight Arrow Connector 13">
            <a:extLst>
              <a:ext uri="{FF2B5EF4-FFF2-40B4-BE49-F238E27FC236}">
                <a16:creationId xmlns:a16="http://schemas.microsoft.com/office/drawing/2014/main" id="{350F356B-8D44-4682-AEA3-DF774C30F7A2}"/>
              </a:ext>
            </a:extLst>
          </p:cNvPr>
          <p:cNvCxnSpPr/>
          <p:nvPr/>
        </p:nvCxnSpPr>
        <p:spPr>
          <a:xfrm flipV="1">
            <a:off x="6019800" y="3303270"/>
            <a:ext cx="1317564" cy="5029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67F10F-C472-4C39-9F45-4F41BFDD85E5}"/>
              </a:ext>
            </a:extLst>
          </p:cNvPr>
          <p:cNvCxnSpPr>
            <a:cxnSpLocks/>
          </p:cNvCxnSpPr>
          <p:nvPr/>
        </p:nvCxnSpPr>
        <p:spPr>
          <a:xfrm flipV="1">
            <a:off x="5569386" y="3417275"/>
            <a:ext cx="4177882" cy="8609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61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505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61B736-9909-4A0D-9A78-051FFAE2F5BD}"/>
              </a:ext>
            </a:extLst>
          </p:cNvPr>
          <p:cNvSpPr txBox="1"/>
          <p:nvPr/>
        </p:nvSpPr>
        <p:spPr>
          <a:xfrm>
            <a:off x="777240" y="1691640"/>
            <a:ext cx="10378440" cy="1938992"/>
          </a:xfrm>
          <a:prstGeom prst="rect">
            <a:avLst/>
          </a:prstGeom>
          <a:noFill/>
        </p:spPr>
        <p:txBody>
          <a:bodyPr wrap="square" rtlCol="0">
            <a:spAutoFit/>
          </a:bodyPr>
          <a:lstStyle/>
          <a:p>
            <a:pPr algn="ctr"/>
            <a:r>
              <a:rPr lang="en-GB" sz="6000" b="1" dirty="0"/>
              <a:t>Installing and Configuring SSMS</a:t>
            </a:r>
          </a:p>
          <a:p>
            <a:pPr algn="ctr"/>
            <a:r>
              <a:rPr lang="en-GB" sz="6000" b="1" dirty="0"/>
              <a:t>SQL Server Management Studio</a:t>
            </a:r>
          </a:p>
        </p:txBody>
      </p:sp>
    </p:spTree>
    <p:extLst>
      <p:ext uri="{BB962C8B-B14F-4D97-AF65-F5344CB8AC3E}">
        <p14:creationId xmlns:p14="http://schemas.microsoft.com/office/powerpoint/2010/main" val="424228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E6D2F2C-1F22-44A0-B727-F6302F4E02BC}"/>
              </a:ext>
            </a:extLst>
          </p:cNvPr>
          <p:cNvGrpSpPr/>
          <p:nvPr/>
        </p:nvGrpSpPr>
        <p:grpSpPr>
          <a:xfrm>
            <a:off x="6305535" y="2101931"/>
            <a:ext cx="5593540" cy="3800105"/>
            <a:chOff x="6096000" y="4507230"/>
            <a:chExt cx="4407198" cy="2066264"/>
          </a:xfrm>
        </p:grpSpPr>
        <p:pic>
          <p:nvPicPr>
            <p:cNvPr id="7" name="Picture 6">
              <a:extLst>
                <a:ext uri="{FF2B5EF4-FFF2-40B4-BE49-F238E27FC236}">
                  <a16:creationId xmlns:a16="http://schemas.microsoft.com/office/drawing/2014/main" id="{0E8CEE58-92F0-45C8-A266-06312776ADB1}"/>
                </a:ext>
              </a:extLst>
            </p:cNvPr>
            <p:cNvPicPr>
              <a:picLocks noChangeAspect="1"/>
            </p:cNvPicPr>
            <p:nvPr/>
          </p:nvPicPr>
          <p:blipFill>
            <a:blip r:embed="rId2"/>
            <a:stretch>
              <a:fillRect/>
            </a:stretch>
          </p:blipFill>
          <p:spPr>
            <a:xfrm>
              <a:off x="6096000" y="4507230"/>
              <a:ext cx="4407198" cy="2056447"/>
            </a:xfrm>
            <a:prstGeom prst="rect">
              <a:avLst/>
            </a:prstGeom>
          </p:spPr>
        </p:pic>
        <p:sp>
          <p:nvSpPr>
            <p:cNvPr id="11" name="Oval 10">
              <a:extLst>
                <a:ext uri="{FF2B5EF4-FFF2-40B4-BE49-F238E27FC236}">
                  <a16:creationId xmlns:a16="http://schemas.microsoft.com/office/drawing/2014/main" id="{57B7D653-44C1-445E-AE26-AA621CB77C3F}"/>
                </a:ext>
              </a:extLst>
            </p:cNvPr>
            <p:cNvSpPr/>
            <p:nvPr/>
          </p:nvSpPr>
          <p:spPr>
            <a:xfrm>
              <a:off x="6886950" y="6184221"/>
              <a:ext cx="2588519" cy="38927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Installation of SQL Server Express 2016</a:t>
            </a:r>
            <a:endParaRPr lang="en-GB"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sz="half" idx="1"/>
          </p:nvPr>
        </p:nvSpPr>
        <p:spPr>
          <a:xfrm>
            <a:off x="838200" y="1825624"/>
            <a:ext cx="5181600" cy="4906645"/>
          </a:xfrm>
        </p:spPr>
        <p:txBody>
          <a:bodyPr>
            <a:normAutofit/>
          </a:bodyPr>
          <a:lstStyle/>
          <a:p>
            <a:r>
              <a:rPr lang="en-GB" dirty="0"/>
              <a:t>Install SQL Server Management Studio 2017</a:t>
            </a:r>
          </a:p>
          <a:p>
            <a:pPr lvl="1"/>
            <a:r>
              <a:rPr lang="en-GB" u="sng" dirty="0">
                <a:hlinkClick r:id="rId3"/>
              </a:rPr>
              <a:t>https://docs.microsoft.com/en-us/sql/ssms/download-sql-server-management-studio-ssms </a:t>
            </a:r>
            <a:endParaRPr lang="en-GB" u="sng" dirty="0"/>
          </a:p>
          <a:p>
            <a:r>
              <a:rPr lang="en-GB" dirty="0"/>
              <a:t>This may be quick or can take well over an hour</a:t>
            </a:r>
          </a:p>
          <a:p>
            <a:pPr lvl="1"/>
            <a:endParaRPr lang="en-GB" dirty="0"/>
          </a:p>
          <a:p>
            <a:pPr lvl="1"/>
            <a:endParaRPr lang="en-GB" dirty="0"/>
          </a:p>
        </p:txBody>
      </p:sp>
      <p:cxnSp>
        <p:nvCxnSpPr>
          <p:cNvPr id="18" name="Straight Arrow Connector 17">
            <a:extLst>
              <a:ext uri="{FF2B5EF4-FFF2-40B4-BE49-F238E27FC236}">
                <a16:creationId xmlns:a16="http://schemas.microsoft.com/office/drawing/2014/main" id="{F8E357DB-9408-4788-A648-27491D134371}"/>
              </a:ext>
            </a:extLst>
          </p:cNvPr>
          <p:cNvCxnSpPr>
            <a:cxnSpLocks/>
          </p:cNvCxnSpPr>
          <p:nvPr/>
        </p:nvCxnSpPr>
        <p:spPr>
          <a:xfrm>
            <a:off x="5290263" y="4472608"/>
            <a:ext cx="2019132" cy="91878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49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latin typeface="Tahoma" panose="020B0604030504040204" pitchFamily="34" charset="0"/>
                <a:ea typeface="Tahoma" panose="020B0604030504040204" pitchFamily="34" charset="0"/>
                <a:cs typeface="Tahoma" panose="020B0604030504040204" pitchFamily="34" charset="0"/>
              </a:rPr>
              <a:t>Logging into SQL Server Management Studio</a:t>
            </a:r>
          </a:p>
        </p:txBody>
      </p:sp>
      <p:sp>
        <p:nvSpPr>
          <p:cNvPr id="3" name="TextBox 2"/>
          <p:cNvSpPr txBox="1"/>
          <p:nvPr/>
        </p:nvSpPr>
        <p:spPr>
          <a:xfrm>
            <a:off x="958032" y="5786182"/>
            <a:ext cx="4071168" cy="923330"/>
          </a:xfrm>
          <a:prstGeom prst="rect">
            <a:avLst/>
          </a:prstGeom>
          <a:noFill/>
        </p:spPr>
        <p:txBody>
          <a:bodyPr wrap="square" rtlCol="0">
            <a:spAutoFit/>
          </a:bodyPr>
          <a:lstStyle/>
          <a:p>
            <a:pPr marL="285750" indent="-285750">
              <a:buFont typeface="Arial" panose="020B0604020202020204" pitchFamily="34" charset="0"/>
              <a:buChar char="•"/>
            </a:pPr>
            <a:r>
              <a:rPr lang="en-GB" dirty="0"/>
              <a:t>Type this in if it isn’t in the list of options and make sure Windows Authentication is selected</a:t>
            </a:r>
          </a:p>
        </p:txBody>
      </p:sp>
      <p:sp>
        <p:nvSpPr>
          <p:cNvPr id="7" name="TextBox 6">
            <a:extLst>
              <a:ext uri="{FF2B5EF4-FFF2-40B4-BE49-F238E27FC236}">
                <a16:creationId xmlns:a16="http://schemas.microsoft.com/office/drawing/2014/main" id="{E0D24125-5BA1-49B1-AB50-0562D201C844}"/>
              </a:ext>
            </a:extLst>
          </p:cNvPr>
          <p:cNvSpPr txBox="1"/>
          <p:nvPr/>
        </p:nvSpPr>
        <p:spPr>
          <a:xfrm flipH="1">
            <a:off x="5455919" y="5730846"/>
            <a:ext cx="610362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If you get an error here, you may also need to run </a:t>
            </a:r>
            <a:r>
              <a:rPr lang="en-GB" dirty="0" err="1"/>
              <a:t>sqllocaldb</a:t>
            </a:r>
            <a:r>
              <a:rPr lang="en-GB" dirty="0"/>
              <a:t> at the command prompt to start </a:t>
            </a:r>
            <a:r>
              <a:rPr lang="en-GB" dirty="0" err="1"/>
              <a:t>MSSQLLocalDB</a:t>
            </a:r>
            <a:endParaRPr lang="en-GB" dirty="0"/>
          </a:p>
          <a:p>
            <a:pPr marL="742950" lvl="1" indent="-285750">
              <a:buFont typeface="Arial" panose="020B0604020202020204" pitchFamily="34" charset="0"/>
              <a:buChar char="•"/>
            </a:pPr>
            <a:r>
              <a:rPr lang="en-GB" dirty="0"/>
              <a:t>See instructions at the end of the slides</a:t>
            </a:r>
          </a:p>
          <a:p>
            <a:endParaRPr lang="en-GB" dirty="0"/>
          </a:p>
        </p:txBody>
      </p:sp>
      <p:pic>
        <p:nvPicPr>
          <p:cNvPr id="12" name="Picture 11">
            <a:extLst>
              <a:ext uri="{FF2B5EF4-FFF2-40B4-BE49-F238E27FC236}">
                <a16:creationId xmlns:a16="http://schemas.microsoft.com/office/drawing/2014/main" id="{CA268F57-2369-4E2E-B210-70A3E62FDE95}"/>
              </a:ext>
            </a:extLst>
          </p:cNvPr>
          <p:cNvPicPr>
            <a:picLocks noChangeAspect="1"/>
          </p:cNvPicPr>
          <p:nvPr/>
        </p:nvPicPr>
        <p:blipFill>
          <a:blip r:embed="rId2"/>
          <a:stretch>
            <a:fillRect/>
          </a:stretch>
        </p:blipFill>
        <p:spPr>
          <a:xfrm>
            <a:off x="720090" y="1488559"/>
            <a:ext cx="7672691" cy="4117054"/>
          </a:xfrm>
          <a:prstGeom prst="rect">
            <a:avLst/>
          </a:prstGeom>
        </p:spPr>
      </p:pic>
      <p:pic>
        <p:nvPicPr>
          <p:cNvPr id="11" name="Picture 10">
            <a:extLst>
              <a:ext uri="{FF2B5EF4-FFF2-40B4-BE49-F238E27FC236}">
                <a16:creationId xmlns:a16="http://schemas.microsoft.com/office/drawing/2014/main" id="{C17A3456-339F-46C2-8B45-3D16DEB68BD8}"/>
              </a:ext>
            </a:extLst>
          </p:cNvPr>
          <p:cNvPicPr>
            <a:picLocks noChangeAspect="1"/>
          </p:cNvPicPr>
          <p:nvPr/>
        </p:nvPicPr>
        <p:blipFill>
          <a:blip r:embed="rId3"/>
          <a:stretch>
            <a:fillRect/>
          </a:stretch>
        </p:blipFill>
        <p:spPr>
          <a:xfrm>
            <a:off x="5287235" y="1690688"/>
            <a:ext cx="5808870" cy="3914924"/>
          </a:xfrm>
          <a:prstGeom prst="rect">
            <a:avLst/>
          </a:prstGeom>
        </p:spPr>
      </p:pic>
      <p:cxnSp>
        <p:nvCxnSpPr>
          <p:cNvPr id="8" name="Straight Arrow Connector 7"/>
          <p:cNvCxnSpPr>
            <a:cxnSpLocks/>
          </p:cNvCxnSpPr>
          <p:nvPr/>
        </p:nvCxnSpPr>
        <p:spPr>
          <a:xfrm flipV="1">
            <a:off x="4034790" y="3589314"/>
            <a:ext cx="4337006" cy="221842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07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1826C9-C384-495F-B482-353203994A04}"/>
              </a:ext>
            </a:extLst>
          </p:cNvPr>
          <p:cNvPicPr>
            <a:picLocks noChangeAspect="1"/>
          </p:cNvPicPr>
          <p:nvPr/>
        </p:nvPicPr>
        <p:blipFill>
          <a:blip r:embed="rId2"/>
          <a:stretch>
            <a:fillRect/>
          </a:stretch>
        </p:blipFill>
        <p:spPr>
          <a:xfrm>
            <a:off x="2804386" y="555436"/>
            <a:ext cx="8307899" cy="5498129"/>
          </a:xfrm>
          <a:prstGeom prst="rect">
            <a:avLst/>
          </a:prstGeom>
        </p:spPr>
      </p:pic>
    </p:spTree>
    <p:extLst>
      <p:ext uri="{BB962C8B-B14F-4D97-AF65-F5344CB8AC3E}">
        <p14:creationId xmlns:p14="http://schemas.microsoft.com/office/powerpoint/2010/main" val="2833971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1094</TotalTime>
  <Words>1649</Words>
  <Application>Microsoft Office PowerPoint</Application>
  <PresentationFormat>Widescreen</PresentationFormat>
  <Paragraphs>189</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Tahoma</vt:lpstr>
      <vt:lpstr>Times New Roman</vt:lpstr>
      <vt:lpstr>Office Theme</vt:lpstr>
      <vt:lpstr>SQL Server</vt:lpstr>
      <vt:lpstr>Overview of material</vt:lpstr>
      <vt:lpstr>PowerPoint Presentation</vt:lpstr>
      <vt:lpstr>PowerPoint Presentation</vt:lpstr>
      <vt:lpstr>Installation of SQL Server Express 2016</vt:lpstr>
      <vt:lpstr>PowerPoint Presentation</vt:lpstr>
      <vt:lpstr>Installation of SQL Server Express 2016</vt:lpstr>
      <vt:lpstr>Logging into SQL Server Management Studio</vt:lpstr>
      <vt:lpstr>PowerPoint Presentation</vt:lpstr>
      <vt:lpstr>PowerPoint Presentation</vt:lpstr>
      <vt:lpstr>SQL Server and SQL Server Management Studio installation – errors and troubleshooting</vt:lpstr>
      <vt:lpstr>How to remove an old version of SQL Server or SQL Server Management Studio</vt:lpstr>
      <vt:lpstr>If you get an error logging into SQL Server Management Studio using LocalDB – 1/2</vt:lpstr>
      <vt:lpstr>If you get an error logging into SQL Server Management Studio using LocalDB – 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Databases – SQL Server Management Studio</vt:lpstr>
      <vt:lpstr>SSMS – table design</vt:lpstr>
      <vt:lpstr>Databases – setting up your primary key</vt:lpstr>
      <vt:lpstr>Databases – setting up your primary key</vt:lpstr>
      <vt:lpstr>SSMS – table data</vt:lpstr>
      <vt:lpstr>PowerPoint Presentation</vt:lpstr>
      <vt:lpstr>ADO.NET Entity Framework</vt:lpstr>
      <vt:lpstr>Adding an ADO.NET Entity Data Model</vt:lpstr>
      <vt:lpstr>PowerPoint Presentation</vt:lpstr>
      <vt:lpstr>PowerPoint Presentation</vt:lpstr>
      <vt:lpstr>PowerPoint Presentation</vt:lpstr>
      <vt:lpstr>ADO.NET EF model in Visual Studio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Louise McDonald</dc:creator>
  <cp:lastModifiedBy>Tanveer Ahmad</cp:lastModifiedBy>
  <cp:revision>251</cp:revision>
  <dcterms:created xsi:type="dcterms:W3CDTF">2016-03-02T17:58:56Z</dcterms:created>
  <dcterms:modified xsi:type="dcterms:W3CDTF">2018-09-09T19:57:55Z</dcterms:modified>
</cp:coreProperties>
</file>