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330" r:id="rId3"/>
    <p:sldId id="263" r:id="rId4"/>
    <p:sldId id="265" r:id="rId5"/>
    <p:sldId id="266" r:id="rId6"/>
    <p:sldId id="267" r:id="rId7"/>
    <p:sldId id="268" r:id="rId8"/>
    <p:sldId id="285" r:id="rId9"/>
    <p:sldId id="329" r:id="rId10"/>
    <p:sldId id="327" r:id="rId11"/>
    <p:sldId id="286" r:id="rId12"/>
    <p:sldId id="287" r:id="rId13"/>
    <p:sldId id="290" r:id="rId14"/>
    <p:sldId id="320" r:id="rId15"/>
    <p:sldId id="292" r:id="rId16"/>
    <p:sldId id="331" r:id="rId17"/>
    <p:sldId id="293" r:id="rId18"/>
    <p:sldId id="295" r:id="rId19"/>
    <p:sldId id="298" r:id="rId20"/>
    <p:sldId id="300" r:id="rId21"/>
    <p:sldId id="304" r:id="rId22"/>
    <p:sldId id="305" r:id="rId23"/>
    <p:sldId id="308" r:id="rId24"/>
    <p:sldId id="310" r:id="rId25"/>
    <p:sldId id="315" r:id="rId26"/>
    <p:sldId id="313" r:id="rId27"/>
    <p:sldId id="316" r:id="rId28"/>
    <p:sldId id="317" r:id="rId29"/>
    <p:sldId id="318" r:id="rId30"/>
    <p:sldId id="291" r:id="rId31"/>
    <p:sldId id="261" r:id="rId32"/>
    <p:sldId id="278" r:id="rId33"/>
    <p:sldId id="280" r:id="rId34"/>
    <p:sldId id="281" r:id="rId35"/>
    <p:sldId id="282" r:id="rId36"/>
    <p:sldId id="283" r:id="rId37"/>
    <p:sldId id="326" r:id="rId38"/>
    <p:sldId id="323" r:id="rId39"/>
    <p:sldId id="324" r:id="rId40"/>
    <p:sldId id="32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-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8042F-98EC-4227-80B6-CF865B3C768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97E-8256-4622-B73E-CF3AA1113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2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E7D7-62C2-459A-8990-B0D4BF6F4A6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urse.com/" TargetMode="External"/><Relationship Id="rId2" Type="http://schemas.openxmlformats.org/officeDocument/2006/relationships/hyperlink" Target="https://www.techonthenet.com/sql_server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www.w3schools.com/sql/default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823854/How-to-connect-SQL-Database-to-your-Csharp-progr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746" y="1981199"/>
            <a:ext cx="9098508" cy="1758955"/>
          </a:xfrm>
        </p:spPr>
        <p:txBody>
          <a:bodyPr>
            <a:normAutofit/>
          </a:bodyPr>
          <a:lstStyle/>
          <a:p>
            <a:r>
              <a:rPr lang="en-GB" sz="8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20379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Structured Query Language</a:t>
            </a:r>
          </a:p>
          <a:p>
            <a:r>
              <a:rPr lang="en-GB" dirty="0"/>
              <a:t>Designed for managing data in relational database management systems</a:t>
            </a:r>
          </a:p>
          <a:p>
            <a:r>
              <a:rPr lang="en-GB" dirty="0"/>
              <a:t>Originally developed by Donald Chamberlin and Raymond Boyce in 1974</a:t>
            </a:r>
          </a:p>
          <a:p>
            <a:r>
              <a:rPr lang="en-GB" dirty="0"/>
              <a:t>Declarative language (4GL) with procedural elements</a:t>
            </a:r>
          </a:p>
          <a:p>
            <a:r>
              <a:rPr lang="en-GB" dirty="0"/>
              <a:t>Open source</a:t>
            </a:r>
          </a:p>
          <a:p>
            <a:pPr lvl="1"/>
            <a:r>
              <a:rPr lang="en-GB" dirty="0"/>
              <a:t>Also commercial versions by IBM, Oracle, Microsoft and others</a:t>
            </a:r>
          </a:p>
          <a:p>
            <a:pPr lvl="1"/>
            <a:r>
              <a:rPr lang="en-GB" dirty="0"/>
              <a:t>Only minor differences between versions</a:t>
            </a:r>
          </a:p>
          <a:p>
            <a:endParaRPr lang="en-GB" dirty="0"/>
          </a:p>
        </p:txBody>
      </p:sp>
      <p:pic>
        <p:nvPicPr>
          <p:cNvPr id="1026" name="Picture 2" descr="https://images.g2crowd.com/uploads/product/image/large_detail/large_detail_1489695714/microsoft-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19" y="4534861"/>
            <a:ext cx="2036398" cy="16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omputerhistory.org/fellows/2009_don_chamberl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92" y="2565735"/>
            <a:ext cx="1429860" cy="17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istory-computer.com/ModernComputer/Software/images/EdgarCo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016" y="652306"/>
            <a:ext cx="1604754" cy="21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0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369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Beginning Microsoft SQL Server 2012 Programming</a:t>
            </a:r>
          </a:p>
          <a:p>
            <a:pPr lvl="1"/>
            <a:r>
              <a:rPr lang="en-GB" dirty="0"/>
              <a:t>Aimed at professional programmers</a:t>
            </a:r>
          </a:p>
          <a:p>
            <a:pPr lvl="1"/>
            <a:r>
              <a:rPr lang="en-GB" dirty="0"/>
              <a:t>Covers T-SQL (the Microsoft version of SQL)</a:t>
            </a:r>
          </a:p>
          <a:p>
            <a:r>
              <a:rPr lang="en-GB" dirty="0"/>
              <a:t>Microsoft SQL</a:t>
            </a:r>
          </a:p>
          <a:p>
            <a:pPr lvl="1"/>
            <a:r>
              <a:rPr lang="en-GB" dirty="0">
                <a:hlinkClick r:id="rId2"/>
              </a:rPr>
              <a:t>https://www.techonthenet.com/sql_server/index.php</a:t>
            </a:r>
            <a:endParaRPr lang="en-GB" dirty="0"/>
          </a:p>
          <a:p>
            <a:r>
              <a:rPr lang="en-GB" dirty="0"/>
              <a:t>SQL for Dummies</a:t>
            </a:r>
          </a:p>
          <a:p>
            <a:pPr lvl="1"/>
            <a:r>
              <a:rPr lang="en-GB" dirty="0"/>
              <a:t>Very accessible</a:t>
            </a:r>
          </a:p>
          <a:p>
            <a:pPr lvl="1"/>
            <a:r>
              <a:rPr lang="en-GB" dirty="0"/>
              <a:t>Not Microsoft</a:t>
            </a:r>
          </a:p>
          <a:p>
            <a:r>
              <a:rPr lang="en-GB" dirty="0"/>
              <a:t>Online tutorial with SQL interpreter</a:t>
            </a:r>
          </a:p>
          <a:p>
            <a:pPr lvl="1"/>
            <a:r>
              <a:rPr lang="en-GB" dirty="0">
                <a:hlinkClick r:id="rId3"/>
              </a:rPr>
              <a:t>http://www.sqlcourse.com</a:t>
            </a:r>
            <a:endParaRPr lang="en-GB" dirty="0"/>
          </a:p>
          <a:p>
            <a:r>
              <a:rPr lang="en-GB" dirty="0"/>
              <a:t>W3 Schools</a:t>
            </a:r>
          </a:p>
          <a:p>
            <a:pPr lvl="1"/>
            <a:r>
              <a:rPr lang="en-GB" dirty="0">
                <a:hlinkClick r:id="rId4"/>
              </a:rPr>
              <a:t>https://www.w3schools.com/sql/default.asp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https://images-na.ssl-images-amazon.com/images/I/51Q66qYY7cL._SX396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533" y="3848069"/>
            <a:ext cx="2252774" cy="28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51UECiFyeEL._SX258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24" y="787552"/>
            <a:ext cx="2312009" cy="29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Definition Language (DDL)</a:t>
            </a:r>
          </a:p>
          <a:p>
            <a:pPr lvl="1"/>
            <a:r>
              <a:rPr lang="en-GB" dirty="0"/>
              <a:t>Create a database</a:t>
            </a:r>
          </a:p>
          <a:p>
            <a:pPr lvl="1"/>
            <a:r>
              <a:rPr lang="en-GB" dirty="0"/>
              <a:t>Modify its structure</a:t>
            </a:r>
          </a:p>
          <a:p>
            <a:pPr lvl="1"/>
            <a:r>
              <a:rPr lang="en-GB" dirty="0"/>
              <a:t>Destroy it when you no longer need it</a:t>
            </a:r>
          </a:p>
          <a:p>
            <a:r>
              <a:rPr lang="en-GB" dirty="0"/>
              <a:t>Data Manipulation Language (DML)</a:t>
            </a:r>
          </a:p>
          <a:p>
            <a:pPr lvl="1"/>
            <a:r>
              <a:rPr lang="en-GB" dirty="0"/>
              <a:t>Performs database maintenance</a:t>
            </a:r>
          </a:p>
          <a:p>
            <a:pPr lvl="1"/>
            <a:r>
              <a:rPr lang="en-GB" dirty="0"/>
              <a:t>Enter, change, remove or retrieve data</a:t>
            </a:r>
          </a:p>
          <a:p>
            <a:r>
              <a:rPr lang="en-GB" dirty="0"/>
              <a:t>Data Control Language (DCL)</a:t>
            </a:r>
          </a:p>
          <a:p>
            <a:pPr lvl="1"/>
            <a:r>
              <a:rPr lang="en-GB" dirty="0"/>
              <a:t>Protects your database from corruption</a:t>
            </a:r>
          </a:p>
          <a:p>
            <a:pPr lvl="1"/>
            <a:r>
              <a:rPr lang="en-GB" dirty="0"/>
              <a:t>Provides security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83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591" cy="4351338"/>
          </a:xfrm>
        </p:spPr>
        <p:txBody>
          <a:bodyPr>
            <a:normAutofit/>
          </a:bodyPr>
          <a:lstStyle/>
          <a:p>
            <a:r>
              <a:rPr lang="en-GB" dirty="0"/>
              <a:t>Keywords are in capitals (even though SQL is not case-sensitive)</a:t>
            </a:r>
          </a:p>
          <a:p>
            <a:pPr lvl="1"/>
            <a:r>
              <a:rPr lang="en-GB" dirty="0"/>
              <a:t>e.g. CREATE, INSERT</a:t>
            </a:r>
          </a:p>
          <a:p>
            <a:pPr marL="228600" lvl="2">
              <a:spcBef>
                <a:spcPts val="1000"/>
              </a:spcBef>
            </a:pPr>
            <a:r>
              <a:rPr lang="en-GB" sz="2800" dirty="0"/>
              <a:t>Text and date values are in single quotes and numbers aren’t</a:t>
            </a:r>
          </a:p>
          <a:p>
            <a:pPr marL="228600" lvl="2">
              <a:spcBef>
                <a:spcPts val="1000"/>
              </a:spcBef>
            </a:pPr>
            <a:r>
              <a:rPr lang="en-GB" sz="2800" dirty="0"/>
              <a:t>Don’t put spaces in table or column names – it’s asking for trouble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591" cy="4351338"/>
          </a:xfrm>
        </p:spPr>
        <p:txBody>
          <a:bodyPr>
            <a:normAutofit/>
          </a:bodyPr>
          <a:lstStyle/>
          <a:p>
            <a:r>
              <a:rPr lang="en-GB" dirty="0"/>
              <a:t>CREATE DATABASE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r>
              <a:rPr lang="en-GB" dirty="0"/>
              <a:t>USE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r>
              <a:rPr lang="en-GB" dirty="0"/>
              <a:t>CREATE TABLE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&lt;constraints&gt;),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&lt;constraints&gt;)</a:t>
            </a:r>
          </a:p>
          <a:p>
            <a:r>
              <a:rPr lang="en-GB" dirty="0"/>
              <a:t>INSERT INTO &lt;table name&gt;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&gt;, &lt;</a:t>
            </a:r>
            <a:r>
              <a:rPr lang="en-GB" dirty="0" err="1"/>
              <a:t>columnName</a:t>
            </a:r>
            <a:r>
              <a:rPr lang="en-GB" dirty="0"/>
              <a:t>&gt;, &lt;</a:t>
            </a:r>
            <a:r>
              <a:rPr lang="en-GB" dirty="0" err="1"/>
              <a:t>columnName</a:t>
            </a:r>
            <a:r>
              <a:rPr lang="en-GB" dirty="0"/>
              <a:t>&gt;)</a:t>
            </a:r>
          </a:p>
          <a:p>
            <a:pPr marL="457200" lvl="1" indent="0">
              <a:buNone/>
            </a:pPr>
            <a:r>
              <a:rPr lang="en-GB" dirty="0"/>
              <a:t>VALUES</a:t>
            </a:r>
          </a:p>
          <a:p>
            <a:pPr marL="457200" lvl="1" indent="0">
              <a:buNone/>
            </a:pPr>
            <a:r>
              <a:rPr lang="en-GB" dirty="0"/>
              <a:t>(‘value1’, ‘value2’, 99)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0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510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ALTER TABLE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ADD</a:t>
            </a:r>
          </a:p>
          <a:p>
            <a:pPr marL="457200" lvl="1" indent="0">
              <a:buNone/>
            </a:pPr>
            <a:r>
              <a:rPr lang="en-GB" dirty="0"/>
              <a:t>	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&lt;constraint&gt;</a:t>
            </a:r>
          </a:p>
          <a:p>
            <a:r>
              <a:rPr lang="en-GB" dirty="0"/>
              <a:t>UPDATE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SET &lt;</a:t>
            </a:r>
            <a:r>
              <a:rPr lang="en-GB" dirty="0" err="1"/>
              <a:t>columnName</a:t>
            </a:r>
            <a:r>
              <a:rPr lang="en-GB" dirty="0"/>
              <a:t>&gt; = ‘value1’ </a:t>
            </a:r>
          </a:p>
          <a:p>
            <a:pPr marL="457200" lvl="1" indent="0">
              <a:buNone/>
            </a:pPr>
            <a:r>
              <a:rPr lang="en-GB" dirty="0"/>
              <a:t>WHERE &lt;</a:t>
            </a:r>
            <a:r>
              <a:rPr lang="en-GB" dirty="0" err="1"/>
              <a:t>columnName</a:t>
            </a:r>
            <a:r>
              <a:rPr lang="en-GB" dirty="0"/>
              <a:t>&gt; &lt;condition&gt;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WHERE &lt;</a:t>
            </a:r>
            <a:r>
              <a:rPr lang="en-GB" dirty="0" err="1"/>
              <a:t>columnName</a:t>
            </a:r>
            <a:r>
              <a:rPr lang="en-GB" dirty="0"/>
              <a:t>&gt; &lt;condition&gt;</a:t>
            </a:r>
          </a:p>
          <a:p>
            <a:r>
              <a:rPr lang="en-GB" dirty="0"/>
              <a:t>DELETE &lt;</a:t>
            </a:r>
            <a:r>
              <a:rPr lang="en-GB" dirty="0" err="1"/>
              <a:t>columnName</a:t>
            </a:r>
            <a:r>
              <a:rPr lang="en-GB" dirty="0"/>
              <a:t>&gt; </a:t>
            </a:r>
          </a:p>
          <a:p>
            <a:pPr marL="457200" lvl="1" indent="0">
              <a:buNone/>
            </a:pPr>
            <a:r>
              <a:rPr lang="en-GB" dirty="0"/>
              <a:t>FROM Products</a:t>
            </a:r>
          </a:p>
          <a:p>
            <a:r>
              <a:rPr lang="en-GB" dirty="0"/>
              <a:t>DROP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r>
              <a:rPr lang="en-GB" dirty="0"/>
              <a:t>DROP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96595" y="1801874"/>
            <a:ext cx="5181600" cy="4351338"/>
          </a:xfrm>
        </p:spPr>
        <p:txBody>
          <a:bodyPr>
            <a:normAutofit/>
          </a:bodyPr>
          <a:lstStyle/>
          <a:p>
            <a:r>
              <a:rPr lang="en-GB" u="sng" dirty="0"/>
              <a:t>Joins: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INNER JOIN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ON &lt;join condition&gt;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&lt;left table&gt;</a:t>
            </a:r>
          </a:p>
          <a:p>
            <a:pPr marL="457200" lvl="1" indent="0">
              <a:buNone/>
            </a:pPr>
            <a:r>
              <a:rPr lang="en-GB" dirty="0"/>
              <a:t>&lt;LEFT or RIGHT&gt; [OUTER] JOIN &lt;right table&gt;</a:t>
            </a:r>
          </a:p>
          <a:p>
            <a:pPr marL="457200" lvl="1" indent="0">
              <a:buNone/>
            </a:pPr>
            <a:r>
              <a:rPr lang="en-GB" dirty="0"/>
              <a:t>ON &lt;join condition&gt;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47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262A3-28ED-4AF5-B3CC-EC526234B739}"/>
              </a:ext>
            </a:extLst>
          </p:cNvPr>
          <p:cNvSpPr/>
          <p:nvPr/>
        </p:nvSpPr>
        <p:spPr>
          <a:xfrm>
            <a:off x="3779520" y="563880"/>
            <a:ext cx="2316480" cy="158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6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database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59" y="1685926"/>
            <a:ext cx="5986789" cy="197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717" y="3831021"/>
            <a:ext cx="305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1. Click on the New Query button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5351" y="3867346"/>
            <a:ext cx="4423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2. In the Query window type </a:t>
            </a:r>
          </a:p>
          <a:p>
            <a:r>
              <a:rPr lang="en-GB" sz="2800" dirty="0"/>
              <a:t>CREATE DATABASE Chocolate</a:t>
            </a:r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5" y="5283872"/>
            <a:ext cx="242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3. Click on the Execute button</a:t>
            </a:r>
          </a:p>
          <a:p>
            <a:endParaRPr lang="en-GB" sz="2800" dirty="0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1749972" y="2017933"/>
            <a:ext cx="1135117" cy="1813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</p:cNvCxnSpPr>
          <p:nvPr/>
        </p:nvCxnSpPr>
        <p:spPr>
          <a:xfrm flipH="1" flipV="1">
            <a:off x="5202621" y="2506718"/>
            <a:ext cx="414394" cy="1360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5877" y="2292486"/>
            <a:ext cx="459305" cy="29913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5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database (2)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5" y="1687875"/>
            <a:ext cx="7400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507678" y="4631377"/>
            <a:ext cx="2758902" cy="77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11830" y="3543272"/>
            <a:ext cx="1902030" cy="411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11689" y="5654128"/>
            <a:ext cx="520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new database appears under the database node (you may have to refresh several times and collapse and expand the database node to see it)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5185" y="5627708"/>
            <a:ext cx="43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message appears below the query window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5089" y="3999286"/>
            <a:ext cx="0" cy="16548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87129" y="5419212"/>
            <a:ext cx="0" cy="2349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2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table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595439"/>
            <a:ext cx="7392697" cy="27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476996" y="1448789"/>
            <a:ext cx="4168240" cy="1520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89465" y="2968830"/>
            <a:ext cx="2315688" cy="1717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773" y="4686339"/>
            <a:ext cx="61611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query window, enter the following:</a:t>
            </a:r>
          </a:p>
          <a:p>
            <a:r>
              <a:rPr lang="en-GB" dirty="0"/>
              <a:t>USE Chocolate</a:t>
            </a:r>
          </a:p>
          <a:p>
            <a:r>
              <a:rPr lang="en-GB" dirty="0"/>
              <a:t>CREATE TABLE Bar</a:t>
            </a:r>
          </a:p>
          <a:p>
            <a:r>
              <a:rPr lang="en-GB" dirty="0"/>
              <a:t>(Id	int		IDENTITY NOT NULL PRIMARY KEY,</a:t>
            </a:r>
          </a:p>
          <a:p>
            <a:r>
              <a:rPr lang="en-GB" dirty="0"/>
              <a:t>Name	varchar(MAX)	NOT NULL,</a:t>
            </a:r>
          </a:p>
          <a:p>
            <a:r>
              <a:rPr lang="en-GB" dirty="0"/>
              <a:t>Year	int		NOT NULL</a:t>
            </a:r>
          </a:p>
          <a:p>
            <a:r>
              <a:rPr lang="en-GB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0843" y="5130139"/>
            <a:ext cx="355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table will then appear under the node for the database (again, this may need lots of refreshing)</a:t>
            </a: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2624447" y="3827585"/>
            <a:ext cx="7071757" cy="13025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16923" y="3630652"/>
            <a:ext cx="831274" cy="323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5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14880-35C6-4035-B838-6840B98806C6}"/>
              </a:ext>
            </a:extLst>
          </p:cNvPr>
          <p:cNvSpPr txBox="1"/>
          <p:nvPr/>
        </p:nvSpPr>
        <p:spPr>
          <a:xfrm>
            <a:off x="2941320" y="1613118"/>
            <a:ext cx="7406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/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36423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Inserting data into a table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4" y="4397764"/>
            <a:ext cx="5172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4" y="1329418"/>
            <a:ext cx="3764477" cy="283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395" y="1582158"/>
            <a:ext cx="34651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query window, enter:</a:t>
            </a:r>
          </a:p>
          <a:p>
            <a:r>
              <a:rPr lang="en-GB" dirty="0"/>
              <a:t>USE Chocolate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</a:t>
            </a:r>
            <a:r>
              <a:rPr lang="en-GB" dirty="0" err="1"/>
              <a:t>Frys</a:t>
            </a:r>
            <a:r>
              <a:rPr lang="en-GB" dirty="0"/>
              <a:t> Chocolate Cream Bar', 1866),</a:t>
            </a:r>
          </a:p>
          <a:p>
            <a:r>
              <a:rPr lang="en-GB" dirty="0"/>
              <a:t>('Mars Bar', 1932),</a:t>
            </a:r>
          </a:p>
          <a:p>
            <a:r>
              <a:rPr lang="en-GB" dirty="0"/>
              <a:t>('Flake', 1920),</a:t>
            </a:r>
          </a:p>
          <a:p>
            <a:r>
              <a:rPr lang="en-GB" dirty="0"/>
              <a:t>('Aero', 1935);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5" y="4833256"/>
            <a:ext cx="3209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Execute and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Right-click on the table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Edit top 200 rows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89511" y="2815444"/>
            <a:ext cx="21519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89510" y="5412176"/>
            <a:ext cx="21519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4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an extra column to a table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37" y="1448789"/>
            <a:ext cx="7038356" cy="293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230" y="1733150"/>
            <a:ext cx="38734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add an extra column to the table, </a:t>
            </a:r>
          </a:p>
          <a:p>
            <a:r>
              <a:rPr lang="en-GB" dirty="0"/>
              <a:t>run the following query:</a:t>
            </a:r>
          </a:p>
          <a:p>
            <a:r>
              <a:rPr lang="en-GB" dirty="0"/>
              <a:t>USE Chocolate;</a:t>
            </a:r>
          </a:p>
          <a:p>
            <a:r>
              <a:rPr lang="en-GB" dirty="0"/>
              <a:t>ALTER TABLE Bar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     </a:t>
            </a:r>
            <a:r>
              <a:rPr lang="en-GB" dirty="0" err="1"/>
              <a:t>CountryOfOrigin</a:t>
            </a:r>
            <a:r>
              <a:rPr lang="en-GB" dirty="0"/>
              <a:t> varchar(50)     NULL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03324" y="1436913"/>
            <a:ext cx="2600696" cy="1187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09455" y="2030680"/>
            <a:ext cx="4393869" cy="22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230" y="4033460"/>
            <a:ext cx="3376431" cy="64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the Columns node to see the result</a:t>
            </a:r>
          </a:p>
        </p:txBody>
      </p:sp>
      <p:sp>
        <p:nvSpPr>
          <p:cNvPr id="18" name="Oval 17"/>
          <p:cNvSpPr/>
          <p:nvPr/>
        </p:nvSpPr>
        <p:spPr>
          <a:xfrm>
            <a:off x="5246914" y="3479277"/>
            <a:ext cx="2282042" cy="8997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3543548" y="3929160"/>
            <a:ext cx="1703366" cy="217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8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Updating tables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60" y="1982375"/>
            <a:ext cx="55340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60" y="4610897"/>
            <a:ext cx="5724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146" y="1667036"/>
            <a:ext cx="4785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now insert a chocolate bar with its country of origin:</a:t>
            </a:r>
          </a:p>
          <a:p>
            <a:endParaRPr lang="en-GB" dirty="0"/>
          </a:p>
          <a:p>
            <a:r>
              <a:rPr lang="en-GB" dirty="0"/>
              <a:t>USE Chocolate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Year, </a:t>
            </a:r>
            <a:r>
              <a:rPr lang="en-GB" dirty="0" err="1"/>
              <a:t>CountryOfOrigin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('Hershey Bar', 1900, 'USA')</a:t>
            </a:r>
          </a:p>
          <a:p>
            <a:endParaRPr lang="en-GB" dirty="0"/>
          </a:p>
          <a:p>
            <a:r>
              <a:rPr lang="en-GB" dirty="0"/>
              <a:t>giving this result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4691677"/>
            <a:ext cx="2700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update existing records:</a:t>
            </a:r>
          </a:p>
          <a:p>
            <a:endParaRPr lang="en-GB" dirty="0"/>
          </a:p>
          <a:p>
            <a:r>
              <a:rPr lang="en-GB" dirty="0"/>
              <a:t>USE Chocolate</a:t>
            </a:r>
          </a:p>
          <a:p>
            <a:r>
              <a:rPr lang="en-GB" dirty="0"/>
              <a:t>UPDATE Bar</a:t>
            </a:r>
          </a:p>
          <a:p>
            <a:r>
              <a:rPr lang="en-GB" dirty="0"/>
              <a:t>SET </a:t>
            </a:r>
            <a:r>
              <a:rPr lang="en-GB" dirty="0" err="1"/>
              <a:t>CountryOfOrigin</a:t>
            </a:r>
            <a:r>
              <a:rPr lang="en-GB" dirty="0"/>
              <a:t> = 'UK'</a:t>
            </a:r>
          </a:p>
          <a:p>
            <a:r>
              <a:rPr lang="en-GB" dirty="0"/>
              <a:t>WHERE Id &lt; 5;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00696" y="3236696"/>
            <a:ext cx="3388363" cy="1121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448565" y="5146565"/>
            <a:ext cx="2396011" cy="560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6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statement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8" y="1444526"/>
            <a:ext cx="4493207" cy="37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31" y="1425441"/>
            <a:ext cx="4936177" cy="378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398" y="5376995"/>
            <a:ext cx="3293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Chocolate;</a:t>
            </a:r>
          </a:p>
          <a:p>
            <a:r>
              <a:rPr lang="en-GB" dirty="0"/>
              <a:t>SELECT * FROM Bar</a:t>
            </a:r>
          </a:p>
          <a:p>
            <a:endParaRPr lang="en-GB" dirty="0"/>
          </a:p>
          <a:p>
            <a:r>
              <a:rPr lang="en-GB" dirty="0"/>
              <a:t>selects everything from the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502" y="5376994"/>
            <a:ext cx="471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columns or records returned can be chosen: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Name, Year FROM Bar</a:t>
            </a:r>
          </a:p>
          <a:p>
            <a:r>
              <a:rPr lang="en-GB" dirty="0"/>
              <a:t>WHERE </a:t>
            </a:r>
            <a:r>
              <a:rPr lang="en-GB" dirty="0" err="1"/>
              <a:t>CountryOfOrigin</a:t>
            </a:r>
            <a:r>
              <a:rPr lang="en-GB" dirty="0"/>
              <a:t> = 'UK'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9439" y="2006930"/>
            <a:ext cx="0" cy="3370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0976" y="2207350"/>
            <a:ext cx="0" cy="3169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4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 table and more data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85" y="1624073"/>
            <a:ext cx="556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60" y="4043179"/>
            <a:ext cx="55721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018" y="1365662"/>
            <a:ext cx="5766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another table: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CREATE TABLE Inventor</a:t>
            </a:r>
          </a:p>
          <a:p>
            <a:r>
              <a:rPr lang="en-GB" dirty="0"/>
              <a:t>(Id	int	           IDENTITY NOT NULL PRIMARY KEY,</a:t>
            </a:r>
          </a:p>
          <a:p>
            <a:r>
              <a:rPr lang="en-GB" dirty="0"/>
              <a:t>Name	varchar(MAX)    NOT NULL,</a:t>
            </a:r>
          </a:p>
          <a:p>
            <a:r>
              <a:rPr lang="en-GB" dirty="0" err="1"/>
              <a:t>BarId</a:t>
            </a:r>
            <a:r>
              <a:rPr lang="en-GB" dirty="0"/>
              <a:t>	int	           NULL</a:t>
            </a:r>
          </a:p>
          <a:p>
            <a:r>
              <a:rPr lang="en-GB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018" y="3679562"/>
            <a:ext cx="2980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some data: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INSERT INTO Inventor</a:t>
            </a:r>
          </a:p>
          <a:p>
            <a:r>
              <a:rPr lang="en-GB" dirty="0"/>
              <a:t>(Name, </a:t>
            </a:r>
            <a:r>
              <a:rPr lang="en-GB" dirty="0" err="1"/>
              <a:t>BarId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('Joseph Fry', 1),</a:t>
            </a:r>
          </a:p>
          <a:p>
            <a:r>
              <a:rPr lang="en-GB" dirty="0"/>
              <a:t>('Forrest Mars', 2),</a:t>
            </a:r>
          </a:p>
          <a:p>
            <a:r>
              <a:rPr lang="en-GB" dirty="0"/>
              <a:t>('Cadburys', 3),</a:t>
            </a:r>
          </a:p>
          <a:p>
            <a:r>
              <a:rPr lang="en-GB" dirty="0"/>
              <a:t>('Rowntrees',4),</a:t>
            </a:r>
          </a:p>
          <a:p>
            <a:r>
              <a:rPr lang="en-GB" dirty="0"/>
              <a:t>('Milton Hershey', 5)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2566" y="1624073"/>
            <a:ext cx="3970194" cy="406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01932" y="3937782"/>
            <a:ext cx="4290828" cy="406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7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 table and more data (2)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21" y="1878899"/>
            <a:ext cx="5562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9397" y="1760144"/>
            <a:ext cx="470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insert the following data (you may notice that the tables no longer match up perfectly, but that is deliberate):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Year, </a:t>
            </a:r>
            <a:r>
              <a:rPr lang="en-GB" dirty="0" err="1"/>
              <a:t>CountryOfOrigin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('Milky Way', 1923, 'UK'),</a:t>
            </a:r>
          </a:p>
          <a:p>
            <a:r>
              <a:rPr lang="en-GB" dirty="0"/>
              <a:t>('Turkish Delight', 1914, 'UK');</a:t>
            </a:r>
          </a:p>
          <a:p>
            <a:r>
              <a:rPr lang="en-GB" dirty="0"/>
              <a:t>INSERT INTO Inventor</a:t>
            </a:r>
          </a:p>
          <a:p>
            <a:r>
              <a:rPr lang="en-GB" dirty="0"/>
              <a:t>(Name, </a:t>
            </a:r>
            <a:r>
              <a:rPr lang="en-GB" dirty="0" err="1"/>
              <a:t>BarId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('Forrest Mars', 6),</a:t>
            </a:r>
          </a:p>
          <a:p>
            <a:r>
              <a:rPr lang="en-GB" dirty="0"/>
              <a:t>('Mars Inc.', 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6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joins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02" y="1681967"/>
            <a:ext cx="5562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0570" y="4901764"/>
            <a:ext cx="45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Inner join includes multiple matches and excludes any rows that don’t match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570" y="2045064"/>
            <a:ext cx="4409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Run the following query: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* FROM Bar</a:t>
            </a:r>
          </a:p>
          <a:p>
            <a:r>
              <a:rPr lang="en-GB" dirty="0"/>
              <a:t>INNER JOIN Inventor</a:t>
            </a:r>
          </a:p>
          <a:p>
            <a:r>
              <a:rPr lang="en-GB" dirty="0"/>
              <a:t>ON </a:t>
            </a:r>
            <a:r>
              <a:rPr lang="en-GB" dirty="0" err="1"/>
              <a:t>Bar.Id</a:t>
            </a:r>
            <a:r>
              <a:rPr lang="en-GB" dirty="0"/>
              <a:t> = </a:t>
            </a:r>
            <a:r>
              <a:rPr lang="en-GB" dirty="0" err="1"/>
              <a:t>Inventor.BarId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3547" y="2422566"/>
            <a:ext cx="3331855" cy="6502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37478" y="5089688"/>
            <a:ext cx="146792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Outer join - left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18" y="1420524"/>
            <a:ext cx="55435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6274" y="1813311"/>
            <a:ext cx="4178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the following query: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</a:t>
            </a:r>
            <a:r>
              <a:rPr lang="en-GB" dirty="0" err="1"/>
              <a:t>Bar.Name</a:t>
            </a:r>
            <a:r>
              <a:rPr lang="en-GB" dirty="0"/>
              <a:t>, </a:t>
            </a:r>
            <a:r>
              <a:rPr lang="en-GB" dirty="0" err="1"/>
              <a:t>Bar.Year</a:t>
            </a:r>
            <a:r>
              <a:rPr lang="en-GB" dirty="0"/>
              <a:t>, </a:t>
            </a:r>
            <a:r>
              <a:rPr lang="en-GB" dirty="0" err="1"/>
              <a:t>Inventor.Name</a:t>
            </a:r>
            <a:r>
              <a:rPr lang="en-GB" dirty="0"/>
              <a:t> </a:t>
            </a:r>
          </a:p>
          <a:p>
            <a:r>
              <a:rPr lang="en-GB" dirty="0"/>
              <a:t>FROM Bar</a:t>
            </a:r>
          </a:p>
          <a:p>
            <a:r>
              <a:rPr lang="en-GB" dirty="0"/>
              <a:t>LEFT OUTER JOIN Inventor</a:t>
            </a:r>
          </a:p>
          <a:p>
            <a:r>
              <a:rPr lang="en-GB" dirty="0"/>
              <a:t>ON </a:t>
            </a:r>
            <a:r>
              <a:rPr lang="en-GB" dirty="0" err="1"/>
              <a:t>Bar.Id</a:t>
            </a:r>
            <a:r>
              <a:rPr lang="en-GB" dirty="0"/>
              <a:t> = </a:t>
            </a:r>
            <a:r>
              <a:rPr lang="en-GB" dirty="0" err="1"/>
              <a:t>Inventor.BarId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030685" y="1982986"/>
            <a:ext cx="928255" cy="365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111340" y="2130437"/>
            <a:ext cx="928255" cy="365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40278" y="3040083"/>
            <a:ext cx="10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4695" y="3040083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table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88058" y="2348346"/>
            <a:ext cx="0" cy="6917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60747" y="2521035"/>
            <a:ext cx="7359" cy="519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6274" y="4548249"/>
            <a:ext cx="407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left outer join includes unmatched data from the left table</a:t>
            </a:r>
          </a:p>
        </p:txBody>
      </p:sp>
    </p:spTree>
    <p:extLst>
      <p:ext uri="{BB962C8B-B14F-4D97-AF65-F5344CB8AC3E}">
        <p14:creationId xmlns:p14="http://schemas.microsoft.com/office/powerpoint/2010/main" val="122765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Outer join - right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97" y="1444213"/>
            <a:ext cx="55435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395" y="1755017"/>
            <a:ext cx="463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previous query, change LEFT to RIGHT and rerun it.  Note the difference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211668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and C#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really want to connect an SQL database to your C# code, then look at this article:</a:t>
            </a:r>
          </a:p>
          <a:p>
            <a:pPr lvl="1"/>
            <a:r>
              <a:rPr lang="en-GB" dirty="0">
                <a:hlinkClick r:id="rId2"/>
              </a:rPr>
              <a:t>https://www.codeproject.com/Articles/823854/How-to-connect-SQL-Database-to-your-Csharp-program</a:t>
            </a:r>
            <a:endParaRPr lang="en-GB" dirty="0"/>
          </a:p>
          <a:p>
            <a:r>
              <a:rPr lang="en-GB" dirty="0"/>
              <a:t>But first try ADO.NET, as it’s much easier</a:t>
            </a:r>
          </a:p>
        </p:txBody>
      </p:sp>
    </p:spTree>
    <p:extLst>
      <p:ext uri="{BB962C8B-B14F-4D97-AF65-F5344CB8AC3E}">
        <p14:creationId xmlns:p14="http://schemas.microsoft.com/office/powerpoint/2010/main" val="350009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  <a:p>
            <a:pPr lvl="1"/>
            <a:r>
              <a:rPr lang="en-GB" dirty="0"/>
              <a:t>Design – entity-relationship modelling</a:t>
            </a:r>
          </a:p>
          <a:p>
            <a:pPr lvl="1"/>
            <a:r>
              <a:rPr lang="en-GB" dirty="0"/>
              <a:t>Setting up a database in SQL Server Management Studio</a:t>
            </a:r>
          </a:p>
          <a:p>
            <a:pPr lvl="1"/>
            <a:r>
              <a:rPr lang="en-GB" dirty="0"/>
              <a:t>SQL database queries</a:t>
            </a:r>
          </a:p>
          <a:p>
            <a:pPr lvl="1"/>
            <a:r>
              <a:rPr lang="en-GB" dirty="0"/>
              <a:t>Coding with LINQ</a:t>
            </a:r>
          </a:p>
          <a:p>
            <a:r>
              <a:rPr lang="en-GB" dirty="0"/>
              <a:t>Software development lifecycle</a:t>
            </a:r>
          </a:p>
          <a:p>
            <a:r>
              <a:rPr lang="en-GB" dirty="0"/>
              <a:t>Coding standards</a:t>
            </a:r>
          </a:p>
          <a:p>
            <a:r>
              <a:rPr lang="en-GB" dirty="0"/>
              <a:t>Project ideas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9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database and a table</a:t>
            </a:r>
          </a:p>
          <a:p>
            <a:r>
              <a:rPr lang="en-GB" dirty="0"/>
              <a:t>Inserting data</a:t>
            </a:r>
          </a:p>
          <a:p>
            <a:r>
              <a:rPr lang="en-GB" dirty="0"/>
              <a:t>Altering the structure of a table</a:t>
            </a:r>
          </a:p>
          <a:p>
            <a:r>
              <a:rPr lang="en-GB" dirty="0"/>
              <a:t>Updating a table</a:t>
            </a:r>
          </a:p>
          <a:p>
            <a:r>
              <a:rPr lang="en-GB" dirty="0"/>
              <a:t>Selecting data</a:t>
            </a:r>
          </a:p>
          <a:p>
            <a:r>
              <a:rPr lang="en-GB" dirty="0"/>
              <a:t>Inner joins – only retrieve matching records</a:t>
            </a:r>
          </a:p>
          <a:p>
            <a:r>
              <a:rPr lang="en-GB" dirty="0"/>
              <a:t>Left and right outer joins – retrieve matching records, plus non-matching records from either the left or right tables</a:t>
            </a:r>
          </a:p>
        </p:txBody>
      </p:sp>
    </p:spTree>
    <p:extLst>
      <p:ext uri="{BB962C8B-B14F-4D97-AF65-F5344CB8AC3E}">
        <p14:creationId xmlns:p14="http://schemas.microsoft.com/office/powerpoint/2010/main" val="305427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Language Integrated Query Language (LINQ) can be used for database queries</a:t>
            </a:r>
          </a:p>
          <a:p>
            <a:pPr marL="0" indent="0">
              <a:buNone/>
            </a:pPr>
            <a:r>
              <a:rPr lang="en-GB" sz="2400" dirty="0"/>
              <a:t>List&lt;Customer&gt; </a:t>
            </a:r>
            <a:r>
              <a:rPr lang="en-GB" sz="2400" dirty="0" err="1"/>
              <a:t>listCustomers</a:t>
            </a:r>
            <a:r>
              <a:rPr lang="en-GB" sz="2400" dirty="0"/>
              <a:t> = new List&lt;Customer&gt;();</a:t>
            </a:r>
          </a:p>
          <a:p>
            <a:pPr marL="0" indent="0">
              <a:buNone/>
            </a:pPr>
            <a:r>
              <a:rPr lang="en-GB" sz="2400" dirty="0"/>
              <a:t>using (</a:t>
            </a:r>
            <a:r>
              <a:rPr lang="en-GB" sz="2400" dirty="0" err="1"/>
              <a:t>FirstDBEntities</a:t>
            </a:r>
            <a:r>
              <a:rPr lang="en-GB" sz="2400" dirty="0"/>
              <a:t> </a:t>
            </a:r>
            <a:r>
              <a:rPr lang="en-GB" sz="2400" dirty="0" err="1"/>
              <a:t>myEntities</a:t>
            </a:r>
            <a:r>
              <a:rPr lang="en-GB" sz="2400" dirty="0"/>
              <a:t> = new </a:t>
            </a:r>
            <a:r>
              <a:rPr lang="en-GB" sz="2400" dirty="0" err="1"/>
              <a:t>FirstDBEntities</a:t>
            </a:r>
            <a:r>
              <a:rPr lang="en-GB" sz="2400" dirty="0"/>
              <a:t>())</a:t>
            </a:r>
          </a:p>
          <a:p>
            <a:pPr marL="0" indent="0">
              <a:buNone/>
            </a:pPr>
            <a:r>
              <a:rPr lang="en-GB" sz="2400" dirty="0"/>
              <a:t>            {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 err="1"/>
              <a:t>var</a:t>
            </a:r>
            <a:r>
              <a:rPr lang="en-GB" sz="2400" dirty="0"/>
              <a:t> customers = from customer in </a:t>
            </a:r>
            <a:r>
              <a:rPr lang="en-GB" sz="2400" dirty="0" err="1"/>
              <a:t>myEntities.Customers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                        select customer;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 err="1"/>
              <a:t>listCustomers</a:t>
            </a:r>
            <a:r>
              <a:rPr lang="en-GB" sz="2400" dirty="0"/>
              <a:t> = </a:t>
            </a:r>
            <a:r>
              <a:rPr lang="en-GB" sz="2400" dirty="0" err="1"/>
              <a:t>customers.ToList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            }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715904"/>
            <a:ext cx="9042779" cy="339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1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FirstOrDefault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LastOrDefault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SingleOrDefault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orderby</a:t>
            </a:r>
            <a:endParaRPr lang="en-GB" dirty="0"/>
          </a:p>
          <a:p>
            <a:r>
              <a:rPr lang="en-GB" dirty="0"/>
              <a:t>select </a:t>
            </a:r>
          </a:p>
          <a:p>
            <a:endParaRPr lang="en-GB" dirty="0"/>
          </a:p>
          <a:p>
            <a:r>
              <a:rPr lang="en-GB" dirty="0"/>
              <a:t>Use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01394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Development Lifecycle</a:t>
            </a:r>
          </a:p>
        </p:txBody>
      </p:sp>
      <p:pic>
        <p:nvPicPr>
          <p:cNvPr id="1026" name="Picture 2" descr="https://upload.wikimedia.org/wikipedia/commons/thumb/7/7e/SDLC-Maintenance-Highlighted.png/800px-SDLC-Maintenance-Highlighted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0549" y="1840813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70939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Software engineering method of planning, designing, testing and deploying a computer system</a:t>
            </a:r>
          </a:p>
          <a:p>
            <a:r>
              <a:rPr lang="en-GB" dirty="0"/>
              <a:t>Planning</a:t>
            </a:r>
          </a:p>
          <a:p>
            <a:pPr lvl="1"/>
            <a:r>
              <a:rPr lang="en-GB" dirty="0"/>
              <a:t>Feasibility and cost analysis</a:t>
            </a:r>
          </a:p>
          <a:p>
            <a:r>
              <a:rPr lang="en-GB" dirty="0"/>
              <a:t>Analysis of requirements</a:t>
            </a:r>
          </a:p>
          <a:p>
            <a:pPr lvl="1"/>
            <a:r>
              <a:rPr lang="en-GB" dirty="0"/>
              <a:t>What should the system do?</a:t>
            </a:r>
          </a:p>
          <a:p>
            <a:r>
              <a:rPr lang="en-GB" dirty="0"/>
              <a:t>Design of system</a:t>
            </a:r>
          </a:p>
          <a:p>
            <a:pPr lvl="1"/>
            <a:r>
              <a:rPr lang="en-GB" dirty="0"/>
              <a:t>How should the system do it?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coding</a:t>
            </a:r>
          </a:p>
          <a:p>
            <a:r>
              <a:rPr lang="en-GB" dirty="0"/>
              <a:t>Maintenance</a:t>
            </a:r>
          </a:p>
          <a:p>
            <a:pPr lvl="1"/>
            <a:r>
              <a:rPr lang="en-GB" dirty="0"/>
              <a:t>Fixing bugs and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186727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283" y="365125"/>
            <a:ext cx="10776857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development methodologies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</a:t>
            </a:r>
          </a:p>
          <a:p>
            <a:pPr lvl="1"/>
            <a:r>
              <a:rPr lang="en-GB" dirty="0"/>
              <a:t>Emphasises adaptive planning, evolutionary development, early delivery, and continuous improvement</a:t>
            </a:r>
          </a:p>
          <a:p>
            <a:pPr lvl="1"/>
            <a:r>
              <a:rPr lang="en-GB" dirty="0"/>
              <a:t>Encourages rapid and flexible response to change</a:t>
            </a:r>
          </a:p>
          <a:p>
            <a:pPr lvl="1"/>
            <a:r>
              <a:rPr lang="en-GB" dirty="0"/>
              <a:t>Popular</a:t>
            </a:r>
          </a:p>
          <a:p>
            <a:pPr lvl="1"/>
            <a:r>
              <a:rPr lang="en-GB" dirty="0"/>
              <a:t>Scrum is an agile methodology</a:t>
            </a:r>
          </a:p>
          <a:p>
            <a:r>
              <a:rPr lang="en-GB" dirty="0"/>
              <a:t>Spiral</a:t>
            </a:r>
          </a:p>
          <a:p>
            <a:pPr lvl="1"/>
            <a:r>
              <a:rPr lang="en-GB" dirty="0"/>
              <a:t>Focuses on early identification and reduction of risks via prototyping</a:t>
            </a:r>
          </a:p>
          <a:p>
            <a:r>
              <a:rPr lang="en-GB" dirty="0"/>
              <a:t>Waterfall </a:t>
            </a:r>
          </a:p>
          <a:p>
            <a:pPr lvl="1"/>
            <a:r>
              <a:rPr lang="en-GB" dirty="0"/>
              <a:t>Traditional – once each phase is completed there is no going back</a:t>
            </a:r>
          </a:p>
        </p:txBody>
      </p:sp>
    </p:spTree>
    <p:extLst>
      <p:ext uri="{BB962C8B-B14F-4D97-AF65-F5344CB8AC3E}">
        <p14:creationId xmlns:p14="http://schemas.microsoft.com/office/powerpoint/2010/main" val="3239385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Other people need to understand your code</a:t>
            </a:r>
          </a:p>
          <a:p>
            <a:pPr lvl="1"/>
            <a:r>
              <a:rPr lang="en-GB" dirty="0"/>
              <a:t>e.g. team members on medium and large projects</a:t>
            </a:r>
          </a:p>
          <a:p>
            <a:r>
              <a:rPr lang="en-GB" dirty="0"/>
              <a:t>And so will you, when you’ve forgotten all about it in a few months’ time</a:t>
            </a:r>
          </a:p>
          <a:p>
            <a:r>
              <a:rPr lang="en-GB" dirty="0"/>
              <a:t>Comments are vital</a:t>
            </a:r>
          </a:p>
          <a:p>
            <a:pPr lvl="1"/>
            <a:r>
              <a:rPr lang="en-GB" dirty="0"/>
              <a:t>Explain what’s going on</a:t>
            </a:r>
          </a:p>
          <a:p>
            <a:pPr lvl="1"/>
            <a:r>
              <a:rPr lang="en-GB" dirty="0"/>
              <a:t>Can provide a link between the design and the code</a:t>
            </a:r>
          </a:p>
          <a:p>
            <a:r>
              <a:rPr lang="en-GB" dirty="0"/>
              <a:t>At the top of each file put the name of the module, description, your name and date, and details of any changes</a:t>
            </a:r>
          </a:p>
          <a:p>
            <a:r>
              <a:rPr lang="en-GB" dirty="0"/>
              <a:t>In the code, comment each class and method and any bits that are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077336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kind of projects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project should be something straightforward</a:t>
            </a:r>
          </a:p>
          <a:p>
            <a:r>
              <a:rPr lang="en-GB" dirty="0"/>
              <a:t>Second can be a bit more challenging, maybe including a database</a:t>
            </a:r>
          </a:p>
          <a:p>
            <a:r>
              <a:rPr lang="en-GB" dirty="0"/>
              <a:t>Good if projects are deployed on the web (or videoed)</a:t>
            </a:r>
          </a:p>
          <a:p>
            <a:r>
              <a:rPr lang="en-GB" dirty="0"/>
              <a:t>Try to do something that interests you, to make it distinctive and interesting to others</a:t>
            </a:r>
          </a:p>
        </p:txBody>
      </p:sp>
    </p:spTree>
    <p:extLst>
      <p:ext uri="{BB962C8B-B14F-4D97-AF65-F5344CB8AC3E}">
        <p14:creationId xmlns:p14="http://schemas.microsoft.com/office/powerpoint/2010/main" val="2376555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0856-C843-4C01-A01B-0DC82A4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and SQL Server Management Studio installation – errors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934823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remove an old version of SQL Server or SQL Server Management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6664279" cy="525931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Before installing a new version of SQL Server or SQL Server Management Studio</a:t>
            </a:r>
          </a:p>
          <a:p>
            <a:pPr lvl="1"/>
            <a:r>
              <a:rPr lang="en-GB" dirty="0"/>
              <a:t>You MUST remove any old versions</a:t>
            </a:r>
          </a:p>
          <a:p>
            <a:pPr lvl="1"/>
            <a:r>
              <a:rPr lang="en-GB" dirty="0"/>
              <a:t>If you don’t, the new installation may fail</a:t>
            </a:r>
          </a:p>
          <a:p>
            <a:r>
              <a:rPr lang="en-GB" dirty="0"/>
              <a:t>Go to the control panel</a:t>
            </a:r>
          </a:p>
          <a:p>
            <a:pPr lvl="1"/>
            <a:r>
              <a:rPr lang="en-GB" dirty="0"/>
              <a:t>To get there, type Control Panel into the Windows search box</a:t>
            </a:r>
          </a:p>
          <a:p>
            <a:r>
              <a:rPr lang="en-GB" dirty="0"/>
              <a:t>Choose Uninstall a Program</a:t>
            </a:r>
          </a:p>
          <a:p>
            <a:r>
              <a:rPr lang="en-GB" dirty="0"/>
              <a:t>For every file beginning with Microsoft SQL Server</a:t>
            </a:r>
          </a:p>
          <a:p>
            <a:pPr lvl="1"/>
            <a:r>
              <a:rPr lang="en-GB" dirty="0"/>
              <a:t>Right-click and select Uninstall</a:t>
            </a:r>
          </a:p>
          <a:p>
            <a:pPr lvl="1"/>
            <a:r>
              <a:rPr lang="en-GB" b="1" dirty="0"/>
              <a:t>BUT if you get a warning about dependencies, don’t go ahead with uninstalling that file</a:t>
            </a:r>
          </a:p>
          <a:p>
            <a:r>
              <a:rPr lang="en-GB" dirty="0"/>
              <a:t>When you have gone through the list once</a:t>
            </a:r>
          </a:p>
          <a:p>
            <a:pPr lvl="1"/>
            <a:r>
              <a:rPr lang="en-GB" dirty="0"/>
              <a:t>Press F5 to refresh the list</a:t>
            </a:r>
          </a:p>
          <a:p>
            <a:pPr lvl="1"/>
            <a:r>
              <a:rPr lang="en-GB" dirty="0"/>
              <a:t>Uninstall any remaining files beginning with Microsoft SQL Server</a:t>
            </a:r>
          </a:p>
          <a:p>
            <a:pPr lvl="1"/>
            <a:r>
              <a:rPr lang="en-GB" dirty="0"/>
              <a:t>BUT if you get a warning about dependencies, don’t go ahead with uninstalling that file</a:t>
            </a:r>
          </a:p>
          <a:p>
            <a:pPr lvl="1"/>
            <a:r>
              <a:rPr lang="en-GB" dirty="0"/>
              <a:t>Go through the list again if there are any relevant files left</a:t>
            </a:r>
          </a:p>
          <a:p>
            <a:r>
              <a:rPr lang="en-GB" dirty="0"/>
              <a:t>When there are no files left that begin with Microsoft SQL Server, you are finished and you can install the new versions of SQL Server and SQL Server Management Studio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5CDFE-6ED8-4C78-A21E-FEAF1C55E432}"/>
              </a:ext>
            </a:extLst>
          </p:cNvPr>
          <p:cNvGrpSpPr/>
          <p:nvPr/>
        </p:nvGrpSpPr>
        <p:grpSpPr>
          <a:xfrm>
            <a:off x="6939033" y="1438670"/>
            <a:ext cx="4564968" cy="2999345"/>
            <a:chOff x="6939033" y="1438670"/>
            <a:chExt cx="4564968" cy="29993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D1ADA0-F0CD-49DB-9AC6-E3B0DBD1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033" y="1438670"/>
              <a:ext cx="4564968" cy="299934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E7D78A-3A41-43CE-8284-D08BEC9204DA}"/>
                </a:ext>
              </a:extLst>
            </p:cNvPr>
            <p:cNvSpPr/>
            <p:nvPr/>
          </p:nvSpPr>
          <p:spPr>
            <a:xfrm>
              <a:off x="7566660" y="3691770"/>
              <a:ext cx="857250" cy="137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6E2F26-5A69-418D-AFF9-DEEF015885F0}"/>
              </a:ext>
            </a:extLst>
          </p:cNvPr>
          <p:cNvGrpSpPr/>
          <p:nvPr/>
        </p:nvGrpSpPr>
        <p:grpSpPr>
          <a:xfrm>
            <a:off x="8566760" y="3668910"/>
            <a:ext cx="3517796" cy="2869050"/>
            <a:chOff x="8566760" y="3668910"/>
            <a:chExt cx="3517796" cy="286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37F955-4898-4434-B2AD-F0B4E3E8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6760" y="3668910"/>
              <a:ext cx="3517796" cy="28690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B13C6-FA4F-4704-908F-3BAA33F78C3A}"/>
                </a:ext>
              </a:extLst>
            </p:cNvPr>
            <p:cNvSpPr/>
            <p:nvPr/>
          </p:nvSpPr>
          <p:spPr>
            <a:xfrm>
              <a:off x="9281160" y="4438015"/>
              <a:ext cx="1234440" cy="1482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86950-2961-443E-9117-8B600389AC05}"/>
              </a:ext>
            </a:extLst>
          </p:cNvPr>
          <p:cNvCxnSpPr>
            <a:cxnSpLocks/>
          </p:cNvCxnSpPr>
          <p:nvPr/>
        </p:nvCxnSpPr>
        <p:spPr>
          <a:xfrm>
            <a:off x="3737610" y="3394710"/>
            <a:ext cx="3686200" cy="354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959E1-2BDF-48E3-BCBE-F4C168D15AF2}"/>
              </a:ext>
            </a:extLst>
          </p:cNvPr>
          <p:cNvCxnSpPr>
            <a:cxnSpLocks/>
          </p:cNvCxnSpPr>
          <p:nvPr/>
        </p:nvCxnSpPr>
        <p:spPr>
          <a:xfrm>
            <a:off x="5966435" y="3829050"/>
            <a:ext cx="3186150" cy="12475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2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get an error logging into SQL Server Management Studio using </a:t>
            </a:r>
            <a:r>
              <a:rPr lang="en-GB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LocalDB</a:t>
            </a:r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1/2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11487739" cy="4790680"/>
          </a:xfrm>
        </p:spPr>
        <p:txBody>
          <a:bodyPr>
            <a:normAutofit/>
          </a:bodyPr>
          <a:lstStyle/>
          <a:p>
            <a:r>
              <a:rPr lang="en-GB" dirty="0" err="1"/>
              <a:t>LocalDB</a:t>
            </a:r>
            <a:r>
              <a:rPr lang="en-GB" dirty="0"/>
              <a:t> is the best database to use with SQL Server Management Studio</a:t>
            </a:r>
          </a:p>
          <a:p>
            <a:pPr lvl="1"/>
            <a:r>
              <a:rPr lang="en-GB" dirty="0"/>
              <a:t>It is easy to deploy</a:t>
            </a:r>
          </a:p>
          <a:p>
            <a:pPr lvl="1"/>
            <a:r>
              <a:rPr lang="en-GB" dirty="0"/>
              <a:t>It doesn’t need IIS</a:t>
            </a:r>
          </a:p>
          <a:p>
            <a:r>
              <a:rPr lang="en-GB" dirty="0"/>
              <a:t>If you get an error trying to log in to SQL Server Management Studio using </a:t>
            </a:r>
            <a:r>
              <a:rPr lang="en-GB" dirty="0" err="1"/>
              <a:t>LocalDB</a:t>
            </a:r>
            <a:r>
              <a:rPr lang="en-GB" dirty="0"/>
              <a:t> you need to run the </a:t>
            </a:r>
            <a:r>
              <a:rPr lang="en-GB" dirty="0" err="1"/>
              <a:t>sqllocaldb</a:t>
            </a:r>
            <a:r>
              <a:rPr lang="en-GB" dirty="0"/>
              <a:t> utility to fix the problem</a:t>
            </a:r>
          </a:p>
          <a:p>
            <a:pPr lvl="1"/>
            <a:r>
              <a:rPr lang="en-GB" dirty="0"/>
              <a:t>This should be included in your SQL Server Express download</a:t>
            </a:r>
          </a:p>
          <a:p>
            <a:pPr lvl="1"/>
            <a:r>
              <a:rPr lang="en-GB" dirty="0"/>
              <a:t>To check if you have it, go to the Command Prompt and type </a:t>
            </a:r>
            <a:r>
              <a:rPr lang="en-GB" dirty="0" err="1"/>
              <a:t>sqllocaldb</a:t>
            </a:r>
            <a:endParaRPr lang="en-GB" dirty="0"/>
          </a:p>
          <a:p>
            <a:pPr lvl="2"/>
            <a:r>
              <a:rPr lang="en-GB" dirty="0"/>
              <a:t>If it’s not there, you will get an error message saying it wasn’t found</a:t>
            </a:r>
          </a:p>
          <a:p>
            <a:pPr lvl="1"/>
            <a:r>
              <a:rPr lang="en-GB" dirty="0"/>
              <a:t>If you don’t have it, ask one of the trainers if they have a copy</a:t>
            </a:r>
          </a:p>
          <a:p>
            <a:r>
              <a:rPr lang="en-GB" dirty="0"/>
              <a:t>Go to the Command Prompt</a:t>
            </a:r>
          </a:p>
          <a:p>
            <a:pPr lvl="1"/>
            <a:r>
              <a:rPr lang="en-GB" dirty="0"/>
              <a:t>To find it, type Command Prompt into the Windows search box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5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relational database is a collection of data, organised as tables which are joined by relationships</a:t>
            </a:r>
          </a:p>
          <a:p>
            <a:r>
              <a:rPr lang="en-GB" dirty="0"/>
              <a:t>The advantage of using relational databases is that data can be extracted in many different ways without reorganising the database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87" y="3770336"/>
            <a:ext cx="4514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get an error logging into SQL Server Management Studio using </a:t>
            </a:r>
            <a:r>
              <a:rPr lang="en-GB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LocalDB</a:t>
            </a:r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6252799" cy="52593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At the Command Prompt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 to find out which databases you have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mssqllocaldb</a:t>
            </a:r>
            <a:r>
              <a:rPr lang="en-GB" dirty="0"/>
              <a:t> to get information about </a:t>
            </a:r>
            <a:r>
              <a:rPr lang="en-GB" dirty="0" err="1"/>
              <a:t>mssqllocaldb</a:t>
            </a:r>
            <a:endParaRPr lang="en-GB" dirty="0"/>
          </a:p>
          <a:p>
            <a:pPr lvl="1"/>
            <a:r>
              <a:rPr lang="en-GB" dirty="0"/>
              <a:t>If the information shows as on the right, type </a:t>
            </a:r>
            <a:r>
              <a:rPr lang="en-GB" dirty="0" err="1"/>
              <a:t>sqllocaldb</a:t>
            </a:r>
            <a:r>
              <a:rPr lang="en-GB" dirty="0"/>
              <a:t> start </a:t>
            </a:r>
            <a:r>
              <a:rPr lang="en-GB" dirty="0" err="1"/>
              <a:t>mssqllocaldb</a:t>
            </a:r>
            <a:r>
              <a:rPr lang="en-GB" dirty="0"/>
              <a:t> and try starting SQL Server Management Studio again and logging in with </a:t>
            </a:r>
            <a:r>
              <a:rPr lang="en-GB" dirty="0" err="1"/>
              <a:t>LocalDB</a:t>
            </a:r>
            <a:endParaRPr lang="en-GB" dirty="0"/>
          </a:p>
          <a:p>
            <a:r>
              <a:rPr lang="en-GB" dirty="0"/>
              <a:t>If there is an error and this information doesn’t display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delete </a:t>
            </a:r>
            <a:r>
              <a:rPr lang="en-GB" dirty="0" err="1"/>
              <a:t>mssqllocaldb</a:t>
            </a:r>
            <a:endParaRPr lang="en-GB" dirty="0"/>
          </a:p>
          <a:p>
            <a:pPr lvl="2"/>
            <a:r>
              <a:rPr lang="en-GB" dirty="0"/>
              <a:t>Warning: this will delete all your existing databases, so back them up first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create </a:t>
            </a:r>
            <a:r>
              <a:rPr lang="en-GB" dirty="0" err="1"/>
              <a:t>mssqllocaldb</a:t>
            </a:r>
            <a:endParaRPr lang="en-GB" dirty="0"/>
          </a:p>
          <a:p>
            <a:pPr lvl="2"/>
            <a:r>
              <a:rPr lang="en-GB" dirty="0"/>
              <a:t>Try starting SQL Server Management Studio again and logging in with </a:t>
            </a:r>
            <a:r>
              <a:rPr lang="en-GB" dirty="0" err="1"/>
              <a:t>LocalDB</a:t>
            </a:r>
            <a:endParaRPr lang="en-GB" dirty="0"/>
          </a:p>
          <a:p>
            <a:pPr lvl="2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B3B41-D4CA-40F6-8407-76CFBA4D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0" y="1598690"/>
            <a:ext cx="5448820" cy="27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a relational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  <a:p>
            <a:pPr lvl="1"/>
            <a:r>
              <a:rPr lang="en-GB" dirty="0"/>
              <a:t>Each has fields which contain data</a:t>
            </a:r>
          </a:p>
          <a:p>
            <a:pPr lvl="1"/>
            <a:r>
              <a:rPr lang="en-GB" dirty="0"/>
              <a:t>Each has a primary key</a:t>
            </a:r>
          </a:p>
          <a:p>
            <a:r>
              <a:rPr lang="en-GB" dirty="0"/>
              <a:t>Relationships</a:t>
            </a:r>
          </a:p>
          <a:p>
            <a:pPr lvl="1"/>
            <a:r>
              <a:rPr lang="en-GB" dirty="0"/>
              <a:t>1:1</a:t>
            </a:r>
          </a:p>
          <a:p>
            <a:pPr lvl="1"/>
            <a:r>
              <a:rPr lang="en-GB" dirty="0"/>
              <a:t>1:many</a:t>
            </a:r>
          </a:p>
          <a:p>
            <a:pPr lvl="1"/>
            <a:r>
              <a:rPr lang="en-GB" dirty="0"/>
              <a:t>Made by connecting the keys from different tables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984" y="2363704"/>
            <a:ext cx="4514850" cy="2838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3881" y="1994372"/>
            <a:ext cx="12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48716" y="1994372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Foreign key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5200" y="2363704"/>
            <a:ext cx="13648" cy="8981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230" y="2400072"/>
            <a:ext cx="1" cy="13828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0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Databases are designed through a process called normalisation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Define data items and put them into tables</a:t>
            </a:r>
          </a:p>
          <a:p>
            <a:pPr lvl="1"/>
            <a:r>
              <a:rPr lang="en-GB" dirty="0"/>
              <a:t>Remove repeating groups</a:t>
            </a:r>
          </a:p>
          <a:p>
            <a:pPr lvl="1"/>
            <a:r>
              <a:rPr lang="en-GB" dirty="0"/>
              <a:t>Make sure there is a primary key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Make sure there are no partial dependencies on the primary key</a:t>
            </a:r>
          </a:p>
          <a:p>
            <a:pPr lvl="1"/>
            <a:r>
              <a:rPr lang="en-GB" dirty="0"/>
              <a:t>Everything in the table must be related to the (whole) primary key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No </a:t>
            </a:r>
            <a:r>
              <a:rPr lang="en-GB"/>
              <a:t>Transitive dependency (A </a:t>
            </a:r>
            <a:r>
              <a:rPr lang="en-GB">
                <a:sym typeface="Wingdings" panose="05000000000000000000" pitchFamily="2" charset="2"/>
              </a:rPr>
              <a:t> B 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4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Customers and orders</a:t>
            </a:r>
          </a:p>
          <a:p>
            <a:pPr lvl="1"/>
            <a:r>
              <a:rPr lang="en-GB" dirty="0"/>
              <a:t>Design two tables to put data like this into a database</a:t>
            </a:r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5027" y="3023305"/>
            <a:ext cx="7761027" cy="3242643"/>
            <a:chOff x="1665027" y="2653190"/>
            <a:chExt cx="7761027" cy="3242643"/>
          </a:xfrm>
        </p:grpSpPr>
        <p:grpSp>
          <p:nvGrpSpPr>
            <p:cNvPr id="9" name="Group 8"/>
            <p:cNvGrpSpPr/>
            <p:nvPr/>
          </p:nvGrpSpPr>
          <p:grpSpPr>
            <a:xfrm>
              <a:off x="1665027" y="2653190"/>
              <a:ext cx="3330054" cy="3220872"/>
              <a:chOff x="1665027" y="2653190"/>
              <a:chExt cx="3330054" cy="32208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65027" y="2653190"/>
                <a:ext cx="3330054" cy="3220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65027" y="2674961"/>
                <a:ext cx="1933543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Customer</a:t>
                </a:r>
              </a:p>
              <a:p>
                <a:r>
                  <a:rPr lang="en-GB" dirty="0"/>
                  <a:t>Acme Explosives</a:t>
                </a:r>
              </a:p>
              <a:p>
                <a:r>
                  <a:rPr lang="en-GB" dirty="0"/>
                  <a:t>1 Coyote Street</a:t>
                </a:r>
              </a:p>
              <a:p>
                <a:r>
                  <a:rPr lang="en-GB" dirty="0" err="1"/>
                  <a:t>Toontown</a:t>
                </a:r>
                <a:endParaRPr lang="en-GB" dirty="0"/>
              </a:p>
              <a:p>
                <a:r>
                  <a:rPr lang="en-GB" dirty="0"/>
                  <a:t>NW13 6AB</a:t>
                </a:r>
              </a:p>
              <a:p>
                <a:r>
                  <a:rPr lang="en-GB" dirty="0" err="1"/>
                  <a:t>Ph</a:t>
                </a:r>
                <a:r>
                  <a:rPr lang="en-GB" dirty="0"/>
                  <a:t>: 020 8456 1234</a:t>
                </a:r>
              </a:p>
              <a:p>
                <a:r>
                  <a:rPr lang="en-GB" dirty="0" err="1"/>
                  <a:t>Ph</a:t>
                </a:r>
                <a:r>
                  <a:rPr lang="en-GB" dirty="0"/>
                  <a:t>: 020 8456 2345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96000" y="2674961"/>
              <a:ext cx="3330054" cy="3220872"/>
              <a:chOff x="6096000" y="2674961"/>
              <a:chExt cx="3330054" cy="32208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096000" y="2674961"/>
                <a:ext cx="3330054" cy="3220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96000" y="2674961"/>
                <a:ext cx="216200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Order</a:t>
                </a:r>
              </a:p>
              <a:p>
                <a:r>
                  <a:rPr lang="en-GB" dirty="0"/>
                  <a:t>Customer Name</a:t>
                </a:r>
              </a:p>
              <a:p>
                <a:r>
                  <a:rPr lang="en-GB" dirty="0"/>
                  <a:t>Customer Address</a:t>
                </a:r>
              </a:p>
              <a:p>
                <a:r>
                  <a:rPr lang="en-GB" dirty="0"/>
                  <a:t>Date</a:t>
                </a:r>
              </a:p>
              <a:p>
                <a:r>
                  <a:rPr lang="en-GB" dirty="0"/>
                  <a:t>5 fuses</a:t>
                </a:r>
              </a:p>
              <a:p>
                <a:r>
                  <a:rPr lang="en-GB" dirty="0"/>
                  <a:t>10 sticks of dynamite</a:t>
                </a:r>
              </a:p>
              <a:p>
                <a:r>
                  <a:rPr lang="en-GB" dirty="0"/>
                  <a:t>1 box of matches</a:t>
                </a:r>
              </a:p>
              <a:p>
                <a:r>
                  <a:rPr lang="en-GB" dirty="0"/>
                  <a:t>Total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8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a relational database design for a primary school that shows the relationship between teachers, classes and pupils</a:t>
            </a:r>
          </a:p>
          <a:p>
            <a:pPr lvl="1"/>
            <a:r>
              <a:rPr lang="en-US" dirty="0"/>
              <a:t>Use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normal form to improve your database design</a:t>
            </a:r>
          </a:p>
          <a:p>
            <a:pPr lvl="1"/>
            <a:r>
              <a:rPr lang="en-US" dirty="0"/>
              <a:t>Work out whether the relationships between the tables are 1:1, 1:many or </a:t>
            </a:r>
            <a:r>
              <a:rPr lang="en-US" dirty="0" err="1"/>
              <a:t>many:many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Please assume that every teacher teaches all subjects to one class, i.e. there are no specialist subject teachers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5027" y="3045076"/>
            <a:ext cx="4615704" cy="646331"/>
            <a:chOff x="1665027" y="2674961"/>
            <a:chExt cx="461570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665027" y="267496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267496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14880-35C6-4035-B838-6840B98806C6}"/>
              </a:ext>
            </a:extLst>
          </p:cNvPr>
          <p:cNvSpPr txBox="1"/>
          <p:nvPr/>
        </p:nvSpPr>
        <p:spPr>
          <a:xfrm>
            <a:off x="3200400" y="1722120"/>
            <a:ext cx="50749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96322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2057</Words>
  <Application>Microsoft Office PowerPoint</Application>
  <PresentationFormat>Widescreen</PresentationFormat>
  <Paragraphs>355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Tahoma</vt:lpstr>
      <vt:lpstr>Office Theme</vt:lpstr>
      <vt:lpstr>Databases</vt:lpstr>
      <vt:lpstr>PowerPoint Presentation</vt:lpstr>
      <vt:lpstr>Overview of material</vt:lpstr>
      <vt:lpstr>Relational databases</vt:lpstr>
      <vt:lpstr>Features of a relational database</vt:lpstr>
      <vt:lpstr>Database design</vt:lpstr>
      <vt:lpstr>Database design example</vt:lpstr>
      <vt:lpstr>Database design exercise</vt:lpstr>
      <vt:lpstr>PowerPoint Presentation</vt:lpstr>
      <vt:lpstr>SQL</vt:lpstr>
      <vt:lpstr>SQL reference material</vt:lpstr>
      <vt:lpstr>SQL languages</vt:lpstr>
      <vt:lpstr>SQL conventions</vt:lpstr>
      <vt:lpstr>SQL commands</vt:lpstr>
      <vt:lpstr>SQL commands</vt:lpstr>
      <vt:lpstr>PowerPoint Presentation</vt:lpstr>
      <vt:lpstr>Creating a database</vt:lpstr>
      <vt:lpstr>Creating a database (2)</vt:lpstr>
      <vt:lpstr>Creating a table</vt:lpstr>
      <vt:lpstr>Inserting data into a table</vt:lpstr>
      <vt:lpstr>Adding an extra column to a table</vt:lpstr>
      <vt:lpstr>Updating tables</vt:lpstr>
      <vt:lpstr>SELECT statement</vt:lpstr>
      <vt:lpstr>Adding a table and more data</vt:lpstr>
      <vt:lpstr>Adding a table and more data (2)</vt:lpstr>
      <vt:lpstr>Inner joins</vt:lpstr>
      <vt:lpstr>Outer join - left</vt:lpstr>
      <vt:lpstr>Outer join - right</vt:lpstr>
      <vt:lpstr>SQL and C# in Visual Studio</vt:lpstr>
      <vt:lpstr>Summary of SQL</vt:lpstr>
      <vt:lpstr>LINQ</vt:lpstr>
      <vt:lpstr>LINQ options</vt:lpstr>
      <vt:lpstr>Systems Development Lifecycle</vt:lpstr>
      <vt:lpstr>Systems development methodologies</vt:lpstr>
      <vt:lpstr>Coding standards</vt:lpstr>
      <vt:lpstr>What kind of projects work?</vt:lpstr>
      <vt:lpstr>SQL Server and SQL Server Management Studio installation – errors and troubleshooting</vt:lpstr>
      <vt:lpstr>How to remove an old version of SQL Server or SQL Server Management Studio</vt:lpstr>
      <vt:lpstr>If you get an error logging into SQL Server Management Studio using LocalDB – 1/2</vt:lpstr>
      <vt:lpstr>If you get an error logging into SQL Server Management Studio using LocalDB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McDonald</dc:creator>
  <cp:lastModifiedBy>Tanveer Ahmad</cp:lastModifiedBy>
  <cp:revision>241</cp:revision>
  <dcterms:created xsi:type="dcterms:W3CDTF">2016-03-02T17:58:56Z</dcterms:created>
  <dcterms:modified xsi:type="dcterms:W3CDTF">2019-03-19T10:47:25Z</dcterms:modified>
</cp:coreProperties>
</file>