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7"/>
  </p:handoutMasterIdLst>
  <p:sldIdLst>
    <p:sldId id="256" r:id="rId2"/>
    <p:sldId id="263" r:id="rId3"/>
    <p:sldId id="322" r:id="rId4"/>
    <p:sldId id="403" r:id="rId5"/>
    <p:sldId id="338" r:id="rId6"/>
    <p:sldId id="328" r:id="rId7"/>
    <p:sldId id="329" r:id="rId8"/>
    <p:sldId id="340" r:id="rId9"/>
    <p:sldId id="269" r:id="rId10"/>
    <p:sldId id="339" r:id="rId11"/>
    <p:sldId id="273" r:id="rId12"/>
    <p:sldId id="388" r:id="rId13"/>
    <p:sldId id="387" r:id="rId14"/>
    <p:sldId id="389" r:id="rId15"/>
    <p:sldId id="404" r:id="rId16"/>
    <p:sldId id="274" r:id="rId17"/>
    <p:sldId id="383" r:id="rId18"/>
    <p:sldId id="384" r:id="rId19"/>
    <p:sldId id="405" r:id="rId20"/>
    <p:sldId id="382" r:id="rId21"/>
    <p:sldId id="385" r:id="rId22"/>
    <p:sldId id="341" r:id="rId23"/>
    <p:sldId id="275" r:id="rId24"/>
    <p:sldId id="386" r:id="rId25"/>
    <p:sldId id="406" r:id="rId26"/>
    <p:sldId id="342" r:id="rId27"/>
    <p:sldId id="334" r:id="rId28"/>
    <p:sldId id="390" r:id="rId29"/>
    <p:sldId id="391" r:id="rId30"/>
    <p:sldId id="392" r:id="rId31"/>
    <p:sldId id="393" r:id="rId32"/>
    <p:sldId id="394" r:id="rId33"/>
    <p:sldId id="333" r:id="rId34"/>
    <p:sldId id="395" r:id="rId35"/>
    <p:sldId id="396" r:id="rId36"/>
    <p:sldId id="407" r:id="rId37"/>
    <p:sldId id="335" r:id="rId38"/>
    <p:sldId id="336" r:id="rId39"/>
    <p:sldId id="408" r:id="rId40"/>
    <p:sldId id="343" r:id="rId41"/>
    <p:sldId id="398" r:id="rId42"/>
    <p:sldId id="399" r:id="rId43"/>
    <p:sldId id="400" r:id="rId44"/>
    <p:sldId id="401" r:id="rId45"/>
    <p:sldId id="402" r:id="rId46"/>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C488042F-98EC-4227-80B6-CF865B3C768A}" type="datetimeFigureOut">
              <a:rPr lang="en-GB" smtClean="0"/>
              <a:t>09/09/2018</a:t>
            </a:fld>
            <a:endParaRPr lang="en-GB"/>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738A997E-8256-4622-B73E-CF3AA11133F9}" type="slidenum">
              <a:rPr lang="en-GB" smtClean="0"/>
              <a:t>‹#›</a:t>
            </a:fld>
            <a:endParaRPr lang="en-GB"/>
          </a:p>
        </p:txBody>
      </p:sp>
    </p:spTree>
    <p:extLst>
      <p:ext uri="{BB962C8B-B14F-4D97-AF65-F5344CB8AC3E}">
        <p14:creationId xmlns:p14="http://schemas.microsoft.com/office/powerpoint/2010/main" val="29779269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40004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316811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200274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269510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0E7D7-62C2-459A-8990-B0D4BF6F4A6A}"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213222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D70E7D7-62C2-459A-8990-B0D4BF6F4A6A}" type="datetimeFigureOut">
              <a:rPr lang="en-GB" smtClean="0"/>
              <a:t>09/09/2018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427569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D70E7D7-62C2-459A-8990-B0D4BF6F4A6A}" type="datetimeFigureOut">
              <a:rPr lang="en-GB" smtClean="0"/>
              <a:t>09/09/2018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175891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D70E7D7-62C2-459A-8990-B0D4BF6F4A6A}" type="datetimeFigureOut">
              <a:rPr lang="en-GB" smtClean="0"/>
              <a:t>09/09/2018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87620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0E7D7-62C2-459A-8990-B0D4BF6F4A6A}" type="datetimeFigureOut">
              <a:rPr lang="en-GB" smtClean="0"/>
              <a:t>09/09/2018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273258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0E7D7-62C2-459A-8990-B0D4BF6F4A6A}" type="datetimeFigureOut">
              <a:rPr lang="en-GB" smtClean="0"/>
              <a:t>09/09/2018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32441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0E7D7-62C2-459A-8990-B0D4BF6F4A6A}" type="datetimeFigureOut">
              <a:rPr lang="en-GB" smtClean="0"/>
              <a:t>09/09/2018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3B559E-7D68-43AB-98F9-50C9CCD2238F}" type="slidenum">
              <a:rPr lang="en-GB" smtClean="0"/>
              <a:t>‹#›</a:t>
            </a:fld>
            <a:endParaRPr lang="en-GB"/>
          </a:p>
        </p:txBody>
      </p:sp>
    </p:spTree>
    <p:extLst>
      <p:ext uri="{BB962C8B-B14F-4D97-AF65-F5344CB8AC3E}">
        <p14:creationId xmlns:p14="http://schemas.microsoft.com/office/powerpoint/2010/main" val="185320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0E7D7-62C2-459A-8990-B0D4BF6F4A6A}" type="datetimeFigureOut">
              <a:rPr lang="en-GB" smtClean="0"/>
              <a:t>09/09/2018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B559E-7D68-43AB-98F9-50C9CCD2238F}" type="slidenum">
              <a:rPr lang="en-GB" smtClean="0"/>
              <a:t>‹#›</a:t>
            </a:fld>
            <a:endParaRPr lang="en-GB"/>
          </a:p>
        </p:txBody>
      </p:sp>
    </p:spTree>
    <p:extLst>
      <p:ext uri="{BB962C8B-B14F-4D97-AF65-F5344CB8AC3E}">
        <p14:creationId xmlns:p14="http://schemas.microsoft.com/office/powerpoint/2010/main" val="228459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sdn.microsoft.com/en-us/library/system.globalization.cultureinfo(vs.71).aspx"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65027" y="1419367"/>
            <a:ext cx="9098508" cy="2991348"/>
          </a:xfrm>
        </p:spPr>
        <p:txBody>
          <a:bodyPr>
            <a:normAutofit/>
          </a:bodyPr>
          <a:lstStyle/>
          <a:p>
            <a:r>
              <a:rPr lang="en-GB" sz="4800" b="1" dirty="0">
                <a:latin typeface="Tahoma" panose="020B0604030504040204" pitchFamily="34" charset="0"/>
                <a:ea typeface="Tahoma" panose="020B0604030504040204" pitchFamily="34" charset="0"/>
                <a:cs typeface="Tahoma" panose="020B0604030504040204" pitchFamily="34" charset="0"/>
              </a:rPr>
              <a:t>MVC and databases tutorial</a:t>
            </a:r>
            <a:br>
              <a:rPr lang="en-GB" sz="4400" b="1" dirty="0">
                <a:latin typeface="Tahoma" panose="020B0604030504040204" pitchFamily="34" charset="0"/>
                <a:ea typeface="Tahoma" panose="020B0604030504040204" pitchFamily="34" charset="0"/>
                <a:cs typeface="Tahoma" panose="020B0604030504040204" pitchFamily="34" charset="0"/>
              </a:rPr>
            </a:br>
            <a:br>
              <a:rPr lang="en-GB" sz="4400" b="1" dirty="0">
                <a:latin typeface="Tahoma" panose="020B0604030504040204" pitchFamily="34" charset="0"/>
                <a:ea typeface="Tahoma" panose="020B0604030504040204" pitchFamily="34" charset="0"/>
                <a:cs typeface="Tahoma" panose="020B0604030504040204" pitchFamily="34" charset="0"/>
              </a:rPr>
            </a:br>
            <a:r>
              <a:rPr lang="en-GB" sz="3200" b="1" dirty="0">
                <a:latin typeface="Tahoma" panose="020B0604030504040204" pitchFamily="34" charset="0"/>
                <a:ea typeface="Tahoma" panose="020B0604030504040204" pitchFamily="34" charset="0"/>
                <a:cs typeface="Tahoma" panose="020B0604030504040204" pitchFamily="34" charset="0"/>
              </a:rPr>
              <a:t>Part 2 – Validation, Filtering, Styling and Images</a:t>
            </a:r>
            <a:br>
              <a:rPr lang="en-GB" sz="3200" b="1" dirty="0">
                <a:latin typeface="Tahoma" panose="020B0604030504040204" pitchFamily="34" charset="0"/>
                <a:ea typeface="Tahoma" panose="020B0604030504040204" pitchFamily="34" charset="0"/>
                <a:cs typeface="Tahoma" panose="020B0604030504040204" pitchFamily="34" charset="0"/>
              </a:rPr>
            </a:br>
            <a:endParaRPr lang="en-GB" sz="4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0379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4C260B-8560-4918-96C6-F354E534D9F0}"/>
              </a:ext>
            </a:extLst>
          </p:cNvPr>
          <p:cNvPicPr>
            <a:picLocks noChangeAspect="1"/>
          </p:cNvPicPr>
          <p:nvPr/>
        </p:nvPicPr>
        <p:blipFill>
          <a:blip r:embed="rId2"/>
          <a:stretch>
            <a:fillRect/>
          </a:stretch>
        </p:blipFill>
        <p:spPr>
          <a:xfrm>
            <a:off x="5614660" y="1391555"/>
            <a:ext cx="4507675" cy="2002079"/>
          </a:xfrm>
          <a:prstGeom prst="rect">
            <a:avLst/>
          </a:prstGeom>
        </p:spPr>
      </p:pic>
      <p:pic>
        <p:nvPicPr>
          <p:cNvPr id="4" name="Picture 3">
            <a:extLst>
              <a:ext uri="{FF2B5EF4-FFF2-40B4-BE49-F238E27FC236}">
                <a16:creationId xmlns:a16="http://schemas.microsoft.com/office/drawing/2014/main" id="{B996DB85-19D6-4694-832C-739F66B92B63}"/>
              </a:ext>
            </a:extLst>
          </p:cNvPr>
          <p:cNvPicPr>
            <a:picLocks noChangeAspect="1"/>
          </p:cNvPicPr>
          <p:nvPr/>
        </p:nvPicPr>
        <p:blipFill>
          <a:blip r:embed="rId3"/>
          <a:stretch>
            <a:fillRect/>
          </a:stretch>
        </p:blipFill>
        <p:spPr>
          <a:xfrm>
            <a:off x="5614660" y="3708486"/>
            <a:ext cx="6353175" cy="2771775"/>
          </a:xfrm>
          <a:prstGeom prst="rect">
            <a:avLst/>
          </a:prstGeom>
        </p:spPr>
      </p:pic>
      <p:sp>
        <p:nvSpPr>
          <p:cNvPr id="2" name="Title 1"/>
          <p:cNvSpPr>
            <a:spLocks noGrp="1"/>
          </p:cNvSpPr>
          <p:nvPr>
            <p:ph type="title"/>
          </p:nvPr>
        </p:nvSpPr>
        <p:spPr>
          <a:xfrm>
            <a:off x="-3521" y="96066"/>
            <a:ext cx="10515600" cy="1325563"/>
          </a:xfrm>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Adding error messages</a:t>
            </a:r>
          </a:p>
        </p:txBody>
      </p:sp>
      <p:sp>
        <p:nvSpPr>
          <p:cNvPr id="8" name="Content Placeholder 7"/>
          <p:cNvSpPr>
            <a:spLocks noGrp="1"/>
          </p:cNvSpPr>
          <p:nvPr>
            <p:ph sz="half" idx="1"/>
          </p:nvPr>
        </p:nvSpPr>
        <p:spPr>
          <a:xfrm>
            <a:off x="224165" y="1532808"/>
            <a:ext cx="4445087" cy="3388250"/>
          </a:xfrm>
        </p:spPr>
        <p:txBody>
          <a:bodyPr>
            <a:normAutofit fontScale="92500" lnSpcReduction="20000"/>
          </a:bodyPr>
          <a:lstStyle/>
          <a:p>
            <a:pPr>
              <a:lnSpc>
                <a:spcPct val="110000"/>
              </a:lnSpc>
            </a:pPr>
            <a:r>
              <a:rPr lang="en-GB" dirty="0"/>
              <a:t>The easiest way to add error messages is to add @</a:t>
            </a:r>
            <a:r>
              <a:rPr lang="en-GB" dirty="0" err="1"/>
              <a:t>Html.ValidationSummary</a:t>
            </a:r>
            <a:r>
              <a:rPr lang="en-GB" dirty="0"/>
              <a:t>() to the Create and Edit views, just under the Movie heading</a:t>
            </a:r>
          </a:p>
          <a:p>
            <a:pPr>
              <a:lnSpc>
                <a:spcPct val="110000"/>
              </a:lnSpc>
            </a:pPr>
            <a:r>
              <a:rPr lang="en-GB" dirty="0"/>
              <a:t>Now, if you try to add a blank record you will get error messages</a:t>
            </a:r>
          </a:p>
          <a:p>
            <a:pPr marL="0" indent="0">
              <a:lnSpc>
                <a:spcPct val="110000"/>
              </a:lnSpc>
              <a:buNone/>
            </a:pPr>
            <a:endParaRPr lang="en-GB" dirty="0"/>
          </a:p>
        </p:txBody>
      </p:sp>
      <p:cxnSp>
        <p:nvCxnSpPr>
          <p:cNvPr id="12" name="Straight Arrow Connector 11"/>
          <p:cNvCxnSpPr>
            <a:cxnSpLocks/>
            <a:endCxn id="15" idx="2"/>
          </p:cNvCxnSpPr>
          <p:nvPr/>
        </p:nvCxnSpPr>
        <p:spPr>
          <a:xfrm>
            <a:off x="4029740" y="4104167"/>
            <a:ext cx="1705544" cy="11363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735284" y="4842859"/>
            <a:ext cx="2366725" cy="7952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276CD033-9C3E-4F90-AB01-36E60E5005BE}"/>
              </a:ext>
            </a:extLst>
          </p:cNvPr>
          <p:cNvCxnSpPr>
            <a:cxnSpLocks/>
          </p:cNvCxnSpPr>
          <p:nvPr/>
        </p:nvCxnSpPr>
        <p:spPr>
          <a:xfrm>
            <a:off x="4412559" y="2509284"/>
            <a:ext cx="1683441" cy="24454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56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D0BC080-19B7-4A6D-9EEE-C0C689F3896A}"/>
              </a:ext>
            </a:extLst>
          </p:cNvPr>
          <p:cNvPicPr>
            <a:picLocks noChangeAspect="1"/>
          </p:cNvPicPr>
          <p:nvPr/>
        </p:nvPicPr>
        <p:blipFill>
          <a:blip r:embed="rId2"/>
          <a:stretch>
            <a:fillRect/>
          </a:stretch>
        </p:blipFill>
        <p:spPr>
          <a:xfrm>
            <a:off x="5554056" y="1617497"/>
            <a:ext cx="6391275" cy="1876425"/>
          </a:xfrm>
          <a:prstGeom prst="rect">
            <a:avLst/>
          </a:prstGeom>
        </p:spPr>
      </p:pic>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Customising error messages</a:t>
            </a:r>
          </a:p>
        </p:txBody>
      </p:sp>
      <p:sp>
        <p:nvSpPr>
          <p:cNvPr id="6" name="Content Placeholder 5"/>
          <p:cNvSpPr>
            <a:spLocks noGrp="1"/>
          </p:cNvSpPr>
          <p:nvPr>
            <p:ph sz="half" idx="2"/>
          </p:nvPr>
        </p:nvSpPr>
        <p:spPr>
          <a:xfrm>
            <a:off x="246669" y="1690687"/>
            <a:ext cx="5016447" cy="2187537"/>
          </a:xfrm>
        </p:spPr>
        <p:txBody>
          <a:bodyPr>
            <a:normAutofit fontScale="92500" lnSpcReduction="20000"/>
          </a:bodyPr>
          <a:lstStyle/>
          <a:p>
            <a:r>
              <a:rPr lang="en-GB" dirty="0"/>
              <a:t>At the moment, you are using the default error messages from the data annotations</a:t>
            </a:r>
          </a:p>
          <a:p>
            <a:pPr lvl="1"/>
            <a:r>
              <a:rPr lang="en-GB" dirty="0"/>
              <a:t>Some of these are not very user-friendly</a:t>
            </a:r>
          </a:p>
          <a:p>
            <a:pPr lvl="1"/>
            <a:r>
              <a:rPr lang="en-GB" dirty="0"/>
              <a:t>You can add a custom error message to any data annotation</a:t>
            </a:r>
          </a:p>
        </p:txBody>
      </p:sp>
      <p:cxnSp>
        <p:nvCxnSpPr>
          <p:cNvPr id="12" name="Straight Arrow Connector 11">
            <a:extLst>
              <a:ext uri="{FF2B5EF4-FFF2-40B4-BE49-F238E27FC236}">
                <a16:creationId xmlns:a16="http://schemas.microsoft.com/office/drawing/2014/main" id="{1B8DD3D0-A752-42EA-8B75-6DC54A475DB1}"/>
              </a:ext>
            </a:extLst>
          </p:cNvPr>
          <p:cNvCxnSpPr>
            <a:cxnSpLocks/>
          </p:cNvCxnSpPr>
          <p:nvPr/>
        </p:nvCxnSpPr>
        <p:spPr>
          <a:xfrm flipV="1">
            <a:off x="4847869" y="2555709"/>
            <a:ext cx="989405" cy="1579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A1BA9BF-0767-4459-BFE1-DB8C18B9801E}"/>
              </a:ext>
            </a:extLst>
          </p:cNvPr>
          <p:cNvPicPr>
            <a:picLocks noChangeAspect="1"/>
          </p:cNvPicPr>
          <p:nvPr/>
        </p:nvPicPr>
        <p:blipFill>
          <a:blip r:embed="rId3"/>
          <a:stretch>
            <a:fillRect/>
          </a:stretch>
        </p:blipFill>
        <p:spPr>
          <a:xfrm>
            <a:off x="657225" y="3989018"/>
            <a:ext cx="10877550" cy="266700"/>
          </a:xfrm>
          <a:prstGeom prst="rect">
            <a:avLst/>
          </a:prstGeom>
        </p:spPr>
      </p:pic>
      <p:pic>
        <p:nvPicPr>
          <p:cNvPr id="15" name="Picture 14">
            <a:extLst>
              <a:ext uri="{FF2B5EF4-FFF2-40B4-BE49-F238E27FC236}">
                <a16:creationId xmlns:a16="http://schemas.microsoft.com/office/drawing/2014/main" id="{55998ABC-65FC-41C6-B298-909900F0DE8B}"/>
              </a:ext>
            </a:extLst>
          </p:cNvPr>
          <p:cNvPicPr>
            <a:picLocks noChangeAspect="1"/>
          </p:cNvPicPr>
          <p:nvPr/>
        </p:nvPicPr>
        <p:blipFill>
          <a:blip r:embed="rId4"/>
          <a:stretch>
            <a:fillRect/>
          </a:stretch>
        </p:blipFill>
        <p:spPr>
          <a:xfrm>
            <a:off x="2392214" y="4608550"/>
            <a:ext cx="6429375" cy="1695450"/>
          </a:xfrm>
          <a:prstGeom prst="rect">
            <a:avLst/>
          </a:prstGeom>
        </p:spPr>
      </p:pic>
      <p:cxnSp>
        <p:nvCxnSpPr>
          <p:cNvPr id="19" name="Straight Arrow Connector 18">
            <a:extLst>
              <a:ext uri="{FF2B5EF4-FFF2-40B4-BE49-F238E27FC236}">
                <a16:creationId xmlns:a16="http://schemas.microsoft.com/office/drawing/2014/main" id="{1CBBA362-EF2B-4CD1-97F6-354DBF2DA433}"/>
              </a:ext>
            </a:extLst>
          </p:cNvPr>
          <p:cNvCxnSpPr>
            <a:cxnSpLocks/>
            <a:endCxn id="11" idx="0"/>
          </p:cNvCxnSpPr>
          <p:nvPr/>
        </p:nvCxnSpPr>
        <p:spPr>
          <a:xfrm>
            <a:off x="5059353" y="3507960"/>
            <a:ext cx="1036647" cy="4810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7BAD73A-1F76-4518-9681-F665EA623D37}"/>
              </a:ext>
            </a:extLst>
          </p:cNvPr>
          <p:cNvCxnSpPr>
            <a:cxnSpLocks/>
          </p:cNvCxnSpPr>
          <p:nvPr/>
        </p:nvCxnSpPr>
        <p:spPr>
          <a:xfrm flipH="1">
            <a:off x="5135526" y="4265236"/>
            <a:ext cx="3167739" cy="10723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27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210596" y="1456170"/>
            <a:ext cx="4843757" cy="3372910"/>
            <a:chOff x="6235916" y="1696580"/>
            <a:chExt cx="4843757" cy="337291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916" y="1696580"/>
              <a:ext cx="4818437" cy="3372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821115" y="2020014"/>
              <a:ext cx="3258558" cy="12492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Dealing with missing or invalid ids</a:t>
            </a:r>
          </a:p>
        </p:txBody>
      </p:sp>
      <p:sp>
        <p:nvSpPr>
          <p:cNvPr id="6" name="Content Placeholder 5"/>
          <p:cNvSpPr>
            <a:spLocks noGrp="1"/>
          </p:cNvSpPr>
          <p:nvPr>
            <p:ph sz="half" idx="2"/>
          </p:nvPr>
        </p:nvSpPr>
        <p:spPr>
          <a:xfrm>
            <a:off x="246669" y="1690687"/>
            <a:ext cx="5016447" cy="4745739"/>
          </a:xfrm>
        </p:spPr>
        <p:txBody>
          <a:bodyPr>
            <a:normAutofit/>
          </a:bodyPr>
          <a:lstStyle/>
          <a:p>
            <a:r>
              <a:rPr lang="en-GB" dirty="0"/>
              <a:t>MVC routing means that record ids are passed between controllers and views using the URL</a:t>
            </a:r>
          </a:p>
          <a:p>
            <a:r>
              <a:rPr lang="en-GB" dirty="0"/>
              <a:t>That means that the id in the URL could be changed</a:t>
            </a:r>
          </a:p>
          <a:p>
            <a:pPr lvl="1"/>
            <a:r>
              <a:rPr lang="en-GB" dirty="0"/>
              <a:t>If an invalid id were entered, the code would crash</a:t>
            </a:r>
          </a:p>
          <a:p>
            <a:pPr lvl="1"/>
            <a:r>
              <a:rPr lang="en-GB" dirty="0"/>
              <a:t>A similar crash occurs if the id is blank</a:t>
            </a:r>
          </a:p>
        </p:txBody>
      </p:sp>
      <p:cxnSp>
        <p:nvCxnSpPr>
          <p:cNvPr id="12" name="Straight Arrow Connector 11">
            <a:extLst>
              <a:ext uri="{FF2B5EF4-FFF2-40B4-BE49-F238E27FC236}">
                <a16:creationId xmlns:a16="http://schemas.microsoft.com/office/drawing/2014/main" id="{1B8DD3D0-A752-42EA-8B75-6DC54A475DB1}"/>
              </a:ext>
            </a:extLst>
          </p:cNvPr>
          <p:cNvCxnSpPr>
            <a:cxnSpLocks/>
          </p:cNvCxnSpPr>
          <p:nvPr/>
        </p:nvCxnSpPr>
        <p:spPr>
          <a:xfrm flipV="1">
            <a:off x="5056909" y="3776353"/>
            <a:ext cx="1153687" cy="6384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CBBA362-EF2B-4CD1-97F6-354DBF2DA433}"/>
              </a:ext>
            </a:extLst>
          </p:cNvPr>
          <p:cNvCxnSpPr>
            <a:cxnSpLocks/>
            <a:endCxn id="14" idx="3"/>
          </p:cNvCxnSpPr>
          <p:nvPr/>
        </p:nvCxnSpPr>
        <p:spPr>
          <a:xfrm flipV="1">
            <a:off x="4963886" y="1745530"/>
            <a:ext cx="3669944" cy="25197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541318" y="1456170"/>
            <a:ext cx="631713" cy="3390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828" y="3277590"/>
            <a:ext cx="4357331" cy="3384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9418635" y="3260478"/>
            <a:ext cx="631713" cy="3390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1B8DD3D0-A752-42EA-8B75-6DC54A475DB1}"/>
              </a:ext>
            </a:extLst>
          </p:cNvPr>
          <p:cNvCxnSpPr>
            <a:cxnSpLocks/>
            <a:endCxn id="15" idx="2"/>
          </p:cNvCxnSpPr>
          <p:nvPr/>
        </p:nvCxnSpPr>
        <p:spPr>
          <a:xfrm flipV="1">
            <a:off x="5056909" y="3429981"/>
            <a:ext cx="4361726" cy="16764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8DD3D0-A752-42EA-8B75-6DC54A475DB1}"/>
              </a:ext>
            </a:extLst>
          </p:cNvPr>
          <p:cNvCxnSpPr>
            <a:cxnSpLocks/>
          </p:cNvCxnSpPr>
          <p:nvPr/>
        </p:nvCxnSpPr>
        <p:spPr>
          <a:xfrm flipV="1">
            <a:off x="5056909" y="5135978"/>
            <a:ext cx="2498919" cy="1503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33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886" y="1515836"/>
            <a:ext cx="7038975"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12102"/>
            <a:ext cx="10515600"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Dealing with missing or invalid ids</a:t>
            </a:r>
          </a:p>
        </p:txBody>
      </p:sp>
      <p:sp>
        <p:nvSpPr>
          <p:cNvPr id="6" name="Content Placeholder 5"/>
          <p:cNvSpPr>
            <a:spLocks noGrp="1"/>
          </p:cNvSpPr>
          <p:nvPr>
            <p:ph sz="half" idx="2"/>
          </p:nvPr>
        </p:nvSpPr>
        <p:spPr>
          <a:xfrm>
            <a:off x="0" y="1690687"/>
            <a:ext cx="4667004" cy="5054497"/>
          </a:xfrm>
        </p:spPr>
        <p:txBody>
          <a:bodyPr>
            <a:normAutofit fontScale="85000" lnSpcReduction="20000"/>
          </a:bodyPr>
          <a:lstStyle/>
          <a:p>
            <a:r>
              <a:rPr lang="en-GB" dirty="0"/>
              <a:t>It is possible to prevent these kinds of crashes</a:t>
            </a:r>
          </a:p>
          <a:p>
            <a:r>
              <a:rPr lang="en-GB" dirty="0"/>
              <a:t>In the GET methods which get a movie from the database – Details, Edit and Delete:</a:t>
            </a:r>
          </a:p>
          <a:p>
            <a:pPr lvl="1"/>
            <a:r>
              <a:rPr lang="en-GB" dirty="0"/>
              <a:t>Make the input parameter </a:t>
            </a:r>
            <a:r>
              <a:rPr lang="en-GB" dirty="0" err="1"/>
              <a:t>nullable</a:t>
            </a:r>
            <a:r>
              <a:rPr lang="en-GB" dirty="0"/>
              <a:t> by putting a question mark after the int</a:t>
            </a:r>
          </a:p>
          <a:p>
            <a:pPr lvl="1"/>
            <a:r>
              <a:rPr lang="en-GB" dirty="0"/>
              <a:t>Add an if statement to check if the id is null</a:t>
            </a:r>
          </a:p>
          <a:p>
            <a:pPr lvl="2"/>
            <a:r>
              <a:rPr lang="en-GB" dirty="0"/>
              <a:t>If it is, call a standard HTML error page</a:t>
            </a:r>
          </a:p>
          <a:p>
            <a:pPr lvl="2"/>
            <a:r>
              <a:rPr lang="en-GB" dirty="0"/>
              <a:t>You will need to add using </a:t>
            </a:r>
            <a:r>
              <a:rPr lang="en-GB" dirty="0" err="1"/>
              <a:t>System.Net</a:t>
            </a:r>
            <a:r>
              <a:rPr lang="en-GB" dirty="0"/>
              <a:t> at the top of the Home Controller to deal with the compilation error on </a:t>
            </a:r>
            <a:r>
              <a:rPr lang="en-GB" dirty="0" err="1"/>
              <a:t>HttpStatusCode</a:t>
            </a:r>
            <a:endParaRPr lang="en-GB" dirty="0"/>
          </a:p>
          <a:p>
            <a:pPr lvl="1"/>
            <a:r>
              <a:rPr lang="en-GB" dirty="0"/>
              <a:t>After the database search for the record, add an if statement to check that the record exists</a:t>
            </a:r>
          </a:p>
          <a:p>
            <a:pPr lvl="2"/>
            <a:r>
              <a:rPr lang="en-GB" dirty="0"/>
              <a:t>If it doesn’t, call a standard HTML error page</a:t>
            </a:r>
          </a:p>
          <a:p>
            <a:pPr lvl="2"/>
            <a:endParaRPr lang="en-GB" dirty="0"/>
          </a:p>
        </p:txBody>
      </p:sp>
      <p:cxnSp>
        <p:nvCxnSpPr>
          <p:cNvPr id="12" name="Straight Arrow Connector 11">
            <a:extLst>
              <a:ext uri="{FF2B5EF4-FFF2-40B4-BE49-F238E27FC236}">
                <a16:creationId xmlns:a16="http://schemas.microsoft.com/office/drawing/2014/main" id="{1B8DD3D0-A752-42EA-8B75-6DC54A475DB1}"/>
              </a:ext>
            </a:extLst>
          </p:cNvPr>
          <p:cNvCxnSpPr>
            <a:cxnSpLocks/>
            <a:endCxn id="22" idx="2"/>
          </p:cNvCxnSpPr>
          <p:nvPr/>
        </p:nvCxnSpPr>
        <p:spPr>
          <a:xfrm flipV="1">
            <a:off x="4615504" y="4801390"/>
            <a:ext cx="426256" cy="10569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CBBA362-EF2B-4CD1-97F6-354DBF2DA433}"/>
              </a:ext>
            </a:extLst>
          </p:cNvPr>
          <p:cNvCxnSpPr>
            <a:cxnSpLocks/>
          </p:cNvCxnSpPr>
          <p:nvPr/>
        </p:nvCxnSpPr>
        <p:spPr>
          <a:xfrm flipV="1">
            <a:off x="4275116" y="3372592"/>
            <a:ext cx="1116281" cy="15411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455242" y="1413164"/>
            <a:ext cx="1653136" cy="4353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041760" y="4193730"/>
            <a:ext cx="3924110" cy="12153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4963885" y="2113808"/>
            <a:ext cx="6899563" cy="16472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469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016" y="1510994"/>
            <a:ext cx="4252269" cy="38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103" y="2856015"/>
            <a:ext cx="3882489" cy="3761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Dealing with missing or invalid ids</a:t>
            </a:r>
          </a:p>
        </p:txBody>
      </p:sp>
      <p:sp>
        <p:nvSpPr>
          <p:cNvPr id="6" name="Content Placeholder 5"/>
          <p:cNvSpPr>
            <a:spLocks noGrp="1"/>
          </p:cNvSpPr>
          <p:nvPr>
            <p:ph sz="half" idx="2"/>
          </p:nvPr>
        </p:nvSpPr>
        <p:spPr>
          <a:xfrm>
            <a:off x="246669" y="1690687"/>
            <a:ext cx="5016447" cy="4745739"/>
          </a:xfrm>
        </p:spPr>
        <p:txBody>
          <a:bodyPr>
            <a:normAutofit/>
          </a:bodyPr>
          <a:lstStyle/>
          <a:p>
            <a:r>
              <a:rPr lang="en-GB" dirty="0"/>
              <a:t>Now if an id is missing or invalid, the problem is handled gracefully with standard error pages which give the user intelligible information about what has gone wrong</a:t>
            </a:r>
          </a:p>
        </p:txBody>
      </p:sp>
      <p:cxnSp>
        <p:nvCxnSpPr>
          <p:cNvPr id="12" name="Straight Arrow Connector 11">
            <a:extLst>
              <a:ext uri="{FF2B5EF4-FFF2-40B4-BE49-F238E27FC236}">
                <a16:creationId xmlns:a16="http://schemas.microsoft.com/office/drawing/2014/main" id="{1B8DD3D0-A752-42EA-8B75-6DC54A475DB1}"/>
              </a:ext>
            </a:extLst>
          </p:cNvPr>
          <p:cNvCxnSpPr>
            <a:cxnSpLocks/>
          </p:cNvCxnSpPr>
          <p:nvPr/>
        </p:nvCxnSpPr>
        <p:spPr>
          <a:xfrm>
            <a:off x="4950031" y="2918975"/>
            <a:ext cx="1032937" cy="1259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CBBA362-EF2B-4CD1-97F6-354DBF2DA433}"/>
              </a:ext>
            </a:extLst>
          </p:cNvPr>
          <p:cNvCxnSpPr>
            <a:cxnSpLocks/>
            <a:endCxn id="14" idx="3"/>
          </p:cNvCxnSpPr>
          <p:nvPr/>
        </p:nvCxnSpPr>
        <p:spPr>
          <a:xfrm flipV="1">
            <a:off x="4950031" y="1668357"/>
            <a:ext cx="2721898" cy="11668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579417" y="1378997"/>
            <a:ext cx="631713" cy="3390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9734491" y="2812428"/>
            <a:ext cx="631713" cy="3390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1B8DD3D0-A752-42EA-8B75-6DC54A475DB1}"/>
              </a:ext>
            </a:extLst>
          </p:cNvPr>
          <p:cNvCxnSpPr>
            <a:cxnSpLocks/>
          </p:cNvCxnSpPr>
          <p:nvPr/>
        </p:nvCxnSpPr>
        <p:spPr>
          <a:xfrm flipV="1">
            <a:off x="4298868" y="2981933"/>
            <a:ext cx="5435623" cy="9012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8DD3D0-A752-42EA-8B75-6DC54A475DB1}"/>
              </a:ext>
            </a:extLst>
          </p:cNvPr>
          <p:cNvCxnSpPr>
            <a:cxnSpLocks/>
          </p:cNvCxnSpPr>
          <p:nvPr/>
        </p:nvCxnSpPr>
        <p:spPr>
          <a:xfrm>
            <a:off x="4298868" y="3966358"/>
            <a:ext cx="3810235" cy="15556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16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4C9F-E83B-42E2-AE33-6292DD7CAFE4}"/>
              </a:ext>
            </a:extLst>
          </p:cNvPr>
          <p:cNvSpPr txBox="1"/>
          <p:nvPr/>
        </p:nvSpPr>
        <p:spPr>
          <a:xfrm>
            <a:off x="3230880" y="2118360"/>
            <a:ext cx="5730240" cy="1200329"/>
          </a:xfrm>
          <a:prstGeom prst="rect">
            <a:avLst/>
          </a:prstGeom>
          <a:noFill/>
        </p:spPr>
        <p:txBody>
          <a:bodyPr wrap="square" rtlCol="0">
            <a:spAutoFit/>
          </a:bodyPr>
          <a:lstStyle/>
          <a:p>
            <a:pPr algn="ctr"/>
            <a:r>
              <a:rPr lang="en-GB" sz="7200" b="1" dirty="0"/>
              <a:t>Searching</a:t>
            </a:r>
          </a:p>
        </p:txBody>
      </p:sp>
    </p:spTree>
    <p:extLst>
      <p:ext uri="{BB962C8B-B14F-4D97-AF65-F5344CB8AC3E}">
        <p14:creationId xmlns:p14="http://schemas.microsoft.com/office/powerpoint/2010/main" val="651604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078" y="4275786"/>
            <a:ext cx="4972365" cy="277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274" y="1280922"/>
            <a:ext cx="7438855" cy="29948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838200" y="133303"/>
            <a:ext cx="10515600"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Searching by title</a:t>
            </a:r>
          </a:p>
        </p:txBody>
      </p:sp>
      <p:sp>
        <p:nvSpPr>
          <p:cNvPr id="3" name="Content Placeholder 2"/>
          <p:cNvSpPr>
            <a:spLocks noGrp="1"/>
          </p:cNvSpPr>
          <p:nvPr>
            <p:ph sz="half" idx="1"/>
          </p:nvPr>
        </p:nvSpPr>
        <p:spPr>
          <a:xfrm>
            <a:off x="228232" y="1400621"/>
            <a:ext cx="4496767" cy="5244877"/>
          </a:xfrm>
        </p:spPr>
        <p:txBody>
          <a:bodyPr>
            <a:normAutofit fontScale="77500" lnSpcReduction="20000"/>
          </a:bodyPr>
          <a:lstStyle/>
          <a:p>
            <a:pPr>
              <a:lnSpc>
                <a:spcPct val="110000"/>
              </a:lnSpc>
            </a:pPr>
            <a:r>
              <a:rPr lang="en-GB" dirty="0"/>
              <a:t>It’s helpful if users can search for a movie by all or part of its title</a:t>
            </a:r>
          </a:p>
          <a:p>
            <a:pPr>
              <a:lnSpc>
                <a:spcPct val="110000"/>
              </a:lnSpc>
            </a:pPr>
            <a:r>
              <a:rPr lang="en-GB" dirty="0"/>
              <a:t>You can implement this by adding a text box inside a form to the Index view and adding some extra logic to the Index action method in the Home Controller</a:t>
            </a:r>
          </a:p>
          <a:p>
            <a:pPr>
              <a:lnSpc>
                <a:spcPct val="110000"/>
              </a:lnSpc>
            </a:pPr>
            <a:r>
              <a:rPr lang="en-GB" dirty="0"/>
              <a:t>Start by adding a form, a textbox and a button to the Index view under the &lt;h2&gt;Movies&lt;/h2&gt; heading</a:t>
            </a:r>
          </a:p>
          <a:p>
            <a:pPr>
              <a:lnSpc>
                <a:spcPct val="110000"/>
              </a:lnSpc>
            </a:pPr>
            <a:r>
              <a:rPr lang="en-GB" dirty="0"/>
              <a:t>When you run the code, it should look like this, but the search won’t work yet</a:t>
            </a:r>
          </a:p>
        </p:txBody>
      </p:sp>
      <p:cxnSp>
        <p:nvCxnSpPr>
          <p:cNvPr id="10" name="Straight Arrow Connector 9"/>
          <p:cNvCxnSpPr>
            <a:cxnSpLocks/>
          </p:cNvCxnSpPr>
          <p:nvPr/>
        </p:nvCxnSpPr>
        <p:spPr>
          <a:xfrm flipV="1">
            <a:off x="4372316" y="1887832"/>
            <a:ext cx="540736" cy="21032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E23CD1-AF55-4FD3-8745-9165145AEEF9}"/>
              </a:ext>
            </a:extLst>
          </p:cNvPr>
          <p:cNvCxnSpPr>
            <a:cxnSpLocks/>
          </p:cNvCxnSpPr>
          <p:nvPr/>
        </p:nvCxnSpPr>
        <p:spPr>
          <a:xfrm>
            <a:off x="4536037" y="5457379"/>
            <a:ext cx="377015"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881982" y="4348018"/>
            <a:ext cx="2228045" cy="1754326"/>
          </a:xfrm>
          <a:prstGeom prst="rect">
            <a:avLst/>
          </a:prstGeom>
          <a:noFill/>
        </p:spPr>
        <p:txBody>
          <a:bodyPr wrap="square" rtlCol="0">
            <a:spAutoFit/>
          </a:bodyPr>
          <a:lstStyle/>
          <a:p>
            <a:r>
              <a:rPr lang="en-GB" dirty="0"/>
              <a:t>This is </a:t>
            </a:r>
            <a:r>
              <a:rPr lang="en-GB" dirty="0" err="1"/>
              <a:t>Html.TextBox</a:t>
            </a:r>
            <a:r>
              <a:rPr lang="en-GB" dirty="0"/>
              <a:t> (not </a:t>
            </a:r>
            <a:r>
              <a:rPr lang="en-GB" dirty="0" err="1"/>
              <a:t>Html.TextBoxFor</a:t>
            </a:r>
            <a:r>
              <a:rPr lang="en-GB" dirty="0"/>
              <a:t>) because we are not working directly with the model in this part of the code</a:t>
            </a:r>
          </a:p>
        </p:txBody>
      </p:sp>
      <p:cxnSp>
        <p:nvCxnSpPr>
          <p:cNvPr id="20" name="Straight Arrow Connector 19"/>
          <p:cNvCxnSpPr>
            <a:cxnSpLocks/>
            <a:stCxn id="16" idx="0"/>
          </p:cNvCxnSpPr>
          <p:nvPr/>
        </p:nvCxnSpPr>
        <p:spPr>
          <a:xfrm flipH="1" flipV="1">
            <a:off x="8924762" y="2921358"/>
            <a:ext cx="2071243" cy="1426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52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174136"/>
            <a:ext cx="10515600"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Searching by title</a:t>
            </a:r>
          </a:p>
        </p:txBody>
      </p:sp>
      <p:sp>
        <p:nvSpPr>
          <p:cNvPr id="3" name="Content Placeholder 2"/>
          <p:cNvSpPr>
            <a:spLocks noGrp="1"/>
          </p:cNvSpPr>
          <p:nvPr>
            <p:ph sz="half" idx="1"/>
          </p:nvPr>
        </p:nvSpPr>
        <p:spPr>
          <a:xfrm>
            <a:off x="414080" y="5512738"/>
            <a:ext cx="11105176" cy="1484247"/>
          </a:xfrm>
        </p:spPr>
        <p:txBody>
          <a:bodyPr>
            <a:normAutofit fontScale="92500" lnSpcReduction="20000"/>
          </a:bodyPr>
          <a:lstStyle/>
          <a:p>
            <a:r>
              <a:rPr lang="en-GB" dirty="0"/>
              <a:t>The form in the view passes a string parameter called </a:t>
            </a:r>
            <a:r>
              <a:rPr lang="en-GB" dirty="0" err="1"/>
              <a:t>searchString</a:t>
            </a:r>
            <a:r>
              <a:rPr lang="en-GB" dirty="0"/>
              <a:t> to the Index action method in the Home Controller</a:t>
            </a:r>
          </a:p>
          <a:p>
            <a:r>
              <a:rPr lang="en-GB" dirty="0"/>
              <a:t>You then use this parameter (if it isn’t empty) to reduce the list of movies to include only those that contain the search string</a:t>
            </a:r>
          </a:p>
        </p:txBody>
      </p:sp>
      <p:cxnSp>
        <p:nvCxnSpPr>
          <p:cNvPr id="10" name="Straight Arrow Connector 9"/>
          <p:cNvCxnSpPr>
            <a:cxnSpLocks/>
          </p:cNvCxnSpPr>
          <p:nvPr/>
        </p:nvCxnSpPr>
        <p:spPr>
          <a:xfrm flipV="1">
            <a:off x="4003358" y="3889420"/>
            <a:ext cx="737916" cy="837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172" y="1127834"/>
            <a:ext cx="10012264" cy="42755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Oval 10"/>
          <p:cNvSpPr/>
          <p:nvPr/>
        </p:nvSpPr>
        <p:spPr>
          <a:xfrm>
            <a:off x="4573847" y="1141116"/>
            <a:ext cx="3887571" cy="58465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31820" y="2594281"/>
            <a:ext cx="11470075" cy="21322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Elbow Connector 5"/>
          <p:cNvCxnSpPr>
            <a:endCxn id="11" idx="0"/>
          </p:cNvCxnSpPr>
          <p:nvPr/>
        </p:nvCxnSpPr>
        <p:spPr>
          <a:xfrm flipV="1">
            <a:off x="463639" y="1141116"/>
            <a:ext cx="6053994" cy="4538467"/>
          </a:xfrm>
          <a:prstGeom prst="bentConnector4">
            <a:avLst>
              <a:gd name="adj1" fmla="val -4984"/>
              <a:gd name="adj2" fmla="val 105037"/>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flipH="1" flipV="1">
            <a:off x="10019764" y="4881094"/>
            <a:ext cx="2562894" cy="579550"/>
          </a:xfrm>
          <a:prstGeom prst="bentConnector3">
            <a:avLst>
              <a:gd name="adj1" fmla="val -754"/>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08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158" y="3470922"/>
            <a:ext cx="4906449" cy="2963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567" y="283939"/>
            <a:ext cx="5099632" cy="3067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74561" y="20402"/>
            <a:ext cx="5737598"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Searching by title</a:t>
            </a:r>
          </a:p>
        </p:txBody>
      </p:sp>
      <p:sp>
        <p:nvSpPr>
          <p:cNvPr id="3" name="Content Placeholder 2"/>
          <p:cNvSpPr>
            <a:spLocks noGrp="1"/>
          </p:cNvSpPr>
          <p:nvPr>
            <p:ph sz="half" idx="1"/>
          </p:nvPr>
        </p:nvSpPr>
        <p:spPr>
          <a:xfrm>
            <a:off x="228232" y="1400621"/>
            <a:ext cx="4496767" cy="5244877"/>
          </a:xfrm>
        </p:spPr>
        <p:txBody>
          <a:bodyPr>
            <a:normAutofit/>
          </a:bodyPr>
          <a:lstStyle/>
          <a:p>
            <a:r>
              <a:rPr lang="en-GB" dirty="0"/>
              <a:t>Run the code and type a letter in the text box (ideally one that is only in some of your movie titles)</a:t>
            </a:r>
          </a:p>
          <a:p>
            <a:r>
              <a:rPr lang="en-GB" dirty="0"/>
              <a:t>Click the filter button and your list should be filtered to show only those movies which contain the search string</a:t>
            </a:r>
          </a:p>
        </p:txBody>
      </p:sp>
      <p:cxnSp>
        <p:nvCxnSpPr>
          <p:cNvPr id="10" name="Straight Arrow Connector 9"/>
          <p:cNvCxnSpPr>
            <a:cxnSpLocks/>
          </p:cNvCxnSpPr>
          <p:nvPr/>
        </p:nvCxnSpPr>
        <p:spPr>
          <a:xfrm>
            <a:off x="4134118" y="1622739"/>
            <a:ext cx="240835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E23CD1-AF55-4FD3-8745-9165145AEEF9}"/>
              </a:ext>
            </a:extLst>
          </p:cNvPr>
          <p:cNvCxnSpPr>
            <a:cxnSpLocks/>
          </p:cNvCxnSpPr>
          <p:nvPr/>
        </p:nvCxnSpPr>
        <p:spPr>
          <a:xfrm>
            <a:off x="4522333" y="3326841"/>
            <a:ext cx="4905002" cy="12065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286518" y="4533363"/>
            <a:ext cx="1921099" cy="9916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23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4C9F-E83B-42E2-AE33-6292DD7CAFE4}"/>
              </a:ext>
            </a:extLst>
          </p:cNvPr>
          <p:cNvSpPr txBox="1"/>
          <p:nvPr/>
        </p:nvSpPr>
        <p:spPr>
          <a:xfrm>
            <a:off x="3230880" y="2118360"/>
            <a:ext cx="5730240" cy="1200329"/>
          </a:xfrm>
          <a:prstGeom prst="rect">
            <a:avLst/>
          </a:prstGeom>
          <a:noFill/>
        </p:spPr>
        <p:txBody>
          <a:bodyPr wrap="square" rtlCol="0">
            <a:spAutoFit/>
          </a:bodyPr>
          <a:lstStyle/>
          <a:p>
            <a:pPr algn="ctr"/>
            <a:r>
              <a:rPr lang="en-GB" sz="7200" b="1" dirty="0"/>
              <a:t>Filtering</a:t>
            </a:r>
          </a:p>
        </p:txBody>
      </p:sp>
    </p:spTree>
    <p:extLst>
      <p:ext uri="{BB962C8B-B14F-4D97-AF65-F5344CB8AC3E}">
        <p14:creationId xmlns:p14="http://schemas.microsoft.com/office/powerpoint/2010/main" val="396084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Before you begin</a:t>
            </a:r>
          </a:p>
        </p:txBody>
      </p:sp>
      <p:sp>
        <p:nvSpPr>
          <p:cNvPr id="3" name="Content Placeholder 2"/>
          <p:cNvSpPr>
            <a:spLocks noGrp="1"/>
          </p:cNvSpPr>
          <p:nvPr>
            <p:ph idx="1"/>
          </p:nvPr>
        </p:nvSpPr>
        <p:spPr/>
        <p:txBody>
          <a:bodyPr>
            <a:normAutofit/>
          </a:bodyPr>
          <a:lstStyle/>
          <a:p>
            <a:r>
              <a:rPr lang="en-GB" dirty="0"/>
              <a:t>Please complete Part 1 of this tutorial, so that you have the application that is the starting point for this tutorial</a:t>
            </a:r>
          </a:p>
          <a:p>
            <a:pPr lvl="1"/>
            <a:r>
              <a:rPr lang="en-GB" dirty="0"/>
              <a:t>If anything has gone wrong with that code, you can find it on the VLE in the Week 4 - ASP.NET folder.  It is in the note MVC Movies – Main Functionality</a:t>
            </a:r>
          </a:p>
          <a:p>
            <a:pPr lvl="1"/>
            <a:endParaRPr lang="en-GB" dirty="0"/>
          </a:p>
        </p:txBody>
      </p:sp>
    </p:spTree>
    <p:extLst>
      <p:ext uri="{BB962C8B-B14F-4D97-AF65-F5344CB8AC3E}">
        <p14:creationId xmlns:p14="http://schemas.microsoft.com/office/powerpoint/2010/main" val="26219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091" y="1558479"/>
            <a:ext cx="7276909" cy="26014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Filtering by genre</a:t>
            </a:r>
          </a:p>
        </p:txBody>
      </p:sp>
      <p:sp>
        <p:nvSpPr>
          <p:cNvPr id="3" name="Content Placeholder 2"/>
          <p:cNvSpPr>
            <a:spLocks noGrp="1"/>
          </p:cNvSpPr>
          <p:nvPr>
            <p:ph sz="half" idx="1"/>
          </p:nvPr>
        </p:nvSpPr>
        <p:spPr>
          <a:xfrm>
            <a:off x="115910" y="1558479"/>
            <a:ext cx="4675031" cy="4819874"/>
          </a:xfrm>
        </p:spPr>
        <p:txBody>
          <a:bodyPr>
            <a:normAutofit fontScale="77500" lnSpcReduction="20000"/>
          </a:bodyPr>
          <a:lstStyle/>
          <a:p>
            <a:pPr>
              <a:lnSpc>
                <a:spcPct val="110000"/>
              </a:lnSpc>
            </a:pPr>
            <a:r>
              <a:rPr lang="en-GB" dirty="0"/>
              <a:t>It’s helpful if users can filter the data in your application, especially in a real application with dozens of records</a:t>
            </a:r>
          </a:p>
          <a:p>
            <a:pPr>
              <a:lnSpc>
                <a:spcPct val="110000"/>
              </a:lnSpc>
            </a:pPr>
            <a:r>
              <a:rPr lang="en-GB" dirty="0"/>
              <a:t>Genre is a good category to filter on, as there are likely to be a least a few records in each genre in a larger database</a:t>
            </a:r>
          </a:p>
          <a:p>
            <a:pPr>
              <a:lnSpc>
                <a:spcPct val="110000"/>
              </a:lnSpc>
            </a:pPr>
            <a:r>
              <a:rPr lang="en-GB" dirty="0"/>
              <a:t>Start by adding a dropdown list to the form in the Index view, just above the text box for the title search</a:t>
            </a:r>
          </a:p>
          <a:p>
            <a:pPr>
              <a:lnSpc>
                <a:spcPct val="110000"/>
              </a:lnSpc>
            </a:pPr>
            <a:r>
              <a:rPr lang="en-GB" dirty="0"/>
              <a:t>Don’t run the code yet – if you do, you will get an error, as the </a:t>
            </a:r>
            <a:r>
              <a:rPr lang="en-GB" dirty="0" err="1"/>
              <a:t>SelectList</a:t>
            </a:r>
            <a:r>
              <a:rPr lang="en-GB" dirty="0"/>
              <a:t> hasn’t been created yet</a:t>
            </a:r>
          </a:p>
        </p:txBody>
      </p:sp>
      <p:cxnSp>
        <p:nvCxnSpPr>
          <p:cNvPr id="10" name="Straight Arrow Connector 9"/>
          <p:cNvCxnSpPr>
            <a:cxnSpLocks/>
          </p:cNvCxnSpPr>
          <p:nvPr/>
        </p:nvCxnSpPr>
        <p:spPr>
          <a:xfrm flipV="1">
            <a:off x="4391696" y="2730322"/>
            <a:ext cx="1634497" cy="18206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E23CD1-AF55-4FD3-8745-9165145AEEF9}"/>
              </a:ext>
            </a:extLst>
          </p:cNvPr>
          <p:cNvCxnSpPr>
            <a:cxnSpLocks/>
          </p:cNvCxnSpPr>
          <p:nvPr/>
        </p:nvCxnSpPr>
        <p:spPr>
          <a:xfrm flipV="1">
            <a:off x="8409904" y="2826406"/>
            <a:ext cx="1339403" cy="17245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35641" y="4486577"/>
            <a:ext cx="4108359" cy="2031325"/>
          </a:xfrm>
          <a:prstGeom prst="rect">
            <a:avLst/>
          </a:prstGeom>
          <a:noFill/>
        </p:spPr>
        <p:txBody>
          <a:bodyPr wrap="square" rtlCol="0">
            <a:spAutoFit/>
          </a:bodyPr>
          <a:lstStyle/>
          <a:p>
            <a:r>
              <a:rPr lang="en-GB" dirty="0" err="1"/>
              <a:t>movieGenre</a:t>
            </a:r>
            <a:r>
              <a:rPr lang="en-GB" dirty="0"/>
              <a:t> is the name of a </a:t>
            </a:r>
            <a:r>
              <a:rPr lang="en-GB" dirty="0" err="1"/>
              <a:t>SelectList</a:t>
            </a:r>
            <a:r>
              <a:rPr lang="en-GB" dirty="0"/>
              <a:t> that will contain the options for the dropdown list.  It will be created in the Index action method and put in the </a:t>
            </a:r>
            <a:r>
              <a:rPr lang="en-GB" dirty="0" err="1"/>
              <a:t>ViewBag</a:t>
            </a:r>
            <a:r>
              <a:rPr lang="en-GB" dirty="0"/>
              <a:t> so the view can find it. The name of the input parameter of the Index action method should also be the same as this</a:t>
            </a:r>
          </a:p>
        </p:txBody>
      </p:sp>
      <p:sp>
        <p:nvSpPr>
          <p:cNvPr id="11" name="TextBox 10"/>
          <p:cNvSpPr txBox="1"/>
          <p:nvPr/>
        </p:nvSpPr>
        <p:spPr>
          <a:xfrm>
            <a:off x="9994007" y="4474208"/>
            <a:ext cx="2047740" cy="1754326"/>
          </a:xfrm>
          <a:prstGeom prst="rect">
            <a:avLst/>
          </a:prstGeom>
          <a:noFill/>
        </p:spPr>
        <p:txBody>
          <a:bodyPr wrap="square" rtlCol="0">
            <a:spAutoFit/>
          </a:bodyPr>
          <a:lstStyle/>
          <a:p>
            <a:r>
              <a:rPr lang="en-GB" dirty="0"/>
              <a:t>“All” is the text that will appear at the top of the dropdown list when nothing has been selected</a:t>
            </a:r>
          </a:p>
        </p:txBody>
      </p:sp>
      <p:cxnSp>
        <p:nvCxnSpPr>
          <p:cNvPr id="19" name="Straight Arrow Connector 18">
            <a:extLst>
              <a:ext uri="{FF2B5EF4-FFF2-40B4-BE49-F238E27FC236}">
                <a16:creationId xmlns:a16="http://schemas.microsoft.com/office/drawing/2014/main" id="{97E23CD1-AF55-4FD3-8745-9165145AEEF9}"/>
              </a:ext>
            </a:extLst>
          </p:cNvPr>
          <p:cNvCxnSpPr>
            <a:cxnSpLocks/>
          </p:cNvCxnSpPr>
          <p:nvPr/>
        </p:nvCxnSpPr>
        <p:spPr>
          <a:xfrm flipV="1">
            <a:off x="10560676" y="2859211"/>
            <a:ext cx="862885" cy="16149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369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785580"/>
            <a:ext cx="8763000" cy="6072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67402" y="-280479"/>
            <a:ext cx="10515600"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Filtering by genre</a:t>
            </a:r>
          </a:p>
        </p:txBody>
      </p:sp>
      <p:cxnSp>
        <p:nvCxnSpPr>
          <p:cNvPr id="10" name="Straight Arrow Connector 9"/>
          <p:cNvCxnSpPr>
            <a:cxnSpLocks/>
          </p:cNvCxnSpPr>
          <p:nvPr/>
        </p:nvCxnSpPr>
        <p:spPr>
          <a:xfrm flipV="1">
            <a:off x="3429000" y="1102244"/>
            <a:ext cx="6548718" cy="2424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E23CD1-AF55-4FD3-8745-9165145AEEF9}"/>
              </a:ext>
            </a:extLst>
          </p:cNvPr>
          <p:cNvCxnSpPr>
            <a:cxnSpLocks/>
          </p:cNvCxnSpPr>
          <p:nvPr/>
        </p:nvCxnSpPr>
        <p:spPr>
          <a:xfrm flipV="1">
            <a:off x="3215663" y="2427194"/>
            <a:ext cx="1060502" cy="11298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E23CD1-AF55-4FD3-8745-9165145AEEF9}"/>
              </a:ext>
            </a:extLst>
          </p:cNvPr>
          <p:cNvCxnSpPr>
            <a:cxnSpLocks/>
          </p:cNvCxnSpPr>
          <p:nvPr/>
        </p:nvCxnSpPr>
        <p:spPr>
          <a:xfrm flipV="1">
            <a:off x="3215663" y="1936377"/>
            <a:ext cx="862885" cy="981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1"/>
          </p:nvPr>
        </p:nvSpPr>
        <p:spPr>
          <a:xfrm>
            <a:off x="0" y="876598"/>
            <a:ext cx="3469341" cy="5725908"/>
          </a:xfrm>
        </p:spPr>
        <p:txBody>
          <a:bodyPr>
            <a:normAutofit fontScale="77500" lnSpcReduction="20000"/>
          </a:bodyPr>
          <a:lstStyle/>
          <a:p>
            <a:r>
              <a:rPr lang="en-GB" dirty="0"/>
              <a:t>In the Index action method, add a string input parameter to get the genre selected from the form in the Index view</a:t>
            </a:r>
          </a:p>
          <a:p>
            <a:r>
              <a:rPr lang="en-GB" dirty="0"/>
              <a:t>Then create the </a:t>
            </a:r>
            <a:r>
              <a:rPr lang="en-GB" dirty="0" err="1"/>
              <a:t>SelectList</a:t>
            </a:r>
            <a:r>
              <a:rPr lang="en-GB" dirty="0"/>
              <a:t> by:</a:t>
            </a:r>
          </a:p>
          <a:p>
            <a:pPr lvl="1"/>
            <a:r>
              <a:rPr lang="en-GB" dirty="0"/>
              <a:t>Creating an empty list of type string</a:t>
            </a:r>
          </a:p>
          <a:p>
            <a:pPr lvl="1"/>
            <a:r>
              <a:rPr lang="en-GB" dirty="0"/>
              <a:t>Getting the genres from the </a:t>
            </a:r>
            <a:r>
              <a:rPr lang="en-GB" dirty="0" err="1"/>
              <a:t>db</a:t>
            </a:r>
            <a:r>
              <a:rPr lang="en-GB" dirty="0"/>
              <a:t> in order</a:t>
            </a:r>
          </a:p>
          <a:p>
            <a:pPr lvl="1"/>
            <a:r>
              <a:rPr lang="en-GB" dirty="0"/>
              <a:t>Adding unique genres to the list</a:t>
            </a:r>
          </a:p>
          <a:p>
            <a:pPr lvl="1"/>
            <a:r>
              <a:rPr lang="en-GB" dirty="0"/>
              <a:t>Creating a </a:t>
            </a:r>
            <a:r>
              <a:rPr lang="en-GB" dirty="0" err="1"/>
              <a:t>SelectList</a:t>
            </a:r>
            <a:r>
              <a:rPr lang="en-GB" dirty="0"/>
              <a:t> using the list of genres and putting it into the </a:t>
            </a:r>
            <a:r>
              <a:rPr lang="en-GB" dirty="0" err="1"/>
              <a:t>ViewBag</a:t>
            </a:r>
            <a:r>
              <a:rPr lang="en-GB" dirty="0"/>
              <a:t> so the view can find it</a:t>
            </a:r>
          </a:p>
          <a:p>
            <a:r>
              <a:rPr lang="en-GB" dirty="0"/>
              <a:t>Further down, filter the movies list by the selected genre that was passed in from the Index view</a:t>
            </a:r>
          </a:p>
        </p:txBody>
      </p:sp>
      <p:cxnSp>
        <p:nvCxnSpPr>
          <p:cNvPr id="21" name="Straight Arrow Connector 20">
            <a:extLst>
              <a:ext uri="{FF2B5EF4-FFF2-40B4-BE49-F238E27FC236}">
                <a16:creationId xmlns:a16="http://schemas.microsoft.com/office/drawing/2014/main" id="{97E23CD1-AF55-4FD3-8745-9165145AEEF9}"/>
              </a:ext>
            </a:extLst>
          </p:cNvPr>
          <p:cNvCxnSpPr>
            <a:cxnSpLocks/>
          </p:cNvCxnSpPr>
          <p:nvPr/>
        </p:nvCxnSpPr>
        <p:spPr>
          <a:xfrm flipV="1">
            <a:off x="3215662" y="3254188"/>
            <a:ext cx="862885" cy="6177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E23CD1-AF55-4FD3-8745-9165145AEEF9}"/>
              </a:ext>
            </a:extLst>
          </p:cNvPr>
          <p:cNvCxnSpPr>
            <a:cxnSpLocks/>
          </p:cNvCxnSpPr>
          <p:nvPr/>
        </p:nvCxnSpPr>
        <p:spPr>
          <a:xfrm flipV="1">
            <a:off x="3314471" y="3557026"/>
            <a:ext cx="764077" cy="8849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E23CD1-AF55-4FD3-8745-9165145AEEF9}"/>
              </a:ext>
            </a:extLst>
          </p:cNvPr>
          <p:cNvCxnSpPr>
            <a:cxnSpLocks/>
          </p:cNvCxnSpPr>
          <p:nvPr/>
        </p:nvCxnSpPr>
        <p:spPr>
          <a:xfrm flipV="1">
            <a:off x="3215662" y="5082989"/>
            <a:ext cx="862885" cy="3496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09661" y="1817113"/>
            <a:ext cx="1681566" cy="3416320"/>
          </a:xfrm>
          <a:prstGeom prst="rect">
            <a:avLst/>
          </a:prstGeom>
          <a:noFill/>
          <a:ln>
            <a:solidFill>
              <a:schemeClr val="tx1"/>
            </a:solidFill>
          </a:ln>
        </p:spPr>
        <p:txBody>
          <a:bodyPr wrap="square" rtlCol="0">
            <a:spAutoFit/>
          </a:bodyPr>
          <a:lstStyle/>
          <a:p>
            <a:r>
              <a:rPr lang="en-GB" dirty="0"/>
              <a:t>When you declare the List, there will be a compilation error.  Add using System. Collections.</a:t>
            </a:r>
          </a:p>
          <a:p>
            <a:r>
              <a:rPr lang="en-GB" dirty="0"/>
              <a:t>Generic; at the top of the Home Controller to get rid of it</a:t>
            </a:r>
          </a:p>
        </p:txBody>
      </p:sp>
      <p:cxnSp>
        <p:nvCxnSpPr>
          <p:cNvPr id="14" name="Straight Arrow Connector 13">
            <a:extLst>
              <a:ext uri="{FF2B5EF4-FFF2-40B4-BE49-F238E27FC236}">
                <a16:creationId xmlns:a16="http://schemas.microsoft.com/office/drawing/2014/main" id="{97E23CD1-AF55-4FD3-8745-9165145AEEF9}"/>
              </a:ext>
            </a:extLst>
          </p:cNvPr>
          <p:cNvCxnSpPr>
            <a:cxnSpLocks/>
          </p:cNvCxnSpPr>
          <p:nvPr/>
        </p:nvCxnSpPr>
        <p:spPr>
          <a:xfrm flipH="1" flipV="1">
            <a:off x="9254212" y="2033029"/>
            <a:ext cx="1255449" cy="11139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528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Filtering by genre</a:t>
            </a:r>
          </a:p>
        </p:txBody>
      </p:sp>
      <p:sp>
        <p:nvSpPr>
          <p:cNvPr id="3" name="Content Placeholder 2"/>
          <p:cNvSpPr>
            <a:spLocks noGrp="1"/>
          </p:cNvSpPr>
          <p:nvPr>
            <p:ph sz="half" idx="1"/>
          </p:nvPr>
        </p:nvSpPr>
        <p:spPr>
          <a:xfrm>
            <a:off x="191385" y="1558367"/>
            <a:ext cx="5686901" cy="5192758"/>
          </a:xfrm>
        </p:spPr>
        <p:txBody>
          <a:bodyPr>
            <a:normAutofit fontScale="77500" lnSpcReduction="20000"/>
          </a:bodyPr>
          <a:lstStyle/>
          <a:p>
            <a:pPr>
              <a:lnSpc>
                <a:spcPct val="110000"/>
              </a:lnSpc>
            </a:pPr>
            <a:r>
              <a:rPr lang="en-GB" dirty="0"/>
              <a:t>Now run the code and you should see a dropdown list for Genre</a:t>
            </a:r>
          </a:p>
          <a:p>
            <a:pPr>
              <a:lnSpc>
                <a:spcPct val="110000"/>
              </a:lnSpc>
            </a:pPr>
            <a:r>
              <a:rPr lang="en-GB" dirty="0"/>
              <a:t>Make a selection from the list and click the Filter button</a:t>
            </a:r>
          </a:p>
          <a:p>
            <a:pPr>
              <a:lnSpc>
                <a:spcPct val="110000"/>
              </a:lnSpc>
            </a:pPr>
            <a:r>
              <a:rPr lang="en-GB" dirty="0"/>
              <a:t>Only movies of the correct genre should be shown</a:t>
            </a:r>
          </a:p>
          <a:p>
            <a:pPr>
              <a:lnSpc>
                <a:spcPct val="110000"/>
              </a:lnSpc>
            </a:pPr>
            <a:r>
              <a:rPr lang="en-GB" dirty="0"/>
              <a:t>Note that each genre is only shown once in the dropdown list, even if there are several movies of the same genre in the database</a:t>
            </a:r>
          </a:p>
          <a:p>
            <a:pPr lvl="1">
              <a:lnSpc>
                <a:spcPct val="110000"/>
              </a:lnSpc>
            </a:pPr>
            <a:r>
              <a:rPr lang="en-GB" sz="2600" dirty="0"/>
              <a:t>This is because .Distinct() was used to remove duplicates from the genre list</a:t>
            </a:r>
          </a:p>
          <a:p>
            <a:pPr>
              <a:lnSpc>
                <a:spcPct val="110000"/>
              </a:lnSpc>
            </a:pPr>
            <a:r>
              <a:rPr lang="en-GB" dirty="0"/>
              <a:t>Also, the genre list will be updated every time a movie with a different genre is added, because the genres were fetched from the database (not hard-coded)</a:t>
            </a:r>
          </a:p>
          <a:p>
            <a:pPr>
              <a:lnSpc>
                <a:spcPct val="110000"/>
              </a:lnSpc>
            </a:pPr>
            <a:endParaRPr lang="en-GB"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006" y="4181430"/>
            <a:ext cx="5787410" cy="2188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131" y="1299392"/>
            <a:ext cx="5375150" cy="2882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155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546" y="2835904"/>
            <a:ext cx="4124325" cy="1333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546" y="4277545"/>
            <a:ext cx="3977554" cy="2416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8546" y="396099"/>
            <a:ext cx="4448175" cy="2362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A bit about security</a:t>
            </a:r>
          </a:p>
        </p:txBody>
      </p:sp>
      <p:sp>
        <p:nvSpPr>
          <p:cNvPr id="3" name="TextBox 2"/>
          <p:cNvSpPr txBox="1"/>
          <p:nvPr/>
        </p:nvSpPr>
        <p:spPr>
          <a:xfrm>
            <a:off x="142504" y="1553717"/>
            <a:ext cx="6502995" cy="5139869"/>
          </a:xfrm>
          <a:prstGeom prst="rect">
            <a:avLst/>
          </a:prstGeom>
          <a:noFill/>
        </p:spPr>
        <p:txBody>
          <a:bodyPr wrap="square" rtlCol="0">
            <a:spAutoFit/>
          </a:bodyPr>
          <a:lstStyle/>
          <a:p>
            <a:pPr marL="285750" indent="-285750">
              <a:buFont typeface="Arial" panose="020B0604020202020204" pitchFamily="34" charset="0"/>
              <a:buChar char="•"/>
            </a:pPr>
            <a:r>
              <a:rPr lang="en-US" sz="2400" dirty="0"/>
              <a:t>MVC has some features that help make your application more secure</a:t>
            </a:r>
          </a:p>
          <a:p>
            <a:pPr marL="742950" lvl="1" indent="-285750">
              <a:buFont typeface="Arial" panose="020B0604020202020204" pitchFamily="34" charset="0"/>
              <a:buChar char="•"/>
            </a:pPr>
            <a:r>
              <a:rPr lang="en-US" sz="2000" dirty="0"/>
              <a:t>Security is a big topic and it is unlikely that these features will protect against all attacks, but they will help a bit</a:t>
            </a:r>
          </a:p>
          <a:p>
            <a:pPr marL="285750" indent="-285750">
              <a:buFont typeface="Arial" panose="020B0604020202020204" pitchFamily="34" charset="0"/>
              <a:buChar char="•"/>
            </a:pPr>
            <a:r>
              <a:rPr lang="en-US" sz="2000" dirty="0"/>
              <a:t>Anti-forgery tokens can protect against CSRF (Cross Site Request Forgery) attacks</a:t>
            </a:r>
          </a:p>
          <a:p>
            <a:pPr marL="742950" lvl="1" indent="-285750">
              <a:buFont typeface="Arial" panose="020B0604020202020204" pitchFamily="34" charset="0"/>
              <a:buChar char="•"/>
            </a:pPr>
            <a:r>
              <a:rPr lang="en-US" sz="2000" dirty="0"/>
              <a:t>An anti-forgery token is placed in the forms of the Create, Edit and Delete views (i.e. any views that lead to POST action methods that change the contents of the database)</a:t>
            </a:r>
          </a:p>
          <a:p>
            <a:pPr marL="742950" lvl="1" indent="-285750">
              <a:buFont typeface="Arial" panose="020B0604020202020204" pitchFamily="34" charset="0"/>
              <a:buChar char="•"/>
            </a:pPr>
            <a:r>
              <a:rPr lang="en-US" sz="2000" dirty="0"/>
              <a:t>An annotation [</a:t>
            </a:r>
            <a:r>
              <a:rPr lang="en-US" sz="2000" dirty="0" err="1"/>
              <a:t>ValidateAntiForgeryToken</a:t>
            </a:r>
            <a:r>
              <a:rPr lang="en-US" sz="2000" dirty="0"/>
              <a:t>] is put before each of the corresponding action methods</a:t>
            </a:r>
          </a:p>
          <a:p>
            <a:pPr marL="742950" lvl="1" indent="-285750">
              <a:buFont typeface="Arial" panose="020B0604020202020204" pitchFamily="34" charset="0"/>
              <a:buChar char="•"/>
            </a:pPr>
            <a:r>
              <a:rPr lang="en-US" sz="2000" dirty="0"/>
              <a:t>You can test this by commenting out one of the anti-forgery tokens in a view and trying to complete that action – you should get an error like this</a:t>
            </a:r>
          </a:p>
        </p:txBody>
      </p:sp>
      <p:cxnSp>
        <p:nvCxnSpPr>
          <p:cNvPr id="18" name="Straight Arrow Connector 17"/>
          <p:cNvCxnSpPr>
            <a:cxnSpLocks/>
          </p:cNvCxnSpPr>
          <p:nvPr/>
        </p:nvCxnSpPr>
        <p:spPr>
          <a:xfrm flipV="1">
            <a:off x="6187044" y="1710733"/>
            <a:ext cx="1399355" cy="210730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313857" y="1436914"/>
            <a:ext cx="3163120" cy="430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6960679" y="3031489"/>
            <a:ext cx="3192723" cy="4711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p:cNvCxnSpPr>
            <a:cxnSpLocks/>
            <a:endCxn id="26" idx="3"/>
          </p:cNvCxnSpPr>
          <p:nvPr/>
        </p:nvCxnSpPr>
        <p:spPr>
          <a:xfrm flipV="1">
            <a:off x="6187044" y="3433653"/>
            <a:ext cx="1241198" cy="194758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6436426" y="4940136"/>
            <a:ext cx="572120" cy="84314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33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A bit about security</a:t>
            </a:r>
          </a:p>
        </p:txBody>
      </p:sp>
      <p:sp>
        <p:nvSpPr>
          <p:cNvPr id="3" name="TextBox 2"/>
          <p:cNvSpPr txBox="1"/>
          <p:nvPr/>
        </p:nvSpPr>
        <p:spPr>
          <a:xfrm>
            <a:off x="242207" y="1939454"/>
            <a:ext cx="11459688" cy="1508105"/>
          </a:xfrm>
          <a:prstGeom prst="rect">
            <a:avLst/>
          </a:prstGeom>
          <a:noFill/>
        </p:spPr>
        <p:txBody>
          <a:bodyPr wrap="square" rtlCol="0">
            <a:spAutoFit/>
          </a:bodyPr>
          <a:lstStyle/>
          <a:p>
            <a:pPr marL="285750" indent="-285750">
              <a:buFont typeface="Arial" panose="020B0604020202020204" pitchFamily="34" charset="0"/>
              <a:buChar char="•"/>
            </a:pPr>
            <a:r>
              <a:rPr lang="en-US" sz="2400" dirty="0"/>
              <a:t>Another security feature is binding, which can prevent cross-site scripting attacks</a:t>
            </a:r>
          </a:p>
          <a:p>
            <a:pPr marL="285750" indent="-285750">
              <a:buFont typeface="Arial" panose="020B0604020202020204" pitchFamily="34" charset="0"/>
              <a:buChar char="•"/>
            </a:pPr>
            <a:r>
              <a:rPr lang="en-US" sz="2400" dirty="0"/>
              <a:t>If you add binding to the input parameter list in the POST Create and Edit methods, this means that only data for those fields will be allowed into the action method</a:t>
            </a:r>
          </a:p>
          <a:p>
            <a:pPr marL="285750" indent="-285750">
              <a:buFont typeface="Arial" panose="020B0604020202020204" pitchFamily="34" charset="0"/>
              <a:buChar char="•"/>
            </a:pPr>
            <a:endParaRPr 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4" y="3447559"/>
            <a:ext cx="11948615" cy="1500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16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4C9F-E83B-42E2-AE33-6292DD7CAFE4}"/>
              </a:ext>
            </a:extLst>
          </p:cNvPr>
          <p:cNvSpPr txBox="1"/>
          <p:nvPr/>
        </p:nvSpPr>
        <p:spPr>
          <a:xfrm>
            <a:off x="3230880" y="2118360"/>
            <a:ext cx="5730240" cy="1200329"/>
          </a:xfrm>
          <a:prstGeom prst="rect">
            <a:avLst/>
          </a:prstGeom>
          <a:noFill/>
        </p:spPr>
        <p:txBody>
          <a:bodyPr wrap="square" rtlCol="0">
            <a:spAutoFit/>
          </a:bodyPr>
          <a:lstStyle/>
          <a:p>
            <a:pPr algn="ctr"/>
            <a:r>
              <a:rPr lang="en-GB" sz="7200" b="1" dirty="0"/>
              <a:t>Styling</a:t>
            </a:r>
          </a:p>
        </p:txBody>
      </p:sp>
    </p:spTree>
    <p:extLst>
      <p:ext uri="{BB962C8B-B14F-4D97-AF65-F5344CB8AC3E}">
        <p14:creationId xmlns:p14="http://schemas.microsoft.com/office/powerpoint/2010/main" val="1739692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06" y="3411218"/>
            <a:ext cx="6138809" cy="29986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273" y="4450233"/>
            <a:ext cx="6564825" cy="16805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286" y="1143748"/>
            <a:ext cx="2328022" cy="281637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391886" y="365125"/>
            <a:ext cx="11303928" cy="1325563"/>
          </a:xfrm>
        </p:spPr>
        <p:txBody>
          <a:bodyPr>
            <a:normAutofit/>
          </a:bodyPr>
          <a:lstStyle/>
          <a:p>
            <a:r>
              <a:rPr lang="en-GB" sz="4000" b="1" dirty="0">
                <a:latin typeface="Tahoma" panose="020B0604030504040204" pitchFamily="34" charset="0"/>
                <a:ea typeface="Tahoma" panose="020B0604030504040204" pitchFamily="34" charset="0"/>
                <a:cs typeface="Tahoma" panose="020B0604030504040204" pitchFamily="34" charset="0"/>
              </a:rPr>
              <a:t>Styling the application</a:t>
            </a:r>
          </a:p>
        </p:txBody>
      </p:sp>
      <p:sp>
        <p:nvSpPr>
          <p:cNvPr id="3" name="TextBox 2"/>
          <p:cNvSpPr txBox="1"/>
          <p:nvPr/>
        </p:nvSpPr>
        <p:spPr>
          <a:xfrm>
            <a:off x="475013" y="1861250"/>
            <a:ext cx="5165766"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application works now, but looks messy.  It needs styling with CSS and Bootstrap</a:t>
            </a:r>
            <a:endParaRPr lang="en-GB" sz="2400" dirty="0"/>
          </a:p>
        </p:txBody>
      </p:sp>
    </p:spTree>
    <p:extLst>
      <p:ext uri="{BB962C8B-B14F-4D97-AF65-F5344CB8AC3E}">
        <p14:creationId xmlns:p14="http://schemas.microsoft.com/office/powerpoint/2010/main" val="2491225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Adding a </a:t>
            </a:r>
            <a:r>
              <a:rPr lang="en-GB" b="1" dirty="0" err="1">
                <a:latin typeface="Tahoma" panose="020B0604030504040204" pitchFamily="34" charset="0"/>
                <a:ea typeface="Tahoma" panose="020B0604030504040204" pitchFamily="34" charset="0"/>
                <a:cs typeface="Tahoma" panose="020B0604030504040204" pitchFamily="34" charset="0"/>
              </a:rPr>
              <a:t>Nuget</a:t>
            </a:r>
            <a:r>
              <a:rPr lang="en-GB" b="1" dirty="0">
                <a:latin typeface="Tahoma" panose="020B0604030504040204" pitchFamily="34" charset="0"/>
                <a:ea typeface="Tahoma" panose="020B0604030504040204" pitchFamily="34" charset="0"/>
                <a:cs typeface="Tahoma" panose="020B0604030504040204" pitchFamily="34" charset="0"/>
              </a:rPr>
              <a:t> package</a:t>
            </a:r>
          </a:p>
        </p:txBody>
      </p:sp>
      <p:sp>
        <p:nvSpPr>
          <p:cNvPr id="3" name="TextBox 2"/>
          <p:cNvSpPr txBox="1"/>
          <p:nvPr/>
        </p:nvSpPr>
        <p:spPr>
          <a:xfrm>
            <a:off x="115909" y="1624165"/>
            <a:ext cx="5737079" cy="513986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version of Bootstrap that comes with the application template that we used is rather outdated, so it’s useful to update it</a:t>
            </a:r>
          </a:p>
          <a:p>
            <a:pPr marL="285750" indent="-285750">
              <a:buFont typeface="Arial" panose="020B0604020202020204" pitchFamily="34" charset="0"/>
              <a:buChar char="•"/>
            </a:pPr>
            <a:r>
              <a:rPr lang="en-US" sz="2400" dirty="0"/>
              <a:t>From the Tools menu, select </a:t>
            </a:r>
            <a:r>
              <a:rPr lang="en-US" sz="2400" dirty="0" err="1"/>
              <a:t>NuGet</a:t>
            </a:r>
            <a:r>
              <a:rPr lang="en-US" sz="2400" dirty="0"/>
              <a:t> Package Manager then Manage </a:t>
            </a:r>
            <a:r>
              <a:rPr lang="en-US" sz="2400" dirty="0" err="1"/>
              <a:t>Nuget</a:t>
            </a:r>
            <a:r>
              <a:rPr lang="en-US" sz="2400" dirty="0"/>
              <a:t> Packages for Solution</a:t>
            </a:r>
          </a:p>
          <a:p>
            <a:pPr marL="285750" indent="-285750">
              <a:buFont typeface="Arial" panose="020B0604020202020204" pitchFamily="34" charset="0"/>
              <a:buChar char="•"/>
            </a:pPr>
            <a:r>
              <a:rPr lang="en-US" sz="2400" dirty="0"/>
              <a:t>Under the installed tab, select Bootstrap</a:t>
            </a:r>
          </a:p>
          <a:p>
            <a:pPr marL="742950" lvl="1" indent="-285750">
              <a:buFont typeface="Arial" panose="020B0604020202020204" pitchFamily="34" charset="0"/>
              <a:buChar char="•"/>
            </a:pPr>
            <a:r>
              <a:rPr lang="en-US" sz="2000" dirty="0"/>
              <a:t>Check the box next to the project name</a:t>
            </a:r>
          </a:p>
          <a:p>
            <a:pPr marL="742950" lvl="1" indent="-285750">
              <a:buFont typeface="Arial" panose="020B0604020202020204" pitchFamily="34" charset="0"/>
              <a:buChar char="•"/>
            </a:pPr>
            <a:r>
              <a:rPr lang="en-US" sz="2000" dirty="0"/>
              <a:t>In the Version box, click and select </a:t>
            </a:r>
            <a:r>
              <a:rPr lang="en-US" sz="2000" b="1" u="sng" dirty="0"/>
              <a:t>version 3.3.7</a:t>
            </a:r>
            <a:r>
              <a:rPr lang="en-US" sz="2000" dirty="0"/>
              <a:t> from the dropdown list</a:t>
            </a:r>
          </a:p>
          <a:p>
            <a:pPr marL="1200150" lvl="2" indent="-285750">
              <a:buFont typeface="Arial" panose="020B0604020202020204" pitchFamily="34" charset="0"/>
              <a:buChar char="•"/>
            </a:pPr>
            <a:r>
              <a:rPr lang="en-US" sz="2000" dirty="0"/>
              <a:t>Do NOT use later versions, unless you have checked with a trainer, as at least one of them causes serious errors in Visual Studio</a:t>
            </a:r>
          </a:p>
          <a:p>
            <a:pPr marL="742950" lvl="1" indent="-285750">
              <a:buFont typeface="Arial" panose="020B0604020202020204" pitchFamily="34" charset="0"/>
              <a:buChar char="•"/>
            </a:pPr>
            <a:r>
              <a:rPr lang="en-US" sz="2000" dirty="0"/>
              <a:t>Then click the Install button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1885" y="1260022"/>
            <a:ext cx="5962519" cy="2551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988" y="3390510"/>
            <a:ext cx="6015161" cy="3418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Oval 28"/>
          <p:cNvSpPr/>
          <p:nvPr/>
        </p:nvSpPr>
        <p:spPr>
          <a:xfrm>
            <a:off x="7279008" y="2221969"/>
            <a:ext cx="2340005" cy="2902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8903991" y="2352476"/>
            <a:ext cx="2435008" cy="314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310877" y="3526155"/>
            <a:ext cx="826191" cy="314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5852988" y="4594933"/>
            <a:ext cx="3766024" cy="5049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9990249" y="5863615"/>
            <a:ext cx="675622" cy="314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10925903" y="5858999"/>
            <a:ext cx="826191" cy="314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Arrow Connector 37"/>
          <p:cNvCxnSpPr>
            <a:cxnSpLocks/>
          </p:cNvCxnSpPr>
          <p:nvPr/>
        </p:nvCxnSpPr>
        <p:spPr>
          <a:xfrm>
            <a:off x="4168239" y="5099834"/>
            <a:ext cx="5723906" cy="9161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9800802" y="4594933"/>
            <a:ext cx="865068" cy="3140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Arrow Connector 39"/>
          <p:cNvCxnSpPr>
            <a:cxnSpLocks/>
          </p:cNvCxnSpPr>
          <p:nvPr/>
        </p:nvCxnSpPr>
        <p:spPr>
          <a:xfrm flipV="1">
            <a:off x="5389418" y="2367090"/>
            <a:ext cx="1889590" cy="910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flipV="1">
            <a:off x="4908193" y="3683171"/>
            <a:ext cx="1402684" cy="2983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31" idx="4"/>
          </p:cNvCxnSpPr>
          <p:nvPr/>
        </p:nvCxnSpPr>
        <p:spPr>
          <a:xfrm>
            <a:off x="6723973" y="3840187"/>
            <a:ext cx="1012027" cy="75474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endCxn id="39" idx="2"/>
          </p:cNvCxnSpPr>
          <p:nvPr/>
        </p:nvCxnSpPr>
        <p:spPr>
          <a:xfrm flipV="1">
            <a:off x="9615481" y="4751949"/>
            <a:ext cx="185321" cy="414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39" idx="4"/>
          </p:cNvCxnSpPr>
          <p:nvPr/>
        </p:nvCxnSpPr>
        <p:spPr>
          <a:xfrm>
            <a:off x="10233336" y="4908965"/>
            <a:ext cx="0" cy="9500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endCxn id="37" idx="2"/>
          </p:cNvCxnSpPr>
          <p:nvPr/>
        </p:nvCxnSpPr>
        <p:spPr>
          <a:xfrm flipV="1">
            <a:off x="10665871" y="6016015"/>
            <a:ext cx="260032" cy="46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298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808" y="3350126"/>
            <a:ext cx="7001826" cy="3413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189" y="551901"/>
            <a:ext cx="2288351" cy="3135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Adding a </a:t>
            </a:r>
            <a:r>
              <a:rPr lang="en-GB" b="1" dirty="0" err="1">
                <a:latin typeface="Tahoma" panose="020B0604030504040204" pitchFamily="34" charset="0"/>
                <a:ea typeface="Tahoma" panose="020B0604030504040204" pitchFamily="34" charset="0"/>
                <a:cs typeface="Tahoma" panose="020B0604030504040204" pitchFamily="34" charset="0"/>
              </a:rPr>
              <a:t>Nuget</a:t>
            </a:r>
            <a:r>
              <a:rPr lang="en-GB" b="1" dirty="0">
                <a:latin typeface="Tahoma" panose="020B0604030504040204" pitchFamily="34" charset="0"/>
                <a:ea typeface="Tahoma" panose="020B0604030504040204" pitchFamily="34" charset="0"/>
                <a:cs typeface="Tahoma" panose="020B0604030504040204" pitchFamily="34" charset="0"/>
              </a:rPr>
              <a:t> package</a:t>
            </a:r>
          </a:p>
        </p:txBody>
      </p:sp>
      <p:sp>
        <p:nvSpPr>
          <p:cNvPr id="3" name="TextBox 2"/>
          <p:cNvSpPr txBox="1"/>
          <p:nvPr/>
        </p:nvSpPr>
        <p:spPr>
          <a:xfrm>
            <a:off x="115907" y="1501055"/>
            <a:ext cx="4954857" cy="5137251"/>
          </a:xfrm>
          <a:prstGeom prst="rect">
            <a:avLst/>
          </a:prstGeom>
          <a:noFill/>
        </p:spPr>
        <p:txBody>
          <a:bodyPr wrap="square" rtlCol="0">
            <a:normAutofit fontScale="92500"/>
          </a:bodyPr>
          <a:lstStyle/>
          <a:p>
            <a:pPr marL="285750" indent="-285750">
              <a:buFont typeface="Arial" panose="020B0604020202020204" pitchFamily="34" charset="0"/>
              <a:buChar char="•"/>
            </a:pPr>
            <a:r>
              <a:rPr lang="en-US" sz="2000" dirty="0"/>
              <a:t>In the Content folder in the Solution Explorer, you will now see more Bootstrap files.  Font and JavaScript files have also been installed</a:t>
            </a:r>
          </a:p>
          <a:p>
            <a:pPr marL="285750" indent="-285750">
              <a:buFont typeface="Arial" panose="020B0604020202020204" pitchFamily="34" charset="0"/>
              <a:buChar char="•"/>
            </a:pPr>
            <a:r>
              <a:rPr lang="en-US" sz="2000" dirty="0"/>
              <a:t>There is also a Site.css file in the Content folder.  You can use this for your CSS or add a new file to the folder</a:t>
            </a:r>
          </a:p>
          <a:p>
            <a:pPr marL="285750" indent="-285750">
              <a:buFont typeface="Arial" panose="020B0604020202020204" pitchFamily="34" charset="0"/>
              <a:buChar char="•"/>
            </a:pPr>
            <a:r>
              <a:rPr lang="en-US" sz="2000" dirty="0"/>
              <a:t>CSS, JavaScript and any other files that are used throughout the application, are linked in the _</a:t>
            </a:r>
            <a:r>
              <a:rPr lang="en-US" sz="2000" dirty="0" err="1"/>
              <a:t>Layout.cshtml</a:t>
            </a:r>
            <a:r>
              <a:rPr lang="en-US" sz="2000" dirty="0"/>
              <a:t> in the &lt;head&gt; section</a:t>
            </a:r>
          </a:p>
          <a:p>
            <a:pPr marL="742950" lvl="1" indent="-285750">
              <a:buFont typeface="Arial" panose="020B0604020202020204" pitchFamily="34" charset="0"/>
              <a:buChar char="•"/>
            </a:pPr>
            <a:r>
              <a:rPr lang="en-US" dirty="0" err="1"/>
              <a:t>Styles.Render</a:t>
            </a:r>
            <a:r>
              <a:rPr lang="en-US" dirty="0"/>
              <a:t>() is used to link to all the files in a bundle</a:t>
            </a:r>
          </a:p>
          <a:p>
            <a:pPr marL="742950" lvl="1" indent="-285750">
              <a:buFont typeface="Arial" panose="020B0604020202020204" pitchFamily="34" charset="0"/>
              <a:buChar char="•"/>
            </a:pPr>
            <a:r>
              <a:rPr lang="en-US" dirty="0"/>
              <a:t>If you want to control the order that files are linked in, comment out </a:t>
            </a:r>
            <a:r>
              <a:rPr lang="en-US" dirty="0" err="1"/>
              <a:t>Styles.Render</a:t>
            </a:r>
            <a:r>
              <a:rPr lang="en-US" dirty="0"/>
              <a:t>() and use &lt;link&gt; tags to link your files in the correct order</a:t>
            </a:r>
          </a:p>
          <a:p>
            <a:pPr marL="742950" lvl="1" indent="-285750">
              <a:buFont typeface="Arial" panose="020B0604020202020204" pitchFamily="34" charset="0"/>
              <a:buChar char="•"/>
            </a:pPr>
            <a:r>
              <a:rPr lang="en-US" dirty="0"/>
              <a:t>You can find more details of which files are included in each bundle in the </a:t>
            </a:r>
            <a:r>
              <a:rPr lang="en-US" dirty="0" err="1"/>
              <a:t>BundleConfig.cs</a:t>
            </a:r>
            <a:r>
              <a:rPr lang="en-US" dirty="0"/>
              <a:t> file in the </a:t>
            </a:r>
            <a:r>
              <a:rPr lang="en-US" dirty="0" err="1"/>
              <a:t>App_Start</a:t>
            </a:r>
            <a:r>
              <a:rPr lang="en-US" dirty="0"/>
              <a:t> folder</a:t>
            </a:r>
          </a:p>
        </p:txBody>
      </p:sp>
      <p:cxnSp>
        <p:nvCxnSpPr>
          <p:cNvPr id="38" name="Straight Arrow Connector 37"/>
          <p:cNvCxnSpPr>
            <a:cxnSpLocks/>
          </p:cNvCxnSpPr>
          <p:nvPr/>
        </p:nvCxnSpPr>
        <p:spPr>
          <a:xfrm>
            <a:off x="4892634" y="4430790"/>
            <a:ext cx="716901" cy="11271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a:off x="4987636" y="2119486"/>
            <a:ext cx="3479470" cy="12380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a:off x="4619501" y="4069680"/>
            <a:ext cx="76991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927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059" y="4069680"/>
            <a:ext cx="6282047" cy="25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371" y="1501055"/>
            <a:ext cx="4848514" cy="2368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Styling the Index view</a:t>
            </a:r>
          </a:p>
        </p:txBody>
      </p:sp>
      <p:sp>
        <p:nvSpPr>
          <p:cNvPr id="3" name="TextBox 2"/>
          <p:cNvSpPr txBox="1"/>
          <p:nvPr/>
        </p:nvSpPr>
        <p:spPr>
          <a:xfrm>
            <a:off x="115907" y="1501056"/>
            <a:ext cx="6035511" cy="2005057"/>
          </a:xfrm>
          <a:prstGeom prst="rect">
            <a:avLst/>
          </a:prstGeom>
          <a:noFill/>
        </p:spPr>
        <p:txBody>
          <a:bodyPr wrap="square" rtlCol="0">
            <a:normAutofit/>
          </a:bodyPr>
          <a:lstStyle/>
          <a:p>
            <a:pPr marL="285750" indent="-285750">
              <a:buFont typeface="Arial" panose="020B0604020202020204" pitchFamily="34" charset="0"/>
              <a:buChar char="•"/>
            </a:pPr>
            <a:r>
              <a:rPr lang="en-US" sz="2800" dirty="0"/>
              <a:t>The Index view works well, but is messy</a:t>
            </a:r>
          </a:p>
          <a:p>
            <a:pPr marL="285750" indent="-285750">
              <a:buFont typeface="Arial" panose="020B0604020202020204" pitchFamily="34" charset="0"/>
              <a:buChar char="•"/>
            </a:pPr>
            <a:r>
              <a:rPr lang="en-US" sz="2800" dirty="0"/>
              <a:t>In the &lt;table&gt; tag, add class=“table”</a:t>
            </a:r>
          </a:p>
          <a:p>
            <a:pPr marL="285750" indent="-285750">
              <a:buFont typeface="Arial" panose="020B0604020202020204" pitchFamily="34" charset="0"/>
              <a:buChar char="•"/>
            </a:pPr>
            <a:r>
              <a:rPr lang="en-US" sz="2800" dirty="0"/>
              <a:t>This is the result</a:t>
            </a:r>
            <a:endParaRPr lang="en-US" sz="2400" dirty="0"/>
          </a:p>
        </p:txBody>
      </p:sp>
      <p:cxnSp>
        <p:nvCxnSpPr>
          <p:cNvPr id="38" name="Straight Arrow Connector 37"/>
          <p:cNvCxnSpPr>
            <a:cxnSpLocks/>
          </p:cNvCxnSpPr>
          <p:nvPr/>
        </p:nvCxnSpPr>
        <p:spPr>
          <a:xfrm>
            <a:off x="2764431" y="3236306"/>
            <a:ext cx="179225" cy="8333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a:off x="5474525" y="1816925"/>
            <a:ext cx="1092530" cy="2131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79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The application being created</a:t>
            </a:r>
          </a:p>
        </p:txBody>
      </p:sp>
      <p:sp>
        <p:nvSpPr>
          <p:cNvPr id="3" name="TextBox 2"/>
          <p:cNvSpPr txBox="1"/>
          <p:nvPr/>
        </p:nvSpPr>
        <p:spPr>
          <a:xfrm>
            <a:off x="1434763" y="5217694"/>
            <a:ext cx="9777028"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This is an MVC5 application with a single-table SQL database</a:t>
            </a:r>
          </a:p>
          <a:p>
            <a:pPr marL="285750" indent="-285750">
              <a:buFont typeface="Arial" panose="020B0604020202020204" pitchFamily="34" charset="0"/>
              <a:buChar char="•"/>
            </a:pPr>
            <a:r>
              <a:rPr lang="en-US" dirty="0"/>
              <a:t>It has Create, Read, Update and Delete (CRUD) functionality</a:t>
            </a:r>
          </a:p>
          <a:p>
            <a:pPr marL="285750" indent="-285750">
              <a:buFont typeface="Arial" panose="020B0604020202020204" pitchFamily="34" charset="0"/>
              <a:buChar char="•"/>
            </a:pPr>
            <a:r>
              <a:rPr lang="en-US" dirty="0"/>
              <a:t>It has filtering and searching</a:t>
            </a:r>
          </a:p>
          <a:p>
            <a:pPr marL="285750" indent="-285750">
              <a:buFont typeface="Arial" panose="020B0604020202020204" pitchFamily="34" charset="0"/>
              <a:buChar char="•"/>
            </a:pPr>
            <a:r>
              <a:rPr lang="en-US" dirty="0"/>
              <a:t>A database-first approach is used to create the database, which is then attached to the project by creating an ADO.NET Entity Framework model</a:t>
            </a:r>
            <a:endParaRPr lang="en-GB" dirty="0"/>
          </a:p>
        </p:txBody>
      </p:sp>
      <p:pic>
        <p:nvPicPr>
          <p:cNvPr id="7" name="Picture 4">
            <a:extLst>
              <a:ext uri="{FF2B5EF4-FFF2-40B4-BE49-F238E27FC236}">
                <a16:creationId xmlns:a16="http://schemas.microsoft.com/office/drawing/2014/main" id="{4D2AC10D-D2ED-46EB-A7FB-9BDD0D65F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068" y="993913"/>
            <a:ext cx="7522093" cy="3968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07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5" y="4342813"/>
            <a:ext cx="747712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175" y="1374524"/>
            <a:ext cx="6564825" cy="168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Styling the Create view</a:t>
            </a:r>
          </a:p>
        </p:txBody>
      </p:sp>
      <p:sp>
        <p:nvSpPr>
          <p:cNvPr id="3" name="TextBox 2"/>
          <p:cNvSpPr txBox="1"/>
          <p:nvPr/>
        </p:nvSpPr>
        <p:spPr>
          <a:xfrm>
            <a:off x="115908" y="1501056"/>
            <a:ext cx="4598967" cy="5356944"/>
          </a:xfrm>
          <a:prstGeom prst="rect">
            <a:avLst/>
          </a:prstGeom>
          <a:noFill/>
        </p:spPr>
        <p:txBody>
          <a:bodyPr wrap="square" rtlCol="0">
            <a:normAutofit fontScale="70000" lnSpcReduction="20000"/>
          </a:bodyPr>
          <a:lstStyle/>
          <a:p>
            <a:pPr marL="285750" indent="-285750">
              <a:buFont typeface="Arial" panose="020B0604020202020204" pitchFamily="34" charset="0"/>
              <a:buChar char="•"/>
            </a:pPr>
            <a:r>
              <a:rPr lang="en-US" sz="2800" dirty="0"/>
              <a:t>The Create view works well, but looks terrible</a:t>
            </a:r>
          </a:p>
          <a:p>
            <a:pPr marL="285750" indent="-285750">
              <a:buFont typeface="Arial" panose="020B0604020202020204" pitchFamily="34" charset="0"/>
              <a:buChar char="•"/>
            </a:pPr>
            <a:r>
              <a:rPr lang="en-US" sz="2800" dirty="0"/>
              <a:t>The labels and input boxes should be arranged vertically</a:t>
            </a:r>
          </a:p>
          <a:p>
            <a:pPr marL="285750" indent="-285750">
              <a:buFont typeface="Arial" panose="020B0604020202020204" pitchFamily="34" charset="0"/>
              <a:buChar char="•"/>
            </a:pPr>
            <a:r>
              <a:rPr lang="en-US" sz="2800" dirty="0"/>
              <a:t>Start by adding a div with class=“form-horizontal” above the Movie heading</a:t>
            </a:r>
          </a:p>
          <a:p>
            <a:pPr marL="742950" lvl="1" indent="-285750">
              <a:buFont typeface="Arial" panose="020B0604020202020204" pitchFamily="34" charset="0"/>
              <a:buChar char="•"/>
            </a:pPr>
            <a:r>
              <a:rPr lang="en-US" sz="2600" dirty="0"/>
              <a:t>The closing div tag should go just before the } at the end of the form</a:t>
            </a:r>
          </a:p>
          <a:p>
            <a:pPr marL="285750" indent="-285750">
              <a:buFont typeface="Arial" panose="020B0604020202020204" pitchFamily="34" charset="0"/>
              <a:buChar char="•"/>
            </a:pPr>
            <a:r>
              <a:rPr lang="en-US" sz="2900" dirty="0"/>
              <a:t>Add a horizontal rule below the Movie heading</a:t>
            </a:r>
          </a:p>
          <a:p>
            <a:pPr marL="285750" indent="-285750">
              <a:buFont typeface="Arial" panose="020B0604020202020204" pitchFamily="34" charset="0"/>
              <a:buChar char="•"/>
            </a:pPr>
            <a:r>
              <a:rPr lang="en-US" sz="2900" dirty="0"/>
              <a:t>Add the parameters: true, “”, new {@class = “text-danger”} to </a:t>
            </a:r>
            <a:r>
              <a:rPr lang="en-US" sz="2900" dirty="0" err="1"/>
              <a:t>Html.Validation</a:t>
            </a:r>
            <a:r>
              <a:rPr lang="en-US" sz="2900" dirty="0"/>
              <a:t> summary</a:t>
            </a:r>
          </a:p>
          <a:p>
            <a:pPr marL="742950" lvl="1" indent="-285750">
              <a:buFont typeface="Arial" panose="020B0604020202020204" pitchFamily="34" charset="0"/>
              <a:buChar char="•"/>
            </a:pPr>
            <a:r>
              <a:rPr lang="en-US" sz="2600" dirty="0"/>
              <a:t>True means it will only show model-level errors (not errors for individual fields, as these error messages will be added below each field)</a:t>
            </a:r>
          </a:p>
          <a:p>
            <a:pPr marL="742950" lvl="1" indent="-285750">
              <a:buFont typeface="Arial" panose="020B0604020202020204" pitchFamily="34" charset="0"/>
              <a:buChar char="•"/>
            </a:pPr>
            <a:r>
              <a:rPr lang="en-US" sz="2600" dirty="0"/>
              <a:t>“” is where a message could be added</a:t>
            </a:r>
          </a:p>
          <a:p>
            <a:pPr marL="742950" lvl="1" indent="-285750">
              <a:buFont typeface="Arial" panose="020B0604020202020204" pitchFamily="34" charset="0"/>
              <a:buChar char="•"/>
            </a:pPr>
            <a:r>
              <a:rPr lang="en-US" sz="2600" dirty="0"/>
              <a:t>new { @class = "text-danger" } is where a CSS class is added to make the text red in case of an error</a:t>
            </a:r>
          </a:p>
        </p:txBody>
      </p:sp>
      <p:cxnSp>
        <p:nvCxnSpPr>
          <p:cNvPr id="38" name="Straight Arrow Connector 37"/>
          <p:cNvCxnSpPr>
            <a:cxnSpLocks/>
          </p:cNvCxnSpPr>
          <p:nvPr/>
        </p:nvCxnSpPr>
        <p:spPr>
          <a:xfrm>
            <a:off x="4356515" y="2927548"/>
            <a:ext cx="1759277" cy="262970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a:off x="4453247" y="1769423"/>
            <a:ext cx="1173928" cy="4023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427765" y="3729704"/>
            <a:ext cx="1173928" cy="23979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384468" y="4548249"/>
            <a:ext cx="6863937" cy="2223439"/>
            <a:chOff x="3384468" y="4548249"/>
            <a:chExt cx="6863937" cy="2223439"/>
          </a:xfrm>
        </p:grpSpPr>
        <p:cxnSp>
          <p:nvCxnSpPr>
            <p:cNvPr id="22" name="Elbow Connector 21"/>
            <p:cNvCxnSpPr/>
            <p:nvPr/>
          </p:nvCxnSpPr>
          <p:spPr>
            <a:xfrm>
              <a:off x="3384468" y="4548249"/>
              <a:ext cx="6863937" cy="2223439"/>
            </a:xfrm>
            <a:prstGeom prst="bentConnector3">
              <a:avLst>
                <a:gd name="adj1" fmla="val 1851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0248405" y="6567055"/>
              <a:ext cx="0" cy="2046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6429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07" y="2553194"/>
            <a:ext cx="11824729" cy="235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Styling the Create view</a:t>
            </a:r>
          </a:p>
        </p:txBody>
      </p:sp>
      <p:sp>
        <p:nvSpPr>
          <p:cNvPr id="3" name="TextBox 2"/>
          <p:cNvSpPr txBox="1"/>
          <p:nvPr/>
        </p:nvSpPr>
        <p:spPr>
          <a:xfrm>
            <a:off x="115908" y="1501057"/>
            <a:ext cx="9989993" cy="624626"/>
          </a:xfrm>
          <a:prstGeom prst="rect">
            <a:avLst/>
          </a:prstGeom>
          <a:noFill/>
        </p:spPr>
        <p:txBody>
          <a:bodyPr wrap="square" rtlCol="0">
            <a:normAutofit/>
          </a:bodyPr>
          <a:lstStyle/>
          <a:p>
            <a:pPr marL="285750" indent="-285750">
              <a:buFont typeface="Arial" panose="020B0604020202020204" pitchFamily="34" charset="0"/>
              <a:buChar char="•"/>
            </a:pPr>
            <a:r>
              <a:rPr lang="en-US" sz="2800" dirty="0"/>
              <a:t>Each label and text box pair should be styled as shown below</a:t>
            </a:r>
            <a:endParaRPr lang="en-US" sz="2600" dirty="0"/>
          </a:p>
        </p:txBody>
      </p:sp>
      <p:cxnSp>
        <p:nvCxnSpPr>
          <p:cNvPr id="40" name="Straight Arrow Connector 39"/>
          <p:cNvCxnSpPr>
            <a:cxnSpLocks/>
          </p:cNvCxnSpPr>
          <p:nvPr/>
        </p:nvCxnSpPr>
        <p:spPr>
          <a:xfrm flipH="1">
            <a:off x="2802577" y="2334099"/>
            <a:ext cx="771896" cy="4023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74473" y="2125683"/>
            <a:ext cx="4438203" cy="369332"/>
          </a:xfrm>
          <a:prstGeom prst="rect">
            <a:avLst/>
          </a:prstGeom>
          <a:noFill/>
        </p:spPr>
        <p:txBody>
          <a:bodyPr wrap="none" rtlCol="0">
            <a:spAutoFit/>
          </a:bodyPr>
          <a:lstStyle/>
          <a:p>
            <a:r>
              <a:rPr lang="en-GB" dirty="0"/>
              <a:t>Brings the label and input box over to the left</a:t>
            </a:r>
          </a:p>
        </p:txBody>
      </p:sp>
      <p:cxnSp>
        <p:nvCxnSpPr>
          <p:cNvPr id="16" name="Straight Arrow Connector 15"/>
          <p:cNvCxnSpPr>
            <a:cxnSpLocks/>
          </p:cNvCxnSpPr>
          <p:nvPr/>
        </p:nvCxnSpPr>
        <p:spPr>
          <a:xfrm flipH="1">
            <a:off x="8633362" y="2434298"/>
            <a:ext cx="56407" cy="5464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238768" y="2064966"/>
            <a:ext cx="1617751" cy="369332"/>
          </a:xfrm>
          <a:prstGeom prst="rect">
            <a:avLst/>
          </a:prstGeom>
          <a:noFill/>
        </p:spPr>
        <p:txBody>
          <a:bodyPr wrap="none" rtlCol="0">
            <a:spAutoFit/>
          </a:bodyPr>
          <a:lstStyle/>
          <a:p>
            <a:r>
              <a:rPr lang="en-GB" dirty="0"/>
              <a:t>Aligns the label</a:t>
            </a:r>
          </a:p>
        </p:txBody>
      </p:sp>
      <p:sp>
        <p:nvSpPr>
          <p:cNvPr id="13" name="TextBox 12"/>
          <p:cNvSpPr txBox="1"/>
          <p:nvPr/>
        </p:nvSpPr>
        <p:spPr>
          <a:xfrm>
            <a:off x="10105901" y="2041218"/>
            <a:ext cx="1983179" cy="646331"/>
          </a:xfrm>
          <a:prstGeom prst="rect">
            <a:avLst/>
          </a:prstGeom>
          <a:noFill/>
        </p:spPr>
        <p:txBody>
          <a:bodyPr wrap="square" rtlCol="0">
            <a:spAutoFit/>
          </a:bodyPr>
          <a:lstStyle/>
          <a:p>
            <a:r>
              <a:rPr lang="en-GB" dirty="0"/>
              <a:t>Creates a column 2 units wide</a:t>
            </a:r>
          </a:p>
        </p:txBody>
      </p:sp>
      <p:cxnSp>
        <p:nvCxnSpPr>
          <p:cNvPr id="27" name="Straight Arrow Connector 26"/>
          <p:cNvCxnSpPr>
            <a:cxnSpLocks/>
          </p:cNvCxnSpPr>
          <p:nvPr/>
        </p:nvCxnSpPr>
        <p:spPr>
          <a:xfrm flipH="1">
            <a:off x="10840194" y="2637587"/>
            <a:ext cx="28202" cy="2732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24098" y="4334494"/>
            <a:ext cx="1983179" cy="646331"/>
          </a:xfrm>
          <a:prstGeom prst="rect">
            <a:avLst/>
          </a:prstGeom>
          <a:noFill/>
        </p:spPr>
        <p:txBody>
          <a:bodyPr wrap="square" rtlCol="0">
            <a:spAutoFit/>
          </a:bodyPr>
          <a:lstStyle/>
          <a:p>
            <a:r>
              <a:rPr lang="en-GB" dirty="0"/>
              <a:t>Creates a column 10 units wide</a:t>
            </a:r>
          </a:p>
        </p:txBody>
      </p:sp>
      <p:cxnSp>
        <p:nvCxnSpPr>
          <p:cNvPr id="29" name="Straight Arrow Connector 28"/>
          <p:cNvCxnSpPr>
            <a:cxnSpLocks/>
          </p:cNvCxnSpPr>
          <p:nvPr/>
        </p:nvCxnSpPr>
        <p:spPr>
          <a:xfrm flipV="1">
            <a:off x="2315688" y="3503221"/>
            <a:ext cx="279070" cy="914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515303" y="4334494"/>
            <a:ext cx="2649782" cy="923330"/>
          </a:xfrm>
          <a:prstGeom prst="rect">
            <a:avLst/>
          </a:prstGeom>
          <a:noFill/>
        </p:spPr>
        <p:txBody>
          <a:bodyPr wrap="square" rtlCol="0">
            <a:spAutoFit/>
          </a:bodyPr>
          <a:lstStyle/>
          <a:p>
            <a:r>
              <a:rPr lang="en-GB" dirty="0"/>
              <a:t>Styles the input box with grey edges, rounded corners, etc.</a:t>
            </a:r>
          </a:p>
        </p:txBody>
      </p:sp>
      <p:cxnSp>
        <p:nvCxnSpPr>
          <p:cNvPr id="33" name="Straight Arrow Connector 32"/>
          <p:cNvCxnSpPr>
            <a:cxnSpLocks/>
          </p:cNvCxnSpPr>
          <p:nvPr/>
        </p:nvCxnSpPr>
        <p:spPr>
          <a:xfrm flipV="1">
            <a:off x="10212779" y="3728851"/>
            <a:ext cx="0" cy="68877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342904" y="4334493"/>
            <a:ext cx="2185062" cy="646331"/>
          </a:xfrm>
          <a:prstGeom prst="rect">
            <a:avLst/>
          </a:prstGeom>
          <a:noFill/>
        </p:spPr>
        <p:txBody>
          <a:bodyPr wrap="square" rtlCol="0">
            <a:spAutoFit/>
          </a:bodyPr>
          <a:lstStyle/>
          <a:p>
            <a:r>
              <a:rPr lang="en-GB" dirty="0"/>
              <a:t>Adds an error message for the field</a:t>
            </a:r>
          </a:p>
        </p:txBody>
      </p:sp>
      <p:cxnSp>
        <p:nvCxnSpPr>
          <p:cNvPr id="37" name="Straight Arrow Connector 36"/>
          <p:cNvCxnSpPr>
            <a:cxnSpLocks/>
          </p:cNvCxnSpPr>
          <p:nvPr/>
        </p:nvCxnSpPr>
        <p:spPr>
          <a:xfrm flipH="1" flipV="1">
            <a:off x="4013861" y="4156364"/>
            <a:ext cx="403760" cy="2612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19" name="TextBox 9218"/>
          <p:cNvSpPr txBox="1"/>
          <p:nvPr/>
        </p:nvSpPr>
        <p:spPr>
          <a:xfrm>
            <a:off x="7328356" y="4346370"/>
            <a:ext cx="1945084" cy="369332"/>
          </a:xfrm>
          <a:prstGeom prst="rect">
            <a:avLst/>
          </a:prstGeom>
          <a:noFill/>
        </p:spPr>
        <p:txBody>
          <a:bodyPr wrap="none" rtlCol="0">
            <a:spAutoFit/>
          </a:bodyPr>
          <a:lstStyle/>
          <a:p>
            <a:r>
              <a:rPr lang="en-GB" dirty="0"/>
              <a:t>Makes the text red</a:t>
            </a:r>
          </a:p>
        </p:txBody>
      </p:sp>
      <p:cxnSp>
        <p:nvCxnSpPr>
          <p:cNvPr id="42" name="Straight Arrow Connector 41"/>
          <p:cNvCxnSpPr>
            <a:cxnSpLocks/>
          </p:cNvCxnSpPr>
          <p:nvPr/>
        </p:nvCxnSpPr>
        <p:spPr>
          <a:xfrm flipV="1">
            <a:off x="8633362" y="4085112"/>
            <a:ext cx="1120238" cy="3325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22" name="TextBox 9221"/>
          <p:cNvSpPr txBox="1"/>
          <p:nvPr/>
        </p:nvSpPr>
        <p:spPr>
          <a:xfrm>
            <a:off x="5110904" y="5156285"/>
            <a:ext cx="2755424" cy="1477328"/>
          </a:xfrm>
          <a:prstGeom prst="rect">
            <a:avLst/>
          </a:prstGeom>
          <a:noFill/>
        </p:spPr>
        <p:txBody>
          <a:bodyPr wrap="square" rtlCol="0">
            <a:spAutoFit/>
          </a:bodyPr>
          <a:lstStyle/>
          <a:p>
            <a:r>
              <a:rPr lang="en-GB" dirty="0"/>
              <a:t>Error message text could be added here.  If it’s left blank, the error messages from the data annotations in the model class are used</a:t>
            </a:r>
          </a:p>
        </p:txBody>
      </p:sp>
      <p:cxnSp>
        <p:nvCxnSpPr>
          <p:cNvPr id="45" name="Straight Arrow Connector 44"/>
          <p:cNvCxnSpPr>
            <a:cxnSpLocks/>
          </p:cNvCxnSpPr>
          <p:nvPr/>
        </p:nvCxnSpPr>
        <p:spPr>
          <a:xfrm flipV="1">
            <a:off x="6291944" y="4120738"/>
            <a:ext cx="1036412" cy="111430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61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06" y="2495016"/>
            <a:ext cx="10787227" cy="175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Styling the Create view</a:t>
            </a:r>
          </a:p>
        </p:txBody>
      </p:sp>
      <p:sp>
        <p:nvSpPr>
          <p:cNvPr id="3" name="TextBox 2"/>
          <p:cNvSpPr txBox="1"/>
          <p:nvPr/>
        </p:nvSpPr>
        <p:spPr>
          <a:xfrm>
            <a:off x="115908" y="1501057"/>
            <a:ext cx="9989993" cy="624626"/>
          </a:xfrm>
          <a:prstGeom prst="rect">
            <a:avLst/>
          </a:prstGeom>
          <a:noFill/>
        </p:spPr>
        <p:txBody>
          <a:bodyPr wrap="square" rtlCol="0">
            <a:normAutofit/>
          </a:bodyPr>
          <a:lstStyle/>
          <a:p>
            <a:pPr marL="285750" indent="-285750">
              <a:buFont typeface="Arial" panose="020B0604020202020204" pitchFamily="34" charset="0"/>
              <a:buChar char="•"/>
            </a:pPr>
            <a:r>
              <a:rPr lang="en-US" sz="2400" dirty="0"/>
              <a:t>The button should be styled as shown below</a:t>
            </a:r>
          </a:p>
        </p:txBody>
      </p:sp>
      <p:cxnSp>
        <p:nvCxnSpPr>
          <p:cNvPr id="40" name="Straight Arrow Connector 39"/>
          <p:cNvCxnSpPr>
            <a:cxnSpLocks/>
          </p:cNvCxnSpPr>
          <p:nvPr/>
        </p:nvCxnSpPr>
        <p:spPr>
          <a:xfrm flipH="1">
            <a:off x="2802577" y="2334099"/>
            <a:ext cx="771896" cy="4023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74473" y="2125683"/>
            <a:ext cx="4633320" cy="369332"/>
          </a:xfrm>
          <a:prstGeom prst="rect">
            <a:avLst/>
          </a:prstGeom>
          <a:noFill/>
        </p:spPr>
        <p:txBody>
          <a:bodyPr wrap="none" rtlCol="0">
            <a:spAutoFit/>
          </a:bodyPr>
          <a:lstStyle/>
          <a:p>
            <a:r>
              <a:rPr lang="en-GB" dirty="0"/>
              <a:t>Aligns the button with the other form elements</a:t>
            </a:r>
          </a:p>
        </p:txBody>
      </p:sp>
      <p:cxnSp>
        <p:nvCxnSpPr>
          <p:cNvPr id="16" name="Straight Arrow Connector 15"/>
          <p:cNvCxnSpPr>
            <a:cxnSpLocks/>
          </p:cNvCxnSpPr>
          <p:nvPr/>
        </p:nvCxnSpPr>
        <p:spPr>
          <a:xfrm flipH="1">
            <a:off x="4417621" y="2712002"/>
            <a:ext cx="2688952" cy="2732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41258" y="2452921"/>
            <a:ext cx="3827138" cy="369332"/>
          </a:xfrm>
          <a:prstGeom prst="rect">
            <a:avLst/>
          </a:prstGeom>
          <a:noFill/>
        </p:spPr>
        <p:txBody>
          <a:bodyPr wrap="none" rtlCol="0">
            <a:spAutoFit/>
          </a:bodyPr>
          <a:lstStyle/>
          <a:p>
            <a:r>
              <a:rPr lang="en-GB" dirty="0"/>
              <a:t>Moves the next column over by 2 units</a:t>
            </a:r>
          </a:p>
        </p:txBody>
      </p:sp>
      <p:sp>
        <p:nvSpPr>
          <p:cNvPr id="28" name="TextBox 27"/>
          <p:cNvSpPr txBox="1"/>
          <p:nvPr/>
        </p:nvSpPr>
        <p:spPr>
          <a:xfrm>
            <a:off x="6971648" y="2786065"/>
            <a:ext cx="4523666" cy="369332"/>
          </a:xfrm>
          <a:prstGeom prst="rect">
            <a:avLst/>
          </a:prstGeom>
          <a:noFill/>
        </p:spPr>
        <p:txBody>
          <a:bodyPr wrap="square" rtlCol="0">
            <a:spAutoFit/>
          </a:bodyPr>
          <a:lstStyle/>
          <a:p>
            <a:r>
              <a:rPr lang="en-GB" dirty="0"/>
              <a:t>Creates a column 10 units wide</a:t>
            </a:r>
          </a:p>
        </p:txBody>
      </p:sp>
      <p:cxnSp>
        <p:nvCxnSpPr>
          <p:cNvPr id="29" name="Straight Arrow Connector 28"/>
          <p:cNvCxnSpPr>
            <a:cxnSpLocks/>
            <a:stCxn id="28" idx="1"/>
          </p:cNvCxnSpPr>
          <p:nvPr/>
        </p:nvCxnSpPr>
        <p:spPr>
          <a:xfrm flipH="1">
            <a:off x="6267200" y="2970731"/>
            <a:ext cx="704448" cy="12279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62106" y="3669475"/>
            <a:ext cx="2649782" cy="923330"/>
          </a:xfrm>
          <a:prstGeom prst="rect">
            <a:avLst/>
          </a:prstGeom>
          <a:noFill/>
        </p:spPr>
        <p:txBody>
          <a:bodyPr wrap="square" rtlCol="0">
            <a:spAutoFit/>
          </a:bodyPr>
          <a:lstStyle/>
          <a:p>
            <a:r>
              <a:rPr lang="en-GB" dirty="0"/>
              <a:t>Styles the button with rounded corners and light background, etc.</a:t>
            </a:r>
          </a:p>
        </p:txBody>
      </p:sp>
      <p:cxnSp>
        <p:nvCxnSpPr>
          <p:cNvPr id="33" name="Straight Arrow Connector 32"/>
          <p:cNvCxnSpPr>
            <a:cxnSpLocks/>
            <a:stCxn id="21" idx="1"/>
          </p:cNvCxnSpPr>
          <p:nvPr/>
        </p:nvCxnSpPr>
        <p:spPr>
          <a:xfrm flipH="1" flipV="1">
            <a:off x="8803794" y="3633850"/>
            <a:ext cx="558312" cy="4972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883" y="3989684"/>
            <a:ext cx="3241964" cy="2891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15908" y="4592806"/>
            <a:ext cx="4432341"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Create view now looks much better</a:t>
            </a:r>
          </a:p>
          <a:p>
            <a:pPr marL="285750" indent="-285750">
              <a:buFont typeface="Arial" panose="020B0604020202020204" pitchFamily="34" charset="0"/>
              <a:buChar char="•"/>
            </a:pPr>
            <a:r>
              <a:rPr lang="en-GB" sz="2400" dirty="0"/>
              <a:t>The same styling should now be applied to the Edit view</a:t>
            </a:r>
          </a:p>
        </p:txBody>
      </p:sp>
    </p:spTree>
    <p:extLst>
      <p:ext uri="{BB962C8B-B14F-4D97-AF65-F5344CB8AC3E}">
        <p14:creationId xmlns:p14="http://schemas.microsoft.com/office/powerpoint/2010/main" val="281133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82" y="3726794"/>
            <a:ext cx="6994108" cy="2816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Styling the Details view</a:t>
            </a:r>
          </a:p>
        </p:txBody>
      </p:sp>
      <p:sp>
        <p:nvSpPr>
          <p:cNvPr id="3" name="TextBox 2"/>
          <p:cNvSpPr txBox="1"/>
          <p:nvPr/>
        </p:nvSpPr>
        <p:spPr>
          <a:xfrm>
            <a:off x="199036" y="1418101"/>
            <a:ext cx="7294294" cy="2616101"/>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styling of the Details view could also be improved</a:t>
            </a:r>
          </a:p>
          <a:p>
            <a:pPr marL="285750" indent="-285750">
              <a:buFont typeface="Arial" panose="020B0604020202020204" pitchFamily="34" charset="0"/>
              <a:buChar char="•"/>
            </a:pPr>
            <a:r>
              <a:rPr lang="en-US" sz="2400" dirty="0"/>
              <a:t>Add a horizontal rule &lt;</a:t>
            </a:r>
            <a:r>
              <a:rPr lang="en-US" sz="2400" dirty="0" err="1"/>
              <a:t>hr</a:t>
            </a:r>
            <a:r>
              <a:rPr lang="en-US" sz="2400" dirty="0"/>
              <a:t>/&gt; under the &lt;h4&gt; Movie&lt;/h4&gt; heading</a:t>
            </a:r>
          </a:p>
          <a:p>
            <a:pPr marL="285750" indent="-285750">
              <a:buFont typeface="Arial" panose="020B0604020202020204" pitchFamily="34" charset="0"/>
              <a:buChar char="•"/>
            </a:pPr>
            <a:r>
              <a:rPr lang="en-US" sz="2400" dirty="0"/>
              <a:t>Add a class=“dl-horizontal” to the &lt;dl&gt; tag</a:t>
            </a:r>
          </a:p>
          <a:p>
            <a:pPr marL="285750" indent="-285750">
              <a:buFont typeface="Arial" panose="020B0604020202020204" pitchFamily="34" charset="0"/>
              <a:buChar char="•"/>
            </a:pPr>
            <a:r>
              <a:rPr lang="en-US" sz="2400" dirty="0"/>
              <a:t>The labels and information in the Details view are now arranged horizontally, which is a bit easier to read</a:t>
            </a:r>
          </a:p>
          <a:p>
            <a:pPr marL="285750" indent="-285750">
              <a:buFont typeface="Arial" panose="020B0604020202020204" pitchFamily="34" charset="0"/>
              <a:buChar char="•"/>
            </a:pPr>
            <a:endParaRPr lang="en-US" sz="2000" dirty="0"/>
          </a:p>
        </p:txBody>
      </p:sp>
      <p:sp>
        <p:nvSpPr>
          <p:cNvPr id="65" name="Oval 64"/>
          <p:cNvSpPr/>
          <p:nvPr/>
        </p:nvSpPr>
        <p:spPr>
          <a:xfrm>
            <a:off x="624800" y="5042664"/>
            <a:ext cx="4065956" cy="5743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5226" y="215515"/>
            <a:ext cx="2099706" cy="2713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5226" y="3042241"/>
            <a:ext cx="324802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Oval 19"/>
          <p:cNvSpPr/>
          <p:nvPr/>
        </p:nvSpPr>
        <p:spPr>
          <a:xfrm>
            <a:off x="498763" y="4829627"/>
            <a:ext cx="1073374" cy="3494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p:cNvCxnSpPr>
            <a:cxnSpLocks/>
          </p:cNvCxnSpPr>
          <p:nvPr/>
        </p:nvCxnSpPr>
        <p:spPr>
          <a:xfrm flipH="1">
            <a:off x="3625478" y="2928689"/>
            <a:ext cx="1338408" cy="21139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20" idx="2"/>
          </p:cNvCxnSpPr>
          <p:nvPr/>
        </p:nvCxnSpPr>
        <p:spPr>
          <a:xfrm rot="16200000" flipH="1">
            <a:off x="-1097963" y="3407628"/>
            <a:ext cx="2972415" cy="221037"/>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6745015" y="3546286"/>
            <a:ext cx="1175825" cy="3681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10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65" y="4174178"/>
            <a:ext cx="7300447" cy="2155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Styling the Delete view</a:t>
            </a:r>
          </a:p>
        </p:txBody>
      </p:sp>
      <p:sp>
        <p:nvSpPr>
          <p:cNvPr id="3" name="TextBox 2"/>
          <p:cNvSpPr txBox="1"/>
          <p:nvPr/>
        </p:nvSpPr>
        <p:spPr>
          <a:xfrm>
            <a:off x="199036" y="1418101"/>
            <a:ext cx="7294294" cy="2616101"/>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styling of the is very similar to the Details view, though there is also a bit of extra styling on the button</a:t>
            </a:r>
          </a:p>
          <a:p>
            <a:pPr marL="285750" indent="-285750">
              <a:buFont typeface="Arial" panose="020B0604020202020204" pitchFamily="34" charset="0"/>
              <a:buChar char="•"/>
            </a:pPr>
            <a:r>
              <a:rPr lang="en-US" sz="2400" dirty="0"/>
              <a:t>Add a horizontal rule &lt;</a:t>
            </a:r>
            <a:r>
              <a:rPr lang="en-US" sz="2400" dirty="0" err="1"/>
              <a:t>hr</a:t>
            </a:r>
            <a:r>
              <a:rPr lang="en-US" sz="2400" dirty="0"/>
              <a:t>/&gt; under the &lt;h4&gt; Movie&lt;/h4&gt; heading</a:t>
            </a:r>
          </a:p>
          <a:p>
            <a:pPr marL="285750" indent="-285750">
              <a:buFont typeface="Arial" panose="020B0604020202020204" pitchFamily="34" charset="0"/>
              <a:buChar char="•"/>
            </a:pPr>
            <a:r>
              <a:rPr lang="en-US" sz="2400" dirty="0"/>
              <a:t>Add a class=“dl-horizontal” to the &lt;dl&gt; tag</a:t>
            </a:r>
          </a:p>
          <a:p>
            <a:pPr marL="285750" indent="-285750">
              <a:buFont typeface="Arial" panose="020B0604020202020204" pitchFamily="34" charset="0"/>
              <a:buChar char="•"/>
            </a:pPr>
            <a:r>
              <a:rPr lang="en-US" sz="2400" dirty="0"/>
              <a:t>The styling for the button is on the next slide</a:t>
            </a:r>
          </a:p>
          <a:p>
            <a:pPr marL="285750" indent="-285750">
              <a:buFont typeface="Arial" panose="020B0604020202020204" pitchFamily="34" charset="0"/>
              <a:buChar char="•"/>
            </a:pPr>
            <a:endParaRPr lang="en-US" sz="2000" dirty="0"/>
          </a:p>
        </p:txBody>
      </p:sp>
      <p:sp>
        <p:nvSpPr>
          <p:cNvPr id="65" name="Oval 64"/>
          <p:cNvSpPr/>
          <p:nvPr/>
        </p:nvSpPr>
        <p:spPr>
          <a:xfrm>
            <a:off x="199036" y="5173288"/>
            <a:ext cx="4503593" cy="5268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51665" y="4870977"/>
            <a:ext cx="918995" cy="3808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p:cNvCxnSpPr>
            <a:cxnSpLocks/>
          </p:cNvCxnSpPr>
          <p:nvPr/>
        </p:nvCxnSpPr>
        <p:spPr>
          <a:xfrm flipH="1">
            <a:off x="3625478" y="3312186"/>
            <a:ext cx="1314657" cy="186689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6200000" flipH="1">
            <a:off x="-1233187" y="3448980"/>
            <a:ext cx="2972415" cy="221037"/>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5450" y="1527767"/>
            <a:ext cx="2606423" cy="304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538359" y="4676374"/>
            <a:ext cx="1745221" cy="369332"/>
          </a:xfrm>
          <a:prstGeom prst="rect">
            <a:avLst/>
          </a:prstGeom>
          <a:noFill/>
        </p:spPr>
        <p:txBody>
          <a:bodyPr wrap="none" rtlCol="0">
            <a:spAutoFit/>
          </a:bodyPr>
          <a:lstStyle/>
          <a:p>
            <a:r>
              <a:rPr lang="en-US" dirty="0" err="1"/>
              <a:t>Unstyled</a:t>
            </a:r>
            <a:r>
              <a:rPr lang="en-US" dirty="0"/>
              <a:t> version</a:t>
            </a:r>
            <a:endParaRPr lang="en-GB" dirty="0"/>
          </a:p>
        </p:txBody>
      </p:sp>
    </p:spTree>
    <p:extLst>
      <p:ext uri="{BB962C8B-B14F-4D97-AF65-F5344CB8AC3E}">
        <p14:creationId xmlns:p14="http://schemas.microsoft.com/office/powerpoint/2010/main" val="2603614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36" y="3776353"/>
            <a:ext cx="10547653" cy="3081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Styling the Delete view</a:t>
            </a:r>
          </a:p>
        </p:txBody>
      </p:sp>
      <p:sp>
        <p:nvSpPr>
          <p:cNvPr id="3" name="TextBox 2"/>
          <p:cNvSpPr txBox="1"/>
          <p:nvPr/>
        </p:nvSpPr>
        <p:spPr>
          <a:xfrm>
            <a:off x="199036" y="1418101"/>
            <a:ext cx="6854907"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button is put in a form group (which increases the space around it) by wrapping it in a &lt;div class=“form-group”&gt;</a:t>
            </a:r>
          </a:p>
          <a:p>
            <a:pPr marL="285750" indent="-285750">
              <a:buFont typeface="Arial" panose="020B0604020202020204" pitchFamily="34" charset="0"/>
              <a:buChar char="•"/>
            </a:pPr>
            <a:r>
              <a:rPr lang="en-US" sz="2000" dirty="0"/>
              <a:t>It is moved over – away from the Back to List link, so it’s not clicked accidentally – by putting another div inside the first one:  </a:t>
            </a:r>
            <a:r>
              <a:rPr lang="en-GB" sz="2000" dirty="0"/>
              <a:t>&lt;div class="col-sm-offset-1 col-sm-11"&gt;</a:t>
            </a:r>
          </a:p>
          <a:p>
            <a:pPr marL="285750" indent="-285750">
              <a:buFont typeface="Arial" panose="020B0604020202020204" pitchFamily="34" charset="0"/>
              <a:buChar char="•"/>
            </a:pPr>
            <a:r>
              <a:rPr lang="en-US" sz="2000" dirty="0"/>
              <a:t>Then the button is styled by adding </a:t>
            </a:r>
            <a:r>
              <a:rPr lang="en-GB" sz="2000" dirty="0"/>
              <a:t>class=“</a:t>
            </a:r>
            <a:r>
              <a:rPr lang="en-GB" sz="2000" dirty="0" err="1"/>
              <a:t>btn</a:t>
            </a:r>
            <a:r>
              <a:rPr lang="en-GB" sz="2000" dirty="0"/>
              <a:t> </a:t>
            </a:r>
            <a:r>
              <a:rPr lang="en-GB" sz="2000" dirty="0" err="1"/>
              <a:t>btn</a:t>
            </a:r>
            <a:r>
              <a:rPr lang="en-GB" sz="2000" dirty="0"/>
              <a:t>-default” to the &lt;input&gt; tag</a:t>
            </a:r>
            <a:endParaRPr lang="en-US" sz="2000" dirty="0"/>
          </a:p>
          <a:p>
            <a:pPr marL="285750" indent="-285750">
              <a:buFont typeface="Arial" panose="020B0604020202020204" pitchFamily="34" charset="0"/>
              <a:buChar char="•"/>
            </a:pPr>
            <a:endParaRPr lang="en-US" sz="2000" dirty="0"/>
          </a:p>
        </p:txBody>
      </p:sp>
      <p:sp>
        <p:nvSpPr>
          <p:cNvPr id="65" name="Oval 64"/>
          <p:cNvSpPr/>
          <p:nvPr/>
        </p:nvSpPr>
        <p:spPr>
          <a:xfrm>
            <a:off x="1327192" y="5106102"/>
            <a:ext cx="5417993" cy="4115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99165" y="4760842"/>
            <a:ext cx="3732024" cy="3808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p:cNvCxnSpPr>
            <a:cxnSpLocks/>
          </p:cNvCxnSpPr>
          <p:nvPr/>
        </p:nvCxnSpPr>
        <p:spPr>
          <a:xfrm>
            <a:off x="6365174" y="3265772"/>
            <a:ext cx="688769" cy="225190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a:off x="-1310228" y="3265771"/>
            <a:ext cx="3418788" cy="1"/>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702" y="629903"/>
            <a:ext cx="3743944" cy="4130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4346370" y="5427028"/>
            <a:ext cx="3265714" cy="4868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Elbow Connector 12"/>
          <p:cNvCxnSpPr/>
          <p:nvPr/>
        </p:nvCxnSpPr>
        <p:spPr>
          <a:xfrm rot="5400000">
            <a:off x="4619646" y="2980563"/>
            <a:ext cx="2600408" cy="1650671"/>
          </a:xfrm>
          <a:prstGeom prst="bentConnector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65226" y="4684216"/>
            <a:ext cx="1494512" cy="369332"/>
          </a:xfrm>
          <a:prstGeom prst="rect">
            <a:avLst/>
          </a:prstGeom>
          <a:noFill/>
        </p:spPr>
        <p:txBody>
          <a:bodyPr wrap="none" rtlCol="0">
            <a:spAutoFit/>
          </a:bodyPr>
          <a:lstStyle/>
          <a:p>
            <a:r>
              <a:rPr lang="en-US" dirty="0"/>
              <a:t>Styled version</a:t>
            </a:r>
            <a:endParaRPr lang="en-GB" dirty="0"/>
          </a:p>
        </p:txBody>
      </p:sp>
    </p:spTree>
    <p:extLst>
      <p:ext uri="{BB962C8B-B14F-4D97-AF65-F5344CB8AC3E}">
        <p14:creationId xmlns:p14="http://schemas.microsoft.com/office/powerpoint/2010/main" val="122879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4C9F-E83B-42E2-AE33-6292DD7CAFE4}"/>
              </a:ext>
            </a:extLst>
          </p:cNvPr>
          <p:cNvSpPr txBox="1"/>
          <p:nvPr/>
        </p:nvSpPr>
        <p:spPr>
          <a:xfrm>
            <a:off x="3230880" y="2118360"/>
            <a:ext cx="5730240" cy="1200329"/>
          </a:xfrm>
          <a:prstGeom prst="rect">
            <a:avLst/>
          </a:prstGeom>
          <a:noFill/>
        </p:spPr>
        <p:txBody>
          <a:bodyPr wrap="square" rtlCol="0">
            <a:spAutoFit/>
          </a:bodyPr>
          <a:lstStyle/>
          <a:p>
            <a:pPr algn="ctr"/>
            <a:r>
              <a:rPr lang="en-GB" sz="7200" b="1" dirty="0"/>
              <a:t>Testing</a:t>
            </a:r>
          </a:p>
        </p:txBody>
      </p:sp>
    </p:spTree>
    <p:extLst>
      <p:ext uri="{BB962C8B-B14F-4D97-AF65-F5344CB8AC3E}">
        <p14:creationId xmlns:p14="http://schemas.microsoft.com/office/powerpoint/2010/main" val="1539087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365125"/>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MVC Movies is finished and styled</a:t>
            </a:r>
          </a:p>
        </p:txBody>
      </p:sp>
      <p:sp>
        <p:nvSpPr>
          <p:cNvPr id="3" name="TextBox 2"/>
          <p:cNvSpPr txBox="1"/>
          <p:nvPr/>
        </p:nvSpPr>
        <p:spPr>
          <a:xfrm>
            <a:off x="115909" y="1418101"/>
            <a:ext cx="3957327" cy="421653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functionality of MVC Movies is finished</a:t>
            </a:r>
          </a:p>
          <a:p>
            <a:pPr marL="742950" lvl="1" indent="-285750">
              <a:buFont typeface="Arial" panose="020B0604020202020204" pitchFamily="34" charset="0"/>
              <a:buChar char="•"/>
            </a:pPr>
            <a:r>
              <a:rPr lang="en-US" sz="2000" dirty="0"/>
              <a:t>Creating, reading, updating and deleting records from a database</a:t>
            </a:r>
          </a:p>
          <a:p>
            <a:pPr marL="742950" lvl="1" indent="-285750">
              <a:buFont typeface="Arial" panose="020B0604020202020204" pitchFamily="34" charset="0"/>
              <a:buChar char="•"/>
            </a:pPr>
            <a:r>
              <a:rPr lang="en-US" sz="2000" dirty="0"/>
              <a:t>Searching records by title and filtering by genre</a:t>
            </a:r>
          </a:p>
          <a:p>
            <a:pPr marL="285750" indent="-285750">
              <a:buFont typeface="Arial" panose="020B0604020202020204" pitchFamily="34" charset="0"/>
              <a:buChar char="•"/>
            </a:pPr>
            <a:r>
              <a:rPr lang="en-US" sz="2000" dirty="0"/>
              <a:t>It has also been styled</a:t>
            </a:r>
          </a:p>
          <a:p>
            <a:pPr marL="285750" indent="-285750">
              <a:buFont typeface="Arial" panose="020B0604020202020204" pitchFamily="34" charset="0"/>
              <a:buChar char="•"/>
            </a:pPr>
            <a:r>
              <a:rPr lang="en-US" sz="2000" dirty="0"/>
              <a:t>There are some additional options</a:t>
            </a:r>
          </a:p>
          <a:p>
            <a:pPr marL="742950" lvl="1" indent="-285750">
              <a:buFont typeface="Arial" panose="020B0604020202020204" pitchFamily="34" charset="0"/>
              <a:buChar char="•"/>
            </a:pPr>
            <a:r>
              <a:rPr lang="en-US" sz="2000" dirty="0"/>
              <a:t>Tidying up memory by releasing unused resources</a:t>
            </a:r>
          </a:p>
          <a:p>
            <a:pPr marL="742950" lvl="1" indent="-285750">
              <a:buFont typeface="Arial" panose="020B0604020202020204" pitchFamily="34" charset="0"/>
              <a:buChar char="•"/>
            </a:pPr>
            <a:r>
              <a:rPr lang="en-US" sz="2000" dirty="0"/>
              <a:t>Adding images using URLs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093" y="1418101"/>
            <a:ext cx="6117709" cy="25262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511" y="2813851"/>
            <a:ext cx="2631938" cy="25410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7586" y="3112937"/>
            <a:ext cx="2972457" cy="25217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3815" y="3637393"/>
            <a:ext cx="2379349" cy="25217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5015" y="4084355"/>
            <a:ext cx="2616880" cy="256120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22088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62093"/>
            <a:ext cx="10961914" cy="132556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Tidying up memory by releasing unused resources</a:t>
            </a:r>
          </a:p>
        </p:txBody>
      </p:sp>
      <p:sp>
        <p:nvSpPr>
          <p:cNvPr id="3" name="TextBox 2"/>
          <p:cNvSpPr txBox="1"/>
          <p:nvPr/>
        </p:nvSpPr>
        <p:spPr>
          <a:xfrm>
            <a:off x="274537" y="1849749"/>
            <a:ext cx="4238085"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It is good practice to dispose of any resources in an application as soon as you are finished with them</a:t>
            </a:r>
          </a:p>
          <a:p>
            <a:pPr marL="742950" lvl="1" indent="-285750">
              <a:buFont typeface="Arial" panose="020B0604020202020204" pitchFamily="34" charset="0"/>
              <a:buChar char="•"/>
            </a:pPr>
            <a:r>
              <a:rPr lang="en-US" sz="2000" dirty="0"/>
              <a:t>This releases memory and may improve performance</a:t>
            </a:r>
          </a:p>
          <a:p>
            <a:pPr marL="742950" lvl="1" indent="-285750">
              <a:buFont typeface="Arial" panose="020B0604020202020204" pitchFamily="34" charset="0"/>
              <a:buChar char="•"/>
            </a:pPr>
            <a:r>
              <a:rPr lang="en-US" sz="2000" dirty="0"/>
              <a:t>You can do this by adding a Dispose method to the </a:t>
            </a:r>
            <a:r>
              <a:rPr lang="en-US" sz="2000" dirty="0" err="1"/>
              <a:t>HomeController</a:t>
            </a:r>
            <a:endParaRPr lang="en-US" sz="2000" dirty="0"/>
          </a:p>
          <a:p>
            <a:pPr marL="285750" indent="-285750">
              <a:buFont typeface="Arial" panose="020B0604020202020204" pitchFamily="34" charset="0"/>
              <a:buChar char="•"/>
            </a:pPr>
            <a:r>
              <a:rPr lang="en-US" sz="2000" dirty="0"/>
              <a:t>This method is called automatically by the application whenever it’s needed</a:t>
            </a:r>
          </a:p>
          <a:p>
            <a:pPr marL="742950" lvl="1" indent="-285750">
              <a:buFont typeface="Arial" panose="020B0604020202020204" pitchFamily="34" charset="0"/>
              <a:buChar char="•"/>
            </a:pPr>
            <a:r>
              <a:rPr lang="en-US" sz="2000" dirty="0"/>
              <a:t>The using in using(@</a:t>
            </a:r>
            <a:r>
              <a:rPr lang="en-US" sz="2000" dirty="0" err="1"/>
              <a:t>Html.BeginFor</a:t>
            </a:r>
            <a:r>
              <a:rPr lang="en-US" sz="2000" dirty="0"/>
              <a:t>()) tells MVC to release the resources for the form as soon as they are no longer needed</a:t>
            </a:r>
          </a:p>
        </p:txBody>
      </p:sp>
      <p:cxnSp>
        <p:nvCxnSpPr>
          <p:cNvPr id="17" name="Straight Arrow Connector 16"/>
          <p:cNvCxnSpPr>
            <a:cxnSpLocks/>
          </p:cNvCxnSpPr>
          <p:nvPr/>
        </p:nvCxnSpPr>
        <p:spPr>
          <a:xfrm flipV="1">
            <a:off x="3956167" y="3408218"/>
            <a:ext cx="712814" cy="4275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981" y="1546168"/>
            <a:ext cx="7334359" cy="316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945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4C9F-E83B-42E2-AE33-6292DD7CAFE4}"/>
              </a:ext>
            </a:extLst>
          </p:cNvPr>
          <p:cNvSpPr txBox="1"/>
          <p:nvPr/>
        </p:nvSpPr>
        <p:spPr>
          <a:xfrm>
            <a:off x="3230880" y="2118360"/>
            <a:ext cx="5730240" cy="1200329"/>
          </a:xfrm>
          <a:prstGeom prst="rect">
            <a:avLst/>
          </a:prstGeom>
          <a:noFill/>
        </p:spPr>
        <p:txBody>
          <a:bodyPr wrap="square" rtlCol="0">
            <a:spAutoFit/>
          </a:bodyPr>
          <a:lstStyle/>
          <a:p>
            <a:pPr algn="ctr"/>
            <a:r>
              <a:rPr lang="en-GB" sz="7200" b="1" dirty="0"/>
              <a:t>Images</a:t>
            </a:r>
          </a:p>
        </p:txBody>
      </p:sp>
    </p:spTree>
    <p:extLst>
      <p:ext uri="{BB962C8B-B14F-4D97-AF65-F5344CB8AC3E}">
        <p14:creationId xmlns:p14="http://schemas.microsoft.com/office/powerpoint/2010/main" val="169069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4C9F-E83B-42E2-AE33-6292DD7CAFE4}"/>
              </a:ext>
            </a:extLst>
          </p:cNvPr>
          <p:cNvSpPr txBox="1"/>
          <p:nvPr/>
        </p:nvSpPr>
        <p:spPr>
          <a:xfrm>
            <a:off x="3230880" y="2118360"/>
            <a:ext cx="5730240" cy="1200329"/>
          </a:xfrm>
          <a:prstGeom prst="rect">
            <a:avLst/>
          </a:prstGeom>
          <a:noFill/>
        </p:spPr>
        <p:txBody>
          <a:bodyPr wrap="square" rtlCol="0">
            <a:spAutoFit/>
          </a:bodyPr>
          <a:lstStyle/>
          <a:p>
            <a:pPr algn="ctr"/>
            <a:r>
              <a:rPr lang="en-GB" sz="7200" b="1" dirty="0"/>
              <a:t>Validation</a:t>
            </a:r>
          </a:p>
        </p:txBody>
      </p:sp>
    </p:spTree>
    <p:extLst>
      <p:ext uri="{BB962C8B-B14F-4D97-AF65-F5344CB8AC3E}">
        <p14:creationId xmlns:p14="http://schemas.microsoft.com/office/powerpoint/2010/main" val="3573690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670" y="1209308"/>
            <a:ext cx="56102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262093"/>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Getting image URLs from the web</a:t>
            </a:r>
          </a:p>
        </p:txBody>
      </p:sp>
      <p:sp>
        <p:nvSpPr>
          <p:cNvPr id="3" name="TextBox 2"/>
          <p:cNvSpPr txBox="1"/>
          <p:nvPr/>
        </p:nvSpPr>
        <p:spPr>
          <a:xfrm>
            <a:off x="447489" y="1508551"/>
            <a:ext cx="5216329"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You can add images to the application easily by using URLs</a:t>
            </a:r>
          </a:p>
          <a:p>
            <a:pPr marL="742950" lvl="1" indent="-285750">
              <a:buFont typeface="Arial" panose="020B0604020202020204" pitchFamily="34" charset="0"/>
              <a:buChar char="•"/>
            </a:pPr>
            <a:r>
              <a:rPr lang="en-US" sz="2000" dirty="0"/>
              <a:t>These can be URLs from the web</a:t>
            </a:r>
          </a:p>
          <a:p>
            <a:pPr marL="742950" lvl="1" indent="-285750">
              <a:buFont typeface="Arial" panose="020B0604020202020204" pitchFamily="34" charset="0"/>
              <a:buChar char="•"/>
            </a:pPr>
            <a:r>
              <a:rPr lang="en-US" sz="2000" dirty="0"/>
              <a:t>You can also use images that you have added to the project in Visual Studio</a:t>
            </a:r>
          </a:p>
          <a:p>
            <a:pPr marL="285750" indent="-285750">
              <a:buFont typeface="Arial" panose="020B0604020202020204" pitchFamily="34" charset="0"/>
              <a:buChar char="•"/>
            </a:pPr>
            <a:r>
              <a:rPr lang="en-US" sz="2000" dirty="0"/>
              <a:t>To get an image URL from the web:</a:t>
            </a:r>
          </a:p>
          <a:p>
            <a:pPr marL="742950" lvl="1" indent="-285750">
              <a:buFont typeface="Arial" panose="020B0604020202020204" pitchFamily="34" charset="0"/>
              <a:buChar char="•"/>
            </a:pPr>
            <a:r>
              <a:rPr lang="en-US" sz="2000" dirty="0"/>
              <a:t>Do a Google Images search to locate it</a:t>
            </a:r>
          </a:p>
          <a:p>
            <a:pPr marL="742950" lvl="1" indent="-285750">
              <a:buFont typeface="Arial" panose="020B0604020202020204" pitchFamily="34" charset="0"/>
              <a:buChar char="•"/>
            </a:pPr>
            <a:r>
              <a:rPr lang="en-US" sz="2000" dirty="0"/>
              <a:t>Open the page with the image</a:t>
            </a:r>
          </a:p>
          <a:p>
            <a:pPr marL="742950" lvl="1" indent="-285750">
              <a:buFont typeface="Arial" panose="020B0604020202020204" pitchFamily="34" charset="0"/>
              <a:buChar char="•"/>
            </a:pPr>
            <a:r>
              <a:rPr lang="en-US" sz="2000" dirty="0"/>
              <a:t>Right-click on the image and select open in new tab</a:t>
            </a:r>
          </a:p>
          <a:p>
            <a:pPr marL="742950" lvl="1" indent="-285750">
              <a:buFont typeface="Arial" panose="020B0604020202020204" pitchFamily="34" charset="0"/>
              <a:buChar char="•"/>
            </a:pPr>
            <a:r>
              <a:rPr lang="en-US" sz="2000" dirty="0"/>
              <a:t>Then copy the URL using the menu or from the address bar</a:t>
            </a:r>
          </a:p>
          <a:p>
            <a:pPr marL="742950" lvl="1" indent="-285750">
              <a:buFont typeface="Arial" panose="020B0604020202020204" pitchFamily="34" charset="0"/>
              <a:buChar char="•"/>
            </a:pPr>
            <a:r>
              <a:rPr lang="en-US" sz="2000" dirty="0"/>
              <a:t>In the application, edit the record, adding the URL</a:t>
            </a:r>
          </a:p>
          <a:p>
            <a:pPr marL="742950" lvl="1" indent="-285750">
              <a:buFont typeface="Arial" panose="020B0604020202020204" pitchFamily="34" charset="0"/>
              <a:buChar char="•"/>
            </a:pPr>
            <a:r>
              <a:rPr lang="en-US" sz="2000" dirty="0"/>
              <a:t>For now, the text of the URL will display, but this is easy to render as an image</a:t>
            </a:r>
          </a:p>
          <a:p>
            <a:pPr marL="742950" lvl="1" indent="-285750">
              <a:buFont typeface="Arial" panose="020B0604020202020204" pitchFamily="34" charset="0"/>
              <a:buChar char="•"/>
            </a:pPr>
            <a:endParaRPr lang="en-US" sz="2000" dirty="0"/>
          </a:p>
        </p:txBody>
      </p:sp>
      <p:cxnSp>
        <p:nvCxnSpPr>
          <p:cNvPr id="17" name="Straight Arrow Connector 16"/>
          <p:cNvCxnSpPr>
            <a:cxnSpLocks/>
          </p:cNvCxnSpPr>
          <p:nvPr/>
        </p:nvCxnSpPr>
        <p:spPr>
          <a:xfrm>
            <a:off x="5281684" y="4831307"/>
            <a:ext cx="3505916" cy="998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C2038B5F-C6A5-4569-880E-C16FE17F7C84}"/>
              </a:ext>
            </a:extLst>
          </p:cNvPr>
          <p:cNvSpPr/>
          <p:nvPr/>
        </p:nvSpPr>
        <p:spPr>
          <a:xfrm>
            <a:off x="8787600" y="4732534"/>
            <a:ext cx="1885984" cy="3973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5977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30942"/>
            <a:ext cx="5629275"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262093"/>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Getting URLs for image files</a:t>
            </a:r>
          </a:p>
        </p:txBody>
      </p:sp>
      <p:sp>
        <p:nvSpPr>
          <p:cNvPr id="3" name="TextBox 2"/>
          <p:cNvSpPr txBox="1"/>
          <p:nvPr/>
        </p:nvSpPr>
        <p:spPr>
          <a:xfrm>
            <a:off x="0" y="1340839"/>
            <a:ext cx="4633415" cy="5940088"/>
          </a:xfrm>
          <a:prstGeom prst="rect">
            <a:avLst/>
          </a:prstGeom>
          <a:noFill/>
        </p:spPr>
        <p:txBody>
          <a:bodyPr wrap="square" rtlCol="0">
            <a:spAutoFit/>
          </a:bodyPr>
          <a:lstStyle/>
          <a:p>
            <a:pPr marL="285750" indent="-285750">
              <a:buFont typeface="Arial" panose="020B0604020202020204" pitchFamily="34" charset="0"/>
              <a:buChar char="•"/>
            </a:pPr>
            <a:r>
              <a:rPr lang="en-US" sz="2000" dirty="0"/>
              <a:t>If you want to link to an image through Visual Studio</a:t>
            </a:r>
          </a:p>
          <a:p>
            <a:pPr marL="742950" lvl="1" indent="-285750">
              <a:buFont typeface="Arial" panose="020B0604020202020204" pitchFamily="34" charset="0"/>
              <a:buChar char="•"/>
            </a:pPr>
            <a:r>
              <a:rPr lang="en-US" sz="2000" dirty="0"/>
              <a:t>Add the image file to the Content folder by right-clicking on the folder and selecting Add -&gt; Existing Item</a:t>
            </a:r>
          </a:p>
          <a:p>
            <a:pPr marL="742950" lvl="1" indent="-285750">
              <a:buFont typeface="Arial" panose="020B0604020202020204" pitchFamily="34" charset="0"/>
              <a:buChar char="•"/>
            </a:pPr>
            <a:r>
              <a:rPr lang="en-US" sz="2000" dirty="0"/>
              <a:t>Once the image file has been added, drag it into any view</a:t>
            </a:r>
          </a:p>
          <a:p>
            <a:pPr marL="742950" lvl="1" indent="-285750">
              <a:buFont typeface="Arial" panose="020B0604020202020204" pitchFamily="34" charset="0"/>
              <a:buChar char="•"/>
            </a:pPr>
            <a:r>
              <a:rPr lang="en-US" sz="2000" dirty="0"/>
              <a:t>An HTML &lt;</a:t>
            </a:r>
            <a:r>
              <a:rPr lang="en-US" sz="2000" dirty="0" err="1"/>
              <a:t>img</a:t>
            </a:r>
            <a:r>
              <a:rPr lang="en-US" sz="2000" dirty="0"/>
              <a:t>&gt; tag will be created, which contains the URL</a:t>
            </a:r>
          </a:p>
          <a:p>
            <a:pPr marL="742950" lvl="1" indent="-285750">
              <a:buFont typeface="Arial" panose="020B0604020202020204" pitchFamily="34" charset="0"/>
              <a:buChar char="•"/>
            </a:pPr>
            <a:r>
              <a:rPr lang="en-US" sz="2000" dirty="0"/>
              <a:t>Copy the URL from the tag</a:t>
            </a:r>
          </a:p>
          <a:p>
            <a:pPr marL="742950" lvl="1" indent="-285750">
              <a:buFont typeface="Arial" panose="020B0604020202020204" pitchFamily="34" charset="0"/>
              <a:buChar char="•"/>
            </a:pPr>
            <a:r>
              <a:rPr lang="en-US" sz="2000" dirty="0"/>
              <a:t>Edit the relevant record, adding the URL</a:t>
            </a:r>
          </a:p>
          <a:p>
            <a:pPr marL="742950" lvl="1" indent="-285750">
              <a:buFont typeface="Arial" panose="020B0604020202020204" pitchFamily="34" charset="0"/>
              <a:buChar char="•"/>
            </a:pPr>
            <a:r>
              <a:rPr lang="en-US" sz="2000" dirty="0"/>
              <a:t>The &lt;</a:t>
            </a:r>
            <a:r>
              <a:rPr lang="en-US" sz="2000" dirty="0" err="1"/>
              <a:t>img</a:t>
            </a:r>
            <a:r>
              <a:rPr lang="en-US" sz="2000" dirty="0"/>
              <a:t>&gt; tag can be deleted</a:t>
            </a:r>
          </a:p>
          <a:p>
            <a:pPr marL="742950" lvl="1" indent="-285750">
              <a:buFont typeface="Arial" panose="020B0604020202020204" pitchFamily="34" charset="0"/>
              <a:buChar char="•"/>
            </a:pPr>
            <a:r>
              <a:rPr lang="en-US" sz="2000" dirty="0"/>
              <a:t>For now, the text of the URL will display, but this is easy to render as an image</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p:txBody>
      </p:sp>
      <p:cxnSp>
        <p:nvCxnSpPr>
          <p:cNvPr id="17" name="Straight Arrow Connector 16"/>
          <p:cNvCxnSpPr>
            <a:cxnSpLocks/>
          </p:cNvCxnSpPr>
          <p:nvPr/>
        </p:nvCxnSpPr>
        <p:spPr>
          <a:xfrm flipV="1">
            <a:off x="4121625" y="2728549"/>
            <a:ext cx="1964256" cy="503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753" y="4074121"/>
            <a:ext cx="611505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Oval 17">
            <a:extLst>
              <a:ext uri="{FF2B5EF4-FFF2-40B4-BE49-F238E27FC236}">
                <a16:creationId xmlns:a16="http://schemas.microsoft.com/office/drawing/2014/main" id="{C2038B5F-C6A5-4569-880E-C16FE17F7C84}"/>
              </a:ext>
            </a:extLst>
          </p:cNvPr>
          <p:cNvSpPr/>
          <p:nvPr/>
        </p:nvSpPr>
        <p:spPr>
          <a:xfrm>
            <a:off x="5589735" y="5657289"/>
            <a:ext cx="3062945" cy="59338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2038B5F-C6A5-4569-880E-C16FE17F7C84}"/>
              </a:ext>
            </a:extLst>
          </p:cNvPr>
          <p:cNvSpPr/>
          <p:nvPr/>
        </p:nvSpPr>
        <p:spPr>
          <a:xfrm>
            <a:off x="9526138" y="4142364"/>
            <a:ext cx="1269242" cy="4432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C2038B5F-C6A5-4569-880E-C16FE17F7C84}"/>
              </a:ext>
            </a:extLst>
          </p:cNvPr>
          <p:cNvSpPr/>
          <p:nvPr/>
        </p:nvSpPr>
        <p:spPr>
          <a:xfrm>
            <a:off x="6085881" y="2506905"/>
            <a:ext cx="2334787" cy="4432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C2038B5F-C6A5-4569-880E-C16FE17F7C84}"/>
              </a:ext>
            </a:extLst>
          </p:cNvPr>
          <p:cNvSpPr/>
          <p:nvPr/>
        </p:nvSpPr>
        <p:spPr>
          <a:xfrm>
            <a:off x="8420669" y="2605398"/>
            <a:ext cx="723332" cy="34479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a:cxnSpLocks/>
          </p:cNvCxnSpPr>
          <p:nvPr/>
        </p:nvCxnSpPr>
        <p:spPr>
          <a:xfrm>
            <a:off x="3603009" y="4364008"/>
            <a:ext cx="2204113" cy="14089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4121625" y="3903260"/>
            <a:ext cx="5404513" cy="4607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306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538" y="3934203"/>
            <a:ext cx="783907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262093"/>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Rendering URLs as images</a:t>
            </a:r>
          </a:p>
        </p:txBody>
      </p:sp>
      <p:sp>
        <p:nvSpPr>
          <p:cNvPr id="3" name="TextBox 2"/>
          <p:cNvSpPr txBox="1"/>
          <p:nvPr/>
        </p:nvSpPr>
        <p:spPr>
          <a:xfrm>
            <a:off x="286603" y="1434241"/>
            <a:ext cx="4633415"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At the moment, you can see the text of the URLs</a:t>
            </a:r>
          </a:p>
          <a:p>
            <a:pPr marL="285750" indent="-285750">
              <a:buFont typeface="Arial" panose="020B0604020202020204" pitchFamily="34" charset="0"/>
              <a:buChar char="•"/>
            </a:pPr>
            <a:r>
              <a:rPr lang="en-US" sz="2000" dirty="0"/>
              <a:t>To render them as images, go into the Index view and, in the </a:t>
            </a:r>
            <a:r>
              <a:rPr lang="en-US" sz="2000" dirty="0" err="1"/>
              <a:t>foreach</a:t>
            </a:r>
            <a:r>
              <a:rPr lang="en-US" sz="2000" dirty="0"/>
              <a:t> loop, replace </a:t>
            </a:r>
            <a:r>
              <a:rPr lang="en-GB" sz="2000" dirty="0"/>
              <a:t>@</a:t>
            </a:r>
            <a:r>
              <a:rPr lang="en-GB" sz="2000" dirty="0" err="1"/>
              <a:t>Html.DisplayFor</a:t>
            </a:r>
            <a:r>
              <a:rPr lang="en-GB" sz="2000" dirty="0"/>
              <a:t>(m =&gt; </a:t>
            </a:r>
            <a:r>
              <a:rPr lang="en-GB" sz="2000" dirty="0" err="1"/>
              <a:t>item.ImageUrl</a:t>
            </a:r>
            <a:r>
              <a:rPr lang="en-GB" sz="2000" dirty="0"/>
              <a:t>) with </a:t>
            </a:r>
            <a:r>
              <a:rPr lang="en-US" sz="2000" dirty="0"/>
              <a:t>&lt;</a:t>
            </a:r>
            <a:r>
              <a:rPr lang="en-US" sz="2000" dirty="0" err="1"/>
              <a:t>img</a:t>
            </a:r>
            <a:r>
              <a:rPr lang="en-US" sz="2000" dirty="0"/>
              <a:t> </a:t>
            </a:r>
            <a:r>
              <a:rPr lang="en-US" sz="2000" dirty="0" err="1"/>
              <a:t>src</a:t>
            </a:r>
            <a:r>
              <a:rPr lang="en-US" sz="2000" dirty="0"/>
              <a:t>="@</a:t>
            </a:r>
            <a:r>
              <a:rPr lang="en-US" sz="2000" dirty="0" err="1"/>
              <a:t>Url.Content</a:t>
            </a:r>
            <a:r>
              <a:rPr lang="en-US" sz="2000" dirty="0"/>
              <a:t>(item.</a:t>
            </a:r>
            <a:r>
              <a:rPr lang="en-GB" sz="2000" dirty="0"/>
              <a:t> </a:t>
            </a:r>
            <a:r>
              <a:rPr lang="en-GB" sz="2000" dirty="0" err="1"/>
              <a:t>ImageUrl</a:t>
            </a:r>
            <a:r>
              <a:rPr lang="en-US" sz="2000" dirty="0"/>
              <a:t>)" height="100" /&gt;</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p:txBody>
      </p:sp>
      <p:sp>
        <p:nvSpPr>
          <p:cNvPr id="18" name="Oval 17">
            <a:extLst>
              <a:ext uri="{FF2B5EF4-FFF2-40B4-BE49-F238E27FC236}">
                <a16:creationId xmlns:a16="http://schemas.microsoft.com/office/drawing/2014/main" id="{C2038B5F-C6A5-4569-880E-C16FE17F7C84}"/>
              </a:ext>
            </a:extLst>
          </p:cNvPr>
          <p:cNvSpPr/>
          <p:nvPr/>
        </p:nvSpPr>
        <p:spPr>
          <a:xfrm>
            <a:off x="4058262" y="5815755"/>
            <a:ext cx="7153529" cy="59338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a:cxnSpLocks/>
          </p:cNvCxnSpPr>
          <p:nvPr/>
        </p:nvCxnSpPr>
        <p:spPr>
          <a:xfrm>
            <a:off x="2384946" y="3934204"/>
            <a:ext cx="1673316" cy="217824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810" y="1444530"/>
            <a:ext cx="6339740" cy="2489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578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76" y="3853054"/>
            <a:ext cx="11443919" cy="3004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2781"/>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Rendering URLs as images</a:t>
            </a:r>
          </a:p>
        </p:txBody>
      </p:sp>
      <p:sp>
        <p:nvSpPr>
          <p:cNvPr id="3" name="TextBox 2"/>
          <p:cNvSpPr txBox="1"/>
          <p:nvPr/>
        </p:nvSpPr>
        <p:spPr>
          <a:xfrm>
            <a:off x="286602" y="1222953"/>
            <a:ext cx="589583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URLs should now display as images</a:t>
            </a:r>
          </a:p>
          <a:p>
            <a:pPr marL="285750" indent="-285750">
              <a:buFont typeface="Arial" panose="020B0604020202020204" pitchFamily="34" charset="0"/>
              <a:buChar char="•"/>
            </a:pPr>
            <a:r>
              <a:rPr lang="en-US" sz="2000" dirty="0"/>
              <a:t>Non-existent URLs will display as broken links</a:t>
            </a:r>
          </a:p>
          <a:p>
            <a:pPr marL="285750" indent="-285750">
              <a:buFont typeface="Arial" panose="020B0604020202020204" pitchFamily="34" charset="0"/>
              <a:buChar char="•"/>
            </a:pPr>
            <a:r>
              <a:rPr lang="en-US" sz="2000" dirty="0"/>
              <a:t>If a URL is null, the application will now crash, as the </a:t>
            </a:r>
            <a:r>
              <a:rPr lang="en-US" sz="2000" dirty="0" err="1"/>
              <a:t>Url.Content</a:t>
            </a:r>
            <a:r>
              <a:rPr lang="en-US" sz="2000" dirty="0"/>
              <a:t> helper won’t accept null values</a:t>
            </a:r>
          </a:p>
          <a:p>
            <a:pPr marL="285750" indent="-285750">
              <a:buFont typeface="Arial" panose="020B0604020202020204" pitchFamily="34" charset="0"/>
              <a:buChar char="•"/>
            </a:pPr>
            <a:r>
              <a:rPr lang="en-US" sz="2000" dirty="0"/>
              <a:t>To prevent this, add the code below to the POST Create and Edit methods, to save a default value for the </a:t>
            </a:r>
            <a:r>
              <a:rPr lang="en-US" sz="2000" dirty="0" err="1"/>
              <a:t>ImageUrl</a:t>
            </a:r>
            <a:r>
              <a:rPr lang="en-US" sz="2000" dirty="0"/>
              <a:t> (of course, please make your own choice of URL)</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p:txBody>
      </p:sp>
      <p:sp>
        <p:nvSpPr>
          <p:cNvPr id="18" name="Oval 17">
            <a:extLst>
              <a:ext uri="{FF2B5EF4-FFF2-40B4-BE49-F238E27FC236}">
                <a16:creationId xmlns:a16="http://schemas.microsoft.com/office/drawing/2014/main" id="{C2038B5F-C6A5-4569-880E-C16FE17F7C84}"/>
              </a:ext>
            </a:extLst>
          </p:cNvPr>
          <p:cNvSpPr/>
          <p:nvPr/>
        </p:nvSpPr>
        <p:spPr>
          <a:xfrm>
            <a:off x="0" y="4467811"/>
            <a:ext cx="11532358" cy="22878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a:cxnSpLocks/>
          </p:cNvCxnSpPr>
          <p:nvPr/>
        </p:nvCxnSpPr>
        <p:spPr>
          <a:xfrm>
            <a:off x="2889913" y="4008779"/>
            <a:ext cx="0" cy="8088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325" y="1222953"/>
            <a:ext cx="5194033" cy="2785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6358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877" y="1466637"/>
            <a:ext cx="660082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886" y="2781"/>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Rendering URLs as images</a:t>
            </a:r>
          </a:p>
        </p:txBody>
      </p:sp>
      <p:sp>
        <p:nvSpPr>
          <p:cNvPr id="3" name="TextBox 2"/>
          <p:cNvSpPr txBox="1"/>
          <p:nvPr/>
        </p:nvSpPr>
        <p:spPr>
          <a:xfrm>
            <a:off x="286603" y="1466637"/>
            <a:ext cx="3712192"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Now, the application should add a default image if a record is created (or edited) with a null value for </a:t>
            </a:r>
            <a:r>
              <a:rPr lang="en-US" sz="2000" dirty="0" err="1"/>
              <a:t>ImageUrl</a:t>
            </a:r>
            <a:endParaRPr lang="en-US" sz="2000" dirty="0"/>
          </a:p>
          <a:p>
            <a:pPr marL="285750" indent="-285750">
              <a:buFont typeface="Arial" panose="020B0604020202020204" pitchFamily="34" charset="0"/>
              <a:buChar char="•"/>
            </a:pPr>
            <a:r>
              <a:rPr lang="en-US" sz="2000" dirty="0"/>
              <a:t>One last thing – the </a:t>
            </a:r>
            <a:r>
              <a:rPr lang="en-US" sz="2000" dirty="0" err="1"/>
              <a:t>ImageURL</a:t>
            </a:r>
            <a:r>
              <a:rPr lang="en-US" sz="2000" dirty="0"/>
              <a:t> heading on the Index page is redundant, so could be removed from the Index view by deleting </a:t>
            </a:r>
            <a:r>
              <a:rPr lang="en-GB" sz="2000" dirty="0"/>
              <a:t>&lt;</a:t>
            </a:r>
            <a:r>
              <a:rPr lang="en-GB" sz="2000" dirty="0" err="1"/>
              <a:t>th</a:t>
            </a:r>
            <a:r>
              <a:rPr lang="en-GB" sz="2000" dirty="0"/>
              <a:t>&gt;@</a:t>
            </a:r>
            <a:r>
              <a:rPr lang="en-GB" sz="2000" dirty="0" err="1"/>
              <a:t>Html.DisplayNameFor</a:t>
            </a:r>
            <a:r>
              <a:rPr lang="en-GB" sz="2000" dirty="0"/>
              <a:t> (model =&gt; </a:t>
            </a:r>
            <a:r>
              <a:rPr lang="en-GB" sz="2000" dirty="0" err="1"/>
              <a:t>model.ImageUrl</a:t>
            </a:r>
            <a:r>
              <a:rPr lang="en-GB" sz="2000" dirty="0"/>
              <a:t>)&lt;/</a:t>
            </a:r>
            <a:r>
              <a:rPr lang="en-GB" sz="2000" dirty="0" err="1"/>
              <a:t>th</a:t>
            </a:r>
            <a:r>
              <a:rPr lang="en-GB" sz="2000" dirty="0"/>
              <a:t>&gt;</a:t>
            </a:r>
          </a:p>
          <a:p>
            <a:pPr marL="285750" indent="-285750">
              <a:buFont typeface="Arial" panose="020B0604020202020204" pitchFamily="34" charset="0"/>
              <a:buChar char="•"/>
            </a:pPr>
            <a:r>
              <a:rPr lang="en-US" sz="2000" dirty="0"/>
              <a:t>This is now a working application with useful functionality</a:t>
            </a:r>
          </a:p>
          <a:p>
            <a:pPr marL="742950" lvl="1" indent="-285750">
              <a:buFont typeface="Arial" panose="020B0604020202020204" pitchFamily="34" charset="0"/>
              <a:buChar char="•"/>
            </a:pPr>
            <a:endParaRPr lang="en-US" sz="2000" dirty="0"/>
          </a:p>
        </p:txBody>
      </p:sp>
      <p:cxnSp>
        <p:nvCxnSpPr>
          <p:cNvPr id="14" name="Straight Arrow Connector 13"/>
          <p:cNvCxnSpPr>
            <a:cxnSpLocks/>
          </p:cNvCxnSpPr>
          <p:nvPr/>
        </p:nvCxnSpPr>
        <p:spPr>
          <a:xfrm flipV="1">
            <a:off x="4131859" y="1678675"/>
            <a:ext cx="754040" cy="29353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879" y="2781087"/>
            <a:ext cx="7082954" cy="3736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Arrow Connector 14"/>
          <p:cNvCxnSpPr>
            <a:cxnSpLocks/>
          </p:cNvCxnSpPr>
          <p:nvPr/>
        </p:nvCxnSpPr>
        <p:spPr>
          <a:xfrm flipV="1">
            <a:off x="2946779" y="5227093"/>
            <a:ext cx="1562100" cy="8007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31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788" y="141074"/>
            <a:ext cx="10961914"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Next steps</a:t>
            </a:r>
          </a:p>
        </p:txBody>
      </p:sp>
      <p:sp>
        <p:nvSpPr>
          <p:cNvPr id="3" name="TextBox 2"/>
          <p:cNvSpPr txBox="1"/>
          <p:nvPr/>
        </p:nvSpPr>
        <p:spPr>
          <a:xfrm>
            <a:off x="286602" y="1466637"/>
            <a:ext cx="4817661"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application is good preparation for your second project, which should be a single-table database with CRUD functionality</a:t>
            </a:r>
          </a:p>
          <a:p>
            <a:pPr marL="285750" indent="-285750">
              <a:buFont typeface="Arial" panose="020B0604020202020204" pitchFamily="34" charset="0"/>
              <a:buChar char="•"/>
            </a:pPr>
            <a:r>
              <a:rPr lang="en-US" sz="2000" dirty="0"/>
              <a:t>There are many possible improvements, e.g.</a:t>
            </a:r>
          </a:p>
          <a:p>
            <a:pPr marL="742950" lvl="1" indent="-285750">
              <a:buFont typeface="Arial" panose="020B0604020202020204" pitchFamily="34" charset="0"/>
              <a:buChar char="•"/>
            </a:pPr>
            <a:r>
              <a:rPr lang="en-US" sz="2000" dirty="0"/>
              <a:t>Improve the appearance – definitely get rid of the black menu bar at the top and do some other styling</a:t>
            </a:r>
          </a:p>
          <a:p>
            <a:pPr marL="742950" lvl="1" indent="-285750">
              <a:buFont typeface="Arial" panose="020B0604020202020204" pitchFamily="34" charset="0"/>
              <a:buChar char="•"/>
            </a:pPr>
            <a:r>
              <a:rPr lang="en-US" sz="2000" dirty="0"/>
              <a:t>Like/Dislike buttons are possible – an AJAX call is ideal to reduce flicker</a:t>
            </a:r>
          </a:p>
          <a:p>
            <a:pPr marL="742950" lvl="1" indent="-285750">
              <a:buFont typeface="Arial" panose="020B0604020202020204" pitchFamily="34" charset="0"/>
              <a:buChar char="•"/>
            </a:pPr>
            <a:r>
              <a:rPr lang="en-US" sz="2000" dirty="0"/>
              <a:t>Embedded video on the Details page would be nice – you can use an iframe for this</a:t>
            </a:r>
          </a:p>
          <a:p>
            <a:pPr marL="742950" lvl="1" indent="-285750">
              <a:buFont typeface="Arial" panose="020B0604020202020204" pitchFamily="34" charset="0"/>
              <a:buChar char="•"/>
            </a:pPr>
            <a:r>
              <a:rPr lang="en-US" sz="2000" dirty="0"/>
              <a:t>Feel free to use your imagination – choose a topic you’re interested in and have fun!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902" y="1583139"/>
            <a:ext cx="6586752" cy="479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30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594"/>
            <a:ext cx="10515600" cy="1325563"/>
          </a:xfrm>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User input validation</a:t>
            </a:r>
          </a:p>
        </p:txBody>
      </p:sp>
      <p:sp>
        <p:nvSpPr>
          <p:cNvPr id="3" name="TextBox 2"/>
          <p:cNvSpPr txBox="1"/>
          <p:nvPr/>
        </p:nvSpPr>
        <p:spPr>
          <a:xfrm>
            <a:off x="394506" y="1544105"/>
            <a:ext cx="3964843" cy="5355312"/>
          </a:xfrm>
          <a:prstGeom prst="rect">
            <a:avLst/>
          </a:prstGeom>
          <a:noFill/>
        </p:spPr>
        <p:txBody>
          <a:bodyPr wrap="square" rtlCol="0">
            <a:spAutoFit/>
          </a:bodyPr>
          <a:lstStyle/>
          <a:p>
            <a:pPr marL="285750" indent="-285750">
              <a:buFont typeface="Arial" panose="020B0604020202020204" pitchFamily="34" charset="0"/>
              <a:buChar char="•"/>
            </a:pPr>
            <a:r>
              <a:rPr lang="en-GB" dirty="0"/>
              <a:t>If you were to try an add a blank record in the Create view, you would get an error like this</a:t>
            </a:r>
          </a:p>
          <a:p>
            <a:pPr marL="285750" indent="-285750">
              <a:buFont typeface="Arial" panose="020B0604020202020204" pitchFamily="34" charset="0"/>
              <a:buChar char="•"/>
            </a:pPr>
            <a:r>
              <a:rPr lang="en-GB" dirty="0"/>
              <a:t>It’s important to stop users doing things like this, so that the database doesn’t contain invalid data and the application doesn’t crash</a:t>
            </a:r>
          </a:p>
          <a:p>
            <a:pPr marL="285750" indent="-285750">
              <a:buFont typeface="Arial" panose="020B0604020202020204" pitchFamily="34" charset="0"/>
              <a:buChar char="•"/>
            </a:pPr>
            <a:r>
              <a:rPr lang="en-GB" dirty="0"/>
              <a:t>User input validation prevents the user from adding records with incomplete or invalid data to the database</a:t>
            </a:r>
          </a:p>
          <a:p>
            <a:pPr marL="742950" lvl="1" indent="-285750">
              <a:buFont typeface="Arial" panose="020B0604020202020204" pitchFamily="34" charset="0"/>
              <a:buChar char="•"/>
            </a:pPr>
            <a:r>
              <a:rPr lang="en-GB" dirty="0"/>
              <a:t>This needs to be implemented in the Create and Edit action methods and views</a:t>
            </a:r>
          </a:p>
          <a:p>
            <a:pPr marL="742950" lvl="1" indent="-285750">
              <a:buFont typeface="Arial" panose="020B0604020202020204" pitchFamily="34" charset="0"/>
              <a:buChar char="•"/>
            </a:pPr>
            <a:r>
              <a:rPr lang="en-GB" dirty="0"/>
              <a:t>We also need to protect other views from invalid record ids (because these appear in the URL, they could be changed or deleted by a user)</a:t>
            </a:r>
          </a:p>
        </p:txBody>
      </p:sp>
      <p:cxnSp>
        <p:nvCxnSpPr>
          <p:cNvPr id="8" name="Straight Arrow Connector 7"/>
          <p:cNvCxnSpPr>
            <a:cxnSpLocks/>
          </p:cNvCxnSpPr>
          <p:nvPr/>
        </p:nvCxnSpPr>
        <p:spPr>
          <a:xfrm flipV="1">
            <a:off x="5554640" y="3194607"/>
            <a:ext cx="1201002" cy="18696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BE15E5E-D449-460D-AB4A-8617734C5688}"/>
              </a:ext>
            </a:extLst>
          </p:cNvPr>
          <p:cNvPicPr>
            <a:picLocks noChangeAspect="1"/>
          </p:cNvPicPr>
          <p:nvPr/>
        </p:nvPicPr>
        <p:blipFill>
          <a:blip r:embed="rId2"/>
          <a:stretch>
            <a:fillRect/>
          </a:stretch>
        </p:blipFill>
        <p:spPr>
          <a:xfrm>
            <a:off x="4558911" y="1331894"/>
            <a:ext cx="7524750" cy="4867275"/>
          </a:xfrm>
          <a:prstGeom prst="rect">
            <a:avLst/>
          </a:prstGeom>
          <a:ln>
            <a:solidFill>
              <a:schemeClr val="bg1">
                <a:lumMod val="85000"/>
              </a:schemeClr>
            </a:solidFill>
          </a:ln>
        </p:spPr>
      </p:pic>
    </p:spTree>
    <p:extLst>
      <p:ext uri="{BB962C8B-B14F-4D97-AF65-F5344CB8AC3E}">
        <p14:creationId xmlns:p14="http://schemas.microsoft.com/office/powerpoint/2010/main" val="199584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56AA656-42E2-4706-8796-F7B0BBA1B46F}"/>
              </a:ext>
            </a:extLst>
          </p:cNvPr>
          <p:cNvPicPr>
            <a:picLocks noChangeAspect="1"/>
          </p:cNvPicPr>
          <p:nvPr/>
        </p:nvPicPr>
        <p:blipFill>
          <a:blip r:embed="rId2"/>
          <a:stretch>
            <a:fillRect/>
          </a:stretch>
        </p:blipFill>
        <p:spPr>
          <a:xfrm>
            <a:off x="5784111" y="1503419"/>
            <a:ext cx="6410325" cy="4543425"/>
          </a:xfrm>
          <a:prstGeom prst="rect">
            <a:avLst/>
          </a:prstGeom>
        </p:spPr>
      </p:pic>
      <p:sp>
        <p:nvSpPr>
          <p:cNvPr id="2" name="Title 1"/>
          <p:cNvSpPr>
            <a:spLocks noGrp="1"/>
          </p:cNvSpPr>
          <p:nvPr>
            <p:ph type="title"/>
          </p:nvPr>
        </p:nvSpPr>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Data annotations</a:t>
            </a:r>
          </a:p>
        </p:txBody>
      </p:sp>
      <p:sp>
        <p:nvSpPr>
          <p:cNvPr id="3" name="Content Placeholder 2"/>
          <p:cNvSpPr>
            <a:spLocks noGrp="1"/>
          </p:cNvSpPr>
          <p:nvPr>
            <p:ph idx="1"/>
          </p:nvPr>
        </p:nvSpPr>
        <p:spPr>
          <a:xfrm>
            <a:off x="0" y="1503419"/>
            <a:ext cx="5582092" cy="5181388"/>
          </a:xfrm>
        </p:spPr>
        <p:txBody>
          <a:bodyPr>
            <a:normAutofit fontScale="62500" lnSpcReduction="20000"/>
          </a:bodyPr>
          <a:lstStyle/>
          <a:p>
            <a:pPr>
              <a:lnSpc>
                <a:spcPct val="110000"/>
              </a:lnSpc>
            </a:pPr>
            <a:r>
              <a:rPr lang="en-US" dirty="0"/>
              <a:t>MVC’s approach to user input validation starts with the rules for each property being entered in the model class</a:t>
            </a:r>
          </a:p>
          <a:p>
            <a:pPr lvl="1">
              <a:lnSpc>
                <a:spcPct val="110000"/>
              </a:lnSpc>
            </a:pPr>
            <a:r>
              <a:rPr lang="en-US" dirty="0"/>
              <a:t>This means the rules are only entered once and are then consistent throughout the application</a:t>
            </a:r>
          </a:p>
          <a:p>
            <a:pPr>
              <a:lnSpc>
                <a:spcPct val="110000"/>
              </a:lnSpc>
            </a:pPr>
            <a:r>
              <a:rPr lang="en-US" dirty="0"/>
              <a:t>Data annotations are used to implement the rules</a:t>
            </a:r>
          </a:p>
          <a:p>
            <a:pPr>
              <a:lnSpc>
                <a:spcPct val="110000"/>
              </a:lnSpc>
            </a:pPr>
            <a:r>
              <a:rPr lang="en-US" dirty="0"/>
              <a:t>The simplest data annotation is to make a property required by adding [Required] above the property</a:t>
            </a:r>
          </a:p>
          <a:p>
            <a:pPr lvl="1">
              <a:lnSpc>
                <a:spcPct val="110000"/>
              </a:lnSpc>
            </a:pPr>
            <a:r>
              <a:rPr lang="en-US" dirty="0"/>
              <a:t>This should be done for all properties that are NOT NULL in the database</a:t>
            </a:r>
          </a:p>
          <a:p>
            <a:pPr lvl="2">
              <a:lnSpc>
                <a:spcPct val="110000"/>
              </a:lnSpc>
            </a:pPr>
            <a:r>
              <a:rPr lang="en-US" dirty="0"/>
              <a:t>These will be all the properties that don’t have Nullable in the model class, with the possible exception of strings, which can always take null values in C#</a:t>
            </a:r>
          </a:p>
          <a:p>
            <a:pPr lvl="2">
              <a:lnSpc>
                <a:spcPct val="110000"/>
              </a:lnSpc>
            </a:pPr>
            <a:r>
              <a:rPr lang="en-US" dirty="0"/>
              <a:t>The Id doesn’t need data annotations, as it is never entered by users</a:t>
            </a:r>
          </a:p>
          <a:p>
            <a:pPr lvl="2">
              <a:lnSpc>
                <a:spcPct val="110000"/>
              </a:lnSpc>
            </a:pPr>
            <a:r>
              <a:rPr lang="en-US" dirty="0"/>
              <a:t>Properties with nulls allowed in the database can be required in the software if you choose</a:t>
            </a:r>
          </a:p>
          <a:p>
            <a:pPr lvl="1">
              <a:lnSpc>
                <a:spcPct val="110000"/>
              </a:lnSpc>
            </a:pPr>
            <a:r>
              <a:rPr lang="en-US" dirty="0"/>
              <a:t>You will also need using </a:t>
            </a:r>
            <a:r>
              <a:rPr lang="en-GB" dirty="0" err="1"/>
              <a:t>System.ComponentModel.DataAnnotations</a:t>
            </a:r>
            <a:r>
              <a:rPr lang="en-GB" dirty="0"/>
              <a:t>;</a:t>
            </a:r>
          </a:p>
        </p:txBody>
      </p:sp>
      <p:sp>
        <p:nvSpPr>
          <p:cNvPr id="9" name="Oval 8">
            <a:extLst>
              <a:ext uri="{FF2B5EF4-FFF2-40B4-BE49-F238E27FC236}">
                <a16:creationId xmlns:a16="http://schemas.microsoft.com/office/drawing/2014/main" id="{57B7D653-44C1-445E-AE26-AA621CB77C3F}"/>
              </a:ext>
            </a:extLst>
          </p:cNvPr>
          <p:cNvSpPr/>
          <p:nvPr/>
        </p:nvSpPr>
        <p:spPr>
          <a:xfrm>
            <a:off x="6096000" y="3148495"/>
            <a:ext cx="1465733" cy="4430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cxnSpLocks/>
            <a:endCxn id="9" idx="2"/>
          </p:cNvCxnSpPr>
          <p:nvPr/>
        </p:nvCxnSpPr>
        <p:spPr>
          <a:xfrm flipV="1">
            <a:off x="5413743" y="3370020"/>
            <a:ext cx="682257" cy="5163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5220586" y="4056543"/>
            <a:ext cx="823223" cy="515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7B7D653-44C1-445E-AE26-AA621CB77C3F}"/>
              </a:ext>
            </a:extLst>
          </p:cNvPr>
          <p:cNvSpPr/>
          <p:nvPr/>
        </p:nvSpPr>
        <p:spPr>
          <a:xfrm>
            <a:off x="6043809" y="4370819"/>
            <a:ext cx="1465733" cy="4377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57B7D653-44C1-445E-AE26-AA621CB77C3F}"/>
              </a:ext>
            </a:extLst>
          </p:cNvPr>
          <p:cNvSpPr/>
          <p:nvPr/>
        </p:nvSpPr>
        <p:spPr>
          <a:xfrm>
            <a:off x="5582092" y="1694013"/>
            <a:ext cx="5320633" cy="4430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Connector: Elbow 10">
            <a:extLst>
              <a:ext uri="{FF2B5EF4-FFF2-40B4-BE49-F238E27FC236}">
                <a16:creationId xmlns:a16="http://schemas.microsoft.com/office/drawing/2014/main" id="{ED63DC46-A27D-443A-B85E-1EE74DC4E94C}"/>
              </a:ext>
            </a:extLst>
          </p:cNvPr>
          <p:cNvCxnSpPr>
            <a:cxnSpLocks/>
            <a:endCxn id="16" idx="6"/>
          </p:cNvCxnSpPr>
          <p:nvPr/>
        </p:nvCxnSpPr>
        <p:spPr>
          <a:xfrm flipV="1">
            <a:off x="4369981" y="1915538"/>
            <a:ext cx="6532744" cy="4131306"/>
          </a:xfrm>
          <a:prstGeom prst="bentConnector3">
            <a:avLst>
              <a:gd name="adj1" fmla="val 10349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04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69AA87-272F-42C4-B8C9-FD06D5B0565C}"/>
              </a:ext>
            </a:extLst>
          </p:cNvPr>
          <p:cNvPicPr>
            <a:picLocks noChangeAspect="1"/>
          </p:cNvPicPr>
          <p:nvPr/>
        </p:nvPicPr>
        <p:blipFill>
          <a:blip r:embed="rId2"/>
          <a:stretch>
            <a:fillRect/>
          </a:stretch>
        </p:blipFill>
        <p:spPr>
          <a:xfrm>
            <a:off x="289127" y="127590"/>
            <a:ext cx="9763208" cy="6264553"/>
          </a:xfrm>
          <a:prstGeom prst="rect">
            <a:avLst/>
          </a:prstGeom>
        </p:spPr>
      </p:pic>
      <p:sp>
        <p:nvSpPr>
          <p:cNvPr id="2" name="Title 1"/>
          <p:cNvSpPr>
            <a:spLocks noGrp="1"/>
          </p:cNvSpPr>
          <p:nvPr>
            <p:ph type="title"/>
          </p:nvPr>
        </p:nvSpPr>
        <p:spPr>
          <a:xfrm>
            <a:off x="5170731" y="-163847"/>
            <a:ext cx="4728947" cy="1325563"/>
          </a:xfrm>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Data annotations</a:t>
            </a:r>
          </a:p>
        </p:txBody>
      </p:sp>
      <p:cxnSp>
        <p:nvCxnSpPr>
          <p:cNvPr id="10" name="Straight Arrow Connector 9"/>
          <p:cNvCxnSpPr>
            <a:cxnSpLocks/>
            <a:stCxn id="16" idx="1"/>
          </p:cNvCxnSpPr>
          <p:nvPr/>
        </p:nvCxnSpPr>
        <p:spPr>
          <a:xfrm flipH="1">
            <a:off x="4945497" y="1073836"/>
            <a:ext cx="1115964" cy="5804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a:off x="4455043" y="1494968"/>
            <a:ext cx="1640957" cy="9769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flipH="1">
            <a:off x="4673276" y="3607445"/>
            <a:ext cx="1748360" cy="4977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DB95794-3C76-46C2-808E-069A6FB4BC5E}"/>
              </a:ext>
            </a:extLst>
          </p:cNvPr>
          <p:cNvSpPr txBox="1"/>
          <p:nvPr/>
        </p:nvSpPr>
        <p:spPr>
          <a:xfrm>
            <a:off x="6061461" y="889170"/>
            <a:ext cx="4891564" cy="369332"/>
          </a:xfrm>
          <a:prstGeom prst="rect">
            <a:avLst/>
          </a:prstGeom>
          <a:noFill/>
        </p:spPr>
        <p:txBody>
          <a:bodyPr wrap="square" rtlCol="0">
            <a:spAutoFit/>
          </a:bodyPr>
          <a:lstStyle/>
          <a:p>
            <a:r>
              <a:rPr lang="en-GB" dirty="0"/>
              <a:t>Maximum and minimum length of data input</a:t>
            </a:r>
          </a:p>
        </p:txBody>
      </p:sp>
      <p:sp>
        <p:nvSpPr>
          <p:cNvPr id="20" name="TextBox 19">
            <a:extLst>
              <a:ext uri="{FF2B5EF4-FFF2-40B4-BE49-F238E27FC236}">
                <a16:creationId xmlns:a16="http://schemas.microsoft.com/office/drawing/2014/main" id="{E276B4FD-1930-446D-A80A-81A0EAAA163D}"/>
              </a:ext>
            </a:extLst>
          </p:cNvPr>
          <p:cNvSpPr txBox="1"/>
          <p:nvPr/>
        </p:nvSpPr>
        <p:spPr>
          <a:xfrm flipH="1">
            <a:off x="6061461" y="1263862"/>
            <a:ext cx="5368276" cy="923330"/>
          </a:xfrm>
          <a:prstGeom prst="rect">
            <a:avLst/>
          </a:prstGeom>
          <a:noFill/>
        </p:spPr>
        <p:txBody>
          <a:bodyPr wrap="square" rtlCol="0">
            <a:spAutoFit/>
          </a:bodyPr>
          <a:lstStyle/>
          <a:p>
            <a:r>
              <a:rPr lang="en-GB" dirty="0"/>
              <a:t>Setting the label for the data to something other than the database column heading, e.g. to have spaces between words or make the label more user-friendly</a:t>
            </a:r>
          </a:p>
        </p:txBody>
      </p:sp>
      <p:cxnSp>
        <p:nvCxnSpPr>
          <p:cNvPr id="32" name="Straight Arrow Connector 31">
            <a:extLst>
              <a:ext uri="{FF2B5EF4-FFF2-40B4-BE49-F238E27FC236}">
                <a16:creationId xmlns:a16="http://schemas.microsoft.com/office/drawing/2014/main" id="{8632B08B-DA8F-4AEE-A594-E91B0F54C9E3}"/>
              </a:ext>
            </a:extLst>
          </p:cNvPr>
          <p:cNvCxnSpPr>
            <a:cxnSpLocks/>
          </p:cNvCxnSpPr>
          <p:nvPr/>
        </p:nvCxnSpPr>
        <p:spPr>
          <a:xfrm flipH="1">
            <a:off x="3681156" y="2391483"/>
            <a:ext cx="2414844" cy="3194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2A8E853-4836-421D-9969-764E73F87278}"/>
              </a:ext>
            </a:extLst>
          </p:cNvPr>
          <p:cNvSpPr txBox="1"/>
          <p:nvPr/>
        </p:nvSpPr>
        <p:spPr>
          <a:xfrm>
            <a:off x="6061461" y="2177976"/>
            <a:ext cx="5865628" cy="646331"/>
          </a:xfrm>
          <a:prstGeom prst="rect">
            <a:avLst/>
          </a:prstGeom>
          <a:noFill/>
        </p:spPr>
        <p:txBody>
          <a:bodyPr wrap="square" rtlCol="0">
            <a:spAutoFit/>
          </a:bodyPr>
          <a:lstStyle/>
          <a:p>
            <a:r>
              <a:rPr lang="en-GB" dirty="0"/>
              <a:t>This changes the display of the date from date and time to just date</a:t>
            </a:r>
          </a:p>
        </p:txBody>
      </p:sp>
      <p:sp>
        <p:nvSpPr>
          <p:cNvPr id="36" name="TextBox 35">
            <a:extLst>
              <a:ext uri="{FF2B5EF4-FFF2-40B4-BE49-F238E27FC236}">
                <a16:creationId xmlns:a16="http://schemas.microsoft.com/office/drawing/2014/main" id="{2261F39A-AD9B-4CCF-8F72-7E1EB6B151D8}"/>
              </a:ext>
            </a:extLst>
          </p:cNvPr>
          <p:cNvSpPr txBox="1"/>
          <p:nvPr/>
        </p:nvSpPr>
        <p:spPr>
          <a:xfrm>
            <a:off x="10047860" y="2601111"/>
            <a:ext cx="2134510" cy="1754326"/>
          </a:xfrm>
          <a:prstGeom prst="rect">
            <a:avLst/>
          </a:prstGeom>
          <a:noFill/>
        </p:spPr>
        <p:txBody>
          <a:bodyPr wrap="square" rtlCol="0">
            <a:spAutoFit/>
          </a:bodyPr>
          <a:lstStyle/>
          <a:p>
            <a:r>
              <a:rPr lang="en-GB" dirty="0"/>
              <a:t>This changes the display format of the date.  It works properly in Firefox and IE, but not in Chrome or Edge</a:t>
            </a:r>
          </a:p>
        </p:txBody>
      </p:sp>
      <p:cxnSp>
        <p:nvCxnSpPr>
          <p:cNvPr id="40" name="Straight Arrow Connector 39">
            <a:extLst>
              <a:ext uri="{FF2B5EF4-FFF2-40B4-BE49-F238E27FC236}">
                <a16:creationId xmlns:a16="http://schemas.microsoft.com/office/drawing/2014/main" id="{4FEEAEB2-472E-4339-B246-4B35FDBAD718}"/>
              </a:ext>
            </a:extLst>
          </p:cNvPr>
          <p:cNvCxnSpPr>
            <a:cxnSpLocks/>
          </p:cNvCxnSpPr>
          <p:nvPr/>
        </p:nvCxnSpPr>
        <p:spPr>
          <a:xfrm flipH="1">
            <a:off x="9911494" y="2977748"/>
            <a:ext cx="19171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8907DA9-613E-4364-80D2-D73F7F8D7741}"/>
              </a:ext>
            </a:extLst>
          </p:cNvPr>
          <p:cNvSpPr txBox="1"/>
          <p:nvPr/>
        </p:nvSpPr>
        <p:spPr>
          <a:xfrm>
            <a:off x="6421636" y="3507315"/>
            <a:ext cx="3489858" cy="1754326"/>
          </a:xfrm>
          <a:prstGeom prst="rect">
            <a:avLst/>
          </a:prstGeom>
          <a:noFill/>
        </p:spPr>
        <p:txBody>
          <a:bodyPr wrap="square" rtlCol="0">
            <a:spAutoFit/>
          </a:bodyPr>
          <a:lstStyle/>
          <a:p>
            <a:r>
              <a:rPr lang="en-GB" dirty="0"/>
              <a:t>This is a regular expression, which can be used to check patterns of text, e.g. email addresses. The pattern here is: start with a capital letter, then have 0 or more letters, spaces, hyphens or apostrophes</a:t>
            </a:r>
          </a:p>
        </p:txBody>
      </p:sp>
      <p:sp>
        <p:nvSpPr>
          <p:cNvPr id="46" name="TextBox 45">
            <a:extLst>
              <a:ext uri="{FF2B5EF4-FFF2-40B4-BE49-F238E27FC236}">
                <a16:creationId xmlns:a16="http://schemas.microsoft.com/office/drawing/2014/main" id="{F05C5CEC-D511-48C8-A1C5-5A71E6DD4B36}"/>
              </a:ext>
            </a:extLst>
          </p:cNvPr>
          <p:cNvSpPr txBox="1"/>
          <p:nvPr/>
        </p:nvSpPr>
        <p:spPr>
          <a:xfrm>
            <a:off x="6421636" y="5285881"/>
            <a:ext cx="4901346" cy="369332"/>
          </a:xfrm>
          <a:prstGeom prst="rect">
            <a:avLst/>
          </a:prstGeom>
          <a:noFill/>
        </p:spPr>
        <p:txBody>
          <a:bodyPr wrap="square" rtlCol="0">
            <a:spAutoFit/>
          </a:bodyPr>
          <a:lstStyle/>
          <a:p>
            <a:r>
              <a:rPr lang="en-GB" dirty="0"/>
              <a:t>This sets the range of any numerical value</a:t>
            </a:r>
          </a:p>
        </p:txBody>
      </p:sp>
      <p:sp>
        <p:nvSpPr>
          <p:cNvPr id="47" name="TextBox 46">
            <a:extLst>
              <a:ext uri="{FF2B5EF4-FFF2-40B4-BE49-F238E27FC236}">
                <a16:creationId xmlns:a16="http://schemas.microsoft.com/office/drawing/2014/main" id="{61D8FBD8-4C61-4D23-9951-303FEC2B0112}"/>
              </a:ext>
            </a:extLst>
          </p:cNvPr>
          <p:cNvSpPr txBox="1"/>
          <p:nvPr/>
        </p:nvSpPr>
        <p:spPr>
          <a:xfrm>
            <a:off x="6427965" y="5684939"/>
            <a:ext cx="5499124" cy="646331"/>
          </a:xfrm>
          <a:prstGeom prst="rect">
            <a:avLst/>
          </a:prstGeom>
          <a:noFill/>
        </p:spPr>
        <p:txBody>
          <a:bodyPr wrap="square" rtlCol="0">
            <a:spAutoFit/>
          </a:bodyPr>
          <a:lstStyle/>
          <a:p>
            <a:r>
              <a:rPr lang="en-GB" dirty="0"/>
              <a:t>This displays a currency symbol – see the next slide to choose which currency symbol is displayed</a:t>
            </a:r>
          </a:p>
        </p:txBody>
      </p:sp>
      <p:cxnSp>
        <p:nvCxnSpPr>
          <p:cNvPr id="51" name="Straight Arrow Connector 50">
            <a:extLst>
              <a:ext uri="{FF2B5EF4-FFF2-40B4-BE49-F238E27FC236}">
                <a16:creationId xmlns:a16="http://schemas.microsoft.com/office/drawing/2014/main" id="{743663DE-860E-482E-B29A-F3FA50AC7F57}"/>
              </a:ext>
            </a:extLst>
          </p:cNvPr>
          <p:cNvCxnSpPr>
            <a:cxnSpLocks/>
          </p:cNvCxnSpPr>
          <p:nvPr/>
        </p:nvCxnSpPr>
        <p:spPr>
          <a:xfrm flipH="1" flipV="1">
            <a:off x="4093535" y="5387272"/>
            <a:ext cx="2328102" cy="513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AE6ED6E-4A2B-4605-B5DF-6FBA360D8C67}"/>
              </a:ext>
            </a:extLst>
          </p:cNvPr>
          <p:cNvCxnSpPr>
            <a:cxnSpLocks/>
          </p:cNvCxnSpPr>
          <p:nvPr/>
        </p:nvCxnSpPr>
        <p:spPr>
          <a:xfrm flipH="1" flipV="1">
            <a:off x="2706683" y="5101080"/>
            <a:ext cx="3867353" cy="2619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EF3D01E-A873-4146-8167-991782E1C5A0}"/>
              </a:ext>
            </a:extLst>
          </p:cNvPr>
          <p:cNvCxnSpPr>
            <a:cxnSpLocks/>
            <a:stCxn id="16" idx="1"/>
          </p:cNvCxnSpPr>
          <p:nvPr/>
        </p:nvCxnSpPr>
        <p:spPr>
          <a:xfrm flipH="1">
            <a:off x="2553195" y="1073836"/>
            <a:ext cx="3508266" cy="505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25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856" y="74423"/>
            <a:ext cx="10515600" cy="1325563"/>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Setting the £ sign</a:t>
            </a:r>
          </a:p>
        </p:txBody>
      </p:sp>
      <p:sp>
        <p:nvSpPr>
          <p:cNvPr id="7" name="Content Placeholder 6">
            <a:extLst>
              <a:ext uri="{FF2B5EF4-FFF2-40B4-BE49-F238E27FC236}">
                <a16:creationId xmlns:a16="http://schemas.microsoft.com/office/drawing/2014/main" id="{5F655F75-6CE6-4A80-BED6-C785DC9DDDF6}"/>
              </a:ext>
            </a:extLst>
          </p:cNvPr>
          <p:cNvSpPr>
            <a:spLocks noGrp="1"/>
          </p:cNvSpPr>
          <p:nvPr>
            <p:ph sz="half" idx="1"/>
          </p:nvPr>
        </p:nvSpPr>
        <p:spPr>
          <a:xfrm>
            <a:off x="5663" y="1158676"/>
            <a:ext cx="6245098" cy="5699323"/>
          </a:xfrm>
        </p:spPr>
        <p:txBody>
          <a:bodyPr>
            <a:normAutofit fontScale="70000" lnSpcReduction="20000"/>
          </a:bodyPr>
          <a:lstStyle/>
          <a:p>
            <a:pPr>
              <a:lnSpc>
                <a:spcPct val="110000"/>
              </a:lnSpc>
            </a:pPr>
            <a:r>
              <a:rPr lang="en-GB" dirty="0"/>
              <a:t>You will have noticed that Price now has a currency symbol, because it has a data annotation to say that it is currency</a:t>
            </a:r>
          </a:p>
          <a:p>
            <a:pPr lvl="1">
              <a:lnSpc>
                <a:spcPct val="110000"/>
              </a:lnSpc>
            </a:pPr>
            <a:r>
              <a:rPr lang="en-GB" dirty="0"/>
              <a:t>The currency symbol that you see depends on the culture settings of your machine</a:t>
            </a:r>
          </a:p>
          <a:p>
            <a:pPr lvl="2">
              <a:lnSpc>
                <a:spcPct val="110000"/>
              </a:lnSpc>
            </a:pPr>
            <a:r>
              <a:rPr lang="en-GB" dirty="0"/>
              <a:t>If the culture on your machine is set to British English, you will see a £ sign.  If it’s set to another country and language, you will see the currency symbol for that country</a:t>
            </a:r>
          </a:p>
          <a:p>
            <a:pPr lvl="1">
              <a:lnSpc>
                <a:spcPct val="110000"/>
              </a:lnSpc>
            </a:pPr>
            <a:r>
              <a:rPr lang="en-GB" dirty="0"/>
              <a:t>The culture on the servers of your hosting service may be different, which means the currency symbol could change when you deploy your application</a:t>
            </a:r>
          </a:p>
          <a:p>
            <a:pPr lvl="1">
              <a:lnSpc>
                <a:spcPct val="110000"/>
              </a:lnSpc>
            </a:pPr>
            <a:r>
              <a:rPr lang="en-GB" dirty="0"/>
              <a:t>That means it is important to set the culture in your application, as this will override the machine settings on your local machine or hosting service</a:t>
            </a:r>
          </a:p>
          <a:p>
            <a:pPr lvl="1">
              <a:lnSpc>
                <a:spcPct val="110000"/>
              </a:lnSpc>
            </a:pPr>
            <a:r>
              <a:rPr lang="en-GB" dirty="0"/>
              <a:t>You can do this in the </a:t>
            </a:r>
            <a:r>
              <a:rPr lang="en-GB" dirty="0" err="1"/>
              <a:t>Web.config</a:t>
            </a:r>
            <a:r>
              <a:rPr lang="en-GB" dirty="0"/>
              <a:t> file (the one at the bottom of the file tree in the Solution Explorer):</a:t>
            </a:r>
          </a:p>
          <a:p>
            <a:pPr lvl="2">
              <a:lnSpc>
                <a:spcPct val="110000"/>
              </a:lnSpc>
            </a:pPr>
            <a:r>
              <a:rPr lang="en-GB" dirty="0"/>
              <a:t>Add this line inside the &lt;</a:t>
            </a:r>
            <a:r>
              <a:rPr lang="en-GB" dirty="0" err="1"/>
              <a:t>system.web</a:t>
            </a:r>
            <a:r>
              <a:rPr lang="en-GB" dirty="0"/>
              <a:t>&gt; tags:</a:t>
            </a:r>
          </a:p>
          <a:p>
            <a:pPr marL="914400" lvl="2" indent="0">
              <a:lnSpc>
                <a:spcPct val="110000"/>
              </a:lnSpc>
              <a:buNone/>
            </a:pPr>
            <a:r>
              <a:rPr lang="fr-FR" dirty="0"/>
              <a:t>&lt;</a:t>
            </a:r>
            <a:r>
              <a:rPr lang="fr-FR" dirty="0" err="1"/>
              <a:t>globalization</a:t>
            </a:r>
            <a:r>
              <a:rPr lang="fr-FR" dirty="0"/>
              <a:t> </a:t>
            </a:r>
            <a:r>
              <a:rPr lang="fr-FR" dirty="0" err="1"/>
              <a:t>uiCulture</a:t>
            </a:r>
            <a:r>
              <a:rPr lang="fr-FR" dirty="0"/>
              <a:t>="en-GB" culture="en-GB" /&gt;</a:t>
            </a:r>
          </a:p>
          <a:p>
            <a:pPr lvl="2">
              <a:lnSpc>
                <a:spcPct val="110000"/>
              </a:lnSpc>
            </a:pPr>
            <a:r>
              <a:rPr lang="fr-FR" dirty="0" err="1"/>
              <a:t>Other</a:t>
            </a:r>
            <a:r>
              <a:rPr lang="fr-FR" dirty="0"/>
              <a:t> culture codes can </a:t>
            </a:r>
            <a:r>
              <a:rPr lang="fr-FR" dirty="0" err="1"/>
              <a:t>be</a:t>
            </a:r>
            <a:r>
              <a:rPr lang="fr-FR" dirty="0"/>
              <a:t> </a:t>
            </a:r>
            <a:r>
              <a:rPr lang="fr-FR" dirty="0" err="1"/>
              <a:t>found</a:t>
            </a:r>
            <a:r>
              <a:rPr lang="fr-FR" dirty="0"/>
              <a:t> at:</a:t>
            </a:r>
          </a:p>
          <a:p>
            <a:pPr marL="914400" lvl="2" indent="0">
              <a:lnSpc>
                <a:spcPct val="110000"/>
              </a:lnSpc>
              <a:buNone/>
            </a:pPr>
            <a:r>
              <a:rPr lang="en-GB" dirty="0">
                <a:hlinkClick r:id="rId2"/>
              </a:rPr>
              <a:t>https://msdn.microsoft.com/en-us/library/system.globalization.cultureinfo(vs.71).aspx</a:t>
            </a:r>
            <a:endParaRPr lang="en-GB" dirty="0"/>
          </a:p>
          <a:p>
            <a:pPr>
              <a:lnSpc>
                <a:spcPct val="110000"/>
              </a:lnSpc>
            </a:pPr>
            <a:endParaRPr lang="en-GB" dirty="0"/>
          </a:p>
        </p:txBody>
      </p:sp>
      <p:pic>
        <p:nvPicPr>
          <p:cNvPr id="11" name="Picture 10">
            <a:extLst>
              <a:ext uri="{FF2B5EF4-FFF2-40B4-BE49-F238E27FC236}">
                <a16:creationId xmlns:a16="http://schemas.microsoft.com/office/drawing/2014/main" id="{A722E274-0340-47F6-9C40-02C53F01E1B2}"/>
              </a:ext>
            </a:extLst>
          </p:cNvPr>
          <p:cNvPicPr>
            <a:picLocks noChangeAspect="1"/>
          </p:cNvPicPr>
          <p:nvPr/>
        </p:nvPicPr>
        <p:blipFill>
          <a:blip r:embed="rId3"/>
          <a:stretch>
            <a:fillRect/>
          </a:stretch>
        </p:blipFill>
        <p:spPr>
          <a:xfrm>
            <a:off x="7948723" y="719734"/>
            <a:ext cx="2237267" cy="3678583"/>
          </a:xfrm>
          <a:prstGeom prst="rect">
            <a:avLst/>
          </a:prstGeom>
        </p:spPr>
      </p:pic>
      <p:pic>
        <p:nvPicPr>
          <p:cNvPr id="12" name="Picture 11">
            <a:extLst>
              <a:ext uri="{FF2B5EF4-FFF2-40B4-BE49-F238E27FC236}">
                <a16:creationId xmlns:a16="http://schemas.microsoft.com/office/drawing/2014/main" id="{7F869135-B19B-41AC-BC37-C937C7E35569}"/>
              </a:ext>
            </a:extLst>
          </p:cNvPr>
          <p:cNvPicPr>
            <a:picLocks noChangeAspect="1"/>
          </p:cNvPicPr>
          <p:nvPr/>
        </p:nvPicPr>
        <p:blipFill>
          <a:blip r:embed="rId4"/>
          <a:stretch>
            <a:fillRect/>
          </a:stretch>
        </p:blipFill>
        <p:spPr>
          <a:xfrm>
            <a:off x="6238875" y="4784712"/>
            <a:ext cx="5953125" cy="1266825"/>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7CBAA8F2-FC9A-4BD9-9858-853760A559C3}"/>
              </a:ext>
            </a:extLst>
          </p:cNvPr>
          <p:cNvCxnSpPr>
            <a:cxnSpLocks/>
            <a:endCxn id="15" idx="2"/>
          </p:cNvCxnSpPr>
          <p:nvPr/>
        </p:nvCxnSpPr>
        <p:spPr>
          <a:xfrm flipV="1">
            <a:off x="5995656" y="3585667"/>
            <a:ext cx="2036260" cy="11740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A364AB5-D544-4B77-A95A-F19CE55ECB88}"/>
              </a:ext>
            </a:extLst>
          </p:cNvPr>
          <p:cNvSpPr/>
          <p:nvPr/>
        </p:nvSpPr>
        <p:spPr>
          <a:xfrm>
            <a:off x="8031916" y="3429000"/>
            <a:ext cx="1473591" cy="3133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2CAD5D49-0B5E-47E3-945E-2F7EA08E0FA2}"/>
              </a:ext>
            </a:extLst>
          </p:cNvPr>
          <p:cNvCxnSpPr>
            <a:cxnSpLocks/>
            <a:endCxn id="20" idx="2"/>
          </p:cNvCxnSpPr>
          <p:nvPr/>
        </p:nvCxnSpPr>
        <p:spPr>
          <a:xfrm>
            <a:off x="4868883" y="5651595"/>
            <a:ext cx="154821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0814584-4C5C-4F3E-AD13-B33FDCA95C3E}"/>
              </a:ext>
            </a:extLst>
          </p:cNvPr>
          <p:cNvSpPr/>
          <p:nvPr/>
        </p:nvSpPr>
        <p:spPr>
          <a:xfrm>
            <a:off x="6417095" y="5379249"/>
            <a:ext cx="5774905" cy="5446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5902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8797CA-21AF-40F9-90BE-C2E1CAB768ED}"/>
              </a:ext>
            </a:extLst>
          </p:cNvPr>
          <p:cNvPicPr>
            <a:picLocks noChangeAspect="1"/>
          </p:cNvPicPr>
          <p:nvPr/>
        </p:nvPicPr>
        <p:blipFill>
          <a:blip r:embed="rId2"/>
          <a:stretch>
            <a:fillRect/>
          </a:stretch>
        </p:blipFill>
        <p:spPr>
          <a:xfrm>
            <a:off x="6645349" y="317508"/>
            <a:ext cx="4687443" cy="3111492"/>
          </a:xfrm>
          <a:prstGeom prst="rect">
            <a:avLst/>
          </a:prstGeom>
          <a:ln>
            <a:solidFill>
              <a:schemeClr val="tx1"/>
            </a:solidFill>
          </a:ln>
        </p:spPr>
      </p:pic>
      <p:sp>
        <p:nvSpPr>
          <p:cNvPr id="2" name="Title 1"/>
          <p:cNvSpPr>
            <a:spLocks noGrp="1"/>
          </p:cNvSpPr>
          <p:nvPr>
            <p:ph type="title"/>
          </p:nvPr>
        </p:nvSpPr>
        <p:spPr>
          <a:xfrm>
            <a:off x="662815" y="164609"/>
            <a:ext cx="10515600" cy="1325563"/>
          </a:xfrm>
        </p:spPr>
        <p:txBody>
          <a:bodyPr>
            <a:normAutofit/>
          </a:bodyPr>
          <a:lstStyle/>
          <a:p>
            <a:r>
              <a:rPr lang="en-GB" sz="3600" b="1" dirty="0">
                <a:latin typeface="Tahoma" panose="020B0604030504040204" pitchFamily="34" charset="0"/>
                <a:ea typeface="Tahoma" panose="020B0604030504040204" pitchFamily="34" charset="0"/>
                <a:cs typeface="Tahoma" panose="020B0604030504040204" pitchFamily="34" charset="0"/>
              </a:rPr>
              <a:t>Making data annotations </a:t>
            </a:r>
            <a:br>
              <a:rPr lang="en-GB" sz="3600" b="1" dirty="0">
                <a:latin typeface="Tahoma" panose="020B0604030504040204" pitchFamily="34" charset="0"/>
                <a:ea typeface="Tahoma" panose="020B0604030504040204" pitchFamily="34" charset="0"/>
                <a:cs typeface="Tahoma" panose="020B0604030504040204" pitchFamily="34" charset="0"/>
              </a:rPr>
            </a:br>
            <a:r>
              <a:rPr lang="en-GB" sz="3600" b="1" dirty="0">
                <a:latin typeface="Tahoma" panose="020B0604030504040204" pitchFamily="34" charset="0"/>
                <a:ea typeface="Tahoma" panose="020B0604030504040204" pitchFamily="34" charset="0"/>
                <a:cs typeface="Tahoma" panose="020B0604030504040204" pitchFamily="34" charset="0"/>
              </a:rPr>
              <a:t>work</a:t>
            </a:r>
          </a:p>
        </p:txBody>
      </p:sp>
      <p:sp>
        <p:nvSpPr>
          <p:cNvPr id="8" name="Content Placeholder 7"/>
          <p:cNvSpPr>
            <a:spLocks noGrp="1"/>
          </p:cNvSpPr>
          <p:nvPr>
            <p:ph sz="half" idx="1"/>
          </p:nvPr>
        </p:nvSpPr>
        <p:spPr>
          <a:xfrm>
            <a:off x="440871" y="1581075"/>
            <a:ext cx="6204478" cy="5112315"/>
          </a:xfrm>
        </p:spPr>
        <p:txBody>
          <a:bodyPr>
            <a:normAutofit fontScale="70000" lnSpcReduction="20000"/>
          </a:bodyPr>
          <a:lstStyle/>
          <a:p>
            <a:pPr>
              <a:lnSpc>
                <a:spcPct val="110000"/>
              </a:lnSpc>
            </a:pPr>
            <a:r>
              <a:rPr lang="en-GB" dirty="0"/>
              <a:t>You have added rules for user input validation as data annotations, but the application doesn’t yet enforce them, so it will still crash if invalid data is entered</a:t>
            </a:r>
          </a:p>
          <a:p>
            <a:pPr>
              <a:lnSpc>
                <a:spcPct val="110000"/>
              </a:lnSpc>
            </a:pPr>
            <a:r>
              <a:rPr lang="en-GB" dirty="0"/>
              <a:t>To make this happen, you need to add some extra code to the POST Create and Edit action methods in the Home Controller</a:t>
            </a:r>
          </a:p>
          <a:p>
            <a:pPr>
              <a:lnSpc>
                <a:spcPct val="110000"/>
              </a:lnSpc>
            </a:pPr>
            <a:r>
              <a:rPr lang="en-GB" dirty="0"/>
              <a:t>Please add an if (</a:t>
            </a:r>
            <a:r>
              <a:rPr lang="en-GB" dirty="0" err="1"/>
              <a:t>ModelState.IsValid</a:t>
            </a:r>
            <a:r>
              <a:rPr lang="en-GB" dirty="0"/>
              <a:t>) statement and put the code for the database changes and the return to the Index view inside it</a:t>
            </a:r>
          </a:p>
          <a:p>
            <a:pPr lvl="1">
              <a:lnSpc>
                <a:spcPct val="110000"/>
              </a:lnSpc>
            </a:pPr>
            <a:r>
              <a:rPr lang="en-GB" dirty="0"/>
              <a:t>If the data isn’t valid, then the user should be able return to the Create or Edit view and have a chance to fix the faulty data</a:t>
            </a:r>
          </a:p>
          <a:p>
            <a:pPr>
              <a:lnSpc>
                <a:spcPct val="110000"/>
              </a:lnSpc>
            </a:pPr>
            <a:r>
              <a:rPr lang="en-GB" dirty="0"/>
              <a:t>Now if you run the code and try to add an empty record or edit an existing record so that it’s invalid, you will stay in the Create or Edit view</a:t>
            </a:r>
          </a:p>
          <a:p>
            <a:pPr lvl="1">
              <a:lnSpc>
                <a:spcPct val="110000"/>
              </a:lnSpc>
            </a:pPr>
            <a:r>
              <a:rPr lang="en-GB" dirty="0"/>
              <a:t>However, a user might not know what had gone wrong, so it would be helpful to give them some error messages</a:t>
            </a:r>
          </a:p>
          <a:p>
            <a:pPr marL="0" indent="0">
              <a:lnSpc>
                <a:spcPct val="110000"/>
              </a:lnSpc>
              <a:buNone/>
            </a:pPr>
            <a:endParaRPr lang="en-GB" dirty="0"/>
          </a:p>
        </p:txBody>
      </p:sp>
      <p:cxnSp>
        <p:nvCxnSpPr>
          <p:cNvPr id="12" name="Straight Arrow Connector 11"/>
          <p:cNvCxnSpPr>
            <a:cxnSpLocks/>
          </p:cNvCxnSpPr>
          <p:nvPr/>
        </p:nvCxnSpPr>
        <p:spPr>
          <a:xfrm flipV="1">
            <a:off x="6273209" y="1443416"/>
            <a:ext cx="894640" cy="201266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3A13D3-40DE-41A8-8925-71A76ED878BD}"/>
              </a:ext>
            </a:extLst>
          </p:cNvPr>
          <p:cNvPicPr>
            <a:picLocks noChangeAspect="1"/>
          </p:cNvPicPr>
          <p:nvPr/>
        </p:nvPicPr>
        <p:blipFill>
          <a:blip r:embed="rId3"/>
          <a:stretch>
            <a:fillRect/>
          </a:stretch>
        </p:blipFill>
        <p:spPr>
          <a:xfrm>
            <a:off x="6645349" y="3593744"/>
            <a:ext cx="5546651" cy="296198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DF0E2FF4-6A18-44DF-89B6-DEAEA13B5C47}"/>
              </a:ext>
            </a:extLst>
          </p:cNvPr>
          <p:cNvCxnSpPr>
            <a:cxnSpLocks/>
          </p:cNvCxnSpPr>
          <p:nvPr/>
        </p:nvCxnSpPr>
        <p:spPr>
          <a:xfrm>
            <a:off x="6273209" y="4083396"/>
            <a:ext cx="818707" cy="4715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21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4824</TotalTime>
  <Words>3488</Words>
  <Application>Microsoft Office PowerPoint</Application>
  <PresentationFormat>Widescreen</PresentationFormat>
  <Paragraphs>247</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Tahoma</vt:lpstr>
      <vt:lpstr>Office Theme</vt:lpstr>
      <vt:lpstr>MVC and databases tutorial  Part 2 – Validation, Filtering, Styling and Images </vt:lpstr>
      <vt:lpstr>Before you begin</vt:lpstr>
      <vt:lpstr>The application being created</vt:lpstr>
      <vt:lpstr>PowerPoint Presentation</vt:lpstr>
      <vt:lpstr>User input validation</vt:lpstr>
      <vt:lpstr>Data annotations</vt:lpstr>
      <vt:lpstr>Data annotations</vt:lpstr>
      <vt:lpstr>Setting the £ sign</vt:lpstr>
      <vt:lpstr>Making data annotations  work</vt:lpstr>
      <vt:lpstr>Adding error messages</vt:lpstr>
      <vt:lpstr>Customising error messages</vt:lpstr>
      <vt:lpstr>Dealing with missing or invalid ids</vt:lpstr>
      <vt:lpstr>Dealing with missing or invalid ids</vt:lpstr>
      <vt:lpstr>Dealing with missing or invalid ids</vt:lpstr>
      <vt:lpstr>PowerPoint Presentation</vt:lpstr>
      <vt:lpstr>Searching by title</vt:lpstr>
      <vt:lpstr>Searching by title</vt:lpstr>
      <vt:lpstr>Searching by title</vt:lpstr>
      <vt:lpstr>PowerPoint Presentation</vt:lpstr>
      <vt:lpstr>Filtering by genre</vt:lpstr>
      <vt:lpstr>Filtering by genre</vt:lpstr>
      <vt:lpstr>Filtering by genre</vt:lpstr>
      <vt:lpstr>A bit about security</vt:lpstr>
      <vt:lpstr>A bit about security</vt:lpstr>
      <vt:lpstr>PowerPoint Presentation</vt:lpstr>
      <vt:lpstr>Styling the application</vt:lpstr>
      <vt:lpstr>Adding a Nuget package</vt:lpstr>
      <vt:lpstr>Adding a Nuget package</vt:lpstr>
      <vt:lpstr>Styling the Index view</vt:lpstr>
      <vt:lpstr>Styling the Create view</vt:lpstr>
      <vt:lpstr>Styling the Create view</vt:lpstr>
      <vt:lpstr>Styling the Create view</vt:lpstr>
      <vt:lpstr>Styling the Details view</vt:lpstr>
      <vt:lpstr>Styling the Delete view</vt:lpstr>
      <vt:lpstr>Styling the Delete view</vt:lpstr>
      <vt:lpstr>PowerPoint Presentation</vt:lpstr>
      <vt:lpstr>MVC Movies is finished and styled</vt:lpstr>
      <vt:lpstr>Tidying up memory by releasing unused resources</vt:lpstr>
      <vt:lpstr>PowerPoint Presentation</vt:lpstr>
      <vt:lpstr>Getting image URLs from the web</vt:lpstr>
      <vt:lpstr>Getting URLs for image files</vt:lpstr>
      <vt:lpstr>Rendering URLs as images</vt:lpstr>
      <vt:lpstr>Rendering URLs as images</vt:lpstr>
      <vt:lpstr>Rendering URLs as images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Louise McDonald</dc:creator>
  <cp:lastModifiedBy>Tanveer Ahmad</cp:lastModifiedBy>
  <cp:revision>919</cp:revision>
  <cp:lastPrinted>2018-05-04T15:07:15Z</cp:lastPrinted>
  <dcterms:created xsi:type="dcterms:W3CDTF">2016-03-02T17:58:56Z</dcterms:created>
  <dcterms:modified xsi:type="dcterms:W3CDTF">2018-09-09T20:08:57Z</dcterms:modified>
</cp:coreProperties>
</file>