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FD6825-3E20-4493-85F1-4282EB26AA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E7BFA3-BEE2-4873-B785-56ACEED7DF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5EC195-0F09-4550-BD2B-C9343A5A93B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5CAEC7-14C3-4C6F-A522-A06B786DAE5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C138BC-EE4E-4A4F-A612-575954C74C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37FC10-502B-4124-A3D6-9DA930A7DB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C5590A-76E1-4420-95D6-F1BF4D73BA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46F8AD-AE3A-457A-80DF-328DFD386C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8FE25E-1CD7-40B3-9CBF-27E628A4EA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CF46E7-2E7D-45BF-A157-F156BEC924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F210AC-3A42-4189-9B6F-6FC28D3DA7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8C653B-3EE4-44CF-8C73-9E0ABE24DB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B78B76-409E-402D-A197-52BE7E4A1F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12DDD5-802E-4477-B38F-04460F6EC1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82B856-8106-4864-8A46-419E31183D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292C72-BED8-4961-8B1D-65D41372F27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F425D9-2875-4394-85A8-167B0ACDA83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579A7E-3FD6-4FE1-923D-B0E5AB3A5F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52DADBE-C8A1-4819-BDAA-01C047A35B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31AF4F-7AF5-4D3F-BB49-EE9FD9B5C8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3038DD-1B81-409F-90A4-11C979693F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AEC007-D0B1-4626-AE1D-683C33CF9A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4FB530-EEC9-4161-B93A-31A2A24A72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EAB010-90C1-4E12-B8B7-F8C6FC771C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941718-9374-421F-B4EF-76F42A421A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E95FD10-F1EB-4CE2-96FB-A0F3626AE0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860392F-5E2F-41D9-A23F-3016D1788C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C9B051-3C5C-4F2C-B5C9-02A6713C00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48E9C9-6456-4F5A-9CA8-FEBE74F1632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4E695B-8FE2-4AC2-B4B8-3B700C44A4F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FAB583A-7384-4D69-A14E-9BCCB7A584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C146A2D-FE72-4E11-BA41-AD6E4928FA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0D3749F-408A-459D-BB0F-F04CDC90C2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346B50-8A12-4BAA-B0A7-19E126CDC1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029A005-CFF5-4277-B5B0-D7912B8CAB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9CE41C8-D855-4E57-95E7-E4C21189A9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2B21D01-6002-4257-904F-303A742817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5413145-ECCA-4902-8FE2-4F6315285D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030A99C-B054-4BB6-BB0D-A866B7F824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DA6BC7B-938C-4A0D-984F-803D9CEF91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7A24B61-7088-4733-B389-AED1C49DBF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9692C6A-57A2-4159-9848-31D7638A7FA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0624AC0-36FA-4144-96B0-82A7E0BD5BC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8CF18F9-2A56-4E57-8DF6-7CDD000F54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CCC586-63D2-4A49-A960-19B1DDB475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A40C6AF-77FB-4E64-9568-D8DE0429D6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0E79DE9-D973-480D-87AF-0B636AA7A5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E923363-83B1-4193-A2B1-7292CFCE53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D11FBC6-8050-49AA-9A9D-887E615159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F6E75A2-F558-4AD0-BD5E-835499FD77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4B9FE60-DACD-4131-A9C2-AB5C299B96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A5311E0-2FD2-4F8B-A7DB-D11567F862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2B4C204-B03B-457D-9937-24E2779C4B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52D620E-17C2-4655-9EC2-A0DA320E62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1108EF6-43B2-4447-AFAA-5664049D811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DDD1E7-39E9-4DFB-AF05-197819843B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4E165EB-0B30-49B4-AF51-B647E9750CF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DB8073D-D4D8-46F4-A2D2-6E94A05268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591430C-F29B-4EFC-8F3A-310E6EE862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3A3F1B8-5EDD-40DF-B58C-52B9CCA40B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5858911-0E6C-4732-9F1F-9B09F0D0E0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D195311-EFF3-463B-BC25-5E472B9119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2F45D86-96C4-44CB-90AC-7CD6C8FC0D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07DA311-7AEE-4A20-BAA8-8E2782A512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3BF49A3-9CBF-4FD7-BF30-7984660540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BDFC7CC-497C-4E47-909F-AE11F80715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902A0F-994E-46F3-B0D5-EFECCA80EB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32A3501-E76A-4512-A08B-57980700E1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E92C300-42DA-4498-A5F6-A8AE08D0B22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5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6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968C1BB-8090-4FFD-B14D-AF2BF1EFCDA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EEDD36A-412F-4B32-B78A-0340154DAD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FA0C1EB-F478-4BAC-82FD-A0993641C2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9173F53-8CCF-405A-B7AE-DBC8223780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EB647A8-EF00-4384-BA15-D45CD03B80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698EEE8-2860-4234-B01C-709AEE54D3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4A55824-57AE-4B47-AE4B-916801BEEB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A9D10A2-F25A-4416-88FE-2AF65B4C42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3F683A-D202-4569-9548-AEE0B7C897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579E739-51A6-4730-BE3E-B3AEA2CEB5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700CAC9-721B-4B12-9391-0FC0F6A7FA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4585313-B45D-496B-80C0-ED552F9285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4CBAE37-A1FE-41F9-A3FD-41658C5BDCA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39E900A-7FD9-4FB8-804A-3CEC3AE72A2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091F84-205C-4929-B2B1-CC7CAD3A8A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10306C-03A1-4E74-9944-2E3A6CA7BB25}" type="slidenum">
              <a:rPr b="0" lang="en-US" sz="1400" spc="-1" strike="noStrike">
                <a:latin typeface="Times New Roman"/>
              </a:rPr>
              <a:t>47</a:t>
            </a:fld>
            <a:endParaRPr b="0" lang="pl-PL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 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Click to edit the title text format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Click to edit the outline text format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Second Outline Level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Third Outline Level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Fourth Outline Level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Fifth Outline Level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Sixth Outline Level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Seventh Outline Level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B9694D-0CA2-468C-A316-C78F38E8BF2B}" type="slidenum">
              <a:rPr b="0" lang="en-US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Click to edit the title text format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Click to edit the outline text format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Second Outline Level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Third Outline Level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Fourth Outline Level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Fifth Outline Level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Sixth Outline Level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Seventh Outline Level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381819-181B-4BFC-B6BF-699DCE774121}" type="slidenum">
              <a:rPr b="0" lang="en-US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Click to edit the title text format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Click to edit the outline text format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Second Outline Level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Third Outline Level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Fourth Outline Level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Fifth Outline Level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Sixth Outline Level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Seventh Outline Level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39FB86-2755-4128-AD25-8472FCEFD409}" type="slidenum">
              <a:rPr b="0" lang="en-US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Click to edit the title text format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Click to edit the outline text format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Second Outline Level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Third Outline Level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Fourth Outline Level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Fifth Outline Level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Sixth Outline Level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Seventh Outline Level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ftr" idx="13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ldNum" idx="14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16B5CC-7213-494A-8E83-D972E7BF3AC2}" type="slidenum">
              <a:rPr b="0" lang="en-US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dt" idx="15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Click to edit the title text format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Click to edit the outline text format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Second Outline Level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Third Outline Level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Fourth Outline Level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Fifth Outline Level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Sixth Outline Level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Seventh Outline Level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l-PL" sz="1800" spc="-1" strike="noStrike">
                <a:latin typeface="Arial"/>
              </a:rPr>
              <a:t>Click to edit the title text format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Click to edit the outline text format</a:t>
            </a:r>
            <a:endParaRPr b="0" lang="pl-P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Second Outline Level</a:t>
            </a:r>
            <a:endParaRPr b="0" lang="pl-P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Third Outline Level</a:t>
            </a:r>
            <a:endParaRPr b="0" lang="pl-P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Fourth Outline Level</a:t>
            </a:r>
            <a:endParaRPr b="0" lang="pl-P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Fifth Outline Level</a:t>
            </a:r>
            <a:endParaRPr b="0" lang="pl-P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Sixth Outline Level</a:t>
            </a:r>
            <a:endParaRPr b="0" lang="pl-P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Seventh Outline Level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Click to edit the outline text format</a:t>
            </a:r>
            <a:endParaRPr b="0" lang="pl-P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Second Outline Level</a:t>
            </a:r>
            <a:endParaRPr b="0" lang="pl-P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Third Outline Level</a:t>
            </a:r>
            <a:endParaRPr b="0" lang="pl-P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Fourth Outline Level</a:t>
            </a:r>
            <a:endParaRPr b="0" lang="pl-P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Fifth Outline Level</a:t>
            </a:r>
            <a:endParaRPr b="0" lang="pl-P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Sixth Outline Level</a:t>
            </a:r>
            <a:endParaRPr b="0" lang="pl-P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Seventh Outline Level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ftr" idx="16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sldNum" idx="17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2AFAA9-FA4A-44F4-8DC8-1C92A3816BB0}" type="slidenum">
              <a:rPr b="0" lang="en-US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dt" idx="18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l-PL" sz="1800" spc="-1" strike="noStrike">
                <a:latin typeface="Arial"/>
              </a:rPr>
              <a:t>Click to edit the title text format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</a:pPr>
            <a:r>
              <a:rPr b="0" lang="pl-PL" sz="1800" spc="-1" strike="noStrike">
                <a:latin typeface="Arial"/>
              </a:rPr>
              <a:t>Click to edit the outline text format</a:t>
            </a:r>
            <a:endParaRPr b="0" lang="pl-P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Second Outline Level</a:t>
            </a:r>
            <a:endParaRPr b="0" lang="pl-P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Third Outline Level</a:t>
            </a:r>
            <a:endParaRPr b="0" lang="pl-P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Fourth Outline Level</a:t>
            </a:r>
            <a:endParaRPr b="0" lang="pl-P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Fifth Outline Level</a:t>
            </a:r>
            <a:endParaRPr b="0" lang="pl-P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Sixth Outline Level</a:t>
            </a:r>
            <a:endParaRPr b="0" lang="pl-P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Seventh Outline Level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ftr" idx="19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sldNum" idx="20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1A84BB-5750-4454-AD42-2C7B7999FC69}" type="slidenum">
              <a:rPr b="0" lang="en-US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dt" idx="21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Czym jest analiza danych?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Dane ilościowe (numeryczne)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5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Charakterystyka: Dane mierzalne, wyrażone w liczbach.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Przykłady w kontekście nieruchomości: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latin typeface="Arial"/>
              </a:rPr>
              <a:t>Cena nieruchomości (np. 450 000 zł).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latin typeface="Arial"/>
              </a:rPr>
              <a:t>Powierzchnia mieszkania (np. 65 m²).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latin typeface="Arial"/>
              </a:rPr>
              <a:t>Liczba pokoi (np. 3).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latin typeface="Arial"/>
              </a:rPr>
              <a:t>Rok budowy (np. 2010).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Podział: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Ciagłe: Mogą przyjmować dowolne wartości w określonym przedziale (np. powierzchnia: 45,5 m², 46 m²).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Dyskretne: Przyjmują wartości całkowite (np. liczba pokoi: 2, 3).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Znaczenie: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Podstawa dla większości analiz statystycznych, regresji oraz modeli predykcyjnych.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Dane jakościowe (kategoryczne)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9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Charakterystyka: Dane opisowe, grupujące jednostki w kategorie.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Przykłady w kontekście nieruchomości: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Typ nieruchomości (np. mieszkanie, dom, działka).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Stan techniczny (np. dobry, średni, zły).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Rodzaj rynku (pierwotny, wtórny).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Podział: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Nominalne: Brak naturalnego porządku (np. typ nieruchomości: mieszkanie/dom).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Porządkowe (ordinalne): Mają naturalny porządek, ale różnice między kategoriami nie są mierzalne (np. stan techniczny: zły &lt; średni &lt; dobry).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Znaczenie: Przydatne do analizy segmentów rynku i budowy modeli uwzględniających różnice kategorii.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Dane przestrzenne (geograficzne)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Charakterystyka: Dane opisujące lokalizację w przestrzeni.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Przykłady w kontekście nieruchomości: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Położenie geograficzne (np. współrzędne GPS).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Adres nieruchomości (np. ul. Krakowska 12, Warszawa).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Dystans do punktów usługowych (np. 500 m do szkoły).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Znaczenie: Analizy przestrzenne (np. badanie wpływu lokalizacji na wartość nieruchomości), modelowanie dostępu do infrastruktury.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Narzędzia: Systemy GIS (np. QGIS, ArcGIS).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Dane czasowe (szereg czasowy)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Charakterystyka: Dane rejestrowane w określonych przedziałach czasowych.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Przykłady w kontekście nieruchomości: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Zmiany cen nieruchomości w czasie (np. cena mieszkania w danym miesiącu).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Data sprzedaży nieruchomości (np. styczeń 2023).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Czas trwania oferty na rynku (np. 45 dni).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Znaczenie: Kluczowe dla analizy trendów, sezonowości oraz prognozowania wartości nieruchomości.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Narzędzia: Analiza szeregów czasowych (np. w Excelu, Pythonie).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69840" cy="124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Dane multimedialne (obraz, wideo, dźwięk)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Charakterystyka: Dane wizualne lub dźwiękowe, często nieustrukturalne.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Przykłady w kontekście nieruchomości: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Zdjęcia nieruchomości (np. zdjęcia pokoi, budynków).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Filmy promocyjne nieruchomości (np. wirtualne spacery).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Znaczenie: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Analizy wizualne, automatyczne oceny stanu technicznego na podstawie zdjęć.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Dane finansowe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Charakterystyka: Dane związane z kosztami, przychodami lub opłatami.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Przykłady w kontekście nieruchomości: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Koszt utrzymania mieszkania (np. czynsz miesięczny).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Stopa zwrotu z inwestycji w nieruchomość (np. 5% rocznie).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Znaczenie: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Wspieranie decyzji inwestycyjnych, ocena rentowności nieruchomości.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Dane tekstowe (opisowe)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Charakterystyka: Dane w formie nieustrukturalnego tekstu.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Przykłady w kontekście nieruchomości: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Opis nieruchomości w ofertach (np. „Przestronne mieszkanie z widokiem na park”).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Opinie użytkowników (np. recenzje dotyczące lokalizacji).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Znaczenie: Analiza sentymentu, przetwarzanie języka naturalnego (NLP) w celu wyciągania dodatkowych informacji z opisów nieruchomości.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Przegląd źródeł danych rynkowych i ich wiarygodności w kontekście wyceny nieruchomości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Akty notarialne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Opis: Dokumenty prawne potwierdzające rzeczywiste transakcje nieruchomościowe.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Akty dostępne w kancelariach notarialnych i zagregowane w Rejestrze Cen i Wartości Nieruchomości (RCiWN).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Wiarygodność: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Bardzo wysoka – dane potwierdzone przez notariusza, stanowiące oficjalne świadectwo transakcji.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Zalety: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Szczegółowe informacje o transakcji, w tym ceny sprzedaży.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Rzeczywiste ceny transakcyjne, a nie ofertowe.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Wysoka dokładność cech nieruchomości i transakcji (powierzchnia, lokalizacja, stan prawny).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Wady: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Ograniczona dostępność (np. ochrona danych osobowych).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Wysokie koszty przetwarzania większych zbiorów danych.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Rejestry publiczne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2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Opis: Rejestry publiczne to zbiory danych gromadzone przez instytucje publiczne, które są dostępne dla osób uprawnionych do wglądu w te informacje. Rejestry te obejmują różnorodne dane dotyczące nieruchomości, ich właścicieli, stanu prawnego oraz wartości rynkowej. Przykładem może być Rejestr Cen i Wartości Nieruchomości (RCiWN), który zbiera dane na temat cen transakcji nieruchomości w Polsce.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Rejestr Cen i Wartości Nieruchomości (RCiWN), który zawiera informacje o cenach transakcji zawieranych na rynku nieruchomości w Polsce.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Ewidencja Gruntów i Budynków (EGiB) – dane o ewidencji gruntów, nieruchomości i działek.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Wiarygodność: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Wysoka – dane te są pozyskiwane i gromadzone przez instytucje publiczne, co zapewnia ich legalność i dokładność. W przypadku RCiWN, dane są ustandaryzowane i pochodzić z rzeczywistych transakcji.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Zalety: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Oficjalność danych: Informacje pochodzą z wiarygodnych, publicznych źródeł, co zapewnia ich legalność i autentyczność.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Dostępność: Są dostępne publicznie lub dla instytucji uprawnionych, co ułatwia uzyskanie niezbędnych informacji w procesie wyceny.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Wady: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Brak szczegółów transakcji: W zależności od rejestru, dane mogą być agregowane i nie zawierać pełnych szczegółów, takich jak indywidualne warunki transakcji czy dane dotyczące stron transakcji.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Aktualność: Istnieje ryzyko, że dane nie są zawsze aktualizowane w czasie rzeczywistym, co może wpływać na ich przydatność w analizach rynkowych.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Proces przekształcania surowych danych w informacje i wiedzę.</a:t>
            </a: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Portale ogłoszeniowe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4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Opis: Portale ogłoszeniowe to platformy internetowe, na których właściciele nieruchomości publikują oferty sprzedaży lub wynajmu. Zawierają dane o dostępnych nieruchomościach, ich cenach ofertowych, cechach i lokalizacji. Choć oferty na tych portalach mogą dawać ogólne wyobrażenie o rynku, często różnią się od rzeczywistych cen transakcyjnych.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Otodom, OLX, Morizon, Gratka, nieruchomosci-online.pl.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Wiarygodność: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Średnia – ceny na portalach są cenami ofertowymi, które mogą znacznie odbiegać od cen transakcyjnych, a dane o nieruchomościach mogą być nieaktualne.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Zalety: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Łatwy dostęp: Portal jest ogólnie dostępny, a dane można łatwo pozyskać, co sprawia, że jest to źródło wygodne i tanie.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Ogólna analiza trendów: Pomaga w uzyskaniu ogólnego obrazu sytuacji na rynku nieruchomości w określonej lokalizacji.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Wady: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Ceny ofertowe: Ceny zamieszczane na portalach to ceny ofertowe, które mogą być zawyżone w stosunku do rzeczywistych cen transakcyjnych.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Brak pełnych informacji: Oferty często nie zawierają pełnych informacji o stanie prawnym nieruchomości, jej historii czy obciążeniach.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Bazy danych firm specjalistycznych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Opis: Firmy zajmujące się analizą rynku nieruchomości zbierają i przetwarzają dane rynkowe, które następnie udostępniają innym podmiotom, w tym analitykom i inwestorom. Takie bazy danych często zawierają agregowane informacje o transakcjach nieruchomościowych, trendach rynkowych i analizach ekonomicznych.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AMRON, Catella Property, Knight Frank, JLL.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Wiarygodność: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Wysoka – firmy te inwestują w gromadzenie i weryfikację danych, zapewniając ich rzetelność i wysoką jakość.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Zalety: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Dostęp do specjalistycznych analiz: Firmy oferują szczegółowe raporty o trendach rynkowych, analizach ekonomicznych i innych czynnikach wpływających na wartość nieruchomości.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Złożone modele analityczne: Bazy danych firm specjalistycznych często zawierają bardziej zaawansowane analizy, które mogą pomóc w lepszej wycenie nieruchomości.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Wady: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Koszt dostępu: Aby uzyskać dostęp do danych, często konieczne jest wykupienie subskrypcji lub opłacenie raportów, co może być kosztowne.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Brak pełnej transparencji: Czasami dostępne dane są przetwarzane w sposób agregowany, co utrudnia dostęp do pełnych informacji szczegółowych.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Dane statystyczne i raporty rządowe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Opis: Raporty opracowywane przez instytucje rządowe lub organizacje pozarządowe, które zawierają dane o rynku nieruchomości na poziomie krajowym lub regionalnym. Te dane mogą obejmować informacje o cenach nieruchomości, liczbie transakcji, strukturze rynku czy prognozach dotyczących przyszłych trendów.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Raporty Głównego Urzędu Statystycznego (GUS), Narodowego Banku Polskiego (NBP), Ministerstwa Rozwoju, Inwestycji i Technologii.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Wiarygodność: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Wysoka – raporty są opracowywane przez oficjalne instytucje, które mają dostęp do szerokiej gamy wiarygodnych danych publicznych.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Zalety: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Oficjalne dane: Raporty są oparte na danych oficjalnych, co zapewnia ich autentyczność i rzetelność.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Szerszy kontekst rynkowy: Raporty rządowe pozwalają na analizę rynku nieruchomości w kontekście ogólnej sytuacji gospodarczej.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Wady: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Brak szczegółów: Raporty są często ogólne, a dane mogą być niekompletne lub zbyt ogólne, by precyzyjnie wycenić pojedynczą nieruchomość.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Rzadkość publikacji: Raporty rządowe są publikowane okresowo, co może ograniczać ich aktualność w dynamicznie zmieniającym się rynku.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Cykl analizy danych: Etapy i praktyczne zastosowanie w wycenie nieruchomości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Cykl analizy danych</a:t>
            </a:r>
            <a:endParaRPr b="0" lang="pl-PL" sz="4400" spc="-1" strike="noStrike">
              <a:latin typeface="Arial"/>
            </a:endParaRPr>
          </a:p>
        </p:txBody>
      </p:sp>
      <p:pic>
        <p:nvPicPr>
          <p:cNvPr id="335" name="" descr=""/>
          <p:cNvPicPr/>
          <p:nvPr/>
        </p:nvPicPr>
        <p:blipFill>
          <a:blip r:embed="rId1"/>
          <a:stretch/>
        </p:blipFill>
        <p:spPr>
          <a:xfrm>
            <a:off x="2743200" y="941400"/>
            <a:ext cx="4342320" cy="431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Zbieranie danych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Zbieranie danych to pierwszy etap analizy, w którym gromadzone są informacje niezbędne do przeprowadzenia wyceny nieruchomości. Dane te mogą pochodzić z różnych źródeł i mieć różną formę – od dokumentów urzędowych, przez bazy danych, aż po dane nieustrukturyzowane, takie jak treści ogłoszeń.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Kluczowe czynności: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Identyfikacja potencjalnych źródeł danych odpowiednich dla celów analizy.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Pobieranie danych w formie surowej, zarówno w formacie cyfrowym (bazy danych) jak i analogowym (np. akty notarialne).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Dokumentowanie źródeł i zakresu danych w celu późniejszej weryfikacji.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Przykłady danych: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Akty notarialne (ceny transakcyjne, cechy nieruchomości).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Dane z RCiWN (Rejestru Cen i Wartości Nieruchomości).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Portale ogłoszeniowe (ceny ofertowe i cechy mieszkań).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Raporty rynkowe i statystyki urzędowe.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Wyzwania: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Ujednolicenie danych z różnych źródeł.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Ograniczenia dostępu do niektórych rejestrów publicznych.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Weryfikacja aktualności i wiarygodności danych.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Przygotowanie danych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Dane surowe często są niepełne, niespójne lub zawierają błędy. W tym etapie przekształca się je w ustrukturyzowaną formę, co umożliwia ich dalsze przetwarzanie i analizę.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Kluczowe czynności: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Czyszczenie danych: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Usuwanie duplikatów.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Uzupełnianie brakujących danych (np. za pomocą mediany lub średniej).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Weryfikacja błędnych wartości (np. cena 1 zł/m²).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Standaryzacja: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Przekształcanie różnych jednostek miary do jednolitego formatu (np. przeliczenie cen na zł/m²).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Ujednolicanie formatu tekstowego (np. zapis adresów).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Tworzenie nowych zmiennych: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Generowanie zmiennych pomocniczych, np. "odległość od centrum" na podstawie współrzędnych geograficznych.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Wyzwania: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Złożoność procesu przy dużych zbiorach danych.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Brak kluczowych danych, które mogą wymagać dodatkowego zbierania informacji.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Eksploracyjna analiza danych (EDA)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Wstępna analiza danych umożliwia poznanie ich struktury, znalezienie trendów oraz zrozumienie zależności między zmiennymi. Jest to etap, w którym analityk zadaje pytania o wzorce i anomalie w danych.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Kluczowe czynności: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Tworzenie wizualizacji danych: histogramy, wykresy punktowe, mapy cieplne.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Obliczanie podstawowych statystyk: średnia, mediana, odchylenie standardowe, rozkłady cen.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Identyfikacja potencjalnych anomalii (np. nieruchomości o bardzo wysokiej lub bardzo niskiej cenie).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Analiza korelacji między zmiennymi: np. zależność ceny od lokalizacji, powierzchni czy roku budowy.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 zastosowania: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Porównanie średnich cen mieszkań w dwóch dzielnicach.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Analiza wpływu piętra, na którym znajduje się mieszkanie, na cenę za m².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Wyzwania: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Możliwość błędnej interpretacji zależności (korelacja nie oznacza przyczynowości).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Duża liczba zmiennych do uwzględnienia w analizie.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Modelowanie danych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Etap, w którym dane są analizowane przy użyciu zaawansowanych technik statystycznych lub predykcyjnych, aby określić wzorce, zależności lub przewidywać wartości nieruchomości.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Kluczowe czynności: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Budowanie modeli: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Podejście porównawcze: metoda korygowania ceny średniej, metoda porównywania parami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Metody statystyczne np. regresja liniowa, sieci neuronowe.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Testowanie modeli: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Ocena dopasowania modelu (np. współczynnik determinacji R²).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Walidacja krzyżowa w celu sprawdzenia stabilności modelu.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Iteracyjne ulepszanie: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Dodawanie nowych zmiennych na podstawie wyników wcześniejszych modeli.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 zastosowania: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Opracowanie modelu prognozującego ceny mieszkań w oparciu o powierzchnię, lokalizację i rok budowy.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Wyzwania: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Złożoność interpretacji wyników w przypadku bardziej zaawansowanych modeli.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Ryzyko przeuczenia modelu na danych treningowych.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Wnioskowanie i interpretacja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Interpretacja wyników analizy i przekładanie ich na konkretne rekomendacje lub wnioski biznesowe. Jest to kluczowy etap, który daje odpowiedzi na pytania postawione na początku analizy.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Kluczowe czynności: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Podsumowanie wyników: identyfikacja kluczowych czynników wpływających na cenę nieruchomości.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Wizualizacja wyników w sposób zrozumiały dla odbiorcy (np. zarządu banku, rzeczoznawców).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Przedstawienie konkretnych zaleceń (np. uwzględnienie dodatkowych czynników w procesie wyceny).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Ocena jakości uzyskanych wniosków: czy są zgodne z oczekiwaniami i praktyką rynkową?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 zastosowania: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Na podstawie analizy stwierdzono, że kluczowym czynnikiem wpływającym na cenę mieszkań w Warszawie jest odległość od metra.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Rekomendacja dla wyceny: korekta cen mieszkań na podstawie odległości od stacji metra.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Wyzwania: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Upewnienie się, że wnioski są oparte na solidnych podstawach analitycznych.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Prezentacja wyników w sposób przystępny dla osób nietechnicznych.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04000" y="19656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br>
              <a:rPr sz="2000"/>
            </a:br>
            <a:r>
              <a:rPr b="0" lang="en-US" sz="2000" spc="-1" strike="noStrike">
                <a:latin typeface="Arial"/>
              </a:rPr>
              <a:t>Znaczenie analizy danych w kontekście rynku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 nieruchomości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Analiza danych jest kluczowym elementem w procesie wyceny nieruchomości, zwłaszcza w sektorze bankowym. Pozwala na efektywne i precyzyjne podejmowanie decyzji w obszarach związanych z oceną ryzyka, ustalaniem wartości zabezpieczeń kredytowych i monitorowaniem rynku. 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Podstawowe statystyki opisowe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Średnia (Mean)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548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548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latin typeface="Arial"/>
              </a:rPr>
              <a:t>Przykład:</a:t>
            </a:r>
            <a:endParaRPr b="0" lang="pl-PL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W próbie ceny nieruchomości w tys. zł: [350, 420, 500, 600, 520].</a:t>
            </a:r>
            <a:endParaRPr b="0" lang="pl-PL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 </a:t>
            </a:r>
            <a:endParaRPr b="0" lang="pl-PL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pl-PL" sz="3200" spc="-1" strike="noStrike">
              <a:latin typeface="Arial"/>
            </a:endParaRPr>
          </a:p>
        </p:txBody>
      </p:sp>
      <p:sp>
        <p:nvSpPr>
          <p:cNvPr id="351" name=""/>
          <p:cNvSpPr/>
          <p:nvPr/>
        </p:nvSpPr>
        <p:spPr>
          <a:xfrm>
            <a:off x="228600" y="1371600"/>
            <a:ext cx="4922640" cy="32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Definicja: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Średnia arytmetyczna to suma wszystkich wartości w zbiorze danych podzielona przez liczbę tych wartości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gdzie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0" i="1" lang="en-US" sz="1800" spc="-1" strike="noStrike" baseline="-8000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800" spc="-1" strike="noStrike" baseline="-8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poszczególne wartości, a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liczba danych.</a:t>
            </a:r>
            <a:endParaRPr b="0" lang="pl-PL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52" name=""/>
              <p:cNvSpPr txBox="1"/>
              <p:nvPr/>
            </p:nvSpPr>
            <p:spPr>
              <a:xfrm>
                <a:off x="1718640" y="2880360"/>
                <a:ext cx="1297440" cy="776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Średnia</m:t>
                    </m:r>
                    <m:r>
                      <m:t xml:space="preserve">=</m:t>
                    </m:r>
                    <m:f>
                      <m:num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i</m:t>
                            </m:r>
                            <m:r>
                              <m:t xml:space="preserve">=</m:t>
                            </m:r>
                            <m:r>
                              <m:t xml:space="preserve">1</m:t>
                            </m:r>
                          </m:sub>
                          <m:sup>
                            <m:sSub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</m:sup>
                          <m:e>
                            <m:sSub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t xml:space="preserve">n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53" name=""/>
              <p:cNvSpPr txBox="1"/>
              <p:nvPr/>
            </p:nvSpPr>
            <p:spPr>
              <a:xfrm>
                <a:off x="5562360" y="2839320"/>
                <a:ext cx="4126680" cy="492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Średnia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350</m:t>
                        </m:r>
                        <m:r>
                          <m:t xml:space="preserve">+</m:t>
                        </m:r>
                        <m:r>
                          <m:t xml:space="preserve">420</m:t>
                        </m:r>
                        <m:r>
                          <m:t xml:space="preserve">+</m:t>
                        </m:r>
                        <m:r>
                          <m:t xml:space="preserve">500</m:t>
                        </m:r>
                        <m:r>
                          <m:t xml:space="preserve">+</m:t>
                        </m:r>
                        <m:r>
                          <m:t xml:space="preserve">600</m:t>
                        </m:r>
                        <m:r>
                          <m:t xml:space="preserve">+</m:t>
                        </m:r>
                        <m:r>
                          <m:t xml:space="preserve">520</m:t>
                        </m:r>
                      </m:num>
                      <m:den>
                        <m:r>
                          <m:t xml:space="preserve">5</m:t>
                        </m:r>
                      </m:den>
                    </m:f>
                    <m:r>
                      <m:t xml:space="preserve">=</m:t>
                    </m:r>
                    <m:r>
                      <m:t xml:space="preserve">478</m:t>
                    </m:r>
                    <m:r>
                      <m:t xml:space="preserve">tys</m:t>
                    </m:r>
                    <m:r>
                      <m:t xml:space="preserve">.</m:t>
                    </m:r>
                    <m:r>
                      <m:t xml:space="preserve">zł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Średnia (Mean)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548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latin typeface="Arial"/>
              </a:rPr>
              <a:t>Zalety:</a:t>
            </a:r>
            <a:endParaRPr b="0" lang="pl-PL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- Prosta do obliczenia i łatwa do zrozumienia.</a:t>
            </a:r>
            <a:endParaRPr b="0" lang="pl-PL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- Dobrze odzwierciedla "typową" wartość w przypadku rozkładu normalnego.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548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latin typeface="Arial"/>
              </a:rPr>
              <a:t>Wady:</a:t>
            </a:r>
            <a:endParaRPr b="0" lang="pl-PL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Wrażliwa na skrajne wartości ( tzw. "outliers"). Na przykład, jeśli cena jednej nieruchomości wynosi 2 mln zł, średnia zostanie znacznie podwyższona.</a:t>
            </a:r>
            <a:endParaRPr b="0" lang="pl-PL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4400" spc="-1" strike="noStrike">
                <a:latin typeface="Arial"/>
              </a:rPr>
              <a:t>Mediana (Median)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17528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Definicja: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Mediana to wartość środkowa w zbiorze danych, gdy dane są uporządkowane rosnąco. Jeśli jest ich nieparzysta liczba, mediana to środkowa wartość, jeśli parzysta, to średnia dwóch środkowych wartości.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 </a:t>
            </a:r>
            <a:endParaRPr b="0" lang="pl-PL" sz="32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4931640" y="1326600"/>
            <a:ext cx="47876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Przykład: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Dla cen nieruchomości: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[350, 420, 500, 600, 520].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Po uporządkowaniu: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[350, 420, 500, 520, 600].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Mediana = 500 tys. zł (środkowa wartość).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4400" spc="-1" strike="noStrike">
                <a:latin typeface="Arial"/>
              </a:rPr>
              <a:t>Mediana (Median)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5356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Zalety: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Odporniejsza na skrajne wartości (outliers).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Użyteczna w przypadku danych asymetrycznych (np. wynagrodzeń, ceny nieruchomości).</a:t>
            </a:r>
            <a:endParaRPr b="0" lang="pl-PL" sz="32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5040360" y="1326600"/>
            <a:ext cx="449892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Wady: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Może nie odzwierciedlać w pełni ogólnej tendencji w przypadku rozkładów symetrycznych.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Trudniejsza w obliczeniach dla dużych zbiorów danych.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4400" spc="-1" strike="noStrike">
                <a:latin typeface="Arial"/>
              </a:rPr>
              <a:t>Moda (Mode)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35528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Definicja: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Moda to wartość, która występuje najczęściej w zbiorze danych. Jeśli w zbiorze jest więcej niż jedna taka wartość, mówimy o rozkładzie wielomodalnym.</a:t>
            </a:r>
            <a:endParaRPr b="0" lang="pl-PL" sz="32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4931640" y="1326600"/>
            <a:ext cx="49676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Przykład: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Ceny nieruchomości: [350, 420, 500, 500, 600].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Moda = 500 tys. zł (pojawiła się 2 razy).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4400" spc="-1" strike="noStrike">
                <a:latin typeface="Arial"/>
              </a:rPr>
              <a:t>Moda (Mode)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Zalety: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Można ją obliczyć nawet w przypadku danych nominalnych (np. preferencje klientów).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Nie jest wrażliwa na skrajne wartości.</a:t>
            </a:r>
            <a:endParaRPr b="0" lang="pl-PL" sz="32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4931640" y="1326600"/>
            <a:ext cx="46076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Wady: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Może nie występować w zbiorze danych (wtedy brak mody).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Może nie być reprezentatywna, jeśli występuje wiele wartości.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4400" spc="-1" strike="noStrike">
                <a:latin typeface="Arial"/>
              </a:rPr>
              <a:t>Wariancja (Variance) i Odchylenie Standardowe (Standard Deviation)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504000" y="13244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2000" spc="-1" strike="noStrike">
                <a:latin typeface="Arial"/>
              </a:rPr>
              <a:t> </a:t>
            </a:r>
            <a:endParaRPr b="0" lang="pl-PL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2000" spc="-1" strike="noStrike">
                <a:latin typeface="Arial"/>
              </a:rPr>
              <a:t> </a:t>
            </a:r>
            <a:endParaRPr b="0" lang="pl-PL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l-PL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2000" spc="-1" strike="noStrike">
                <a:latin typeface="Arial"/>
              </a:rPr>
              <a:t>Wariancja mierzy, jak rozproszone są dane względem średniej. Odchylenie standardowe to pierwiastek z wariancji i jest miarą rozproszenia, wyrażoną w tych samych jednostkach co dane.</a:t>
            </a:r>
            <a:endParaRPr b="0" lang="pl-PL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 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4400" spc="-1" strike="noStrike">
                <a:latin typeface="Arial"/>
              </a:rPr>
              <a:t>Wariancja (Variance) i Odchylenie Standardowe (Standard Deviation)</a:t>
            </a:r>
            <a:endParaRPr b="0" lang="pl-PL" sz="4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72" name=""/>
              <p:cNvSpPr txBox="1"/>
              <p:nvPr/>
            </p:nvSpPr>
            <p:spPr>
              <a:xfrm>
                <a:off x="2340000" y="1440000"/>
                <a:ext cx="5820840" cy="359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t xml:space="preserve">Wariancja</m:t>
                        </m:r>
                        <m:r>
                          <m:t xml:space="preserve">=</m:t>
                        </m:r>
                        <m:f>
                          <m:num>
                            <m:r>
                              <m:t xml:space="preserve">1</m:t>
                            </m:r>
                          </m:num>
                          <m:den>
                            <m:r>
                              <m:t xml:space="preserve">n</m:t>
                            </m:r>
                          </m:den>
                        </m:f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i</m:t>
                            </m:r>
                            <m:r>
                              <m:t xml:space="preserve">=</m:t>
                            </m:r>
                            <m:r>
                              <m:t xml:space="preserve">1</m:t>
                            </m:r>
                          </m:sub>
                          <m:sup>
                            <m:r>
                              <m:t xml:space="preserve">n</m:t>
                            </m:r>
                          </m:sup>
                          <m:e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>
                                      <m:e>
                                        <m:r>
                                          <m:t xml:space="preserve">x</m:t>
                                        </m:r>
                                      </m:e>
                                      <m:sub>
                                        <m:r>
                                          <m:t xml:space="preserve">i</m:t>
                                        </m:r>
                                      </m:sub>
                                    </m:sSub>
                                    <m:r>
                                      <m:t xml:space="preserve">−</m:t>
                                    </m:r>
                                    <m:acc>
                                      <m:accPr>
                                        <m:chr m:val="¯"/>
                                      </m:accPr>
                                      <m:e>
                                        <m:r>
                                          <m:t xml:space="preserve">x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m:t xml:space="preserve">2</m:t>
                                </m:r>
                              </m:sup>
                            </m:sSup>
                          </m:e>
                        </m:nary>
                      </m:e>
                      <m:e>
                        <m:r>
                          <m:t xml:space="preserve">n</m:t>
                        </m:r>
                        <m:r>
                          <m:t xml:space="preserve">−</m:t>
                        </m:r>
                        <m:r>
                          <m:t xml:space="preserve">liczba</m:t>
                        </m:r>
                        <m:r>
                          <m:t xml:space="preserve">obserwacji</m:t>
                        </m:r>
                      </m:e>
                      <m:e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  <m:r>
                          <m:t xml:space="preserve">−</m:t>
                        </m:r>
                        <m:r>
                          <m:t xml:space="preserve">wartość</m:t>
                        </m:r>
                        <m:r>
                          <m:t xml:space="preserve">danej</m:t>
                        </m:r>
                        <m:r>
                          <m:t xml:space="preserve">obserwacji</m:t>
                        </m:r>
                      </m:e>
                      <m:e>
                        <m:acc>
                          <m:accPr>
                            <m:chr m:val="¯"/>
                          </m:accPr>
                          <m:e>
                            <m:r>
                              <m:t xml:space="preserve">x</m:t>
                            </m:r>
                          </m:e>
                        </m:acc>
                        <m:r>
                          <m:t xml:space="preserve">−</m:t>
                        </m:r>
                        <m:r>
                          <m:t xml:space="preserve">średnia</m:t>
                        </m:r>
                        <m:r>
                          <m:t xml:space="preserve">arytmetyczna</m:t>
                        </m:r>
                        <m:r>
                          <m:t xml:space="preserve">w</m:t>
                        </m:r>
                        <m:r>
                          <m:t xml:space="preserve">próbie</m:t>
                        </m:r>
                      </m:e>
                      <m:e>
                        <m:r>
                          <m:t xml:space="preserve">Odchylenie</m:t>
                        </m:r>
                        <m:r>
                          <m:t xml:space="preserve">standardowe</m:t>
                        </m:r>
                        <m:r>
                          <m:t xml:space="preserve">=</m:t>
                        </m:r>
                        <m:rad>
                          <m:radPr>
                            <m:degHide m:val="1"/>
                          </m:radPr>
                          <m:deg/>
                          <m:e>
                            <m:r>
                              <m:t xml:space="preserve">Wariancja</m:t>
                            </m:r>
                          </m:e>
                        </m:rad>
                      </m:e>
                    </m:eqAr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4400" spc="-1" strike="noStrike">
                <a:latin typeface="Arial"/>
              </a:rPr>
              <a:t>Wariancja (Variance) i Odchylenie Standardowe (Standard Deviation)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Przykład: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Ceny nieruchomości: [350000, 420000, 500000, 600000, 520000].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Średnia = 478000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75" name=""/>
              <p:cNvSpPr txBox="1"/>
              <p:nvPr/>
            </p:nvSpPr>
            <p:spPr>
              <a:xfrm>
                <a:off x="935280" y="3706200"/>
                <a:ext cx="7332120" cy="759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t xml:space="preserve">Wariancja</m:t>
                        </m:r>
                        <m:r>
                          <m:t xml:space="preserve">=</m:t>
                        </m:r>
                        <m:f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35000</m:t>
                                    </m:r>
                                    <m:r>
                                      <m:t xml:space="preserve">−</m:t>
                                    </m:r>
                                    <m:r>
                                      <m:t xml:space="preserve">47800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t xml:space="preserve">2</m:t>
                                </m:r>
                              </m:sup>
                            </m:sSup>
                            <m:r>
                              <m:t xml:space="preserve">+</m:t>
                            </m:r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42000</m:t>
                                    </m:r>
                                    <m:r>
                                      <m:t xml:space="preserve">−</m:t>
                                    </m:r>
                                    <m:r>
                                      <m:t xml:space="preserve">47800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t xml:space="preserve">2</m:t>
                                </m:r>
                              </m:sup>
                            </m:sSup>
                            <m:r>
                              <m:t xml:space="preserve">+</m:t>
                            </m:r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50000</m:t>
                                    </m:r>
                                    <m:r>
                                      <m:t xml:space="preserve">−</m:t>
                                    </m:r>
                                    <m:r>
                                      <m:t xml:space="preserve">47800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t xml:space="preserve">2</m:t>
                                </m:r>
                              </m:sup>
                            </m:sSup>
                            <m:r>
                              <m:t xml:space="preserve">+</m:t>
                            </m:r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60000</m:t>
                                    </m:r>
                                    <m:r>
                                      <m:t xml:space="preserve">−</m:t>
                                    </m:r>
                                    <m:r>
                                      <m:t xml:space="preserve">47800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t xml:space="preserve">2</m:t>
                                </m:r>
                              </m:sup>
                            </m:sSup>
                            <m:r>
                              <m:t xml:space="preserve">+</m:t>
                            </m:r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52000</m:t>
                                    </m:r>
                                    <m:r>
                                      <m:t xml:space="preserve">−</m:t>
                                    </m:r>
                                    <m:r>
                                      <m:t xml:space="preserve">47800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t xml:space="preserve">2</m:t>
                                </m:r>
                              </m:sup>
                            </m:sSup>
                          </m:num>
                          <m:den>
                            <m:r>
                              <m:t xml:space="preserve">5</m:t>
                            </m:r>
                          </m:den>
                        </m:f>
                        <m:r>
                          <m:t xml:space="preserve">=</m:t>
                        </m:r>
                        <m:r>
                          <m:t xml:space="preserve">73760000</m:t>
                        </m:r>
                      </m:e>
                      <m:e>
                        <m:r>
                          <m:t xml:space="preserve">Odchylenie</m:t>
                        </m:r>
                        <m:r>
                          <m:t xml:space="preserve">standardowe</m:t>
                        </m:r>
                        <m:r>
                          <m:t xml:space="preserve">=</m:t>
                        </m:r>
                        <m:rad>
                          <m:radPr>
                            <m:degHide m:val="1"/>
                          </m:radPr>
                          <m:deg/>
                          <m:e>
                            <m:r>
                              <m:t xml:space="preserve">73760000</m:t>
                            </m:r>
                          </m:e>
                        </m:rad>
                        <m:r>
                          <m:t xml:space="preserve">∼</m:t>
                        </m:r>
                        <m:r>
                          <m:t xml:space="preserve">8588,36</m:t>
                        </m:r>
                      </m:e>
                    </m:eqAr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Wspieranie podejmowania decyzji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Ocena ryzyka: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Banki wykorzystują dane, aby ocenić, czy wartość nieruchomości wystarczająco zabezpiecza kredyt. Analitycy identyfikują potencjalne ryzyka, takie jak niestabilność rynku czy przewartościowanie nieruchomości.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Optymalizacja decyzji kredytowych: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Analiza danych umożliwia porównanie wartości wycenianej nieruchomości z rynkowymi standardami i identyfikację odstępstw.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4400" spc="-1" strike="noStrike">
                <a:latin typeface="Arial"/>
              </a:rPr>
              <a:t>Wariancja (Variance) i Odchylenie Standardowe (Standard Deviation)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504000" y="13914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Zalety: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Dobrze pokazuje, jak bardzo dane różnią się od średniej.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Odchylenie standardowe jest w tych samych jednostkach co dane, co czyni je bardziej intuicyjnym.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Wady: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Bardzo wrażliwe na skrajne wartości.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4400" spc="-1" strike="noStrike">
                <a:latin typeface="Arial"/>
              </a:rPr>
              <a:t>Kwantyle i Percentyle (Quantiles and Percentiles)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6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Definicja: Kwantyle dzielą dane na równe części. Na przykład, kwartyle dzielą dane na cztery równe części, a percentyle na 100 części.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    </a:t>
            </a:r>
            <a:r>
              <a:rPr b="0" lang="pl-PL" sz="3200" spc="-1" strike="noStrike">
                <a:latin typeface="Arial"/>
              </a:rPr>
              <a:t>1. kwantyl (Q1): wartość poniżej której znajduje się 25% danych.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    </a:t>
            </a:r>
            <a:r>
              <a:rPr b="0" lang="pl-PL" sz="3200" spc="-1" strike="noStrike">
                <a:latin typeface="Arial"/>
              </a:rPr>
              <a:t>2. kwantyl (Q2): mediana, wartość środkowa (50% danych poniżej).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    </a:t>
            </a:r>
            <a:r>
              <a:rPr b="0" lang="pl-PL" sz="3200" spc="-1" strike="noStrike">
                <a:latin typeface="Arial"/>
              </a:rPr>
              <a:t>3. kwantyl (Q3): wartość poniżej której znajduje się 75% danych.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Przykład: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Ceny nieruchomości: [350, 420, 500, 600, 520].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Po uporządkowaniu: [350, 420, 500, 520, 600].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    </a:t>
            </a:r>
            <a:r>
              <a:rPr b="0" lang="pl-PL" sz="3200" spc="-1" strike="noStrike">
                <a:latin typeface="Arial"/>
              </a:rPr>
              <a:t>Q1 = 420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    </a:t>
            </a:r>
            <a:r>
              <a:rPr b="0" lang="pl-PL" sz="3200" spc="-1" strike="noStrike">
                <a:latin typeface="Arial"/>
              </a:rPr>
              <a:t>Q2 = 500 (mediana)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latin typeface="Arial"/>
              </a:rPr>
              <a:t>    </a:t>
            </a:r>
            <a:r>
              <a:rPr b="0" lang="pl-PL" sz="3200" spc="-1" strike="noStrike">
                <a:latin typeface="Arial"/>
              </a:rPr>
              <a:t>Q3 = 520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4400" spc="-1" strike="noStrike">
                <a:latin typeface="Arial"/>
              </a:rPr>
              <a:t>Kwantyle i Percentyle (Quantiles and Percentiles)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Zalety: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Pomagają zrozumieć, jak dane są rozłożone, w tym lokalizację wartości skrajnych.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Użyteczne w przypadku danych, które nie są normalnie rozłożone.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Wady: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Trudniejsze w interpretacji w porównaniu do średniej i mediany.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Kwantyle nie zawsze oddają pełną strukturę danych.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Testy statystyczne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pl-PL" sz="3200" spc="-1" strike="noStrike">
                <a:latin typeface="Arial"/>
              </a:rPr>
              <a:t>Testy statystyczne</a:t>
            </a:r>
            <a:endParaRPr b="0" lang="pl-PL" sz="32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Testy statystyczne są używane głównie dla próby, ale ich wyniki są stosowane do wnioskowania o populacji.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Analiza oparta na próbie: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    </a:t>
            </a:r>
            <a:r>
              <a:rPr b="0" lang="pl-PL" sz="3200" spc="-1" strike="noStrike">
                <a:latin typeface="Arial"/>
              </a:rPr>
              <a:t>W praktyce nie bada się całej populacji, ponieważ jest to często niemożliwe (np. z powodu zbyt dużej liczby danych, kosztów, czasu itp.).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    </a:t>
            </a:r>
            <a:r>
              <a:rPr b="0" lang="pl-PL" sz="3200" spc="-1" strike="noStrike">
                <a:latin typeface="Arial"/>
              </a:rPr>
              <a:t>Zamiast tego analizuje się reprezentatywną próbę, czyli podzbiór populacji, i na tej podstawie wyciąga się wnioski o całej populacji.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 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pl-PL" sz="3200" spc="-1" strike="noStrike">
                <a:latin typeface="Arial"/>
              </a:rPr>
              <a:t>Testy statystyczne</a:t>
            </a:r>
            <a:endParaRPr b="0" lang="pl-PL" sz="32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Cel testów statystycznych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Testy statystyczne sprawdzają, czy zaobserwowany wynik w próbie jest na tyle istotny, aby można było wnioskować, że podobny efekt występuje w całej populacji.</a:t>
            </a:r>
            <a:endParaRPr b="0" lang="pl-PL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Służą do odrzucenia hipotezy zerowej (H</a:t>
            </a:r>
            <a:r>
              <a:rPr b="0" lang="pl-PL" sz="2800" spc="-1" strike="noStrike" baseline="-8000">
                <a:latin typeface="Arial"/>
              </a:rPr>
              <a:t>0</a:t>
            </a:r>
            <a:r>
              <a:rPr b="0" lang="pl-PL" sz="2800" spc="-1" strike="noStrike">
                <a:latin typeface="Arial"/>
              </a:rPr>
              <a:t>), co oznacza, że badany efekt w populacji istnieje, a wynik w próbie nie jest przypadkiem.</a:t>
            </a: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pl-PL" sz="3200" spc="-1" strike="noStrike">
                <a:latin typeface="Arial"/>
              </a:rPr>
              <a:t>Testy statystyczne</a:t>
            </a:r>
            <a:endParaRPr b="0" lang="pl-PL" sz="32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Przykład w kontekście wyceny nieruchomości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    </a:t>
            </a:r>
            <a:r>
              <a:rPr b="0" lang="pl-PL" sz="3200" spc="-1" strike="noStrike">
                <a:latin typeface="Arial"/>
              </a:rPr>
              <a:t>Populacja: Wszystkie mieszkania w danym mieście.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    </a:t>
            </a:r>
            <a:r>
              <a:rPr b="0" lang="pl-PL" sz="3200" spc="-1" strike="noStrike">
                <a:latin typeface="Arial"/>
              </a:rPr>
              <a:t>Próba: 100 mieszkań losowo wybranych z tego miasta.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Zastosowanie testu t-Studenta: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    </a:t>
            </a:r>
            <a:r>
              <a:rPr b="0" lang="pl-PL" sz="3200" spc="-1" strike="noStrike">
                <a:latin typeface="Arial"/>
              </a:rPr>
              <a:t>Problem: Chcemy porównać średnie ceny mieszkań w dzielnicach A i B.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    </a:t>
            </a:r>
            <a:r>
              <a:rPr b="0" lang="pl-PL" sz="3200" spc="-1" strike="noStrike">
                <a:latin typeface="Arial"/>
              </a:rPr>
              <a:t>Działanie: Pobieramy próbki z obu dzielnic (np. po 50 mieszkań z każdej), wykonujemy test t i sprawdzamy, czy różnice są istotne statystycznie.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    </a:t>
            </a:r>
            <a:r>
              <a:rPr b="0" lang="pl-PL" sz="3200" spc="-1" strike="noStrike">
                <a:latin typeface="Arial"/>
              </a:rPr>
              <a:t>Interpretacja: Wynik testu mówi, czy różnice w średnich cenach są na tyle duże, że można przypuszczać, iż dotyczą całej populacji mieszkań w tych dzielnicach.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UWAGA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Wyniki testów zależą od wielkości i reprezentatywności próby: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Mała próba: Wyniki mogą być mniej wiarygodne i bardziej podatne na przypadkowe odchylenia.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Duża próba: Wyniki są bardziej stabilne, a moc testu (zdolność wykrycia efektu) jest większa.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pl-PL" sz="3200" spc="-1" strike="noStrike">
                <a:latin typeface="Arial"/>
              </a:rPr>
              <a:t>Testy statystyczne</a:t>
            </a:r>
            <a:endParaRPr b="0" lang="pl-PL" sz="3200" spc="-1" strike="noStrike"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Testowanie jest wymagane tylko wtedy, gdy operujemy na próbie i chcemy uogólnić wyniki.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Testy statystyczne są stosowane do próby, ponieważ często nie mamy dostępu do całej populacji, doceloweo wyniki testów pozwalają wnioskować o populacji na podstawie próby.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Testy statystyczne nie są potrzebne, gdy mamy dane o całej populacji. W takim przypadku możemy bezpośrednio obliczyć statystyki (np. średnie, odchylenia standardowe) dla populacji i porównać je.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Testy statystyczne zakładają, że wynik w próbie może różnić się od wyniku w populacji. Przy danych o całej populacji taka niepewność nie występuje.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 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Kiedy stosuje się testy dla populacji?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Badanie podzbiorów populacji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Jeśli populacja jest podzielona na różne grupy (np. regiony, kategorie demograficzne) i chcemy porównać te grupy. Mimo dostępu do całej populacji, test statystyczny pozwala ocenić, czy różnice między grupami są istotne.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Przykład: Analiza różnic średnich cen nieruchomości między dzielnicami w całym mieście.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 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Kiedy stosuje się testy dla populacji?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Ocena zgodności z modelem teoretycznym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Testy statystyczne mogą być stosowane do sprawdzenia, czy rozkład cechy w populacji jest zgodny z modelem teoretycznym.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Przykład: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Test chi-kwadrat dla całej populacji w celu sprawdzenia, czy rozkład cen nieruchomości jest zgodny z rozkładem normalnym.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Precyzyjna wycena nieruchomości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Uwzględnienie różnorodnych cech: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Dzięki analizie danych można zrozumieć, jakie cechy (np. lokalizacja, powierzchnia, standard wykończenia) mają największy wpływ na wartość nieruchomości.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Wykorzystanie metod porównawczych: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Dane rynkowe są podstawą do stosowania podejścia porównawczego, które jest jednym z najważniejszych narzędzi w wycenie nieruchomości.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Dynamiczne reagowanie na zmiany: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Dzięki analizie trendów rynkowych można dostosowywać wyceny do bieżącej sytuacji na rynku nieruchomości.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Kiedy stosuje się testy dla populacji?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Ocena zmian w populacji w czasie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Jeśli mamy dane dla całej populacji, ale chcemy sprawdzić, czy zmienne zmieniły się w czasie (np. porównanie wyników z dwóch lat).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Przykład: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Sprawdzenie, czy średnia cena mieszkań w całej populacji zmieniła się między 2022 a 2023 rokiem.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4400" spc="-1" strike="noStrike">
                <a:latin typeface="Arial"/>
              </a:rPr>
              <a:t>Test t-Studenta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Test t-Studenta można użyć do sprawdzenia, czy średnia wartość nieruchomości w dwóch grupach jest różna, np.: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Porównanie cen mieszkań w dwóch dzielnicach (test dla prób niezależnych)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Sprawdzenie, czy remont wpływa na średnią wartość nieruchomości. (test dla prób zależnych)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4400" spc="-1" strike="noStrike">
                <a:latin typeface="Arial"/>
              </a:rPr>
              <a:t>Test t-Studenta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Hipoteza: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H</a:t>
            </a:r>
            <a:r>
              <a:rPr b="0" lang="pl-PL" sz="3200" spc="-1" strike="noStrike" baseline="-8000">
                <a:latin typeface="Arial"/>
              </a:rPr>
              <a:t>0​</a:t>
            </a:r>
            <a:r>
              <a:rPr b="0" lang="pl-PL" sz="3200" spc="-1" strike="noStrike">
                <a:latin typeface="Arial"/>
              </a:rPr>
              <a:t>: Średnie ceny mieszkań w dwóch dzielnicach są równe (μ</a:t>
            </a:r>
            <a:r>
              <a:rPr b="0" lang="pl-PL" sz="3200" spc="-1" strike="noStrike" baseline="-8000">
                <a:latin typeface="Arial"/>
              </a:rPr>
              <a:t>A</a:t>
            </a:r>
            <a:r>
              <a:rPr b="0" lang="pl-PL" sz="3200" spc="-1" strike="noStrike">
                <a:latin typeface="Arial"/>
              </a:rPr>
              <a:t>=μ</a:t>
            </a:r>
            <a:r>
              <a:rPr b="0" lang="pl-PL" sz="3200" spc="-1" strike="noStrike" baseline="-8000">
                <a:latin typeface="Arial"/>
              </a:rPr>
              <a:t>B</a:t>
            </a:r>
            <a:r>
              <a:rPr b="0" lang="pl-PL" sz="3200" spc="-1" strike="noStrike">
                <a:latin typeface="Arial"/>
              </a:rPr>
              <a:t>​).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H</a:t>
            </a:r>
            <a:r>
              <a:rPr b="0" lang="pl-PL" sz="3200" spc="-1" strike="noStrike" baseline="-8000">
                <a:latin typeface="Arial"/>
              </a:rPr>
              <a:t>1</a:t>
            </a:r>
            <a:r>
              <a:rPr b="0" lang="pl-PL" sz="3200" spc="-1" strike="noStrike">
                <a:latin typeface="Arial"/>
              </a:rPr>
              <a:t>​: Średnie ceny mieszkań w dwóch dzielnicach różnią się (μ</a:t>
            </a:r>
            <a:r>
              <a:rPr b="0" lang="pl-PL" sz="3200" spc="-1" strike="noStrike" baseline="-8000">
                <a:latin typeface="Arial"/>
              </a:rPr>
              <a:t>A</a:t>
            </a:r>
            <a:r>
              <a:rPr b="0" lang="pl-PL" sz="3200" spc="-1" strike="noStrike">
                <a:latin typeface="Arial"/>
              </a:rPr>
              <a:t>≠μ</a:t>
            </a:r>
            <a:r>
              <a:rPr b="0" lang="pl-PL" sz="3200" spc="-1" strike="noStrike" baseline="-8000">
                <a:latin typeface="Arial"/>
              </a:rPr>
              <a:t>B</a:t>
            </a:r>
            <a:r>
              <a:rPr b="0" lang="pl-PL" sz="3200" spc="-1" strike="noStrike">
                <a:latin typeface="Arial"/>
              </a:rPr>
              <a:t>​).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4400" spc="-1" strike="noStrike">
                <a:latin typeface="Arial"/>
              </a:rPr>
              <a:t>Test t-Studenta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Wzór na statystykę testu t (dla prób niezależnych):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06" name=""/>
              <p:cNvSpPr txBox="1"/>
              <p:nvPr/>
            </p:nvSpPr>
            <p:spPr>
              <a:xfrm>
                <a:off x="3420000" y="2520000"/>
                <a:ext cx="2972520" cy="2408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t xml:space="preserve">t</m:t>
                        </m:r>
                        <m:r>
                          <m:t xml:space="preserve">=</m:t>
                        </m:r>
                        <m:f>
                          <m:num>
                            <m:acc>
                              <m:accPr>
                                <m:chr m:val="¯"/>
                              </m:accPr>
                              <m:e>
                                <m:sSub>
                                  <m:e>
                                    <m:r>
                                      <m:t xml:space="preserve">X</m:t>
                                    </m:r>
                                  </m:e>
                                  <m:sub>
                                    <m:r>
                                      <m:t xml:space="preserve">A</m:t>
                                    </m:r>
                                  </m:sub>
                                </m:sSub>
                              </m:e>
                            </m:acc>
                            <m:r>
                              <m:t xml:space="preserve">−</m:t>
                            </m:r>
                            <m:acc>
                              <m:accPr>
                                <m:chr m:val="¯"/>
                              </m:accPr>
                              <m:e>
                                <m:sSub>
                                  <m:e>
                                    <m:r>
                                      <m:t xml:space="preserve">X</m:t>
                                    </m:r>
                                  </m:e>
                                  <m:sub>
                                    <m:r>
                                      <m:t xml:space="preserve">B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rad>
                              <m:radPr>
                                <m:degHide m:val="1"/>
                              </m:radPr>
                              <m:deg/>
                              <m:e>
                                <m:f>
                                  <m:num>
                                    <m:sSubSup>
                                      <m:e>
                                        <m:r>
                                          <m:t xml:space="preserve">s</m:t>
                                        </m:r>
                                      </m:e>
                                      <m:sub>
                                        <m:r>
                                          <m:t xml:space="preserve">A</m:t>
                                        </m:r>
                                      </m:sub>
                                      <m:sup>
                                        <m:r>
                                          <m:t xml:space="preserve"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e>
                                        <m:r>
                                          <m:t xml:space="preserve">n</m:t>
                                        </m:r>
                                      </m:e>
                                      <m:sub>
                                        <m:r>
                                          <m:t xml:space="preserve">A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t xml:space="preserve">+</m:t>
                                </m:r>
                                <m:f>
                                  <m:num>
                                    <m:sSubSup>
                                      <m:e>
                                        <m:r>
                                          <m:t xml:space="preserve">s</m:t>
                                        </m:r>
                                      </m:e>
                                      <m:sub>
                                        <m:r>
                                          <m:t xml:space="preserve">B</m:t>
                                        </m:r>
                                      </m:sub>
                                      <m:sup>
                                        <m:r>
                                          <m:t xml:space="preserve"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e>
                                        <m:r>
                                          <m:t xml:space="preserve">n</m:t>
                                        </m:r>
                                      </m:e>
                                      <m:sub>
                                        <m:r>
                                          <m:t xml:space="preserve">B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rad>
                          </m:den>
                        </m:f>
                      </m:e>
                      <m:e>
                        <m:acc>
                          <m:accPr>
                            <m:chr m:val="¯"/>
                          </m:accPr>
                          <m:e>
                            <m:sSub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A</m:t>
                                </m:r>
                              </m:sub>
                            </m:sSub>
                          </m:e>
                        </m:acc>
                        <m:r>
                          <m:t xml:space="preserve">,</m:t>
                        </m:r>
                        <m:acc>
                          <m:accPr>
                            <m:chr m:val="¯"/>
                          </m:accPr>
                          <m:e>
                            <m:sSub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B</m:t>
                                </m:r>
                              </m:sub>
                            </m:sSub>
                          </m:e>
                        </m:acc>
                        <m:r>
                          <m:t xml:space="preserve">−</m:t>
                        </m:r>
                        <m:r>
                          <m:t xml:space="preserve">średnie</m:t>
                        </m:r>
                        <m:r>
                          <m:t xml:space="preserve">w</m:t>
                        </m:r>
                        <m:r>
                          <m:t xml:space="preserve">grupach</m:t>
                        </m:r>
                        <m:r>
                          <m:t xml:space="preserve">A</m:t>
                        </m:r>
                        <m:r>
                          <m:t xml:space="preserve">i</m:t>
                        </m:r>
                        <m:r>
                          <m:t xml:space="preserve">B</m:t>
                        </m:r>
                      </m:e>
                      <m:e>
                        <m:sSubSup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  <m:sup>
                            <m:r>
                              <m:t xml:space="preserve">2</m:t>
                            </m:r>
                          </m:sup>
                        </m:sSubSup>
                        <m:r>
                          <m:t xml:space="preserve">,</m:t>
                        </m:r>
                        <m:sSubSup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B</m:t>
                            </m:r>
                          </m:sub>
                          <m:sup>
                            <m:r>
                              <m:t xml:space="preserve">2</m:t>
                            </m:r>
                          </m:sup>
                        </m:sSubSup>
                        <m:r>
                          <m:t xml:space="preserve">−</m:t>
                        </m:r>
                        <m:r>
                          <m:t xml:space="preserve">wariancje</m:t>
                        </m:r>
                        <m:r>
                          <m:t xml:space="preserve">w</m:t>
                        </m:r>
                        <m:r>
                          <m:t xml:space="preserve">grupach</m:t>
                        </m:r>
                      </m:e>
                      <m:e>
                        <m:sSub>
                          <m:e>
                            <m:r>
                              <m:t xml:space="preserve">n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</m:sSub>
                        <m:r>
                          <m:t xml:space="preserve">,</m:t>
                        </m:r>
                        <m:sSub>
                          <m:e>
                            <m:r>
                              <m:t xml:space="preserve">n</m:t>
                            </m:r>
                          </m:e>
                          <m:sub>
                            <m:r>
                              <m:t xml:space="preserve">B</m:t>
                            </m:r>
                          </m:sub>
                        </m:sSub>
                        <m:r>
                          <m:t xml:space="preserve">−</m:t>
                        </m:r>
                        <m:r>
                          <m:t xml:space="preserve">liczebność</m:t>
                        </m:r>
                        <m:r>
                          <m:t xml:space="preserve">próbek</m:t>
                        </m:r>
                      </m:e>
                      <m:e/>
                    </m:eqAr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Identyfikacja trendów rynkowych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Analiza zmian cen w czasie: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Pozwala na prognozowanie wartości nieruchomości w przyszłości, co jest kluczowe dla oceny długoterminowego ryzyka kredytowego.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Lokalne różnice: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Analiza danych przestrzennych pomaga zrozumieć, jak lokalizacja wpływa na wartość nieruchomości – od różnic między dzielnicami po znaczenie dostępu do infrastruktury.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69840" cy="124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Efektywne zarządzanie portfelem nieruchomości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Monitorowanie jakości zabezpieczeń: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Banki regularnie analizują swoje zabezpieczenia hipoteczne, aby upewnić się, że ich wartość nie spada poniżej określonych poziomów.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Optymalizacja portfela: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Analiza danych pozwala na identyfikację nieruchomości o najwyższym potencjale wartości w portfelu.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69840" cy="124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Automatyzacja i standaryzacja procesów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Modele wyceny oparte na danych: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Dzięki analizie danych można budować zautomatyzowane modele wyceny (AVM – Automated Valuation Models), które zwiększają szybkość i spójność procesów wyceny.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Standaryzacja: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Regularne korzystanie z danych rynkowych pomaga stworzyć jednolite standardy wyceny i podejścia do analizy.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Typy danych w analizie nieruchomości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2024-11-18T20:52:16Z</dcterms:created>
  <dc:creator/>
  <dc:description/>
  <dc:language>en-US</dc:language>
  <cp:lastModifiedBy/>
  <dcterms:modified xsi:type="dcterms:W3CDTF">2024-11-21T13:17:19Z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