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slide" Target="slides/slide34.xml"/><Relationship Id="rId50" Type="http://schemas.openxmlformats.org/officeDocument/2006/relationships/slide" Target="slides/slide35.xml"/><Relationship Id="rId51" Type="http://schemas.openxmlformats.org/officeDocument/2006/relationships/slide" Target="slides/slide36.xml"/><Relationship Id="rId52" Type="http://schemas.openxmlformats.org/officeDocument/2006/relationships/slide" Target="slides/slide37.xml"/><Relationship Id="rId53" Type="http://schemas.openxmlformats.org/officeDocument/2006/relationships/slide" Target="slides/slide38.xml"/><Relationship Id="rId54" Type="http://schemas.openxmlformats.org/officeDocument/2006/relationships/slide" Target="slides/slide39.xml"/><Relationship Id="rId55" Type="http://schemas.openxmlformats.org/officeDocument/2006/relationships/slide" Target="slides/slide40.xml"/><Relationship Id="rId56" Type="http://schemas.openxmlformats.org/officeDocument/2006/relationships/slide" Target="slides/slide41.xml"/><Relationship Id="rId57" Type="http://schemas.openxmlformats.org/officeDocument/2006/relationships/slide" Target="slides/slide42.xml"/><Relationship Id="rId58" Type="http://schemas.openxmlformats.org/officeDocument/2006/relationships/slide" Target="slides/slide43.xml"/><Relationship Id="rId59" Type="http://schemas.openxmlformats.org/officeDocument/2006/relationships/slide" Target="slides/slide44.xml"/><Relationship Id="rId60" Type="http://schemas.openxmlformats.org/officeDocument/2006/relationships/slide" Target="slides/slide45.xml"/><Relationship Id="rId61" Type="http://schemas.openxmlformats.org/officeDocument/2006/relationships/slide" Target="slides/slide46.xml"/><Relationship Id="rId62" Type="http://schemas.openxmlformats.org/officeDocument/2006/relationships/slide" Target="slides/slide47.xml"/><Relationship Id="rId63" Type="http://schemas.openxmlformats.org/officeDocument/2006/relationships/slide" Target="slides/slide48.xml"/><Relationship Id="rId64" Type="http://schemas.openxmlformats.org/officeDocument/2006/relationships/slide" Target="slides/slide49.xml"/><Relationship Id="rId65" Type="http://schemas.openxmlformats.org/officeDocument/2006/relationships/slide" Target="slides/slide50.xml"/><Relationship Id="rId66" Type="http://schemas.openxmlformats.org/officeDocument/2006/relationships/slide" Target="slides/slide51.xml"/><Relationship Id="rId67" Type="http://schemas.openxmlformats.org/officeDocument/2006/relationships/slide" Target="slides/slide52.xml"/><Relationship Id="rId68" Type="http://schemas.openxmlformats.org/officeDocument/2006/relationships/slide" Target="slides/slide53.xml"/><Relationship Id="rId69" Type="http://schemas.openxmlformats.org/officeDocument/2006/relationships/slide" Target="slides/slide54.xml"/><Relationship Id="rId70" Type="http://schemas.openxmlformats.org/officeDocument/2006/relationships/slide" Target="slides/slide55.xml"/><Relationship Id="rId71" Type="http://schemas.openxmlformats.org/officeDocument/2006/relationships/slide" Target="slides/slide56.xml"/><Relationship Id="rId72" Type="http://schemas.openxmlformats.org/officeDocument/2006/relationships/slide" Target="slides/slide57.xml"/><Relationship Id="rId73" Type="http://schemas.openxmlformats.org/officeDocument/2006/relationships/slide" Target="slides/slide58.xml"/><Relationship Id="rId74" Type="http://schemas.openxmlformats.org/officeDocument/2006/relationships/slide" Target="slides/slide59.xml"/><Relationship Id="rId75" Type="http://schemas.openxmlformats.org/officeDocument/2006/relationships/slide" Target="slides/slide60.xml"/><Relationship Id="rId76" Type="http://schemas.openxmlformats.org/officeDocument/2006/relationships/slide" Target="slides/slide61.xml"/><Relationship Id="rId77" Type="http://schemas.openxmlformats.org/officeDocument/2006/relationships/slide" Target="slides/slide62.xml"/><Relationship Id="rId78" Type="http://schemas.openxmlformats.org/officeDocument/2006/relationships/slide" Target="slides/slide63.xml"/><Relationship Id="rId79" Type="http://schemas.openxmlformats.org/officeDocument/2006/relationships/slide" Target="slides/slide64.xml"/><Relationship Id="rId80" Type="http://schemas.openxmlformats.org/officeDocument/2006/relationships/slide" Target="slides/slide65.xml"/><Relationship Id="rId81" Type="http://schemas.openxmlformats.org/officeDocument/2006/relationships/slide" Target="slides/slide66.xml"/><Relationship Id="rId82" Type="http://schemas.openxmlformats.org/officeDocument/2006/relationships/slide" Target="slides/slide67.xml"/><Relationship Id="rId83" Type="http://schemas.openxmlformats.org/officeDocument/2006/relationships/slide" Target="slides/slide68.xml"/><Relationship Id="rId84" Type="http://schemas.openxmlformats.org/officeDocument/2006/relationships/slide" Target="slides/slide69.xml"/><Relationship Id="rId85" Type="http://schemas.openxmlformats.org/officeDocument/2006/relationships/slide" Target="slides/slide70.xml"/><Relationship Id="rId86" Type="http://schemas.openxmlformats.org/officeDocument/2006/relationships/slide" Target="slides/slide71.xml"/><Relationship Id="rId87" Type="http://schemas.openxmlformats.org/officeDocument/2006/relationships/slide" Target="slides/slide72.xml"/><Relationship Id="rId88" Type="http://schemas.openxmlformats.org/officeDocument/2006/relationships/slide" Target="slides/slide73.xml"/><Relationship Id="rId89" Type="http://schemas.openxmlformats.org/officeDocument/2006/relationships/slide" Target="slides/slide74.xml"/><Relationship Id="rId90" Type="http://schemas.openxmlformats.org/officeDocument/2006/relationships/slide" Target="slides/slide75.xml"/><Relationship Id="rId91" Type="http://schemas.openxmlformats.org/officeDocument/2006/relationships/slide" Target="slides/slide76.xml"/><Relationship Id="rId92" Type="http://schemas.openxmlformats.org/officeDocument/2006/relationships/slide" Target="slides/slide77.xml"/><Relationship Id="rId9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B17846-CC1F-4292-8CF9-274EFE51FE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15BA1D-938C-4349-A923-46BA161B39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0AAEEAE-CE54-43E8-9A6A-C856D66059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CAF21E9-EBDA-4C45-B5B1-9BFB30573C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C8FB57D-5A48-42A3-AFC9-FE4AD5D132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F86561C-C747-4D12-96FF-2C8563A1E1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A564075-054B-4F0F-B8FF-E3498CE8DC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D5BC37F-A8B2-4CAE-B0DD-BF129C6447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1E48EB4-9BF8-4E5A-A4A8-7575FEEEB0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8CC5BB9-DC34-4A7E-ADC0-CB7FFAA53B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DE080E5-A82B-4E97-9538-5FB3AB02A8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27B82B1-FE6F-485F-8BEA-547BEB962F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2A9C83-42BD-4E70-A4CD-FE2E31A633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5F84048-8358-4019-BAC7-C80E98826E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F2091D7-F3FB-4442-8630-0BB677BC50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DA64F78-25F3-4D2D-AEA4-EC61B4C61D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CC8C022-41F0-413A-B096-C8339A66CB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CA1CD09-EFAE-4118-9F6D-2BEFEFFE47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11EBB16-241F-45FF-ABD1-6A3562A79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66FE1E0-F43A-4220-8419-ED4714ECF1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23868E9-74BC-459B-996B-4C278CC6BE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CCEA610-E253-485A-993F-199F44F1BD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0E8155A-067A-4F03-A80D-3B1AE3881A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7DDD17-C95E-4613-893E-12403D9145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7CFECC4-DD6C-4760-BAEB-29320E1140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06A7557-562E-4166-B5AA-2CEE0CB5C0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76727A7-3A51-4823-AFF1-E33B0B7C8E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ED401DF-38A0-4B07-AD6D-CB917DACB1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2115988-E442-4BC5-AD7B-5F87528CCF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22281FB-AB2C-410C-8866-B040CE02CD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7C6AA45-A462-4997-8CA8-35A3103D4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063D0A5-2066-402A-B2A0-A0CB3FED5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EF23FF8-7B64-40E1-AC72-0B3A93728E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E7301FA-FCAC-4D96-88BB-8E4D611180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3524A8-DF5A-47A8-9065-5323B78493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74E0FCE-3159-41F7-B6F7-F9174087F4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B149F96-57A4-4A1E-BAA4-B6ACC88052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4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5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0A06398-0C67-4E24-B172-5D98CD3A73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08F51B8-8C43-4848-9EE1-E2ED122A71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6A4676C-587A-4F54-9955-1A610DC455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A2A58C4-DD58-4FEB-A861-48DAA9826C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4EFD958-2D6F-4AB3-B46F-4E6D495F2A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A90C13F0-2D13-4DEA-8A6B-393F4A8B2A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6409805-DB77-4382-A417-84ACA60887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9A63F12-97C4-4523-B277-F38C78F4F5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583A13-C7BB-4DDF-A84F-D848F6DA8D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9AFFB96-07FB-4AA1-BC95-F645B57742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91BF6FE-4051-430C-B5A8-CBD9004DE3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604580B-1860-4868-84A7-CD5423DE7C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2634680-F2FC-4309-8B90-0E56CD6951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9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9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04FA884-F6DB-4BBA-BFD1-87D7AC1C03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05DE7EF-8ED0-41EA-8B50-E61F7F298D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8F4F645-B752-46A5-BEEB-34F6AC5648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AF8B122-2F44-48F9-BEBA-66EB3684F7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DDCC53AE-8356-46B5-B84F-9207B86305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893D8F8-F12A-4936-8954-77A0D53EAB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482D81-6CBB-43F1-B485-1A06DA2A55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BBA5D92-316E-4A70-B70C-12C00996D6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FC00D47-E864-4B69-8FE4-C7CC51AB45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2EA3E2E-F105-4C0E-9094-20345F4C3D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D56C1FC-20D6-437A-8483-F275CBDDA3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38B1D9E-1847-47B1-AAC3-7227247A0C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3DBFA89-33CA-4F22-998B-5819739A5B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0A893C0-8C23-438B-84CE-01F1DACC2E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3BED77B-3FF1-4A05-9A7A-40D0A54ACA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71AC2A2-612C-4DA2-8ECB-DEED59CD88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3F5C0C1-6D2C-4465-8734-41A244291A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9AC09C-2691-4EB5-8CF9-91844B3020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84DB7CB3-139C-48B1-8FA3-78691631A8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10D3781-D3A9-4109-A839-C8321E6CF6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617A4B3-9928-4DFC-90E3-8987A6350B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C665723-8840-4E2C-956F-9506DE5816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045E47A-275B-4521-9726-95A2F7D1CF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815EE63-EC18-41B0-B920-14C01358B6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86022692-8DEB-46BF-9152-30308CF8F7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F0B9A6A-2321-4AB3-AF0E-F2FF0AC9AC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0C9ECDA-A38B-4598-BD7E-6525A66138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6A00A9-E240-433C-908E-CBA2D11A71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959AFA-7EC7-457A-B976-A18267B062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5E2207-F4EA-4F40-BEB6-981F520319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9CF66A-CA1C-4F03-A927-984CADF382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DE2F50-6E32-4AF4-9039-BA6CCA377F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E42C73-E112-4A15-ABB7-040DFEDC72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35913-501F-4A93-8632-9B7D5B9FF5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1CDA3-96C9-4AA0-870F-315B1FD315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65C4BD-0A17-4FC2-9323-6DFD80577E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E040FE-4797-4711-B5F5-DEF692F7E0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EA9C9B-FBB4-451F-9C15-68256C0CED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F41CEC-0878-481E-AD38-9224267817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C4332C-1BDD-4CBA-AF84-8617F6ACE3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B8BAE4-FDDB-4FBD-B29F-E39DD28342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361BD-3D79-4A75-A14A-14212562FE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009E1E-82E7-478A-BC54-74E22FED1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793D4D-11C7-41AE-8635-AE55047B80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8184DA-D3F2-4DA1-B7DB-875FB3597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163B3D-49EC-4EF5-96E0-3B3F035FFB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87DBDE-F99F-4E00-A500-54ACBF396B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4C39C3-301D-4786-A8DF-A272F6245F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794F4E-11DD-4F9C-B279-0A8858FF33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862FDB-761E-4EBD-9780-ACEF5F6761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AA7261-B30A-44E4-9C1B-81A1D3574F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7A9C69-C896-4D99-80B7-F4717BE653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DB850-5CCE-4DC3-86F1-B9CBED8430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E55A0B-3E80-49FF-B382-27349F7503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98E945-491B-40B3-A756-CBABA9B365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3239B2-0259-41A3-8462-1B967BC0AF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766D379-A03B-4A9B-B9B0-CF16832FE5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FD4E90-A5C6-41DF-8CA5-A6D6437AA8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C62989-4F03-4436-9B9B-D66C7EE7F2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558BF8-796B-41A7-89AA-2FC35EDEDF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56FD18-DB21-4535-AFAD-EC97AD266D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AC73FCE-0894-4F96-8691-48F38140D8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2E82C9E-EDDA-4314-B0C1-4E311D1812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6D49B-F755-4576-AECD-6F915412E9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27E010-6C83-4CD1-80A5-6426D6BCB6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12EB59E-F97E-467F-98B0-A8C6358B11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BBC9CA-F591-4832-8F9F-263A949B78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2443C56-C30E-4D18-A580-103348B628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873BC93-60B9-4F04-85FB-DB0B683B69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1BDBFF1-81B0-4BF5-ADA6-D307E4717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87882CA-4714-43A5-8F88-8FF686101C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BAD153C-4722-43C4-9D09-CC7B3F6E67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A63F3D8-C253-4DC2-A606-97F9C33DCA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453B739-CA09-4D7A-A3D1-8175C0C60F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FA2BA5-045A-4D73-90F2-1615C841E5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F3CED1-4976-45ED-A254-31BAB59021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5D3D3A-FFFC-4D23-8746-5FDE7F50A9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30F940B-41BD-40B3-AC65-4E0ACE4D35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1F84B91-86B4-42FF-A436-D670622AF0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5804DA7-01CA-4108-A1CC-06C82A4F86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A227848-5BF2-4445-8A2A-266B13039D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5C979A-61D6-48CF-84DE-8991C7B406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93E4D2F-C31D-4487-B8EC-1483B1887D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D3DA51-EBC1-4B16-9DFF-EE36EA4337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918AFF3-EFE1-4B79-B6E9-FBBCAC9BAC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43AEA-3B65-499B-A78B-E2F7262E89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D5398A-2EF4-46FC-85FD-02CF7DC721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E62C616-5574-4BBF-9737-19356C5468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6CA578F-BDA1-4D68-B11E-2DAD21EEF6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D5C67A2-1898-41D8-95CB-4BAEDC7B37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2855375-D354-4EC1-8A56-1D8AE37D61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0DAF69A-E4FC-42ED-9327-2696B89F87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F840284-1A2C-4DAB-8430-C7201E5607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D07E286-ECDD-43FC-85A9-362B9B61B8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2D2DC16-36F9-4767-B3D3-E13459C418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4DDA31E-535A-44E3-BDD6-06123CB1C3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C0731A-C3A8-4157-8A08-937E7BCE54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0BAE7B6-6610-4A65-A0D6-0721186AE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5FE56BF-72F3-4984-AFA4-031A5226F7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7C1DFA0-62D2-47B5-9C5A-772E3277BE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C679F5A-37B4-4C77-A942-2C67F41CD3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32EBEFD-E085-42D8-903B-FAD7ADD8AC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8CA8C75-7E85-4B92-A452-1BD0F87D92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56B2A5F-5EFE-4A45-98BF-F26885BD5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A6ADE1D-FAF3-494E-BDE9-E7A1B4D96B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BC04B40-8A7C-4032-A421-ACB0EA2A20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DDB7182-BD43-4F3F-A02F-42A5471913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2A0DE-3CEF-44C0-832D-B4094FF6DE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B637A7D-3FDC-4642-98CA-DF35A9AA4B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C21EB15-D800-494B-9E05-08937D3109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0F71265-AC55-4D4B-8B3E-3B9CFBD0B3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8844620-8A14-469F-A496-AC0A94DD6C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9B45D43-FA90-4690-8EC9-E6C325CB3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DACDFA6-B9E1-4872-90DB-F39EE9D732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8233E54-43F7-4C45-ADC3-82B721A038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FEEDC0C-3EBC-4BD3-AFED-52ADFEDA1C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1E47B10-DF12-45E0-9626-F10244537F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96C6A54-22AB-4316-9E9D-9C969EA044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00A38F-8B45-40BF-AE9B-53EE732CF148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ftr" idx="28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29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4FE609-1142-4616-9784-D2F29B61FBF0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dt" idx="30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ftr" idx="31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Num" idx="32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22F27-AC04-46A0-A358-524D26CCBAFC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dt" idx="33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ftr" idx="34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sldNum" idx="35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D75B65-D75A-4BE5-A457-895074F0D98A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dt" idx="36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ftr" idx="37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ldNum" idx="38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6C346-F24C-45A1-87E5-55D4A5A2FD95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dt" idx="39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ftr" idx="40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ldNum" idx="41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0D3E63-435E-4F7C-9A6F-F7D229ADEDB6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dt" idx="42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9F064E-28E7-45ED-91D3-EFC7557BCF09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BDADE0-4D2D-4461-9367-E8A281AF0F87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999752-1168-44CC-B0BB-83F3FC0C3C91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3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4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9CD73-E883-4BB9-BE78-D4F5EF118BFB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5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644F86-D5BE-4DC9-91AE-2F8572163943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ftr" idx="19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sldNum" idx="20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21F4A4-31C2-4459-9A08-7CB64AE558E7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dt" idx="21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ftr" idx="22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Num" idx="23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E8757C-446C-44CF-8481-30BE1C3224BA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dt" idx="24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ftr" idx="25"/>
          </p:nvPr>
        </p:nvSpPr>
        <p:spPr>
          <a:xfrm>
            <a:off x="3447000" y="5164560"/>
            <a:ext cx="319068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26"/>
          </p:nvPr>
        </p:nvSpPr>
        <p:spPr>
          <a:xfrm>
            <a:off x="7226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2C7A19-D1C5-496B-AAA0-BFAA600117EC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dt" idx="27"/>
          </p:nvPr>
        </p:nvSpPr>
        <p:spPr>
          <a:xfrm>
            <a:off x="503640" y="516456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Dlaczego rynek nieruchomości jest trudny do analizy?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1600" spc="-1" strike="noStrike">
                <a:latin typeface="Calibri"/>
              </a:rPr>
              <a:t>Rynek nieruchomości jest jednym z najbardziej złożonych rynków w ekonomii, co wynika z jego specyfiki i wielu czynników wpływających na ceny oraz podaż i popyt.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1600" spc="-1" strike="noStrike">
                <a:latin typeface="Calibri"/>
              </a:rPr>
              <a:t>Rynek nieruchomości jest trudny do analizy ze względu na swoją złożoność, lokalne uwarunkowania i ograniczony dostęp do danych. Ekonomicznie charakteryzuje się dużą zależnością od lokalizacji, nieelastyczną podażą oraz podwójną rolą nieruchomości jako dobra konsumpcyjnego i inwestycyjnego. Zrozumienie tych cech jest kluczowe dla skutecznej analizy i podejmowania decyzji w tym sektorze.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3600" spc="-1" strike="noStrike">
                <a:latin typeface="Calibri"/>
              </a:rPr>
              <a:t>Czym jest analiza danych?</a:t>
            </a:r>
            <a:endParaRPr b="0" lang="pl-PL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503640" y="19620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Znaczenie analizy danych w kontekście rynku</a:t>
            </a:r>
            <a:br>
              <a:rPr sz="2400"/>
            </a:br>
            <a:r>
              <a:rPr b="1" lang="pl-PL" sz="2400" spc="-1" strike="noStrike">
                <a:latin typeface="Calibri"/>
              </a:rPr>
              <a:t> nieruchomości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Analiza danych to proces przekształcania danych w informacje i wiedzę.</a:t>
            </a:r>
            <a:endParaRPr b="0" lang="pl-PL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Analiza danych jest kluczowym elementem w procesie wyceny nieruchomości, zwłaszcza w sektorze bankowym. Pozwala na efektywne i precyzyjne podejmowanie decyzji w obszarach związanych z oceną ryzyka, ustalaniem wartości zabezpieczeń kredytowych i monitorowaniem rynku. 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Wspieranie podejmowania decyzji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Ocena ryzyka: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Banki wykorzystują dane, aby ocenić, czy wartość nieruchomości wystarczająco zabezpiecza kredyt. Analitycy identyfikują potencjalne ryzyka, takie jak niestabilność rynku czy przewartościowanie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Optymalizacja decyzji kredytowych: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Analiza danych umożliwia porównanie wartości wycenianej nieruchomości z rynkowymi standardami i identyfikację odstępstw.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Precyzyjna wycena nieruchomości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Uwzględnienie różnorodnych cech:</a:t>
            </a: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Dzięki analizie danych można zrozumieć, jakie cechy (np. lokalizacja, powierzchnia, standard wykończenia) mają największy wpływ na wartość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Wykorzystanie metod porównawczych: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rynkowe są podstawą do stosowania podejścia porównawczego, które jest jednym z najważniejszych narzędzi w wycenie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Dynamiczne reagowanie na zmiany: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Dzięki analizie trendów rynkowych można dostosowywać wyceny do bieżącej sytuacji na rynku nieruchomości.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Identyfikacja trendów rynkowych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Analiza zmian cen w czasie: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Pozwala na prognozowanie wartości nieruchomości w przyszłości, co jest kluczowe dla oceny długoterminowego ryzyka kredytowego.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Lokalne różnice: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Analiza danych przestrzennych pomaga zrozumieć, jak lokalizacja wpływa na wartość nieruchomości – od różnic między dzielnicami po znaczenie dostępu do infrastruktury.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696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Efektywne zarządzanie portfelem nieruchomości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Monitorowanie jakości zabezpieczeń: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Banki regularnie analizują swoje zabezpieczenia hipoteczne, aby upewnić się, że ich wartość nie spada poniżej określonych poziomów.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Optymalizacja portfela: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Analiza danych pozwala na identyfikację nieruchomości o najwyższym potencjale wartości w portfelu.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696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Automatyzacja i standaryzacja procesów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Modele wyceny oparte na danych: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Dzięki analizie danych można budować zautomatyzowane modele wyceny (AVM – Automated Valuation Models), które zwiększają szybkość i spójność procesów wyceny.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600" spc="-1" strike="noStrike">
                <a:latin typeface="Calibri"/>
              </a:rPr>
              <a:t>Standaryzacja:</a:t>
            </a:r>
            <a:r>
              <a:rPr b="0" lang="en-US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Regularne korzystanie z danych rynkowych pomaga stworzyć jednolite standardy wyceny i podejścia do analizy.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3600" spc="-1" strike="noStrike">
                <a:latin typeface="Calibri"/>
              </a:rPr>
              <a:t>Klasyfikacja typów danych</a:t>
            </a:r>
            <a:endParaRPr b="0" lang="pl-PL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200" spc="-1" strike="noStrike">
                <a:latin typeface="Calibri"/>
              </a:rPr>
              <a:t>Dane ilościowe (numeryczne)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Charakterystyka: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mierzalne, wyrażone w liczbach.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pl-PL" sz="1600" spc="-1" strike="noStrike">
                <a:latin typeface="Calibri"/>
              </a:rPr>
              <a:t>Przykłady w kontekście nieruchomości: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Cena nieruchomości (np. 450 000 zł).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Powierzchnia mieszkania (np. 65 m²).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Liczba pokoi (np. 3).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Rok budowy (np. 2010).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200" spc="-1" strike="noStrike">
                <a:latin typeface="Calibri"/>
              </a:rPr>
              <a:t>Dane ilościowe (numeryczne)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Podział: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Ciagłe: Mogą przyjmować dowolne wartości w określonym przedziale (np. powierzchnia: 45,5 m², 46 m²).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Dyskretne: Przyjmują wartości całkowite (np. liczba pokoi: 2, 3).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pl-PL" sz="1600" spc="-1" strike="noStrike">
                <a:latin typeface="Calibri"/>
              </a:rPr>
              <a:t>Znaczenie: 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1600" spc="-1" strike="noStrike">
                <a:latin typeface="Calibri"/>
              </a:rPr>
              <a:t>Podstawa dla większości analiz statystycznych, regresji oraz modeli predykcyjnych.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Heterogeniczność nieruchomości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Arial"/>
              </a:rPr>
              <a:t>Każda nieruchomość jest unikalna pod względem lokalizacji, cech fizycznych, standardu wykończenia, wieku budynku, czy otoczenia.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Arial"/>
              </a:rPr>
              <a:t>Trudno stworzyć uniwersalny model analityczny, który dokładnie odzwierciedli wszystkie te zmienne.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Arial"/>
              </a:rPr>
              <a:t>Przykład: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1600" spc="-1" strike="noStrike">
                <a:latin typeface="Arial"/>
              </a:rPr>
              <a:t>Dwa mieszkania o tej samej powierzchni mogą różnić się ceną ze względu na piętro, widok z okna, czy odległość od infrastruktury.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jakościowe (kategoryczne)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Charakterystyka: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opisowe, grupujące jednostki w kategorie.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 w kontekście nieruchomości: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Typ nieruchomości (np. mieszkanie, dom, działka).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Stan techniczny (np. dobry, średni, zły).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Rodzaj rynku (pierwotny, wtórny).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jakościowe (kategoryczne)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Podział: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Nominalne: Brak naturalnego porządku (np. typ nieruchomości: mieszkanie/dom).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Porządkowe (ordinalne): Mają naturalny porządek, ale różnice między kategoriami nie są mierzalne (np. stan techniczny: zły &lt; średni &lt; dobry).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Znaczenie: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Przydatne do analizy segmentów rynku i budowy modeli uwzględniających różnice kategorii.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przestrzenne (geograficzne)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600" spc="-1" strike="noStrike">
                <a:latin typeface="Calibri"/>
              </a:rPr>
              <a:t>Charakterystyka:</a:t>
            </a:r>
            <a:r>
              <a:rPr b="0" lang="en-US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opisujące lokalizację w przestrzeni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 w kontekście nieruchomości: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Położenie geograficzne (np. współrzędne GPS).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Adres nieruchomości (np. ul. Krakowska 12, Warszawa).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Dystans do punktów usługowych (np. 500 m do szkoły).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przestrzenne (geograficzne)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Znaczenie:</a:t>
            </a: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Analizy przestrzenne (np. badanie wpływu lokalizacji na wartość nieruchomości), modelowanie dostępu do infrastruktury.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Narzędzia: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Systemy GIS (np. QGIS, ArcGIS)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czasowe (szereg czasowy)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600" spc="-1" strike="noStrike">
                <a:latin typeface="Calibri"/>
              </a:rPr>
              <a:t>Charakterystyka:</a:t>
            </a:r>
            <a:r>
              <a:rPr b="0" lang="en-US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rejestrowane w określonych przedziałach czasowych.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 w kontekście nieruchomości: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Zmiany cen nieruchomości w czasie (np. cena mieszkania w danym miesiącu).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Data sprzedaży nieruchomości (np. styczeń 2023).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Czas trwania oferty na rynku (np. 45 dni).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czasowe (szereg czasowy)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Znaczenie:</a:t>
            </a: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Kluczowe dla analizy trendów, sezonowości oraz prognozowania wartości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Narzędzia: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Analiza szeregów czasowych (np. Excel, LibreOffice Calc, Pythonie, R).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696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multimedialne (obraz, wideo, dźwięk)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600" spc="-1" strike="noStrike">
                <a:latin typeface="Calibri"/>
              </a:rPr>
              <a:t>Charakterystyka: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wizualne lub dźwiękowe, często nieustrukturalne.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 w kontekście nieruchomości: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Zdjęcia nieruchomości (np. zdjęcia pokoi, budynków).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Filmy promocyjne nieruchomości (np. wirtualne spacery).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Znaczenie: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Analizy wizualne, automatyczne oceny stanu technicznego na podstawie zdjęć.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Dane finansowe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600" spc="-1" strike="noStrike">
                <a:latin typeface="Calibri"/>
              </a:rPr>
              <a:t>Charakterystyka:</a:t>
            </a:r>
            <a:r>
              <a:rPr b="0" lang="en-US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związane z kosztami, przychodami lub opłatami.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 w kontekście nieruchomości: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Koszt utrzymania mieszkania (np. czynsz miesięczny).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Stopa zwrotu z inwestycji w nieruchomość (np. 5% rocznie).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Znaczenie:</a:t>
            </a: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Wspieranie decyzji inwestycyjnych, ocena rentowności nieruchomości.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latin typeface="Calibri"/>
              </a:rPr>
              <a:t>Dane tekstowe (opisowe)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600" spc="-1" strike="noStrike">
                <a:latin typeface="Calibri"/>
              </a:rPr>
              <a:t>Charakterystyka: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Dane w formie nieustrukturalnego tekstu.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 w kontekście nieruchomości: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Opis nieruchomości w ofertach (np. „Przestronne mieszkanie z widokiem na park”).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Opinie użytkowników (np. recenzje dotyczące lokalizacji).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Znaczenie: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Analiza sentymentu, przetwarzanie języka naturalnego (NLP) w celu wyciągania dodatkowych informacji z opisów nieruchomości.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latin typeface="Calibri"/>
              </a:rPr>
              <a:t>Przegląd źródeł danych rynkowych i ich wiarygodności w kontekście wyceny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Zależność od czynników lokalnych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Arial"/>
              </a:rPr>
              <a:t>Rynek nieruchomości jest silnie powiązany z lokalnymi uwarunkowaniami, takimi jak rozwój infrastruktury, plan zagospodarowania przestrzennego, czy lokalne przepisy.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Arial"/>
              </a:rPr>
              <a:t>Analizy wymagają szczegółowych danych na poziomie regionu, miasta, a nawet dzielnicy.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Arial"/>
              </a:rPr>
              <a:t>Przykład: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1600" spc="-1" strike="noStrike">
                <a:latin typeface="Arial"/>
              </a:rPr>
              <a:t>Wybudowanie kanalizacji zwiększyć ceny domów w danej okolicy, ale efekt ten może być zupełnie inny w innym mieście.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Akty notarialne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latin typeface="Calibri"/>
              </a:rPr>
              <a:t>Opis:</a:t>
            </a:r>
            <a:r>
              <a:rPr b="0" lang="en-US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3200" spc="-1" strike="noStrike">
                <a:latin typeface="Calibri"/>
              </a:rPr>
              <a:t>Dokumenty prawne potwierdzające rzeczywiste transakcje nieruchomościowe.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3200" spc="-1" strike="noStrike">
                <a:latin typeface="Calibri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3200" spc="-1" strike="noStrike">
                <a:latin typeface="Calibri"/>
              </a:rPr>
              <a:t>Akty dostępne w starostwie i zagregowane w Rejestrze Cen i Wartości Nieruchomości (RCiWN).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3200" spc="-1" strike="noStrike">
                <a:latin typeface="Calibri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3200" spc="-1" strike="noStrike">
                <a:latin typeface="Calibri"/>
              </a:rPr>
              <a:t>Bardzo wysoka – dane potwierdzone przez notariusza, stanowiące oficjalne świadectwo transakcji.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latin typeface="Calibri"/>
              </a:rPr>
              <a:t>Akty notarialne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subTitle"/>
          </p:nvPr>
        </p:nvSpPr>
        <p:spPr>
          <a:xfrm>
            <a:off x="503640" y="1284120"/>
            <a:ext cx="9069840" cy="337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Zalety: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Szczegółowe informacje o transakcji, w tym ceny sprzedaży.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Rzeczywiste ceny transakcyjne, a nie ofertowe.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Wysoka dokładność cech nieruchomości i transakcji (powierzchnia, lokalizacja, stan prawny).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tk-TM" sz="1600" spc="-1" strike="noStrike">
                <a:latin typeface="Calibri"/>
              </a:rPr>
              <a:t>Wady</a:t>
            </a:r>
            <a:r>
              <a:rPr b="1" lang="en-US" sz="1600" spc="-1" strike="noStrike">
                <a:latin typeface="Calibri"/>
              </a:rPr>
              <a:t>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Ograniczona dostępność (np. ochrona danych osobowych).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Wysokie koszty przetwarzania większych zbiorów danych.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Rejestry publiczne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503640" y="1318680"/>
            <a:ext cx="9069840" cy="33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Opis: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Rejestry publiczne to zbiory danych gromadzone przez instytucje publiczne, które są dostępne dla osób uprawnionych do wglądu w te informacje. Rejestry te obejmują różnorodne dane dotyczące nieruchomości, ich właścicieli, stanu prawnego oraz wartości rynkowej. Przykładem może być Rejestr Cen i Wartości Nieruchomości (RCiWN), który zbiera dane na temat cen transakcji nieruchomości w Polsce.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Przykłady: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Rejestr Cen i Wartości Nieruchomości (RCiWN), który zawiera informacje o cenach transakcji zawieranych na rynku nieruchomości w Polsce.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Ewidencja Gruntów i Budynków (EGiB) – dane o ewidencji gruntów, nieruchomości i działek.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Rejestry publiczne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Wiarygodność: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Wysoka – dane te są pozyskiwane i gromadzone przez instytucje publiczne, co zapewnia ich legalność i dokładność. W przypadku RCiWN, dane są ustandaryzowane i pochodzić z rzeczywistych transakcji.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Zalety: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Oficjalność danych: Informacje pochodzą z wiarygodnych, publicznych źródeł, co zapewnia ich legalność i autentyczność.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Dostępność: Są dostępne publicznie lub dla instytucji uprawnionych, co ułatwia uzyskanie niezbędnych informacji w procesie wyceny.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Rejestry publiczne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6984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tk-TM" sz="1600" spc="-1" strike="noStrike">
                <a:latin typeface="Calibri"/>
              </a:rPr>
              <a:t>Wady</a:t>
            </a:r>
            <a:r>
              <a:rPr b="1" lang="en-US" sz="1600" spc="-1" strike="noStrike">
                <a:latin typeface="Calibri"/>
              </a:rPr>
              <a:t>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  <a:ea typeface="Noto Sans CJK SC"/>
              </a:rPr>
              <a:t>Brak szczegółów transakcji: W zależności od rejestru, dane mogą być agregowane i nie zawierać pełnych szczegółów, takich jak indywidualne warunki transakcji czy dane dotyczące stron transakcji.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  <a:ea typeface="Noto Sans CJK SC"/>
              </a:rPr>
              <a:t>Aktualność: Istnieje ryzyko, że dane nie są zawsze aktualizowane w czasie rzeczywistym, co może wpływać na ich przydatność w analizach rynkowych.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  <a:ea typeface="Noto Sans CJK SC"/>
              </a:rPr>
              <a:t>Dane przepisywane są przez pracowników z aktów notarialnych – możliwe są błedy ludzkie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  <a:ea typeface="Noto Sans CJK SC"/>
              </a:rPr>
              <a:t>Regionalizacja RCWiN – dane tylko z jednego powiatu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Portale ogłoszeniowe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3200" spc="-1" strike="noStrike">
                <a:latin typeface="Calibri"/>
              </a:rPr>
              <a:t>Opis: 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3200" spc="-1" strike="noStrike">
                <a:latin typeface="Calibri"/>
              </a:rPr>
              <a:t>Portale ogłoszeniowe to platformy internetowe, na których właściciele nieruchomości publikują oferty sprzedaży lub wynajmu. Zawierają dane o dostępnych nieruchomościach, ich cenach ofertowych, cechach i lokalizacji. Choć oferty na tych portalach mogą dawać ogólne wyobrażenie o rynku, często różnią się od rzeczywistych cen transakcyjnych.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3200" spc="-1" strike="noStrike">
                <a:latin typeface="Calibri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3200" spc="-1" strike="noStrike">
                <a:latin typeface="Calibri"/>
              </a:rPr>
              <a:t>Otodom, OLX, Morizon, Gratka, nieruchomosci-online.pl.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3200" spc="-1" strike="noStrike">
                <a:latin typeface="Calibri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3200" spc="-1" strike="noStrike">
                <a:latin typeface="Calibri"/>
              </a:rPr>
              <a:t>Średnia – ceny na portalach są cenami ofertowymi, które mogą znacznie odbiegać od cen transakcyjnych, a dane o nieruchomościach mogą być nieaktualne.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Portale ogłoszeniowe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subTitle"/>
          </p:nvPr>
        </p:nvSpPr>
        <p:spPr>
          <a:xfrm>
            <a:off x="504000" y="1316160"/>
            <a:ext cx="9071280" cy="33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Zalety: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Łatwy dostęp: Portal jest ogólnie dostępny, a dane można łatwo pozyskać, co sprawia, że jest to źródło wygodne i tanie.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Ogólna analiza trendów: Pomaga w uzyskaniu ogólnego obrazu sytuacji na rynku nieruchomości w określonej lokalizacji.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tk-TM" sz="1600" spc="-1" strike="noStrike">
                <a:latin typeface="Calibri"/>
              </a:rPr>
              <a:t>Wady</a:t>
            </a:r>
            <a:r>
              <a:rPr b="1" lang="en-US" sz="1600" spc="-1" strike="noStrike">
                <a:latin typeface="Calibri"/>
              </a:rPr>
              <a:t>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Ceny ofertowe: Ceny zamieszczane na portalach to ceny ofertowe, które mogą być zawyżone w stosunku do rzeczywistych cen transakcyjnych.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Brak pełnych informacji: Oferty często nie zawierają pełnych informacji o stanie prawnym nieruchomości, jej historii czy obciążeniach.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Część ofert zawyża faktyczny obraz rynku – ofert z cenami oderwanymi od realiów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Bazy danych firm specjalistycznych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Opis:</a:t>
            </a:r>
            <a:r>
              <a:rPr b="0" lang="pl-PL" sz="1600" spc="-1" strike="noStrike">
                <a:latin typeface="Calibri"/>
              </a:rPr>
              <a:t>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Firmy zajmujące się analizą rynku nieruchomości zbierają i przetwarzają dane rynkowe, które następnie udostępniają innym podmiotom, w tym analitykom i inwestorom.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</a:t>
            </a:r>
            <a:r>
              <a:rPr b="1" lang="en-US" sz="1600" spc="-1" strike="noStrike">
                <a:latin typeface="Calibri"/>
              </a:rPr>
              <a:t>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AMRON, Cenatorium, Emmerson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Wiarygodność: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  <a:ea typeface="Noto Sans CJK SC"/>
              </a:rPr>
              <a:t>Wysoka* – jakość danych jest relatywnie wysoka, możliwe powielenie błędów ludzkich pomiędzy źródłem danych a włączeniem transakcji do bazy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Bazy danych firm specjalistycznych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Zalety: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Dostęp do specjalistycznych analiz: Firmy oferują szczegółowe raporty o trendach rynkowych, analizach ekonomicznych i innych czynnikach wpływających na wartość nieruchomości.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Złożone modele analityczne: Bazy danych firm specjalistycznych często zawierają bardziej zaawansowane analizy, które mogą pomóc w lepszej wycenie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tk-TM" sz="1600" spc="-1" strike="noStrike">
                <a:latin typeface="Calibri"/>
              </a:rPr>
              <a:t>Wady</a:t>
            </a:r>
            <a:r>
              <a:rPr b="1" lang="en-US" sz="1600" spc="-1" strike="noStrike">
                <a:latin typeface="Calibri"/>
              </a:rPr>
              <a:t>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Koszt dostępu: Aby uzyskać dostęp do danych, często konieczne jest wykupienie subskrypcji lub opłacenie raportów, co może być kosztowne.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Brak pełnej transparencji: Czasami dostępne dane są przetwarzane w sposób agregowany, co utrudnia dostęp do pełnych informacji szczegółowych.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latin typeface="Calibri"/>
              </a:rPr>
              <a:t>Dane statystyczne i raporty rządowe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Opis: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Raporty opracowywane przez instytucje rządowe lub organizacje pozarządowe, które zawierają dane o rynku nieruchomości na poziomie krajowym lub regionalnym. Te dane mogą obejmować informacje o cenach nieruchomości, liczbie transakcji, strukturze rynku czy prognozach dotyczących przyszłych trendów.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Przykłady: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Raporty Głównego Urzędu Statystycznego (GUS), Narodowego Banku Polskiego (NBP), Ministerstwa Rozwoju, Inwestycji i Technologii.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Wiarygodność: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Wysoka – raporty są opracowywane przez oficjalne instytucje, które mają dostęp do szerokiej gamy wiarygodnych danych publicznych.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Brak płynności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Arial"/>
              </a:rPr>
              <a:t>Nieruchomości są aktywami o niskiej płynności – proces sprzedaży jest relatywnie długi, a transakcje w niektórych niszach rynkowych bardzo rzadkie.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Arial"/>
              </a:rPr>
              <a:t>Dane są często nieregularne i ograniczone, co utrudnia analizy trendu czasowego.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Arial"/>
              </a:rPr>
              <a:t>Przykład: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Arial"/>
              </a:rPr>
              <a:t>Ceny mogą wydawać się stabilne, ale wynika to z braku wystarczającej liczby transakcji w krótkim okresie.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latin typeface="Calibri"/>
              </a:rPr>
              <a:t>Dane statystyczne i raporty rządowe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pl-PL" sz="1600" spc="-1" strike="noStrike">
                <a:latin typeface="Calibri"/>
              </a:rPr>
              <a:t>Zalety: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Oficjalne dane: Raporty są oparte na danych oficjalnych, co zapewnia ich autentyczność i rzetelność.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Szerszy kontekst rynkowy: Raporty rządowe pozwalają na analizę rynku nieruchomości w kontekście ogólnej sytuacji gospodarczej.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1600" spc="-1" strike="noStrike">
                <a:latin typeface="Calibri"/>
              </a:rPr>
              <a:t>Wady: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Brak szczegółów: Raporty są często ogólne, a dane mogą być niekompletne lub zbyt ogólne, by precyzyjnie wycenić pojedynczą nieruchomość.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pl-PL" sz="1600" spc="-1" strike="noStrike">
                <a:latin typeface="Calibri"/>
              </a:rPr>
              <a:t>Rzadkość publikacji: Raporty rządowe są publikowane okresowo, co może ograniczać ich aktualność w dynamicznie zmieniającym się rynku.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Calibri"/>
              </a:rPr>
              <a:t>Cykl analizy danych: Etapy i praktyczne zastosowanie w wycenie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Cykl analizy danych</a:t>
            </a:r>
            <a:endParaRPr b="0" lang="pl-PL" sz="2400" spc="-1" strike="noStrike">
              <a:latin typeface="Arial"/>
            </a:endParaRPr>
          </a:p>
        </p:txBody>
      </p:sp>
      <p:pic>
        <p:nvPicPr>
          <p:cNvPr id="658" name="" descr=""/>
          <p:cNvPicPr/>
          <p:nvPr/>
        </p:nvPicPr>
        <p:blipFill>
          <a:blip r:embed="rId1"/>
          <a:stretch/>
        </p:blipFill>
        <p:spPr>
          <a:xfrm>
            <a:off x="2742840" y="941040"/>
            <a:ext cx="4339800" cy="431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latin typeface="Calibri"/>
              </a:rPr>
              <a:t>Zbieranie danych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Zbieranie danych to pierwszy etap analizy, w którym gromadzone są informacje niezbędne do przeprowadzenia wyceny nieruchomości. Dane te mogą pochodzić z różnych źródeł i mieć różną formę – od dokumentów urzędowych, przez bazy danych, aż po dane nieustrukturyzowane, takie jak treści ogłoszeń.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Kluczowe czynności: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Identyfikacja potencjalnych źródeł danych odpowiednich dla celów analizy.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Pobieranie danych w formie surowej, zarówno w formacie cyfrowym (bazy danych) jak i analogowym (np. akty notarialne).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Dokumentowanie źródeł i zakresu danych w celu późniejszej weryfikacji.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Zbieranie danych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subTitle"/>
          </p:nvPr>
        </p:nvSpPr>
        <p:spPr>
          <a:xfrm>
            <a:off x="468000" y="13914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Przykłady danych: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Akty notarialne (ceny transakcyjne, cechy nieruchomości).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Dane z RCiWN (Rejestru Cen i Wartości Nieruchomości).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Portale ogłoszeniowe (ceny ofertowe i cechy mieszkań).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Raporty rynkowe i statystyki urzędowe.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Wyzwania: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Ujednolicenie danych z różnych źródeł.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Ograniczenia dostępu do niektórych rejestrów publicznych.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Weryfikacja aktualności i wiarygodności danych.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Przygotowanie danych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Dane surowe często są niepełne, niespójne lub zawierają błędy. W tym etapie przekształca się je w ustrukturyzowaną formę, co umożliwia ich dalsze przetwarzanie i analizę.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Kluczowe czynności: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Czyszczenie danych: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Usuwanie duplikatów.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Uzupełnianie brakujących danych (np. za pomocą mediany lub średniej).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Weryfikacja błędnych wartości (np. cena 1 zł/m²).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Przygotowanie danych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tk-TM" sz="1600" spc="-1" strike="noStrike">
                <a:latin typeface="Calibri"/>
              </a:rPr>
              <a:t>Standaryzacja</a:t>
            </a:r>
            <a:r>
              <a:rPr b="1" lang="en-US" sz="1600" spc="-1" strike="noStrike">
                <a:latin typeface="Calibri"/>
              </a:rPr>
              <a:t>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Przekształcanie różnych jednostek miary do jednolitego formatu (np. przeliczenie cen na zł/m²).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Ujednolicanie formatu tekstowego (np. zapis adresów).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Tworzenie nowych zmiennych: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Generowanie zmiennych pomocniczych, np. "odległość od centrum" na podstawie współrzędnych geograficznych.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Wyzwania: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Złożoność procesu przy dużych zbiorach danych.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Brak kluczowych danych, które mogą wymagać dodatkowego zbierania informacji.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Eksploracyjna analiza danych (EDA)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Wstępna analiza danych umożliwia poznanie ich struktury, znalezienie trendów oraz zrozumienie zależności między zmiennymi. Jest to etap, w którym analityk zadaje pytania o wzorce i anomalie w danych.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Kluczowe czynności: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Tworzenie wizualizacji danych: histogramy, wykresy punktowe, mapy cieplne.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Obliczanie podstawowych statystyk: średnia, mediana, odchylenie standardowe, rozkłady cen.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Identyfikacja potencjalnych anomalii (np. nieruchomości o bardzo wysokiej lub bardzo niskiej cenie).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Analiza korelacji między zmiennymi: np. zależność ceny od lokalizacji, powierzchni czy roku budowy.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Eksploracyjna analiza danych (EDA)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1600" spc="-1" strike="noStrike">
                <a:latin typeface="Calibri"/>
              </a:rPr>
              <a:t>Przykład zastosowania: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Porównanie średnich cen mieszkań w dwóch dzielnicach.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Analiza wpływu piętra, na którym znajduje się mieszkanie, na cenę za m².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Wyzwania: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Możliwość błędnej interpretacji zależności (korelacja nie oznacza przyczynowości).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Duża liczba zmiennych do uwzględnienia w analizie.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Modelowanie danych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Etap, w którym dane są analizowane przy użyciu zaawansowanych technik statystycznych lub predykcyjnych, aby określić wzorce, zależności lub przewidywać wartości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Kluczowe czynności: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Budowanie modeli: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Podejście porównawcze: metoda korygowania ceny średniej, metoda porównywania parami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Metody statystyczne np. regresja liniowa, sieci neuronowe.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Testowanie modeli: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Ocena dopasowania modelu (np. współczynnik determinacji R²).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Walidacja krzyżowa w celu sprawdzenia stabilności modelu.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Złożone mechanizmy cenowe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1600" spc="-1" strike="noStrike">
                <a:latin typeface="Calibri"/>
              </a:rPr>
              <a:t>Ceny nieruchomości są determinowane przez wiele czynników, takich jak: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l-PL" sz="1600" spc="-1" strike="noStrike">
                <a:latin typeface="Calibri"/>
              </a:rPr>
              <a:t>Czynniki ekonomiczne:</a:t>
            </a:r>
            <a:r>
              <a:rPr b="0" lang="pl-PL" sz="1600" spc="-1" strike="noStrike">
                <a:latin typeface="Calibri"/>
              </a:rPr>
              <a:t> stopy procentowe, inflacja, dochody ludności.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l-PL" sz="1600" spc="-1" strike="noStrike">
                <a:latin typeface="Calibri"/>
              </a:rPr>
              <a:t>Czynniki społeczne:</a:t>
            </a:r>
            <a:r>
              <a:rPr b="0" lang="pl-PL" sz="1600" spc="-1" strike="noStrike">
                <a:latin typeface="Calibri"/>
              </a:rPr>
              <a:t> demografia, urbanizacja, preferencje konsumentów.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l-PL" sz="1600" spc="-1" strike="noStrike">
                <a:latin typeface="Calibri"/>
              </a:rPr>
              <a:t>Czynniki polityczne:</a:t>
            </a:r>
            <a:r>
              <a:rPr b="0" lang="pl-PL" sz="1600" spc="-1" strike="noStrike">
                <a:latin typeface="Calibri"/>
              </a:rPr>
              <a:t> regulacje prawne, ulgi podatkowe, programy wspierające zakup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Przykład: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1600" spc="-1" strike="noStrike">
                <a:latin typeface="Calibri"/>
              </a:rPr>
              <a:t>Podwyżka stóp procentowych przez bank centralny może obniżyć popyt na nieruchomości z powodu wyższych kosztów kredytów hipotecznych.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Modelowanie danych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subTitle"/>
          </p:nvPr>
        </p:nvSpPr>
        <p:spPr>
          <a:xfrm>
            <a:off x="468000" y="1325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Iteracyjne ulepszanie: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Dodawanie nowych zmiennych na podstawie wyników wcześniejszych modeli.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Przykład zastosowania: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Opracowanie modelu prognozującego ceny mieszkań w oparciu o powierzchnię, lokalizację i rok budowy.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Wyzwania: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Złożoność interpretacji wyników w przypadku bardziej zaawansowanych modeli.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Ryzyko przeuczenia modelu na danych treningowych.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Wnioskowanie i interpretacja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1600" spc="-1" strike="noStrike">
                <a:latin typeface="Calibri"/>
              </a:rPr>
              <a:t>Interpretacja wyników analizy i przekładanie ich na konkretne rekomendacje lub wnioski biznesowe. Jest to kluczowy etap, który daje odpowiedzi na pytania postawione na początku analizy.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Kluczowe czynności: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Podsumowanie wyników: 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Identyfikacja kluczowych czynników wpływających na cenę nieruchomości.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Wizualizacja wyników w sposób zrozumiały dla odbiorcy (np. zarządu banku, rzeczoznawców).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Przedstawienie konkretnych zaleceń (np. uwzględnienie dodatkowych czynników w procesie wyceny).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Ocena jakości uzyskanych wniosków: czy są zgodne z oczekiwaniami i praktyką rynkową?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Wnioskowanie i interpretacja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1600" spc="-1" strike="noStrike">
                <a:latin typeface="Calibri"/>
              </a:rPr>
              <a:t>Przykład zastosowania: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Na podstawie analizy stwierdzono, że kluczowym czynnikiem wpływającym na cenę mieszkań w Warszawie jest odległość od metra.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Rekomendacja dla wyceny: korekta cen mieszkań na podstawie odległości od stacji metra.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pl-PL" sz="1600" spc="-1" strike="noStrike">
                <a:latin typeface="Calibri"/>
              </a:rPr>
              <a:t>Wyzwania: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Upewnienie się, że wnioski są oparte na solidnych podstawach analitycznych.</a:t>
            </a:r>
            <a:endParaRPr b="0" lang="pl-PL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Prezentacja wyników w sposób przystępny dla osób nietechnicznych.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6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Calibri"/>
              </a:rPr>
              <a:t>Podstawowe statystyki opisowe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</a:rPr>
              <a:t>Średnia (Mean)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2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2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latin typeface="Arial"/>
              </a:rPr>
              <a:t>Przykład: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W próbie ceny nieruchomości w tys. zł: [350, 420, 500, 600, 520].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 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228240" y="1371240"/>
            <a:ext cx="4920120" cy="32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Definicja: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Średnia arytmetyczna to suma wszystkich wartości w zbiorze danych podzielona przez liczbę tych wartości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gdzie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i="1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poszczególne wartości, a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liczba danych.</a:t>
            </a:r>
            <a:endParaRPr b="0" lang="pl-PL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85" name=""/>
              <p:cNvSpPr txBox="1"/>
              <p:nvPr/>
            </p:nvSpPr>
            <p:spPr>
              <a:xfrm>
                <a:off x="1718280" y="2879640"/>
                <a:ext cx="1295280" cy="774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Średnia</m:t>
                    </m:r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i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p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 xml:space="preserve">n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86" name=""/>
              <p:cNvSpPr txBox="1"/>
              <p:nvPr/>
            </p:nvSpPr>
            <p:spPr>
              <a:xfrm>
                <a:off x="5561640" y="2838600"/>
                <a:ext cx="4124160" cy="490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Średnia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350</m:t>
                        </m:r>
                        <m:r>
                          <m:t xml:space="preserve">+</m:t>
                        </m:r>
                        <m:r>
                          <m:t xml:space="preserve">420</m:t>
                        </m:r>
                        <m:r>
                          <m:t xml:space="preserve">+</m:t>
                        </m:r>
                        <m:r>
                          <m:t xml:space="preserve">500</m:t>
                        </m:r>
                        <m:r>
                          <m:t xml:space="preserve">+</m:t>
                        </m:r>
                        <m:r>
                          <m:t xml:space="preserve">600</m:t>
                        </m:r>
                        <m:r>
                          <m:t xml:space="preserve">+</m:t>
                        </m:r>
                        <m:r>
                          <m:t xml:space="preserve">520</m:t>
                        </m:r>
                      </m:num>
                      <m:den>
                        <m:r>
                          <m:t xml:space="preserve">5</m:t>
                        </m:r>
                      </m:den>
                    </m:f>
                    <m:r>
                      <m:t xml:space="preserve">=</m:t>
                    </m:r>
                    <m:r>
                      <m:t xml:space="preserve">478</m:t>
                    </m:r>
                    <m:r>
                      <m:t xml:space="preserve">tys</m:t>
                    </m:r>
                    <m:r>
                      <m:t xml:space="preserve">.</m:t>
                    </m:r>
                    <m:r>
                      <m:t xml:space="preserve">zł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</a:rPr>
              <a:t>Średnia (Mean)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2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latin typeface="Calibri"/>
              </a:rPr>
              <a:t>Zalety: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- Prosta do obliczenia i łatwa do zrozumienia.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Calibri"/>
              </a:rPr>
              <a:t>- Dobrze odzwierciedla "typową" wartość w przypadku rozkładu normalnego.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29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Wady: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Wrażliwa na skrajne wartości ( tzw. "outliers"). Na przykład, jeśli cena jednej nieruchomości wynosi 2 mln zł, średnia zostanie znacznie podwyższona.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Mediana (Median)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1727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Definicja: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Mediana to wartość środkowa w zbiorze danych, gdy dane są uporządkowane rosnąco. Jeśli jest ich nieparzysta liczba, mediana to środkowa wartość, jeśli parzysta, to średnia dwóch środkowych wartości.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4931280" y="1326240"/>
            <a:ext cx="47851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Dla cen nieruchomości: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[350, 420, 500, 600, 520].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Po uporządkowaniu: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[350, 420, 500, 520,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Mediana = 500 tys. zł (środkowa wartość).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Mediana (Median)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5331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Odporniejsza na skrajne wartości (outliers).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Użyteczna w przypadku danych asymetrycznych (np. wynagrodzeń, ceny nieruchomości).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5040000" y="1326240"/>
            <a:ext cx="449640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Może nie odzwierciedlać w pełni ogólnej tendencji w przypadku rozkładów symetrycznych.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Trudniejsza w obliczeniach dla dużych zbiorów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Moda (Mode)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35276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Definicja: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Moda to wartość, która występuje najczęściej w zbiorze danych. Jeśli w zbiorze jest więcej niż jedna taka wartość, mówimy o rozkładzie wielomodalnym.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931280" y="1326240"/>
            <a:ext cx="49651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Ceny nieruchomości: [350, 420, 500, 500,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Moda = 500 tys. zł (pojawiła się 2 razy).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Moda (Mode)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440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Można ją obliczyć nawet w przypadku danych nominalnych (np. preferencje klientów).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Nie jest wrażliwa na skrajne wartości.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4931280" y="1326240"/>
            <a:ext cx="46051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Może nie występować w zbiorze danych (wtedy brak mody).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Może nie być reprezentatywna, jeśli występuje wiele wartości.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Trudności w dostępie do danych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Dane o transakcjach często są niekompletne, niedostępne publicznie lub nieaktualne.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Dodatkowo istnieje bariera w zakresie odpowiedniej wiedzy na temat nieruchomości oraz krytycznego myślenia w stosunku do przedsatwionych cen transakcyjnych.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Przykład: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Ostatnie transakcje w bazie pochodzą sprzed dwóch lat. W tym czasie w dzielnicy wybudowano nowe osiedla, co wpłynęło na wzrost cen, ale ten efekt nie jest uwzględniony w analizie.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Średnia cena metra kwadratowego w wybranej dzielnicy jest zawyżona przez sprzedaż luksusowych apartamentów, co wprowadza w błąd inwestorów zakładających, że wszystkie mieszkania w okolicy mają podobną wartość.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503640" y="132408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latin typeface="Calibri"/>
              </a:rPr>
              <a:t> 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latin typeface="Calibri"/>
              </a:rPr>
              <a:t> 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latin typeface="Calibri"/>
              </a:rPr>
              <a:t>Wariancja mierzy, jak rozproszone są dane względem średniej. Odchylenie standardowe to pierwiastek z wariancji i jest miarą rozproszenia, wyrażoną w tych samych jednostkach co dane.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05" name=""/>
              <p:cNvSpPr txBox="1"/>
              <p:nvPr/>
            </p:nvSpPr>
            <p:spPr>
              <a:xfrm>
                <a:off x="2339640" y="1439640"/>
                <a:ext cx="5818320" cy="3597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Wariancja</m:t>
                        </m:r>
                        <m:r>
                          <m:t xml:space="preserve">=</m:t>
                        </m:r>
                        <m:f>
                          <m:num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n</m:t>
                            </m:r>
                          </m:den>
                        </m:f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i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n</m:t>
                            </m:r>
                          </m:sup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acc>
                                      <m:accPr>
                                        <m:chr m:val="¯"/>
                                      </m:accPr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e>
                        </m:nary>
                      </m:e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liczba</m:t>
                        </m:r>
                        <m:r>
                          <m:t xml:space="preserve">obserwacji</m:t>
                        </m:r>
                      </m:e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wartość</m:t>
                        </m:r>
                        <m:r>
                          <m:t xml:space="preserve">danej</m:t>
                        </m:r>
                        <m:r>
                          <m:t xml:space="preserve">obserwacji</m:t>
                        </m:r>
                      </m:e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  <m:r>
                          <m:t xml:space="preserve">−</m:t>
                        </m:r>
                        <m:r>
                          <m:t xml:space="preserve">średnia</m:t>
                        </m:r>
                        <m:r>
                          <m:t xml:space="preserve">arytmetyczna</m:t>
                        </m:r>
                        <m:r>
                          <m:t xml:space="preserve">w</m:t>
                        </m:r>
                        <m:r>
                          <m:t xml:space="preserve">próbie</m:t>
                        </m:r>
                      </m:e>
                      <m:e>
                        <m:r>
                          <m:t xml:space="preserve">Odchylenie</m:t>
                        </m:r>
                        <m:r>
                          <m:t xml:space="preserve">standardowe</m:t>
                        </m:r>
                        <m:r>
                          <m:t xml:space="preserve">=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Wariancja</m:t>
                            </m:r>
                          </m:e>
                        </m:rad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Ceny nieruchomości: [350000, 420000, 500000, 600000, 520000].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Średnia = 478000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08" name=""/>
              <p:cNvSpPr txBox="1"/>
              <p:nvPr/>
            </p:nvSpPr>
            <p:spPr>
              <a:xfrm>
                <a:off x="934920" y="3705480"/>
                <a:ext cx="7329600" cy="75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Wariancja</m:t>
                        </m:r>
                        <m:r>
                          <m:t xml:space="preserve">=</m:t>
                        </m:r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35000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42000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50000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60000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52000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5</m:t>
                            </m:r>
                          </m:den>
                        </m:f>
                        <m:r>
                          <m:t xml:space="preserve">=</m:t>
                        </m:r>
                        <m:r>
                          <m:t xml:space="preserve">73760000</m:t>
                        </m:r>
                      </m:e>
                      <m:e>
                        <m:r>
                          <m:t xml:space="preserve">Odchylenie</m:t>
                        </m:r>
                        <m:r>
                          <m:t xml:space="preserve">standardowe</m:t>
                        </m:r>
                        <m:r>
                          <m:t xml:space="preserve">=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73760000</m:t>
                            </m:r>
                          </m:e>
                        </m:rad>
                        <m:r>
                          <m:t xml:space="preserve">∼</m:t>
                        </m:r>
                        <m:r>
                          <m:t xml:space="preserve">8588,36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503640" y="13910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Dobrze pokazuje, jak bardzo dane różnią się od średniej.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Odchylenie standardowe jest w tych samych jednostkach co dane, co czyni je bardziej intuicyjnym.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Bardzo wrażliwe na skrajne wartości.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Kwantyle i Percentyle (Quantiles and Percentiles)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Definicja: Kwantyle dzielą dane na równe części. Na przykład, kwartyle dzielą dane na cztery równe części, a percentyle na 100 części.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1. kwantyl (Q1): wartość poniżej której znajduje się 25% danych.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2. kwantyl (Q2): mediana, wartość środkowa (50% danych poniżej).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3. kwantyl (Q3): wartość poniżej której znajduje się 75% danych.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Ceny nieruchomości: [350, 420, 500, 600, 520].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Po uporządkowaniu: [350, 420, 500, 520,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Q1 = 420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Q2 = 500 (mediana)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Q3 = 520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Kwantyle i Percentyle (Quantiles and Percentiles)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Pomagają zrozumieć, jak dane są rozłożone, w tym lokalizację wartości skrajnych.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Użyteczne w przypadku danych, które nie są normalnie rozłożone.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Trudniejsze w interpretacji w porównaniu do średniej i mediany.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Kwantyle nie zawsze oddają pełną strukturę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Calibri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Testy statystyczne są używane głównie dla próby, ale ich wyniki są stosowane do wnioskowania o populacji.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Analiza oparta na próbie: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W praktyce nie bada się całej populacji, ponieważ jest to często niemożliwe (np. z powodu zbyt dużej liczby danych, kosztów, czasu itp.).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Zamiast tego analizuje się reprezentatywną próbę, czyli podzbiór populacji, i na tej podstawie wyciąga się wnioski o całej populacji.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Calibri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Cel testów statystycznych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pl-PL" sz="2800" spc="-1" strike="noStrike">
                <a:latin typeface="Calibri"/>
              </a:rPr>
              <a:t>Testy statystyczne sprawdzają, czy zaobserwowany wynik w próbie jest na tyle istotny, aby można było wnioskować, że podobny efekt występuje w całej populacji.</a:t>
            </a:r>
            <a:endParaRPr b="0" lang="pl-PL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pl-PL" sz="2800" spc="-1" strike="noStrike">
                <a:latin typeface="Calibri"/>
              </a:rPr>
              <a:t>Służą do odrzucenia hipotezy zerowej (H</a:t>
            </a:r>
            <a:r>
              <a:rPr b="0" lang="pl-PL" sz="2800" spc="-1" strike="noStrike" baseline="-8000">
                <a:latin typeface="Calibri"/>
              </a:rPr>
              <a:t>0</a:t>
            </a:r>
            <a:r>
              <a:rPr b="0" lang="pl-PL" sz="2800" spc="-1" strike="noStrike">
                <a:latin typeface="Calibri"/>
              </a:rPr>
              <a:t>), co oznacza, że badany efekt w populacji istnieje, a wynik w próbie nie jest przypadkiem.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Calibri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Przykład w kontekście wyceny nieruchomości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Populacja: Wszystkie mieszkania w danym mieście.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Próba: 100 mieszkań losowo wybranych z tego miasta.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Zastosowanie testu t-Studenta: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Problem: Chcemy porównać średnie ceny mieszkań w dzielnicach A i B.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Działanie: Pobieramy próbki z obu dzielnic (np. po 50 mieszkań z każdej), wykonujemy test t i sprawdzamy, czy różnice są istotne statystycznie.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   </a:t>
            </a:r>
            <a:r>
              <a:rPr b="0" lang="pl-PL" sz="3200" spc="-1" strike="noStrike">
                <a:latin typeface="Calibri"/>
              </a:rPr>
              <a:t>Interpretacja: Wynik testu mówi, czy różnice w średnich cenach są na tyle duże, że można przypuszczać, iż dotyczą całej populacji mieszkań w tych dzielnicach.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UWAGA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Wyniki testów zależą od wielkości i reprezentatywności próby: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Mała próba: Wyniki mogą być mniej wiarygodne i bardziej podatne na przypadkowe odchylenia.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Duża próba: Wyniki są bardziej stabilne, a moc testu (zdolność wykrycia efektu) jest większa.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Niestabilność rynku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Rynek nieruchomości jest podatny na wahania cykliczne, spekulacje i nagłe zmiany popytu.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Kryzysy gospodarcze, zmiany regulacyjne czy wydarzenia losowe (np. pandemia COVID-19) mogą znacząco wpłynąć na rynek w krótkim czasie.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Przykład: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Kryzys finansowy z 2008 roku - Po pęknięciu bańki kredytów hipotecznych w USA ceny nieruchomości gwałtownie spadły, a wiele osób straciło swoje domy z powodu niespłaconych kredytów. W Polsce, choć rynek nieruchomości nie ucierpiał w takim stopniu, inwestorzy zaniepokojeni sytuacją globalną ograniczyli zakupy, co chwilowo osłabiło popyt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latin typeface="Calibri"/>
              </a:rPr>
              <a:t>Wojna na Ukrainie - Napływ uchodźców z Ukrainy do Polski spowodował gwałtowny wzrost zapotrzebowania na wynajem mieszkań, szczególnie w miastach takich jak Warszawa, Kraków czy Wrocław. Wynikiem tego był znaczny wzrost stawek czynszowych, a w niektórych przypadkach również cen nieruchomości.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Calibri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Testowanie jest wymagane tylko wtedy, gdy operujemy na próbie i chcemy uogólnić wyniki.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Testy statystyczne są stosowane do próby, ponieważ często nie mamy dostępu do całej populacji, doceloweo wyniki testów pozwalają wnioskować o populacji na podstawie próby.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Testy statystyczne nie są potrzebne, gdy mamy dane o całej populacji. W takim przypadku możemy bezpośrednio obliczyć statystyki (np. średnie, odchylenia standardowe) dla populacji i porównać je.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Testy statystyczne zakładają, że wynik w próbie może różnić się od wyniku w populacji. Przy danych o całej populacji taka niepewność nie występuje.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Kiedy stosuje się testy dla populacji?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Badanie podzbiorów populacji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Jeśli populacja jest podzielona na różne grupy (np. regiony, kategorie demograficzne) i chcemy porównać te grupy. Mimo dostępu do całej populacji, test statystyczny pozwala ocenić, czy różnice między grupami są istotne.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Przykład: Analiza różnic średnich cen nieruchomości między dzielnicami w całym mieście.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Kiedy stosuje się testy dla populacji?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Ocena zgodności z modelem teoretycznym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Testy statystyczne mogą być stosowane do sprawdzenia, czy rozkład cechy w populacji jest zgodny z modelem teoretycznym.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Przykład: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Test chi-kwadrat dla całej populacji w celu sprawdzenia, czy rozkład cen nieruchomości jest zgodny z rozkładem normalnym.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76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Kiedy stosuje się testy dla populacji?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Ocena zmian w populacji w czasie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Jeśli mamy dane dla całej populacji, ale chcemy sprawdzić, czy zmienne zmieniły się w czasie (np. porównanie wyników z dwóch lat).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Przykład: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Calibri"/>
              </a:rPr>
              <a:t>Sprawdzenie, czy średnia cena mieszkań w całej populacji zmieniła się między 2022 a 2023 rokiem.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https://mapy.geoportal.gov.pl/imap/Imgp_2.html?startwg=wgLegend&amp;gui=new&amp;gpmap=gp0&amp;bbox=605922.2926653908%2C469272.03887653333%2C618622.3180654417%2C475635.2807696838&amp;SRS=2180&amp;active_lyr=id%3Ageopard.PRGAD_PktAdres%2CmapId%3AmsBDOT_N%2Clid%3A2&amp;locale=pl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Test t-Studenta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Test t-Studenta można użyć do sprawdzenia, czy średnia wartość nieruchomości w dwóch grupach jest różna, np.: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Porównanie cen mieszkań w dwóch dzielnicach (test dla prób niezależnych)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Sprawdzenie, czy remont wpływa na średnią wartość nieruchomości. (test dla prób zależnych)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Test t-Studenta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Hipoteza: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H</a:t>
            </a:r>
            <a:r>
              <a:rPr b="0" lang="pl-PL" sz="3200" spc="-1" strike="noStrike" baseline="-8000">
                <a:latin typeface="Calibri"/>
              </a:rPr>
              <a:t>0​</a:t>
            </a:r>
            <a:r>
              <a:rPr b="0" lang="pl-PL" sz="3200" spc="-1" strike="noStrike">
                <a:latin typeface="Calibri"/>
              </a:rPr>
              <a:t>: Średnie ceny mieszkań z MP oraz bez MP są równe (μ</a:t>
            </a:r>
            <a:r>
              <a:rPr b="0" lang="pl-PL" sz="3200" spc="-1" strike="noStrike" baseline="-8000">
                <a:latin typeface="Calibri"/>
              </a:rPr>
              <a:t>A</a:t>
            </a:r>
            <a:r>
              <a:rPr b="0" lang="pl-PL" sz="3200" spc="-1" strike="noStrike">
                <a:latin typeface="Calibri"/>
              </a:rPr>
              <a:t>=μ</a:t>
            </a:r>
            <a:r>
              <a:rPr b="0" lang="pl-PL" sz="3200" spc="-1" strike="noStrike" baseline="-8000">
                <a:latin typeface="Calibri"/>
              </a:rPr>
              <a:t>B</a:t>
            </a:r>
            <a:r>
              <a:rPr b="0" lang="pl-PL" sz="3200" spc="-1" strike="noStrike">
                <a:latin typeface="Calibri"/>
              </a:rPr>
              <a:t>​).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H</a:t>
            </a:r>
            <a:r>
              <a:rPr b="0" lang="pl-PL" sz="3200" spc="-1" strike="noStrike" baseline="-8000">
                <a:latin typeface="Calibri"/>
              </a:rPr>
              <a:t>1</a:t>
            </a:r>
            <a:r>
              <a:rPr b="0" lang="pl-PL" sz="3200" spc="-1" strike="noStrike">
                <a:latin typeface="Calibri"/>
              </a:rPr>
              <a:t>​: Średnie ceny mieszkań z MP oraz bez MP różnią się (μ</a:t>
            </a:r>
            <a:r>
              <a:rPr b="0" lang="pl-PL" sz="3200" spc="-1" strike="noStrike" baseline="-8000">
                <a:latin typeface="Calibri"/>
              </a:rPr>
              <a:t>A</a:t>
            </a:r>
            <a:r>
              <a:rPr b="0" lang="pl-PL" sz="3200" spc="-1" strike="noStrike">
                <a:latin typeface="Calibri"/>
              </a:rPr>
              <a:t>≠μ</a:t>
            </a:r>
            <a:r>
              <a:rPr b="0" lang="pl-PL" sz="3200" spc="-1" strike="noStrike" baseline="-8000">
                <a:latin typeface="Calibri"/>
              </a:rPr>
              <a:t>B</a:t>
            </a:r>
            <a:r>
              <a:rPr b="0" lang="pl-PL" sz="3200" spc="-1" strike="noStrike">
                <a:latin typeface="Calibri"/>
              </a:rPr>
              <a:t>​).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Calibri"/>
              </a:rPr>
              <a:t>Test t-Studenta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Calibri"/>
              </a:rPr>
              <a:t>Wzór na statystykę testu t (dla prób niezależnych):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39" name=""/>
              <p:cNvSpPr txBox="1"/>
              <p:nvPr/>
            </p:nvSpPr>
            <p:spPr>
              <a:xfrm>
                <a:off x="3419640" y="2519640"/>
                <a:ext cx="2970000" cy="2003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t</m:t>
                        </m:r>
                        <m:r>
                          <m:t xml:space="preserve">=</m:t>
                        </m:r>
                        <m:f>
                          <m:num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A</m:t>
                                    </m:r>
                                  </m:sub>
                                </m:sSub>
                              </m:e>
                            </m:acc>
                            <m:r>
                              <m:t xml:space="preserve">−</m:t>
                            </m:r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B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f>
                                  <m:num>
                                    <m:sSub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b>
                                        <m:r>
                                          <m:t xml:space="preserve">A</m:t>
                                        </m:r>
                                      </m:sub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A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t xml:space="preserve">+</m:t>
                                </m:r>
                                <m:f>
                                  <m:num>
                                    <m:sSub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b>
                                        <m:r>
                                          <m:t xml:space="preserve">B</m:t>
                                        </m:r>
                                      </m:sub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B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den>
                        </m:f>
                      </m:e>
                      <m:e>
                        <m:acc>
                          <m:accPr>
                            <m:chr m:val="¯"/>
                          </m:acc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</m:sSub>
                          </m:e>
                        </m:acc>
                        <m:r>
                          <m:t xml:space="preserve">,</m:t>
                        </m:r>
                        <m:acc>
                          <m:accPr>
                            <m:chr m:val="¯"/>
                          </m:acc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B</m:t>
                                </m:r>
                              </m:sub>
                            </m:sSub>
                          </m:e>
                        </m:acc>
                        <m:r>
                          <m:t xml:space="preserve">−</m:t>
                        </m:r>
                        <m:r>
                          <m:t xml:space="preserve">średnie</m:t>
                        </m:r>
                        <m:r>
                          <m:t xml:space="preserve">w</m:t>
                        </m:r>
                        <m:r>
                          <m:t xml:space="preserve">grupach</m:t>
                        </m:r>
                        <m:r>
                          <m:t xml:space="preserve">A</m:t>
                        </m:r>
                        <m:r>
                          <m:t xml:space="preserve">i</m:t>
                        </m:r>
                        <m:r>
                          <m:t xml:space="preserve">B</m:t>
                        </m:r>
                      </m:e>
                      <m:e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B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−</m:t>
                        </m:r>
                        <m:r>
                          <m:t xml:space="preserve">wariancje</m:t>
                        </m:r>
                        <m:r>
                          <m:t xml:space="preserve">w</m:t>
                        </m:r>
                        <m:r>
                          <m:t xml:space="preserve">grupach</m:t>
                        </m:r>
                      </m:e>
                      <m:e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B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liczebność</m:t>
                        </m:r>
                        <m:r>
                          <m:t xml:space="preserve">próbek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Charakterystyka rynku nieruchomości w sensie ekonomicznym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Nieelastyczna podaż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Budowa nowych nieruchomości wymaga czasu i jest kosztowna, co sprawia, że podaż jest stosunkowo sztywna w krótkim okresie.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Nawet przy dużym popycie, nowe nieruchomości nie pojawiają się natychmiast, co prowadzi do wzrostu cen.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Duże znaczenie lokalizacji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Lokalizacja jest kluczowym czynnikiem determinującym wartość nieruchomości, co odróżnia ten rynek od innych rynków dóbr i usług.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Wartość nieruchomości jest silnie powiązana z dostępem do miejsc pracy, edukacji, transportu i usług.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2400" spc="-1" strike="noStrike">
                <a:latin typeface="Calibri"/>
              </a:rPr>
              <a:t>Charakterystyka rynku nieruchomości w sensie ekonomicznym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Długi cykl inwestycyjny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Proces budowy i sprzedaży nieruchomości jest rozłożony w czasie, co utrudnia szybkie dostosowanie się rynku do zmieniających się warunków.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Dobra o podwójnej naturze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Nieruchomości są zarówno dobrem konsumpcyjnym (domy, mieszkania) jak i inwestycyjnym (wynajem, spekulacja cenowa).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Wysoka bariera wejścia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Nieruchomości wymagają dużego kapitału początkowego, co ogranicza dostępność rynku dla wielu podmiotów.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l-PL" sz="1600" spc="-1" strike="noStrike">
                <a:latin typeface="Calibri"/>
              </a:rPr>
              <a:t>Wpływ polityki monetarnej i fiskalnej</a:t>
            </a:r>
            <a:endParaRPr b="0" lang="pl-PL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l-PL" sz="1600" spc="-1" strike="noStrike">
                <a:latin typeface="Calibri"/>
              </a:rPr>
              <a:t>Zmiany w stopach procentowych, dostępność kredytów hipotecznych oraz programy rządowe (np. dopłaty) mają znaczący wpływ na popyt.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2024-11-18T20:52:16Z</dcterms:created>
  <dc:creator/>
  <dc:description/>
  <dc:language>en-US</dc:language>
  <cp:lastModifiedBy/>
  <dcterms:modified xsi:type="dcterms:W3CDTF">2024-11-24T16:49:54Z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