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893F95-9609-4980-B928-56460BC018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5F15D5-55F9-4831-ADF7-AADB0627A3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38C8C6-023E-4A3C-959D-0B166B58A9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8B882-17FE-4597-8913-C6F0A952CB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EAC409-1A47-4724-A695-798D30A5DB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1AF4D7-BAA1-4E41-BF24-4F784CACA3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93B677-C827-48F1-AF19-5A22BA70E8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018E37-155B-45F1-BFB8-A8D91B354A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3FEDCB-D56E-489F-9C6C-ED328789F7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5177ED-A71F-4B7F-8660-DBA3461F9A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13A5EF-E6E3-47A5-B41C-12B27C5E75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311108-743A-42BE-9535-2F0698CA13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841565-2F44-45FD-B484-1D662A549A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F7E80F-D771-4F72-B352-82C33F5E20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FB71C0-32E0-4B32-9098-22A8EBECE6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A91D0D-172E-4792-9FF6-F54CFB5890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224113-F9F8-4FBA-98AE-5CA633D6E6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A77931-D0E6-4B73-AA99-B50A11F1DE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10E8FC-048B-4445-BAF1-D69679FAA8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ACF173-5306-4EE9-ADD3-D03B6906FE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12A19A-3028-4E24-AD68-956268FDFD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8CADD4-7CF2-47D4-BD15-107B9D7990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8154C7-7D05-4481-8D19-6D52866FC6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183C85-C027-4D89-BAE2-CBB6725395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403E51-FAB7-422B-8672-1831BC0B1A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5C78DE-EAC6-4AED-A02A-9349420826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B94157-8768-4164-A920-E40D14EA3E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FF0A2D-CFDC-4E08-8CB2-5444DBF77E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5FBBBF-546A-430A-A63E-6461A3498B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A72384-B556-422A-AA0D-35B3DF58DC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0225CA-1E58-4276-83D2-9D1BF169FA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335175F-292D-4CCC-A1E2-D4C9EA2FC4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61F4852-8E33-431C-B753-376E15A35B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2B08F1-194B-471A-8BA7-CC668083BA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20E4D0-222E-428B-A387-14960B8C73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117915-EBC0-49C1-82FD-3397DC8A8A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AEAAAA2-4A78-4548-AB4C-9AC9A6AD3B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321DCB-6204-46EA-8A47-BCEAED3B1A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41BBDC9-5A28-4F84-B8BF-DBA5C0FB29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6E339B-2CBB-4280-BFFB-921BE87133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651C81-79B5-46F9-8823-EE5978EB05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2B38AB-D34D-4054-B5DC-E5A53AA389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7282A5E-4E83-4F84-9CA0-42305B4290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0A34C72-F0E8-408E-829D-A5C8A441BB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E415CE-703B-4DFD-9927-B041DD5CDE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43394C5-D1E1-4EF3-836F-ABCF119A96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2574B2D-D16A-4389-BE80-E4C606F89B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592E21C-DBCC-400A-9F38-FA07B81E74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ED4657D-7880-422C-909F-5D11A70DDA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824B4C7-3A98-42BD-9AF1-32BE711050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3ED8D9-0AA7-49FB-B939-785B56BD1A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2E2C141-6F00-44AE-9FAC-CC4CB21437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06EEDA1-9B0D-4A60-9056-B45BAFE0EA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E1F44B8-9CD5-4EB5-A76D-DF9223B8B4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51003C4-0D85-4838-B26D-7E4B5EA17A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A5323A-1E71-4C27-8B1D-6164A95F76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D582740-63FB-4C02-89AE-39153BFB38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5980995-3757-43C7-B418-248659BEFB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6485867-C76F-4ADE-ADFC-3DB5C92947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23BA54C-86DF-47F9-9C81-AE1A01C58A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4F87A64-28A0-4432-9A5E-9D84D7550F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470A6E4-E690-4011-97A6-3E8088B403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93A900B-25D9-431D-BB37-DC73E28FA5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EC09E5D-3B3A-4DB7-BC6D-837EDB5E3F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99C255E-9556-4D72-80BA-9D5D9D16F7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884D090-5BB8-4E7D-946F-0F30E98FFB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B600DE-44C0-455C-9981-085BBAB163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538E26D-0A2D-4E11-8FFB-0D4A76AEDA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3A284FA-967A-41D4-9A5C-59269C7587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A301A94-291E-4C99-9287-9D4AFC7776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8F1F3A-EA71-43B6-AD91-F406B268AE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6B85C2-BFB0-41A1-AA25-2D759E64A0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2D5C3C-C8D6-4324-9320-E2CA634C67D5}" type="slidenum">
              <a:rPr b="0" lang="en-US" sz="1400" spc="-1" strike="noStrike">
                <a:latin typeface="Times New Roman"/>
              </a:rPr>
              <a:t>36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 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</a:t>
            </a:r>
            <a:r>
              <a:rPr b="0" lang="pl-PL" sz="3200" spc="-1" strike="noStrike">
                <a:latin typeface="Arial"/>
              </a:rPr>
              <a:t>edit the </a:t>
            </a:r>
            <a:r>
              <a:rPr b="0" lang="pl-PL" sz="3200" spc="-1" strike="noStrike">
                <a:latin typeface="Arial"/>
              </a:rPr>
              <a:t>outline </a:t>
            </a:r>
            <a:r>
              <a:rPr b="0" lang="pl-PL" sz="3200" spc="-1" strike="noStrike">
                <a:latin typeface="Arial"/>
              </a:rPr>
              <a:t>text </a:t>
            </a:r>
            <a:r>
              <a:rPr b="0" lang="pl-PL" sz="3200" spc="-1" strike="noStrike">
                <a:latin typeface="Arial"/>
              </a:rPr>
              <a:t>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</a:t>
            </a:r>
            <a:r>
              <a:rPr b="0" lang="pl-PL" sz="2800" spc="-1" strike="noStrike">
                <a:latin typeface="Arial"/>
              </a:rPr>
              <a:t>Outline </a:t>
            </a:r>
            <a:r>
              <a:rPr b="0" lang="pl-PL" sz="2800" spc="-1" strike="noStrike">
                <a:latin typeface="Arial"/>
              </a:rPr>
              <a:t>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</a:t>
            </a:r>
            <a:r>
              <a:rPr b="0" lang="pl-PL" sz="2400" spc="-1" strike="noStrike">
                <a:latin typeface="Arial"/>
              </a:rPr>
              <a:t>Outlin</a:t>
            </a:r>
            <a:r>
              <a:rPr b="0" lang="pl-PL" sz="2400" spc="-1" strike="noStrike">
                <a:latin typeface="Arial"/>
              </a:rPr>
              <a:t>e </a:t>
            </a:r>
            <a:r>
              <a:rPr b="0" lang="pl-PL" sz="2400" spc="-1" strike="noStrike">
                <a:latin typeface="Arial"/>
              </a:rPr>
              <a:t>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</a:t>
            </a:r>
            <a:r>
              <a:rPr b="0" lang="pl-PL" sz="2000" spc="-1" strike="noStrike">
                <a:latin typeface="Arial"/>
              </a:rPr>
              <a:t>urt</a:t>
            </a:r>
            <a:r>
              <a:rPr b="0" lang="pl-PL" sz="2000" spc="-1" strike="noStrike">
                <a:latin typeface="Arial"/>
              </a:rPr>
              <a:t>h </a:t>
            </a:r>
            <a:r>
              <a:rPr b="0" lang="pl-PL" sz="2000" spc="-1" strike="noStrike">
                <a:latin typeface="Arial"/>
              </a:rPr>
              <a:t>Out</a:t>
            </a:r>
            <a:r>
              <a:rPr b="0" lang="pl-PL" sz="2000" spc="-1" strike="noStrike">
                <a:latin typeface="Arial"/>
              </a:rPr>
              <a:t>line </a:t>
            </a:r>
            <a:r>
              <a:rPr b="0" lang="pl-PL" sz="2000" spc="-1" strike="noStrike">
                <a:latin typeface="Arial"/>
              </a:rPr>
              <a:t>Lev</a:t>
            </a:r>
            <a:r>
              <a:rPr b="0" lang="pl-PL" sz="2000" spc="-1" strike="noStrike">
                <a:latin typeface="Arial"/>
              </a:rPr>
              <a:t>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</a:t>
            </a:r>
            <a:r>
              <a:rPr b="0" lang="pl-PL" sz="2000" spc="-1" strike="noStrike">
                <a:latin typeface="Arial"/>
              </a:rPr>
              <a:t>i</a:t>
            </a:r>
            <a:r>
              <a:rPr b="0" lang="pl-PL" sz="2000" spc="-1" strike="noStrike">
                <a:latin typeface="Arial"/>
              </a:rPr>
              <a:t>f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h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O</a:t>
            </a:r>
            <a:r>
              <a:rPr b="0" lang="pl-PL" sz="2000" spc="-1" strike="noStrike">
                <a:latin typeface="Arial"/>
              </a:rPr>
              <a:t>u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i</a:t>
            </a:r>
            <a:r>
              <a:rPr b="0" lang="pl-PL" sz="2000" spc="-1" strike="noStrike">
                <a:latin typeface="Arial"/>
              </a:rPr>
              <a:t>n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v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</a:t>
            </a:r>
            <a:r>
              <a:rPr b="0" lang="pl-PL" sz="2000" spc="-1" strike="noStrike">
                <a:latin typeface="Arial"/>
              </a:rPr>
              <a:t>i</a:t>
            </a:r>
            <a:r>
              <a:rPr b="0" lang="pl-PL" sz="2000" spc="-1" strike="noStrike">
                <a:latin typeface="Arial"/>
              </a:rPr>
              <a:t>x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h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O</a:t>
            </a:r>
            <a:r>
              <a:rPr b="0" lang="pl-PL" sz="2000" spc="-1" strike="noStrike">
                <a:latin typeface="Arial"/>
              </a:rPr>
              <a:t>u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i</a:t>
            </a:r>
            <a:r>
              <a:rPr b="0" lang="pl-PL" sz="2000" spc="-1" strike="noStrike">
                <a:latin typeface="Arial"/>
              </a:rPr>
              <a:t>n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v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v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n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h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O</a:t>
            </a:r>
            <a:r>
              <a:rPr b="0" lang="pl-PL" sz="2000" spc="-1" strike="noStrike">
                <a:latin typeface="Arial"/>
              </a:rPr>
              <a:t>u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i</a:t>
            </a:r>
            <a:r>
              <a:rPr b="0" lang="pl-PL" sz="2000" spc="-1" strike="noStrike">
                <a:latin typeface="Arial"/>
              </a:rPr>
              <a:t>n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v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BD1C66-A845-497B-B14D-FFC467AE4ACC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</a:t>
            </a:r>
            <a:r>
              <a:rPr b="0" lang="pl-PL" sz="3200" spc="-1" strike="noStrike">
                <a:latin typeface="Arial"/>
              </a:rPr>
              <a:t>edit the </a:t>
            </a:r>
            <a:r>
              <a:rPr b="0" lang="pl-PL" sz="3200" spc="-1" strike="noStrike">
                <a:latin typeface="Arial"/>
              </a:rPr>
              <a:t>outline </a:t>
            </a:r>
            <a:r>
              <a:rPr b="0" lang="pl-PL" sz="3200" spc="-1" strike="noStrike">
                <a:latin typeface="Arial"/>
              </a:rPr>
              <a:t>text </a:t>
            </a:r>
            <a:r>
              <a:rPr b="0" lang="pl-PL" sz="3200" spc="-1" strike="noStrike">
                <a:latin typeface="Arial"/>
              </a:rPr>
              <a:t>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</a:t>
            </a:r>
            <a:r>
              <a:rPr b="0" lang="pl-PL" sz="2800" spc="-1" strike="noStrike">
                <a:latin typeface="Arial"/>
              </a:rPr>
              <a:t>Outline </a:t>
            </a:r>
            <a:r>
              <a:rPr b="0" lang="pl-PL" sz="2800" spc="-1" strike="noStrike">
                <a:latin typeface="Arial"/>
              </a:rPr>
              <a:t>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</a:t>
            </a:r>
            <a:r>
              <a:rPr b="0" lang="pl-PL" sz="2400" spc="-1" strike="noStrike">
                <a:latin typeface="Arial"/>
              </a:rPr>
              <a:t>Outlin</a:t>
            </a:r>
            <a:r>
              <a:rPr b="0" lang="pl-PL" sz="2400" spc="-1" strike="noStrike">
                <a:latin typeface="Arial"/>
              </a:rPr>
              <a:t>e </a:t>
            </a:r>
            <a:r>
              <a:rPr b="0" lang="pl-PL" sz="2400" spc="-1" strike="noStrike">
                <a:latin typeface="Arial"/>
              </a:rPr>
              <a:t>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</a:t>
            </a:r>
            <a:r>
              <a:rPr b="0" lang="pl-PL" sz="2000" spc="-1" strike="noStrike">
                <a:latin typeface="Arial"/>
              </a:rPr>
              <a:t>urt</a:t>
            </a:r>
            <a:r>
              <a:rPr b="0" lang="pl-PL" sz="2000" spc="-1" strike="noStrike">
                <a:latin typeface="Arial"/>
              </a:rPr>
              <a:t>h </a:t>
            </a:r>
            <a:r>
              <a:rPr b="0" lang="pl-PL" sz="2000" spc="-1" strike="noStrike">
                <a:latin typeface="Arial"/>
              </a:rPr>
              <a:t>Out</a:t>
            </a:r>
            <a:r>
              <a:rPr b="0" lang="pl-PL" sz="2000" spc="-1" strike="noStrike">
                <a:latin typeface="Arial"/>
              </a:rPr>
              <a:t>line </a:t>
            </a:r>
            <a:r>
              <a:rPr b="0" lang="pl-PL" sz="2000" spc="-1" strike="noStrike">
                <a:latin typeface="Arial"/>
              </a:rPr>
              <a:t>Lev</a:t>
            </a:r>
            <a:r>
              <a:rPr b="0" lang="pl-PL" sz="2000" spc="-1" strike="noStrike">
                <a:latin typeface="Arial"/>
              </a:rPr>
              <a:t>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</a:t>
            </a:r>
            <a:r>
              <a:rPr b="0" lang="pl-PL" sz="2000" spc="-1" strike="noStrike">
                <a:latin typeface="Arial"/>
              </a:rPr>
              <a:t>i</a:t>
            </a:r>
            <a:r>
              <a:rPr b="0" lang="pl-PL" sz="2000" spc="-1" strike="noStrike">
                <a:latin typeface="Arial"/>
              </a:rPr>
              <a:t>f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h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O</a:t>
            </a:r>
            <a:r>
              <a:rPr b="0" lang="pl-PL" sz="2000" spc="-1" strike="noStrike">
                <a:latin typeface="Arial"/>
              </a:rPr>
              <a:t>u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i</a:t>
            </a:r>
            <a:r>
              <a:rPr b="0" lang="pl-PL" sz="2000" spc="-1" strike="noStrike">
                <a:latin typeface="Arial"/>
              </a:rPr>
              <a:t>n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v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</a:t>
            </a:r>
            <a:r>
              <a:rPr b="0" lang="pl-PL" sz="2000" spc="-1" strike="noStrike">
                <a:latin typeface="Arial"/>
              </a:rPr>
              <a:t>i</a:t>
            </a:r>
            <a:r>
              <a:rPr b="0" lang="pl-PL" sz="2000" spc="-1" strike="noStrike">
                <a:latin typeface="Arial"/>
              </a:rPr>
              <a:t>x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h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O</a:t>
            </a:r>
            <a:r>
              <a:rPr b="0" lang="pl-PL" sz="2000" spc="-1" strike="noStrike">
                <a:latin typeface="Arial"/>
              </a:rPr>
              <a:t>u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i</a:t>
            </a:r>
            <a:r>
              <a:rPr b="0" lang="pl-PL" sz="2000" spc="-1" strike="noStrike">
                <a:latin typeface="Arial"/>
              </a:rPr>
              <a:t>n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v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v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n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h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O</a:t>
            </a:r>
            <a:r>
              <a:rPr b="0" lang="pl-PL" sz="2000" spc="-1" strike="noStrike">
                <a:latin typeface="Arial"/>
              </a:rPr>
              <a:t>u</a:t>
            </a:r>
            <a:r>
              <a:rPr b="0" lang="pl-PL" sz="2000" spc="-1" strike="noStrike">
                <a:latin typeface="Arial"/>
              </a:rPr>
              <a:t>t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i</a:t>
            </a:r>
            <a:r>
              <a:rPr b="0" lang="pl-PL" sz="2000" spc="-1" strike="noStrike">
                <a:latin typeface="Arial"/>
              </a:rPr>
              <a:t>n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 </a:t>
            </a:r>
            <a:r>
              <a:rPr b="0" lang="pl-PL" sz="2000" spc="-1" strike="noStrike">
                <a:latin typeface="Arial"/>
              </a:rPr>
              <a:t>L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v</a:t>
            </a:r>
            <a:r>
              <a:rPr b="0" lang="pl-PL" sz="2000" spc="-1" strike="noStrike">
                <a:latin typeface="Arial"/>
              </a:rPr>
              <a:t>e</a:t>
            </a:r>
            <a:r>
              <a:rPr b="0" lang="pl-PL" sz="2000" spc="-1" strike="noStrike">
                <a:latin typeface="Arial"/>
              </a:rPr>
              <a:t>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Click to edit the </a:t>
            </a:r>
            <a:r>
              <a:rPr b="0" lang="pl-PL" sz="1800" spc="-1" strike="noStrike">
                <a:latin typeface="Arial"/>
              </a:rPr>
              <a:t>outline text </a:t>
            </a:r>
            <a:r>
              <a:rPr b="0" lang="pl-PL" sz="1800" spc="-1" strike="noStrike">
                <a:latin typeface="Arial"/>
              </a:rPr>
              <a:t>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</a:t>
            </a:r>
            <a:r>
              <a:rPr b="0" lang="pl-PL" sz="1800" spc="-1" strike="noStrike">
                <a:latin typeface="Arial"/>
              </a:rPr>
              <a:t>Outline </a:t>
            </a:r>
            <a:r>
              <a:rPr b="0" lang="pl-PL" sz="1800" spc="-1" strike="noStrike">
                <a:latin typeface="Arial"/>
              </a:rPr>
              <a:t>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</a:t>
            </a:r>
            <a:r>
              <a:rPr b="0" lang="pl-PL" sz="1800" spc="-1" strike="noStrike">
                <a:latin typeface="Arial"/>
              </a:rPr>
              <a:t>Outline </a:t>
            </a:r>
            <a:r>
              <a:rPr b="0" lang="pl-PL" sz="1800" spc="-1" strike="noStrike">
                <a:latin typeface="Arial"/>
              </a:rPr>
              <a:t>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</a:t>
            </a:r>
            <a:r>
              <a:rPr b="0" lang="pl-PL" sz="1800" spc="-1" strike="noStrike">
                <a:latin typeface="Arial"/>
              </a:rPr>
              <a:t>rth </a:t>
            </a:r>
            <a:r>
              <a:rPr b="0" lang="pl-PL" sz="1800" spc="-1" strike="noStrike">
                <a:latin typeface="Arial"/>
              </a:rPr>
              <a:t>Outl</a:t>
            </a:r>
            <a:r>
              <a:rPr b="0" lang="pl-PL" sz="1800" spc="-1" strike="noStrike">
                <a:latin typeface="Arial"/>
              </a:rPr>
              <a:t>ine </a:t>
            </a:r>
            <a:r>
              <a:rPr b="0" lang="pl-PL" sz="1800" spc="-1" strike="noStrike">
                <a:latin typeface="Arial"/>
              </a:rPr>
              <a:t>Lev</a:t>
            </a:r>
            <a:r>
              <a:rPr b="0" lang="pl-PL" sz="1800" spc="-1" strike="noStrike">
                <a:latin typeface="Arial"/>
              </a:rPr>
              <a:t>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</a:t>
            </a:r>
            <a:r>
              <a:rPr b="0" lang="pl-PL" sz="1800" spc="-1" strike="noStrike">
                <a:latin typeface="Arial"/>
              </a:rPr>
              <a:t>i</a:t>
            </a:r>
            <a:r>
              <a:rPr b="0" lang="pl-PL" sz="1800" spc="-1" strike="noStrike">
                <a:latin typeface="Arial"/>
              </a:rPr>
              <a:t>f</a:t>
            </a:r>
            <a:r>
              <a:rPr b="0" lang="pl-PL" sz="1800" spc="-1" strike="noStrike">
                <a:latin typeface="Arial"/>
              </a:rPr>
              <a:t>t</a:t>
            </a:r>
            <a:r>
              <a:rPr b="0" lang="pl-PL" sz="1800" spc="-1" strike="noStrike">
                <a:latin typeface="Arial"/>
              </a:rPr>
              <a:t>h</a:t>
            </a:r>
            <a:r>
              <a:rPr b="0" lang="pl-PL" sz="1800" spc="-1" strike="noStrike">
                <a:latin typeface="Arial"/>
              </a:rPr>
              <a:t> </a:t>
            </a:r>
            <a:r>
              <a:rPr b="0" lang="pl-PL" sz="1800" spc="-1" strike="noStrike">
                <a:latin typeface="Arial"/>
              </a:rPr>
              <a:t>O</a:t>
            </a:r>
            <a:r>
              <a:rPr b="0" lang="pl-PL" sz="1800" spc="-1" strike="noStrike">
                <a:latin typeface="Arial"/>
              </a:rPr>
              <a:t>u</a:t>
            </a:r>
            <a:r>
              <a:rPr b="0" lang="pl-PL" sz="1800" spc="-1" strike="noStrike">
                <a:latin typeface="Arial"/>
              </a:rPr>
              <a:t>t</a:t>
            </a:r>
            <a:r>
              <a:rPr b="0" lang="pl-PL" sz="1800" spc="-1" strike="noStrike">
                <a:latin typeface="Arial"/>
              </a:rPr>
              <a:t>l</a:t>
            </a:r>
            <a:r>
              <a:rPr b="0" lang="pl-PL" sz="1800" spc="-1" strike="noStrike">
                <a:latin typeface="Arial"/>
              </a:rPr>
              <a:t>i</a:t>
            </a:r>
            <a:r>
              <a:rPr b="0" lang="pl-PL" sz="1800" spc="-1" strike="noStrike">
                <a:latin typeface="Arial"/>
              </a:rPr>
              <a:t>n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 </a:t>
            </a:r>
            <a:r>
              <a:rPr b="0" lang="pl-PL" sz="1800" spc="-1" strike="noStrike">
                <a:latin typeface="Arial"/>
              </a:rPr>
              <a:t>L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v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</a:t>
            </a:r>
            <a:r>
              <a:rPr b="0" lang="pl-PL" sz="1800" spc="-1" strike="noStrike">
                <a:latin typeface="Arial"/>
              </a:rPr>
              <a:t>i</a:t>
            </a:r>
            <a:r>
              <a:rPr b="0" lang="pl-PL" sz="1800" spc="-1" strike="noStrike">
                <a:latin typeface="Arial"/>
              </a:rPr>
              <a:t>x</a:t>
            </a:r>
            <a:r>
              <a:rPr b="0" lang="pl-PL" sz="1800" spc="-1" strike="noStrike">
                <a:latin typeface="Arial"/>
              </a:rPr>
              <a:t>t</a:t>
            </a:r>
            <a:r>
              <a:rPr b="0" lang="pl-PL" sz="1800" spc="-1" strike="noStrike">
                <a:latin typeface="Arial"/>
              </a:rPr>
              <a:t>h</a:t>
            </a:r>
            <a:r>
              <a:rPr b="0" lang="pl-PL" sz="1800" spc="-1" strike="noStrike">
                <a:latin typeface="Arial"/>
              </a:rPr>
              <a:t> </a:t>
            </a:r>
            <a:r>
              <a:rPr b="0" lang="pl-PL" sz="1800" spc="-1" strike="noStrike">
                <a:latin typeface="Arial"/>
              </a:rPr>
              <a:t>O</a:t>
            </a:r>
            <a:r>
              <a:rPr b="0" lang="pl-PL" sz="1800" spc="-1" strike="noStrike">
                <a:latin typeface="Arial"/>
              </a:rPr>
              <a:t>u</a:t>
            </a:r>
            <a:r>
              <a:rPr b="0" lang="pl-PL" sz="1800" spc="-1" strike="noStrike">
                <a:latin typeface="Arial"/>
              </a:rPr>
              <a:t>t</a:t>
            </a:r>
            <a:r>
              <a:rPr b="0" lang="pl-PL" sz="1800" spc="-1" strike="noStrike">
                <a:latin typeface="Arial"/>
              </a:rPr>
              <a:t>l</a:t>
            </a:r>
            <a:r>
              <a:rPr b="0" lang="pl-PL" sz="1800" spc="-1" strike="noStrike">
                <a:latin typeface="Arial"/>
              </a:rPr>
              <a:t>i</a:t>
            </a:r>
            <a:r>
              <a:rPr b="0" lang="pl-PL" sz="1800" spc="-1" strike="noStrike">
                <a:latin typeface="Arial"/>
              </a:rPr>
              <a:t>n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 </a:t>
            </a:r>
            <a:r>
              <a:rPr b="0" lang="pl-PL" sz="1800" spc="-1" strike="noStrike">
                <a:latin typeface="Arial"/>
              </a:rPr>
              <a:t>L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v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v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n</a:t>
            </a:r>
            <a:r>
              <a:rPr b="0" lang="pl-PL" sz="1800" spc="-1" strike="noStrike">
                <a:latin typeface="Arial"/>
              </a:rPr>
              <a:t>t</a:t>
            </a:r>
            <a:r>
              <a:rPr b="0" lang="pl-PL" sz="1800" spc="-1" strike="noStrike">
                <a:latin typeface="Arial"/>
              </a:rPr>
              <a:t>h</a:t>
            </a:r>
            <a:r>
              <a:rPr b="0" lang="pl-PL" sz="1800" spc="-1" strike="noStrike">
                <a:latin typeface="Arial"/>
              </a:rPr>
              <a:t> </a:t>
            </a:r>
            <a:r>
              <a:rPr b="0" lang="pl-PL" sz="1800" spc="-1" strike="noStrike">
                <a:latin typeface="Arial"/>
              </a:rPr>
              <a:t>O</a:t>
            </a:r>
            <a:r>
              <a:rPr b="0" lang="pl-PL" sz="1800" spc="-1" strike="noStrike">
                <a:latin typeface="Arial"/>
              </a:rPr>
              <a:t>u</a:t>
            </a:r>
            <a:r>
              <a:rPr b="0" lang="pl-PL" sz="1800" spc="-1" strike="noStrike">
                <a:latin typeface="Arial"/>
              </a:rPr>
              <a:t>t</a:t>
            </a:r>
            <a:r>
              <a:rPr b="0" lang="pl-PL" sz="1800" spc="-1" strike="noStrike">
                <a:latin typeface="Arial"/>
              </a:rPr>
              <a:t>l</a:t>
            </a:r>
            <a:r>
              <a:rPr b="0" lang="pl-PL" sz="1800" spc="-1" strike="noStrike">
                <a:latin typeface="Arial"/>
              </a:rPr>
              <a:t>i</a:t>
            </a:r>
            <a:r>
              <a:rPr b="0" lang="pl-PL" sz="1800" spc="-1" strike="noStrike">
                <a:latin typeface="Arial"/>
              </a:rPr>
              <a:t>n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 </a:t>
            </a:r>
            <a:r>
              <a:rPr b="0" lang="pl-PL" sz="1800" spc="-1" strike="noStrike">
                <a:latin typeface="Arial"/>
              </a:rPr>
              <a:t>L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v</a:t>
            </a:r>
            <a:r>
              <a:rPr b="0" lang="pl-PL" sz="1800" spc="-1" strike="noStrike">
                <a:latin typeface="Arial"/>
              </a:rPr>
              <a:t>e</a:t>
            </a:r>
            <a:r>
              <a:rPr b="0" lang="pl-PL" sz="1800" spc="-1" strike="noStrike">
                <a:latin typeface="Arial"/>
              </a:rPr>
              <a:t>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C7EE52-6B54-46A4-BD7B-7552F902FD9D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9028C9-42E0-408F-AD6B-E29EB0E0B1C6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B28B9F-4A48-4367-ADAC-00B95713FC66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latin typeface="Arial"/>
              </a:rPr>
              <a:t>Click to edit the title text format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</a:pPr>
            <a:r>
              <a:rPr b="0" lang="pl-PL" sz="1800" spc="-1" strike="noStrike">
                <a:latin typeface="Arial"/>
              </a:rPr>
              <a:t>Click to edit the outline text 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Outline 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Outline 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Fourth Outline Level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Fifth Outline Level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Sixth Outline Level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Seventh Outline Level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</a:pPr>
            <a:r>
              <a:rPr b="0" lang="pl-PL" sz="1800" spc="-1" strike="noStrike">
                <a:latin typeface="Arial"/>
              </a:rPr>
              <a:t>Click to edit the outline text format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Second Outline Level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Third Outline Level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Fourth Outline Level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Fifth Outline Level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Sixth Outline Level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Seventh Outline Level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65C4BA-8064-494E-83D7-3CCE94A2764B}" type="slidenum">
              <a:rPr b="0" lang="en-US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Czym jest analiza danych?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ilościowe (numeryczne)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mierzalne, wyrażone w liczbach.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latin typeface="Arial"/>
              </a:rPr>
              <a:t>Cena nieruchomości (np. 450 000 zł).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latin typeface="Arial"/>
              </a:rPr>
              <a:t>Powierzchnia mieszkania (np. 65 m²).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latin typeface="Arial"/>
              </a:rPr>
              <a:t>Liczba pokoi (np. 3).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latin typeface="Arial"/>
              </a:rPr>
              <a:t>Rok budowy (np. 2010).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Podział: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Ciagłe: Mogą przyjmować dowolne wartości w określonym przedziale (np. powierzchnia: 45,5 m², 46 m²).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Dyskretne: Przyjmują wartości całkowite (np. liczba pokoi: 2, 3).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Podstawa dla większości analiz statystycznych, regresji oraz modeli predykcyjnych.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jakościowe (kategoryczne)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opisowe, grupujące jednostki w kategorie.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Typ nieruchomości (np. mieszkanie, dom, działka).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Stan techniczny (np. dobry, średni, zły).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Rodzaj rynku (pierwotny, wtórny).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Podział: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Nominalne: Brak naturalnego porządku (np. typ nieruchomości: mieszkanie/dom).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Porządkowe (ordinalne): Mają naturalny porządek, ale różnice między kategoriami nie są mierzalne (np. stan techniczny: zły &lt; średni &lt; dobry).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Znaczenie: Przydatne do analizy segmentów rynku i budowy modeli uwzględniających różnice kategorii.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przestrzenne (geograficzne)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opisujące lokalizację w przestrzeni.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Położenie geograficzne (np. współrzędne GPS).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Adres nieruchomości (np. ul. Krakowska 12, Warszawa).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Dystans do punktów usługowych (np. 500 m do szkoły).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Analizy przestrzenne (np. badanie wpływu lokalizacji na wartość nieruchomości), modelowanie dostępu do infrastruktury.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Narzędzia: Systemy GIS (np. QGIS, ArcGIS).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czasowe (szereg czasowy)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rejestrowane w określonych przedziałach czasowych.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Zmiany cen nieruchomości w czasie (np. cena mieszkania w danym miesiącu).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sprzedaży nieruchomości (np. styczeń 2023).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Czas trwania oferty na rynku (np. 45 dni).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Kluczowe dla analizy trendów, sezonowości oraz prognozowania wartości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Narzędzia: Analiza szeregów czasowych (np. w Excelu, Pythonie).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multimedialne (obraz, wideo, dźwięk)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wizualne lub dźwiękowe, często nieustrukturalne.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Zdjęcia nieruchomości (np. zdjęcia pokoi, budynków).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Filmy promocyjne nieruchomości (np. wirtualne spacery).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Analizy wizualne, automatyczne oceny stanu technicznego na podstawie zdjęć.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finansowe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związane z kosztami, przychodami lub opłatami.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Koszt utrzymania mieszkania (np. czynsz miesięczny).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Stopa zwrotu z inwestycji w nieruchomość (np. 5% rocznie).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Wspieranie decyzji inwestycyjnych, ocena rentowności nieruchomości.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tekstowe (opisowe)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Charakterystyka: Dane w formie nieustrukturalnego tekstu.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w kontekście nieruchomości: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 nieruchomości w ofertach (np. „Przestronne mieszkanie z widokiem na park”).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Opinie użytkowników (np. recenzje dotyczące lokalizacji).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Znaczenie: Analiza sentymentu, przetwarzanie języka naturalnego (NLP) w celu wyciągania dodatkowych informacji z opisów nieruchomości.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Przegląd źródeł danych rynkowych i ich wiarygodności w kontekście wyceny nieruchomości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Akty notarialne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Opis: Dokumenty prawne potwierdzające rzeczywiste transakcje nieruchomościowe.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Akty dostępne w kancelariach notarialnych i zagregowane w Rejestrze Cen i Wartości Nieruchomości (RCiWN).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Bardzo wysoka – dane potwierdzone przez notariusza, stanowiące oficjalne świadectwo transakcji.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Szczegółowe informacje o transakcji, w tym ceny sprzedaży.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Rzeczywiste ceny transakcyjne, a nie ofertowe.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Wysoka dokładność cech nieruchomości i transakcji (powierzchnia, lokalizacja, stan prawny).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Ograniczona dostępność (np. ochrona danych osobowych).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Wysokie koszty przetwarzania większych zbiorów danych.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Rejestry publiczne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Opis: Rejestry publiczne to zbiory danych gromadzone przez instytucje publiczne, które są dostępne dla osób uprawnionych do wglądu w te informacje. Rejestry te obejmują różnorodne dane dotyczące nieruchomości, ich właścicieli, stanu prawnego oraz wartości rynkowej. Przykładem może być Rejestr Cen i Wartości Nieruchomości (RCiWN), który zbiera dane na temat cen transakcji nieruchomości w Polsce.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Rejestr Cen i Wartości Nieruchomości (RCiWN), który zawiera informacje o cenach transakcji zawieranych na rynku nieruchomości w Polsce.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Ewidencja Gruntów i Budynków (EGiB) – dane o ewidencji gruntów, nieruchomości i działek.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Wysoka – dane te są pozyskiwane i gromadzone przez instytucje publiczne, co zapewnia ich legalność i dokładność. W przypadku RCiWN, dane są ustandaryzowane i pochodzić z rzeczywistych transakcji.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Oficjalność danych: Informacje pochodzą z wiarygodnych, publicznych źródeł, co zapewnia ich legalność i autentyczność.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Dostępność: Są dostępne publicznie lub dla instytucji uprawnionych, co ułatwia uzyskanie niezbędnych informacji w procesie wyceny.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Brak szczegółów transakcji: W zależności od rejestru, dane mogą być agregowane i nie zawierać pełnych szczegółów, takich jak indywidualne warunki transakcji czy dane dotyczące stron transakcji.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Aktualność: Istnieje ryzyko, że dane nie są zawsze aktualizowane w czasie rzeczywistym, co może wpływać na ich przydatność w analizach rynkowych.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Proces przekształcania surowych danych w informacje i wiedzę.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Portale ogłoszeniowe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Opis: Portale ogłoszeniowe to platformy internetowe, na których właściciele nieruchomości publikują oferty sprzedaży lub wynajmu. Zawierają dane o dostępnych nieruchomościach, ich cenach ofertowych, cechach i lokalizacji. Choć oferty na tych portalach mogą dawać ogólne wyobrażenie o rynku, często różnią się od rzeczywistych cen transakcyjnych.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Otodom, OLX, Morizon, Gratka, nieruchomosci-online.pl.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Średnia – ceny na portalach są cenami ofertowymi, które mogą znacznie odbiegać od cen transakcyjnych, a dane o nieruchomościach mogą być nieaktualne.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Łatwy dostęp: Portal jest ogólnie dostępny, a dane można łatwo pozyskać, co sprawia, że jest to źródło wygodne i tanie.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Ogólna analiza trendów: Pomaga w uzyskaniu ogólnego obrazu sytuacji na rynku nieruchomości w określonej lokalizacji.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Ceny ofertowe: Ceny zamieszczane na portalach to ceny ofertowe, które mogą być zawyżone w stosunku do rzeczywistych cen transakcyjnych.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Brak pełnych informacji: Oferty często nie zawierają pełnych informacji o stanie prawnym nieruchomości, jej historii czy obciążeniach.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Bazy danych firm specjalistycznych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Opis: Firmy zajmujące się analizą rynku nieruchomości zbierają i przetwarzają dane rynkowe, które następnie udostępniają innym podmiotom, w tym analitykom i inwestorom. Takie bazy danych często zawierają agregowane informacje o transakcjach nieruchomościowych, trendach rynkowych i analizach ekonomicznych.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AMRON, Catella Property, Knight Frank, JLL.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Wysoka – firmy te inwestują w gromadzenie i weryfikację danych, zapewniając ich rzetelność i wysoką jakość.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Dostęp do specjalistycznych analiz: Firmy oferują szczegółowe raporty o trendach rynkowych, analizach ekonomicznych i innych czynnikach wpływających na wartość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Złożone modele analityczne: Bazy danych firm specjalistycznych często zawierają bardziej zaawansowane analizy, które mogą pomóc w lepszej wycenie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Koszt dostępu: Aby uzyskać dostęp do danych, często konieczne jest wykupienie subskrypcji lub opłacenie raportów, co może być kosztowne.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Brak pełnej transparencji: Czasami dostępne dane są przetwarzane w sposób agregowany, co utrudnia dostęp do pełnych informacji szczegółowych.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Dane statystyczne i raporty rządowe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Opis: Raporty opracowywane przez instytucje rządowe lub organizacje pozarządowe, które zawierają dane o rynku nieruchomości na poziomie krajowym lub regionalnym. Te dane mogą obejmować informacje o cenach nieruchomości, liczbie transakcji, strukturze rynku czy prognozach dotyczących przyszłych trendów.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Raporty Głównego Urzędu Statystycznego (GUS), Narodowego Banku Polskiego (NBP), Ministerstwa Rozwoju, Inwestycji i Technologii.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Wiarygodność: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Wysoka – raporty są opracowywane przez oficjalne instytucje, które mają dostęp do szerokiej gamy wiarygodnych danych publicznych.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Oficjalne dane: Raporty są oparte na danych oficjalnych, co zapewnia ich autentyczność i rzetelność.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Szerszy kontekst rynkowy: Raporty rządowe pozwalają na analizę rynku nieruchomości w kontekście ogólnej sytuacji gospodarczej.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Brak szczegółów: Raporty są często ogólne, a dane mogą być niekompletne lub zbyt ogólne, by precyzyjnie wycenić pojedynczą nieruchomość.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Rzadkość publikacji: Raporty rządowe są publikowane okresowo, co może ograniczać ich aktualność w dynamicznie zmieniającym się rynku.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Cykl analizy danych: Etapy i praktyczne zastosowanie w wycenie nieruchomości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Cykl analizy danych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2743200" y="941400"/>
            <a:ext cx="4343040" cy="43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Zbieranie danych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Zbieranie danych to pierwszy etap analizy, w którym gromadzone są informacje niezbędne do przeprowadzenia wyceny nieruchomości. Dane te mogą pochodzić z różnych źródeł i mieć różną formę – od dokumentów urzędowych, przez bazy danych, aż po dane nieustrukturyzowane, takie jak treści ogłoszeń.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Kluczowe czynności: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Identyfikacja potencjalnych źródeł danych odpowiednich dla celów analizy.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Pobieranie danych w formie surowej, zarówno w formacie cyfrowym (bazy danych) jak i analogowym (np. akty notarialne).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Dokumentowanie źródeł i zakresu danych w celu późniejszej weryfikacji.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Przykłady danych: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Akty notarialne (ceny transakcyjne, cechy nieruchomości).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Dane z RCiWN (Rejestru Cen i Wartości Nieruchomości).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Portale ogłoszeniowe (ceny ofertowe i cechy mieszkań).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Raporty rynkowe i statystyki urzędowe.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Wyzwania: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Ujednolicenie danych z różnych źródeł.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Ograniczenia dostępu do niektórych rejestrów publicznych.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Weryfikacja aktualności i wiarygodności danych.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Przygotowanie danych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Dane surowe często są niepełne, niespójne lub zawierają błędy. W tym etapie przekształca się je w ustrukturyzowaną formę, co umożliwia ich dalsze przetwarzanie i analizę.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Kluczowe czynności: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Czyszczenie danych: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Usuwanie duplikatów.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Uzupełnianie brakujących danych (np. za pomocą mediany lub średniej).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Weryfikacja błędnych wartości (np. cena 1 zł/m²).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Standaryzacja: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Przekształcanie różnych jednostek miary do jednolitego formatu (np. przeliczenie cen na zł/m²).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Ujednolicanie formatu tekstowego (np. zapis adresów).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Tworzenie nowych zmiennych: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Generowanie zmiennych pomocniczych, np. "odległość od centrum" na podstawie współrzędnych geograficznych.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Wyzwania: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Złożoność procesu przy dużych zbiorach danych.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Brak kluczowych danych, które mogą wymagać dodatkowego zbierania informacji.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Eksploracyjna analiza danych (EDA)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Wstępna analiza danych umożliwia poznanie ich struktury, znalezienie trendów oraz zrozumienie zależności między zmiennymi. Jest to etap, w którym analityk zadaje pytania o wzorce i anomalie w danych.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Kluczowe czynności: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Tworzenie wizualizacji danych: histogramy, wykresy punktowe, mapy cieplne.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Obliczanie podstawowych statystyk: średnia, mediana, odchylenie standardowe, rozkłady cen.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Identyfikacja potencjalnych anomalii (np. nieruchomości o bardzo wysokiej lub bardzo niskiej cenie).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korelacji między zmiennymi: np. zależność ceny od lokalizacji, powierzchni czy roku budowy.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 zastosowania: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Porównanie średnich cen mieszkań w dwóch dzielnicach.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wpływu piętra, na którym znajduje się mieszkanie, na cenę za m².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Wyzwania: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Możliwość błędnej interpretacji zależności (korelacja nie oznacza przyczynowości).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Duża liczba zmiennych do uwzględnienia w analizie.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Modelowanie danych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Etap, w którym dane są analizowane przy użyciu zaawansowanych technik statystycznych lub predykcyjnych, aby określić wzorce, zależności lub przewidywać wartości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Kluczowe czynności: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Budowanie modeli: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Podejście porównawcze: metoda korygowania ceny średniej, metoda porównywania parami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Metody statystyczne np. regresja liniowa, sieci neuronowe.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Testowanie modeli: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Ocena dopasowania modelu (np. współczynnik determinacji R²).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Walidacja krzyżowa w celu sprawdzenia stabilności modelu.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Iteracyjne ulepszanie: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Dodawanie nowych zmiennych na podstawie wyników wcześniejszych modeli.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 zastosowania: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Opracowanie modelu prognozującego ceny mieszkań w oparciu o powierzchnię, lokalizację i rok budowy.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Wyzwania: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Złożoność interpretacji wyników w przypadku bardziej zaawansowanych modeli.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Ryzyko przeuczenia modelu na danych treningowych.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Wnioskowanie i interpretacja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Interpretacja wyników analizy i przekładanie ich na konkretne rekomendacje lub wnioski biznesowe. Jest to kluczowy etap, który daje odpowiedzi na pytania postawione na początku analizy.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Kluczowe czynności: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Podsumowanie wyników: identyfikacja kluczowych czynników wpływających na cenę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Wizualizacja wyników w sposób zrozumiały dla odbiorcy (np. zarządu banku, rzeczoznawców).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Przedstawienie konkretnych zaleceń (np. uwzględnienie dodatkowych czynników w procesie wyceny).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Ocena jakości uzyskanych wniosków: czy są zgodne z oczekiwaniami i praktyką rynkową?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Przykład zastosowania: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 podstawie analizy stwierdzono, że kluczowym czynnikiem wpływającym na cenę mieszkań w Warszawie jest odległość od metra.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Rekomendacja dla wyceny: korekta cen mieszkań na podstawie odległości od stacji metra.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Wyzwania: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Upewnienie się, że wnioski są oparte na solidnych podstawach analitycznych.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Prezentacja wyników w sposób przystępny dla osób nietechnicznych.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19656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br>
              <a:rPr sz="2000"/>
            </a:br>
            <a:r>
              <a:rPr b="0" lang="en-US" sz="2000" spc="-1" strike="noStrike">
                <a:latin typeface="Arial"/>
              </a:rPr>
              <a:t>Znaczenie analizy danych w kontekście rynku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 nieruchomości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danych jest kluczowym elementem w procesie wyceny nieruchomości, zwłaszcza w sektorze bankowym. Pozwala na efektywne i precyzyjne podejmowanie decyzji w obszarach związanych z oceną ryzyka, ustalaniem wartości zabezpieczeń kredytowych i monitorowaniem rynku. 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Szybka powtórka ze statystyki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Średnia (Mean)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latin typeface="Arial"/>
              </a:rPr>
              <a:t>Przykład:</a:t>
            </a:r>
            <a:endParaRPr b="0" lang="pl-PL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W próbie ceny nieruchomości w tys. zł: [350, 420, 500, 600, 520].</a:t>
            </a:r>
            <a:endParaRPr b="0" lang="pl-PL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 </a:t>
            </a:r>
            <a:endParaRPr b="0" lang="pl-PL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228600" y="1371600"/>
            <a:ext cx="4923360" cy="32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Arial"/>
              </a:rPr>
              <a:t>Definicja:</a:t>
            </a:r>
            <a:r>
              <a:rPr b="0" lang="en-US" sz="1800" spc="-1" strike="noStrike">
                <a:latin typeface="Arial"/>
              </a:rPr>
              <a:t>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Średnia arytmetyczna to suma wszystkich wartości w zbiorze danych podzielona przez liczbę tych wartości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gdzie </a:t>
            </a:r>
            <a:r>
              <a:rPr b="0" i="1" lang="en-US" sz="1800" spc="-1" strike="noStrike">
                <a:latin typeface="Arial"/>
              </a:rPr>
              <a:t>x</a:t>
            </a:r>
            <a:r>
              <a:rPr b="0" i="1" lang="en-US" sz="1800" spc="-1" strike="noStrike" baseline="-8000">
                <a:latin typeface="Arial"/>
              </a:rPr>
              <a:t>i</a:t>
            </a:r>
            <a:r>
              <a:rPr b="0" lang="en-US" sz="1800" spc="-1" strike="noStrike" baseline="-8000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to poszczególne wartości, a </a:t>
            </a:r>
            <a:r>
              <a:rPr b="0" i="1" lang="en-US" sz="1800" spc="-1" strike="noStrike">
                <a:latin typeface="Arial"/>
              </a:rPr>
              <a:t>n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to liczba danych.</a:t>
            </a:r>
            <a:endParaRPr b="0" lang="pl-PL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11" name=""/>
              <p:cNvSpPr txBox="1"/>
              <p:nvPr/>
            </p:nvSpPr>
            <p:spPr>
              <a:xfrm>
                <a:off x="1718640" y="2880360"/>
                <a:ext cx="1298160" cy="776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Średnia</m:t>
                    </m:r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i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p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 xml:space="preserve">n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12" name=""/>
              <p:cNvSpPr txBox="1"/>
              <p:nvPr/>
            </p:nvSpPr>
            <p:spPr>
              <a:xfrm>
                <a:off x="5562360" y="2839320"/>
                <a:ext cx="4127400" cy="493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Średnia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350</m:t>
                        </m:r>
                        <m:r>
                          <m:t xml:space="preserve">+</m:t>
                        </m:r>
                        <m:r>
                          <m:t xml:space="preserve">420</m:t>
                        </m:r>
                        <m:r>
                          <m:t xml:space="preserve">+</m:t>
                        </m:r>
                        <m:r>
                          <m:t xml:space="preserve">500</m:t>
                        </m:r>
                        <m:r>
                          <m:t xml:space="preserve">+</m:t>
                        </m:r>
                        <m:r>
                          <m:t xml:space="preserve">600</m:t>
                        </m:r>
                        <m:r>
                          <m:t xml:space="preserve">+</m:t>
                        </m:r>
                        <m:r>
                          <m:t xml:space="preserve">520</m:t>
                        </m:r>
                      </m:num>
                      <m:den>
                        <m:r>
                          <m:t xml:space="preserve">5</m:t>
                        </m:r>
                      </m:den>
                    </m:f>
                    <m:r>
                      <m:t xml:space="preserve">=</m:t>
                    </m:r>
                    <m:r>
                      <m:t xml:space="preserve">478</m:t>
                    </m:r>
                    <m:r>
                      <m:t xml:space="preserve">tys</m:t>
                    </m:r>
                    <m:r>
                      <m:t xml:space="preserve">.</m:t>
                    </m:r>
                    <m:r>
                      <m:t xml:space="preserve">zł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Średnia (Mean)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Zalety: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Prosta do obliczenia i łatwa do zrozumienia.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- Dobrze odzwierciedla "typową" wartość w przypadku rozkładu normalnego.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latin typeface="Arial"/>
              </a:rPr>
              <a:t>Wady:</a:t>
            </a:r>
            <a:endParaRPr b="0" lang="pl-PL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Wrażliwa na skrajne wartości ( tzw. "outliers"). Na przykład, jeśli cena jednej nieruchomości wynosi 2 mln zł, średnia zostanie znacznie podwyższona.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Mediana (Median)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1760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Definicja: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Mediana to wartość środkowa w zbiorze danych, gdy dane są uporządkowane rosnąco. Jeśli jest ich nieparzysta liczba, mediana to środkowa wartość, jeśli parzysta, to średnia dwóch środkowych wartości.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 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931640" y="1326600"/>
            <a:ext cx="47883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Przykład: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Dla cen nieruchomości: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[350, 420, 500, 600, 520].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Po uporządkowaniu: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[350, 420, 500, 520, 600].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Mediana = 500 tys. zł (środkowa wartość).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Mediana (Median)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5363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Odporniejsza na skrajne wartości (outliers).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Użyteczna w przypadku danych asymetrycznych (np. wynagrodzeń, ceny nieruchomości).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40360" y="1326600"/>
            <a:ext cx="4499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Może nie odzwierciedlać w pełni ogólnej tendencji w przypadku rozkładów symetrycznych.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Trudniejsza w obliczeniach dla dużych zbiorów danych.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Moda (Mode)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3560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Definicja: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Moda to wartość, która występuje najczęściej w zbiorze danych. Jeśli w zbiorze jest więcej niż jedna taka wartość, mówimy o rozkładzie wielomodalnym.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931640" y="1326600"/>
            <a:ext cx="49683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Przykład: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Ceny nieruchomości: [350, 420, 500, 500, 600].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Moda = 500 tys. zł (pojawiła się 2 razy).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Moda (Mode)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7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Zalety: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Można ją </a:t>
            </a:r>
            <a:r>
              <a:rPr b="0" lang="pl-PL" sz="3200" spc="-1" strike="noStrike">
                <a:latin typeface="Arial"/>
              </a:rPr>
              <a:t>obliczyć </a:t>
            </a:r>
            <a:r>
              <a:rPr b="0" lang="pl-PL" sz="3200" spc="-1" strike="noStrike">
                <a:latin typeface="Arial"/>
              </a:rPr>
              <a:t>nawet w </a:t>
            </a:r>
            <a:r>
              <a:rPr b="0" lang="pl-PL" sz="3200" spc="-1" strike="noStrike">
                <a:latin typeface="Arial"/>
              </a:rPr>
              <a:t>przypadk</a:t>
            </a:r>
            <a:r>
              <a:rPr b="0" lang="pl-PL" sz="3200" spc="-1" strike="noStrike">
                <a:latin typeface="Arial"/>
              </a:rPr>
              <a:t>u danych </a:t>
            </a:r>
            <a:r>
              <a:rPr b="0" lang="pl-PL" sz="3200" spc="-1" strike="noStrike">
                <a:latin typeface="Arial"/>
              </a:rPr>
              <a:t>nominaln</a:t>
            </a:r>
            <a:r>
              <a:rPr b="0" lang="pl-PL" sz="3200" spc="-1" strike="noStrike">
                <a:latin typeface="Arial"/>
              </a:rPr>
              <a:t>ych (np. </a:t>
            </a:r>
            <a:r>
              <a:rPr b="0" lang="pl-PL" sz="3200" spc="-1" strike="noStrike">
                <a:latin typeface="Arial"/>
              </a:rPr>
              <a:t>preferen</a:t>
            </a:r>
            <a:r>
              <a:rPr b="0" lang="pl-PL" sz="3200" spc="-1" strike="noStrike">
                <a:latin typeface="Arial"/>
              </a:rPr>
              <a:t>cje </a:t>
            </a:r>
            <a:r>
              <a:rPr b="0" lang="pl-PL" sz="3200" spc="-1" strike="noStrike">
                <a:latin typeface="Arial"/>
              </a:rPr>
              <a:t>klientów)</a:t>
            </a:r>
            <a:r>
              <a:rPr b="0" lang="pl-PL" sz="3200" spc="-1" strike="noStrike">
                <a:latin typeface="Arial"/>
              </a:rPr>
              <a:t>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Nie jest </a:t>
            </a:r>
            <a:r>
              <a:rPr b="0" lang="pl-PL" sz="3200" spc="-1" strike="noStrike">
                <a:latin typeface="Arial"/>
              </a:rPr>
              <a:t>wrażliwa </a:t>
            </a:r>
            <a:r>
              <a:rPr b="0" lang="pl-PL" sz="3200" spc="-1" strike="noStrike">
                <a:latin typeface="Arial"/>
              </a:rPr>
              <a:t>na </a:t>
            </a:r>
            <a:r>
              <a:rPr b="0" lang="pl-PL" sz="3200" spc="-1" strike="noStrike">
                <a:latin typeface="Arial"/>
              </a:rPr>
              <a:t>skrajne </a:t>
            </a:r>
            <a:r>
              <a:rPr b="0" lang="pl-PL" sz="3200" spc="-1" strike="noStrike">
                <a:latin typeface="Arial"/>
              </a:rPr>
              <a:t>wartości.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931640" y="1326600"/>
            <a:ext cx="46083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Wady: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Może nie </a:t>
            </a:r>
            <a:r>
              <a:rPr b="0" lang="pl-PL" sz="3200" spc="-1" strike="noStrike">
                <a:latin typeface="Arial"/>
              </a:rPr>
              <a:t>występo</a:t>
            </a:r>
            <a:r>
              <a:rPr b="0" lang="pl-PL" sz="3200" spc="-1" strike="noStrike">
                <a:latin typeface="Arial"/>
              </a:rPr>
              <a:t>wać w </a:t>
            </a:r>
            <a:r>
              <a:rPr b="0" lang="pl-PL" sz="3200" spc="-1" strike="noStrike">
                <a:latin typeface="Arial"/>
              </a:rPr>
              <a:t>zbiorze </a:t>
            </a:r>
            <a:r>
              <a:rPr b="0" lang="pl-PL" sz="3200" spc="-1" strike="noStrike">
                <a:latin typeface="Arial"/>
              </a:rPr>
              <a:t>danych </a:t>
            </a:r>
            <a:r>
              <a:rPr b="0" lang="pl-PL" sz="3200" spc="-1" strike="noStrike">
                <a:latin typeface="Arial"/>
              </a:rPr>
              <a:t>(wtedy </a:t>
            </a:r>
            <a:r>
              <a:rPr b="0" lang="pl-PL" sz="3200" spc="-1" strike="noStrike">
                <a:latin typeface="Arial"/>
              </a:rPr>
              <a:t>brak </a:t>
            </a:r>
            <a:r>
              <a:rPr b="0" lang="pl-PL" sz="3200" spc="-1" strike="noStrike">
                <a:latin typeface="Arial"/>
              </a:rPr>
              <a:t>mody).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</a:pPr>
            <a:r>
              <a:rPr b="0" lang="pl-PL" sz="3200" spc="-1" strike="noStrike">
                <a:latin typeface="Arial"/>
              </a:rPr>
              <a:t>Może nie </a:t>
            </a:r>
            <a:r>
              <a:rPr b="0" lang="pl-PL" sz="3200" spc="-1" strike="noStrike">
                <a:latin typeface="Arial"/>
              </a:rPr>
              <a:t>być </a:t>
            </a:r>
            <a:r>
              <a:rPr b="0" lang="pl-PL" sz="3200" spc="-1" strike="noStrike">
                <a:latin typeface="Arial"/>
              </a:rPr>
              <a:t>reprezen</a:t>
            </a:r>
            <a:r>
              <a:rPr b="0" lang="pl-PL" sz="3200" spc="-1" strike="noStrike">
                <a:latin typeface="Arial"/>
              </a:rPr>
              <a:t>tatywna, </a:t>
            </a:r>
            <a:r>
              <a:rPr b="0" lang="pl-PL" sz="3200" spc="-1" strike="noStrike">
                <a:latin typeface="Arial"/>
              </a:rPr>
              <a:t>jeśli </a:t>
            </a:r>
            <a:r>
              <a:rPr b="0" lang="pl-PL" sz="3200" spc="-1" strike="noStrike">
                <a:latin typeface="Arial"/>
              </a:rPr>
              <a:t>występuj</a:t>
            </a:r>
            <a:r>
              <a:rPr b="0" lang="pl-PL" sz="3200" spc="-1" strike="noStrike">
                <a:latin typeface="Arial"/>
              </a:rPr>
              <a:t>e wiele </a:t>
            </a:r>
            <a:r>
              <a:rPr b="0" lang="pl-PL" sz="3200" spc="-1" strike="noStrike">
                <a:latin typeface="Arial"/>
              </a:rPr>
              <a:t>wartości.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Wspieranie podejmowania decyzji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Ocena ryzyka: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Banki wykorzystują dane, aby ocenić, czy wartość nieruchomości wystarczająco zabezpiecza kredyt. Analitycy identyfikują potencjalne ryzyka, takie jak niestabilność rynku czy przewartościowanie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Optymalizacja decyzji kredytowych: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danych umożliwia porównanie wartości wycenianej nieruchomości z rynkowymi standardami i identyfikację odstępstw.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Precyzyjna wycena nieruchomości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Uwzględnienie różnorodnych cech: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Dzięki analizie danych można zrozumieć, jakie cechy (np. lokalizacja, powierzchnia, standard wykończenia) mają największy wpływ na wartość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Wykorzystanie metod porównawczych: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Dane rynkowe są podstawą do stosowania podejścia porównawczego, które jest jednym z najważniejszych narzędzi w wycenie nieruchomości.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Dynamiczne reagowanie na zmiany: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Dzięki analizie trendów rynkowych można dostosowywać wyceny do bieżącej sytuacji na rynku nieruchomości.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Identyfikacja trendów rynkowych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zmian cen w czasie: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Pozwala na prognozowanie wartości nieruchomości w przyszłości, co jest kluczowe dla oceny długoterminowego ryzyka kredytowego.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Lokalne różnice: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danych przestrzennych pomaga zrozumieć, jak lokalizacja wpływa na wartość nieruchomości – od różnic między dzielnicami po znaczenie dostępu do infrastruktury.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Efektywne zarządzanie portfelem nieruchomości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Monitorowanie jakości zabezpieczeń: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Banki regularnie analizują swoje zabezpieczenia hipoteczne, aby upewnić się, że ich wartość nie spada poniżej określonych poziomów.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Optymalizacja portfela: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Analiza danych pozwala na identyfikację nieruchomości o najwyższym potencjale wartości w portfelu.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Automatyzacja i standaryzacja procesów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Modele wyceny oparte na danych: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Dzięki analizie danych można budować zautomatyzowane modele wyceny (AVM – Automated Valuation Models), które zwiększają szybkość i spójność procesów wyceny.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Standaryzacja: </a:t>
            </a:r>
            <a:endParaRPr b="0" lang="pl-PL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Regularne korzystanie z danych rynkowych pomaga stworzyć jednolite standardy wyceny i podejścia do analizy.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Typy danych w analizie nieruchomości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2024-11-18T20:52:16Z</dcterms:created>
  <dc:creator/>
  <dc:description/>
  <dc:language>en-US</dc:language>
  <cp:lastModifiedBy/>
  <dcterms:modified xsi:type="dcterms:W3CDTF">2024-11-20T15:16:15Z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