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261A-EA96-463A-829F-6EA527112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1546-8EF6-4F84-9FD7-51087B653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36DB-60A4-4A88-BF2B-56163F7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7F0C-CF25-4FDB-9715-6A8F6604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A3C8-3B1C-4BAF-9A3F-EE779B3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1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0B0F-C25A-4A9C-BED2-B3F836B1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13E8C-2A50-4A87-B740-8BBDD62A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1377-E604-43E5-B568-6F4E0D0F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23EE-5022-495A-AC55-BDAD70BD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F139-FF96-4E13-92A1-B1F4D599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BB808-2254-40DA-9C3D-D35C059E1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B22FF-41E8-4789-B114-75930113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D220-4240-489D-8224-3636F312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493E-C099-4B52-AE7C-3D7E21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5C77-0B8B-4203-AFC2-56366904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01B-B2D1-4284-A645-F24A0913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625-E5C8-47D5-BC33-D31BFC46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B4FF-1267-453A-AE75-87AE8603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8B7E-4A8D-4E02-B6BD-E5A84C5E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2DE5-F411-4434-9C2F-47B1645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A3FA-A96E-4F23-B107-18A30922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610B-AC76-4B5B-B5B3-C540F54F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B212-2FE6-4022-91A7-0D951C17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D676-18AE-4328-BA8A-0203318A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15D1-FE41-40B7-A9EA-13EA498D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D85D-79CC-4012-9CB9-CAE073D2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3FF8-96B7-40F0-B962-916285333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D8D0-0415-4FFB-A52C-7808E9D9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BB39-3CCB-41B6-8CBC-4B7A18FC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2C779-9171-40AB-8F98-D114C0B6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A06A-31DE-4333-AD3D-0BA73C30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1862-16AC-4DCE-A20C-896B83A6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5B83E-3267-4A38-9EBD-D4940B40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FDE85-6B0B-4DE9-81CD-D43EC775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C3582-3F7C-4ABF-8132-E4AF1674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43487-D86B-4C88-BC56-790C8E88B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783C1-873C-405F-9239-415694F7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350F-5A08-483F-9942-38287497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19D8B-61C8-4CAE-BEA6-9F8395FC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3773-86E7-46E0-A3B0-BF252137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6B82-441F-460F-ACF8-26C90C16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140DF-2B7F-4019-829D-95D533A1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AAF5-B49F-4FC6-A58F-40664389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DD7D1-E36B-4E6A-A9C7-E844F01E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C2511-1CA4-4FC9-A6A7-D36A157F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8119-3625-419E-BD21-3391D0C7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1039-8E05-4815-8A2C-962F3AC9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EECF-2B80-42B4-8DF3-55C530A8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5FD5-E430-477D-945C-F3E03A60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58226-3EA8-4FC1-9005-BDC58A35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0393-FC07-4452-85DB-A82E9463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E853-0030-42BB-90DA-EA669B52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0E84-341C-4D27-90E8-3B0E53FD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667F1-D413-4643-BBE8-9CA1ADB76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399C8-3852-40D9-AFCB-8C339007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AC1B8-06B6-49EC-A1A5-16AE6411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22CED-EAF0-48AA-BA10-022A45F3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D8EF-23DA-4E35-9CC1-50CB59A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044A0-DBAE-4729-BA26-377FDEBA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1CCB-3C06-42CD-9644-17BF896A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F9F3-2AF8-43FE-B64E-1B946666A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9000-F8CC-4EA5-9A0A-44CC10351FC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15A8-B9AC-43FE-AFBE-2AA054122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B765-133D-4E88-9711-EAEAEDAF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3ED8-005A-4B97-B599-38E3C28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7EA-2E9E-407C-A956-1FB1F66C0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185" y="28676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the Optimal Location of a Craft Brewery in Austin, TX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Joel Blakeney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2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B1CA-3430-43CB-BE08-4E5DAD09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7" y="141190"/>
            <a:ext cx="10515600" cy="1325563"/>
          </a:xfrm>
        </p:spPr>
        <p:txBody>
          <a:bodyPr/>
          <a:lstStyle/>
          <a:p>
            <a:r>
              <a:rPr lang="en-US" dirty="0"/>
              <a:t>Craft Brewery Project -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A1DAB-64CB-4F77-92C3-E285A416A7D9}"/>
              </a:ext>
            </a:extLst>
          </p:cNvPr>
          <p:cNvSpPr txBox="1"/>
          <p:nvPr/>
        </p:nvSpPr>
        <p:spPr>
          <a:xfrm>
            <a:off x="541175" y="2416629"/>
            <a:ext cx="5756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Austin, TX there are a large number of craft breweries especially in the last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high number of these breweries appear to be located in certain areas of the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wanted to find out what motivated a craft brewery to open in one area of the city compared to another city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of the project is to collect data regarding the operational breweries and neighborhoods around the breweries.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will be analyzed  to find a cause why a craft brewery opens in one part of town versus another part.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8CC4-5F9F-41D7-9505-3362914C712E}"/>
              </a:ext>
            </a:extLst>
          </p:cNvPr>
          <p:cNvSpPr txBox="1"/>
          <p:nvPr/>
        </p:nvSpPr>
        <p:spPr>
          <a:xfrm>
            <a:off x="651587" y="1560115"/>
            <a:ext cx="443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25DF4-8754-4C43-AB64-12E1CBC98EC8}"/>
              </a:ext>
            </a:extLst>
          </p:cNvPr>
          <p:cNvSpPr txBox="1"/>
          <p:nvPr/>
        </p:nvSpPr>
        <p:spPr>
          <a:xfrm>
            <a:off x="7316754" y="1560114"/>
            <a:ext cx="443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Target Audience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2CD6C-3525-4AC0-9C75-358536FC9B13}"/>
              </a:ext>
            </a:extLst>
          </p:cNvPr>
          <p:cNvSpPr txBox="1"/>
          <p:nvPr/>
        </p:nvSpPr>
        <p:spPr>
          <a:xfrm>
            <a:off x="6515877" y="2416629"/>
            <a:ext cx="5756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obvious audience would be anyone interested in opening a craft brewery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data would be relevant to any individual interested in opening a similar service industry related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also be valuable to people interested in specific city data</a:t>
            </a:r>
          </a:p>
        </p:txBody>
      </p:sp>
    </p:spTree>
    <p:extLst>
      <p:ext uri="{BB962C8B-B14F-4D97-AF65-F5344CB8AC3E}">
        <p14:creationId xmlns:p14="http://schemas.microsoft.com/office/powerpoint/2010/main" val="19184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2DC2-92E1-4201-B8D2-0FCDD5F2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105066"/>
            <a:ext cx="10515600" cy="1325563"/>
          </a:xfrm>
        </p:spPr>
        <p:txBody>
          <a:bodyPr/>
          <a:lstStyle/>
          <a:p>
            <a:r>
              <a:rPr lang="en-US" dirty="0"/>
              <a:t>Data was acquired from web scraping and </a:t>
            </a:r>
            <a:r>
              <a:rPr lang="en-US" dirty="0" err="1"/>
              <a:t>FourSquare</a:t>
            </a:r>
            <a:r>
              <a:rPr lang="en-US" dirty="0"/>
              <a:t>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5697F-1B37-4A02-9C11-39654AB2560A}"/>
              </a:ext>
            </a:extLst>
          </p:cNvPr>
          <p:cNvSpPr txBox="1"/>
          <p:nvPr/>
        </p:nvSpPr>
        <p:spPr>
          <a:xfrm>
            <a:off x="243280" y="1686187"/>
            <a:ext cx="4731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Relevant information about each of the Austin, TX zip codes was scraped from the web</a:t>
            </a:r>
          </a:p>
          <a:p>
            <a:r>
              <a:rPr lang="en-US" dirty="0"/>
              <a:t>Used </a:t>
            </a:r>
            <a:r>
              <a:rPr lang="en-US" dirty="0" err="1"/>
              <a:t>BeautifulSoup</a:t>
            </a:r>
            <a:r>
              <a:rPr lang="en-US" dirty="0"/>
              <a:t> with the LXML scraper</a:t>
            </a:r>
          </a:p>
          <a:p>
            <a:r>
              <a:rPr lang="en-US" dirty="0"/>
              <a:t>Several of the feature selected(per zip code):</a:t>
            </a:r>
          </a:p>
          <a:p>
            <a:r>
              <a:rPr lang="en-US" dirty="0"/>
              <a:t>	Cost of Living</a:t>
            </a:r>
          </a:p>
          <a:p>
            <a:r>
              <a:rPr lang="en-US" dirty="0"/>
              <a:t>	</a:t>
            </a:r>
            <a:r>
              <a:rPr lang="en-US" dirty="0" err="1"/>
              <a:t>Median_Income</a:t>
            </a:r>
            <a:endParaRPr lang="en-US" dirty="0"/>
          </a:p>
          <a:p>
            <a:r>
              <a:rPr lang="en-US" dirty="0"/>
              <a:t>	Population</a:t>
            </a:r>
          </a:p>
          <a:p>
            <a:r>
              <a:rPr lang="en-US" dirty="0"/>
              <a:t>	# of </a:t>
            </a:r>
            <a:r>
              <a:rPr lang="en-US" dirty="0" err="1"/>
              <a:t>wharehouse</a:t>
            </a:r>
            <a:r>
              <a:rPr lang="en-US" dirty="0"/>
              <a:t> for rent/lease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A3828-A6DF-4988-A302-6F8783E1BF2E}"/>
              </a:ext>
            </a:extLst>
          </p:cNvPr>
          <p:cNvSpPr txBox="1"/>
          <p:nvPr/>
        </p:nvSpPr>
        <p:spPr>
          <a:xfrm>
            <a:off x="6096000" y="1593908"/>
            <a:ext cx="4599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craft breweries and location was extracted using the </a:t>
            </a:r>
            <a:r>
              <a:rPr lang="en-US" dirty="0" err="1"/>
              <a:t>FourSquare</a:t>
            </a:r>
            <a:r>
              <a:rPr lang="en-US" dirty="0"/>
              <a:t> API.  </a:t>
            </a:r>
          </a:p>
          <a:p>
            <a:r>
              <a:rPr lang="en-US" dirty="0"/>
              <a:t>All breweries with a range of 25km of Austin, TX were selected.</a:t>
            </a:r>
          </a:p>
          <a:p>
            <a:r>
              <a:rPr lang="en-US" dirty="0"/>
              <a:t>Brewery location data was cleaned and formatted with zip code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91E6A-4084-4B00-9B01-B7372EAE385E}"/>
              </a:ext>
            </a:extLst>
          </p:cNvPr>
          <p:cNvSpPr txBox="1"/>
          <p:nvPr/>
        </p:nvSpPr>
        <p:spPr>
          <a:xfrm>
            <a:off x="3266060" y="4653010"/>
            <a:ext cx="5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was cleaned and merged in to one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B66F544-F00C-4B6E-A335-1AD9B9E6DE93}"/>
              </a:ext>
            </a:extLst>
          </p:cNvPr>
          <p:cNvSpPr/>
          <p:nvPr/>
        </p:nvSpPr>
        <p:spPr>
          <a:xfrm rot="2109629">
            <a:off x="6045295" y="3706717"/>
            <a:ext cx="721453" cy="81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E99C1E6-CB61-4E7A-A5F4-2822C834A913}"/>
              </a:ext>
            </a:extLst>
          </p:cNvPr>
          <p:cNvSpPr/>
          <p:nvPr/>
        </p:nvSpPr>
        <p:spPr>
          <a:xfrm rot="19006856">
            <a:off x="3446476" y="3888176"/>
            <a:ext cx="721453" cy="81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3000B-B9C0-479A-BC14-82B4BEC00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4" r="8879" b="16774"/>
          <a:stretch/>
        </p:blipFill>
        <p:spPr>
          <a:xfrm>
            <a:off x="2279419" y="4987512"/>
            <a:ext cx="6252185" cy="18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37C-D906-40BB-B29F-2AEF846A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5" y="138624"/>
            <a:ext cx="11895589" cy="1170060"/>
          </a:xfrm>
        </p:spPr>
        <p:txBody>
          <a:bodyPr/>
          <a:lstStyle/>
          <a:p>
            <a:r>
              <a:rPr lang="en-US" dirty="0"/>
              <a:t>Folium map of craft brewery locations in Austin, TX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575DA-03F0-403E-B0FD-8DE5DD6484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39" y="1619075"/>
            <a:ext cx="6223931" cy="44820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1E7AB-35CB-41C2-ABF8-10D189884D90}"/>
              </a:ext>
            </a:extLst>
          </p:cNvPr>
          <p:cNvSpPr txBox="1"/>
          <p:nvPr/>
        </p:nvSpPr>
        <p:spPr>
          <a:xfrm>
            <a:off x="155195" y="2782669"/>
            <a:ext cx="3640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Craft breweries in Austin, TX were selected via the Foursquare API.  The blue circles represent the locations of the breweries by zip code.</a:t>
            </a:r>
          </a:p>
        </p:txBody>
      </p:sp>
    </p:spTree>
    <p:extLst>
      <p:ext uri="{BB962C8B-B14F-4D97-AF65-F5344CB8AC3E}">
        <p14:creationId xmlns:p14="http://schemas.microsoft.com/office/powerpoint/2010/main" val="20577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5B91-E7D6-42E3-93FE-AA8D5A2B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investigation between the features was done by Seaborn </a:t>
            </a:r>
            <a:r>
              <a:rPr lang="en-US" dirty="0" err="1"/>
              <a:t>pairplot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4A242-63DA-47BA-8212-6AD4C5C2A0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90" y="1812646"/>
            <a:ext cx="7222921" cy="46802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A0278-72B3-4163-965B-D0BBAF8B0658}"/>
              </a:ext>
            </a:extLst>
          </p:cNvPr>
          <p:cNvSpPr txBox="1"/>
          <p:nvPr/>
        </p:nvSpPr>
        <p:spPr>
          <a:xfrm>
            <a:off x="318781" y="3095537"/>
            <a:ext cx="3498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data analysis was done via Seaborn </a:t>
            </a:r>
            <a:r>
              <a:rPr lang="en-US" dirty="0" err="1"/>
              <a:t>pairplot</a:t>
            </a:r>
            <a:r>
              <a:rPr lang="en-US" dirty="0"/>
              <a:t> comparing – brewery count by zip code, Population of zip code, Cost of Living, and </a:t>
            </a:r>
            <a:r>
              <a:rPr lang="en-US" dirty="0" err="1"/>
              <a:t>Median_Income</a:t>
            </a:r>
            <a:r>
              <a:rPr lang="en-US" dirty="0"/>
              <a:t> of Zip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1DA-6952-459F-AFC2-B61DDC97E493}"/>
              </a:ext>
            </a:extLst>
          </p:cNvPr>
          <p:cNvSpPr txBox="1"/>
          <p:nvPr/>
        </p:nvSpPr>
        <p:spPr>
          <a:xfrm>
            <a:off x="318781" y="5108896"/>
            <a:ext cx="32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pairplot</a:t>
            </a:r>
            <a:r>
              <a:rPr lang="en-US" dirty="0"/>
              <a:t> does not reveal any strong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414031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AAAD-5530-46B0-9B0E-A368308A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0" y="188956"/>
            <a:ext cx="12054980" cy="1325563"/>
          </a:xfrm>
        </p:spPr>
        <p:txBody>
          <a:bodyPr/>
          <a:lstStyle/>
          <a:p>
            <a:r>
              <a:rPr lang="en-US" dirty="0"/>
              <a:t>Investigated correlation between brewery counts and other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086EB-D5F8-47F4-9998-42CDF674B7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1" y="2548330"/>
            <a:ext cx="4345628" cy="390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BF12FB-4E89-4252-9BA4-D54B82C808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12" y="2416029"/>
            <a:ext cx="3888253" cy="41743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7B61B-56C8-44D3-A47F-9FBBB4EDDC09}"/>
              </a:ext>
            </a:extLst>
          </p:cNvPr>
          <p:cNvSpPr txBox="1"/>
          <p:nvPr/>
        </p:nvSpPr>
        <p:spPr>
          <a:xfrm>
            <a:off x="360727" y="1517502"/>
            <a:ext cx="469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comparing the population per zip code and the number of breweries(counts) in that zip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4FD00-C83C-4FFA-879D-D4C47D7DA545}"/>
              </a:ext>
            </a:extLst>
          </p:cNvPr>
          <p:cNvSpPr txBox="1"/>
          <p:nvPr/>
        </p:nvSpPr>
        <p:spPr>
          <a:xfrm>
            <a:off x="7133441" y="1517502"/>
            <a:ext cx="469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comparing the Cost of Living per zip code and the number of breweries(counts) in that zip code.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3ED66-E66E-42F6-AF2B-F64EE9943CE4}"/>
              </a:ext>
            </a:extLst>
          </p:cNvPr>
          <p:cNvSpPr txBox="1"/>
          <p:nvPr/>
        </p:nvSpPr>
        <p:spPr>
          <a:xfrm>
            <a:off x="4809689" y="3590488"/>
            <a:ext cx="201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feature strongly correlates with the number of breweries!</a:t>
            </a:r>
          </a:p>
        </p:txBody>
      </p:sp>
    </p:spTree>
    <p:extLst>
      <p:ext uri="{BB962C8B-B14F-4D97-AF65-F5344CB8AC3E}">
        <p14:creationId xmlns:p14="http://schemas.microsoft.com/office/powerpoint/2010/main" val="5822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74EF-4A41-4738-A32C-EC4194A1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0" y="105327"/>
            <a:ext cx="12099720" cy="1325563"/>
          </a:xfrm>
        </p:spPr>
        <p:txBody>
          <a:bodyPr/>
          <a:lstStyle/>
          <a:p>
            <a:r>
              <a:rPr lang="en-US" dirty="0"/>
              <a:t>Linear correlation between breweries and </a:t>
            </a:r>
            <a:r>
              <a:rPr lang="en-US" dirty="0" err="1"/>
              <a:t>wharehouse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A9171-0BEA-4E2F-9DFF-622CA7D910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4" y="2525593"/>
            <a:ext cx="4972050" cy="397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227DDB-1F59-49FE-88E7-30BC289550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8432"/>
            <a:ext cx="5943600" cy="38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3E501-0F71-483B-9519-A66029258A6D}"/>
              </a:ext>
            </a:extLst>
          </p:cNvPr>
          <p:cNvSpPr txBox="1"/>
          <p:nvPr/>
        </p:nvSpPr>
        <p:spPr>
          <a:xfrm>
            <a:off x="6663570" y="1065402"/>
            <a:ext cx="511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Barchart</a:t>
            </a:r>
            <a:r>
              <a:rPr lang="en-US" dirty="0"/>
              <a:t> showing the number of breweries and available </a:t>
            </a:r>
            <a:r>
              <a:rPr lang="en-US" dirty="0" err="1"/>
              <a:t>wharehouse</a:t>
            </a:r>
            <a:r>
              <a:rPr lang="en-US" dirty="0"/>
              <a:t> in the same zip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47EF3-68BE-412C-96F2-412442CA3BD5}"/>
              </a:ext>
            </a:extLst>
          </p:cNvPr>
          <p:cNvSpPr txBox="1"/>
          <p:nvPr/>
        </p:nvSpPr>
        <p:spPr>
          <a:xfrm>
            <a:off x="8491013" y="5792598"/>
            <a:ext cx="1459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Zip codes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E2CCE-C06D-4C0E-97E2-869AD85E6762}"/>
              </a:ext>
            </a:extLst>
          </p:cNvPr>
          <p:cNvSpPr txBox="1"/>
          <p:nvPr/>
        </p:nvSpPr>
        <p:spPr>
          <a:xfrm rot="16200000">
            <a:off x="5366158" y="3556362"/>
            <a:ext cx="1459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B49C5-81B2-488A-B6DE-63E62267614E}"/>
              </a:ext>
            </a:extLst>
          </p:cNvPr>
          <p:cNvSpPr txBox="1"/>
          <p:nvPr/>
        </p:nvSpPr>
        <p:spPr>
          <a:xfrm>
            <a:off x="276464" y="1474940"/>
            <a:ext cx="3946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correlation between the number of available </a:t>
            </a:r>
            <a:r>
              <a:rPr lang="en-US" dirty="0" err="1"/>
              <a:t>wharehouse</a:t>
            </a:r>
            <a:r>
              <a:rPr lang="en-US" dirty="0"/>
              <a:t> in a zip code and the number of breweries</a:t>
            </a:r>
          </a:p>
        </p:txBody>
      </p:sp>
    </p:spTree>
    <p:extLst>
      <p:ext uri="{BB962C8B-B14F-4D97-AF65-F5344CB8AC3E}">
        <p14:creationId xmlns:p14="http://schemas.microsoft.com/office/powerpoint/2010/main" val="10771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2B12-A065-4EBD-AFDC-37164CEC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94537"/>
            <a:ext cx="10515600" cy="1325563"/>
          </a:xfrm>
        </p:spPr>
        <p:txBody>
          <a:bodyPr/>
          <a:lstStyle/>
          <a:p>
            <a:r>
              <a:rPr lang="en-US" dirty="0"/>
              <a:t>Implement a linear regression model to predict the location of next craft brewery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C716D-E961-43B1-9EAB-EF7EE5D19D75}"/>
              </a:ext>
            </a:extLst>
          </p:cNvPr>
          <p:cNvSpPr txBox="1"/>
          <p:nvPr/>
        </p:nvSpPr>
        <p:spPr>
          <a:xfrm>
            <a:off x="688911" y="1548881"/>
            <a:ext cx="5655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was trained and tested on the number of breweries and the number of </a:t>
            </a:r>
            <a:r>
              <a:rPr lang="en-US" dirty="0" err="1"/>
              <a:t>wharehouse</a:t>
            </a:r>
            <a:r>
              <a:rPr lang="en-US" dirty="0"/>
              <a:t> due to the linear relationship between the two.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9A327-6D29-4D49-8526-D4541ABC0208}"/>
              </a:ext>
            </a:extLst>
          </p:cNvPr>
          <p:cNvSpPr txBox="1"/>
          <p:nvPr/>
        </p:nvSpPr>
        <p:spPr>
          <a:xfrm>
            <a:off x="6691684" y="1501220"/>
            <a:ext cx="526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is difficult to fit due to the available quantity of data(the number of craft breweries was not sufficient to fully form a machine learning model).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666E3-2324-4961-A5DB-DF4B47F3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6" y="3429000"/>
            <a:ext cx="5095876" cy="314043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1F227B-B539-4F5E-94E3-E058F76B4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14747"/>
              </p:ext>
            </p:extLst>
          </p:nvPr>
        </p:nvGraphicFramePr>
        <p:xfrm>
          <a:off x="6584305" y="3487116"/>
          <a:ext cx="5478780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2159276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434067743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35380621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1761035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Absolute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squared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 Mean squared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29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51.377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870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Brewery count only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4.639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3241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0922D7-2E74-45A3-862A-30B9E1C04E55}"/>
              </a:ext>
            </a:extLst>
          </p:cNvPr>
          <p:cNvSpPr txBox="1"/>
          <p:nvPr/>
        </p:nvSpPr>
        <p:spPr>
          <a:xfrm>
            <a:off x="6736702" y="2621902"/>
            <a:ext cx="506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seen by observed the relative error in the model – calculated with all features included and only the brewery 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C23AB-028F-4D1C-A447-BCBAD25CCB7A}"/>
              </a:ext>
            </a:extLst>
          </p:cNvPr>
          <p:cNvSpPr txBox="1"/>
          <p:nvPr/>
        </p:nvSpPr>
        <p:spPr>
          <a:xfrm>
            <a:off x="6736702" y="4491566"/>
            <a:ext cx="419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validation is the analysis of the coefficients of the model.</a:t>
            </a:r>
          </a:p>
          <a:p>
            <a:r>
              <a:rPr lang="en-US" dirty="0"/>
              <a:t>The brewery count has by</a:t>
            </a:r>
          </a:p>
          <a:p>
            <a:r>
              <a:rPr lang="en-US" dirty="0"/>
              <a:t>Far the most influence on</a:t>
            </a:r>
          </a:p>
          <a:p>
            <a:r>
              <a:rPr lang="en-US" dirty="0"/>
              <a:t>The model.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E7C5EA-C179-4FF8-8A96-FD2C58E2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43" y="4840181"/>
            <a:ext cx="2447625" cy="1544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BAC01-9297-40C2-90EA-F69432F1D5A8}"/>
              </a:ext>
            </a:extLst>
          </p:cNvPr>
          <p:cNvSpPr txBox="1"/>
          <p:nvPr/>
        </p:nvSpPr>
        <p:spPr>
          <a:xfrm>
            <a:off x="688912" y="2630832"/>
            <a:ext cx="565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of test model values when only the brewery counts were used to predict the available number of </a:t>
            </a:r>
            <a:r>
              <a:rPr lang="en-US" dirty="0" err="1"/>
              <a:t>wharehouse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32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AD09-8668-4708-831A-48CCA12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71510"/>
            <a:ext cx="10515600" cy="1325563"/>
          </a:xfrm>
        </p:spPr>
        <p:txBody>
          <a:bodyPr/>
          <a:lstStyle/>
          <a:p>
            <a:r>
              <a:rPr lang="en-US" dirty="0"/>
              <a:t>Folium Map of predicted new craft brewery in Austin, TX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5B77D-24E4-49A2-A946-AE33DBCC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32" y="1950098"/>
            <a:ext cx="7356882" cy="474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163E8-3EDF-40A1-AAC8-F77101F68F3C}"/>
              </a:ext>
            </a:extLst>
          </p:cNvPr>
          <p:cNvSpPr txBox="1"/>
          <p:nvPr/>
        </p:nvSpPr>
        <p:spPr>
          <a:xfrm>
            <a:off x="541176" y="1950098"/>
            <a:ext cx="3321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of Austin, TX:</a:t>
            </a:r>
          </a:p>
          <a:p>
            <a:r>
              <a:rPr lang="en-US" dirty="0"/>
              <a:t>Craft breweries – blue circles</a:t>
            </a:r>
          </a:p>
          <a:p>
            <a:r>
              <a:rPr lang="en-US" dirty="0"/>
              <a:t>Available </a:t>
            </a:r>
            <a:r>
              <a:rPr lang="en-US" dirty="0" err="1"/>
              <a:t>wharehouses</a:t>
            </a:r>
            <a:r>
              <a:rPr lang="en-US" dirty="0"/>
              <a:t> – green circles</a:t>
            </a:r>
          </a:p>
          <a:p>
            <a:r>
              <a:rPr lang="en-US" dirty="0"/>
              <a:t>Predicted location of next craft brewery – black circles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6479F-5644-47CF-B5A9-B8DBC93BEB16}"/>
              </a:ext>
            </a:extLst>
          </p:cNvPr>
          <p:cNvSpPr txBox="1"/>
          <p:nvPr/>
        </p:nvSpPr>
        <p:spPr>
          <a:xfrm>
            <a:off x="422686" y="3936742"/>
            <a:ext cx="3990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linear regression model predicts a maximum number of available </a:t>
            </a:r>
            <a:r>
              <a:rPr lang="en-US" dirty="0" err="1"/>
              <a:t>wharehouse</a:t>
            </a:r>
            <a:r>
              <a:rPr lang="en-US" dirty="0"/>
              <a:t>.  The </a:t>
            </a:r>
            <a:r>
              <a:rPr lang="en-US" dirty="0" err="1"/>
              <a:t>dataframe</a:t>
            </a:r>
            <a:r>
              <a:rPr lang="en-US" dirty="0"/>
              <a:t> was filtered by </a:t>
            </a:r>
            <a:r>
              <a:rPr lang="en-US" dirty="0" err="1"/>
              <a:t>wharehouse</a:t>
            </a:r>
            <a:r>
              <a:rPr lang="en-US" dirty="0"/>
              <a:t> number and any zip code exceeding the maximum number was considered a good fit for a craft brewery.  The potential zip codes are shown in the black circles in the map.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2316D3-357B-40FC-9A54-0F48B462527F}"/>
              </a:ext>
            </a:extLst>
          </p:cNvPr>
          <p:cNvSpPr/>
          <p:nvPr/>
        </p:nvSpPr>
        <p:spPr>
          <a:xfrm rot="635095">
            <a:off x="4457040" y="5423229"/>
            <a:ext cx="3482269" cy="17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A07A9F-7445-47F6-B07F-02C893584CB2}"/>
              </a:ext>
            </a:extLst>
          </p:cNvPr>
          <p:cNvSpPr/>
          <p:nvPr/>
        </p:nvSpPr>
        <p:spPr>
          <a:xfrm rot="19650382">
            <a:off x="4027771" y="3632091"/>
            <a:ext cx="4639787" cy="16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713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the Optimal Location of a Craft Brewery in Austin, TX  Joel Blakeney </vt:lpstr>
      <vt:lpstr>Craft Brewery Project - objectives</vt:lpstr>
      <vt:lpstr>Data was acquired from web scraping and FourSquare API</vt:lpstr>
      <vt:lpstr>Folium map of craft brewery locations in Austin, TX</vt:lpstr>
      <vt:lpstr>Initial investigation between the features was done by Seaborn pairplot</vt:lpstr>
      <vt:lpstr>Investigated correlation between brewery counts and other features</vt:lpstr>
      <vt:lpstr>Linear correlation between breweries and wharehouse</vt:lpstr>
      <vt:lpstr>Implement a linear regression model to predict the location of next craft brewery</vt:lpstr>
      <vt:lpstr>Folium Map of predicted new craft brewery in Austin, 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 Blakeney</dc:creator>
  <cp:lastModifiedBy>Tami Blakeney</cp:lastModifiedBy>
  <cp:revision>9</cp:revision>
  <dcterms:created xsi:type="dcterms:W3CDTF">2020-02-08T18:06:20Z</dcterms:created>
  <dcterms:modified xsi:type="dcterms:W3CDTF">2020-02-09T03:37:19Z</dcterms:modified>
</cp:coreProperties>
</file>