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EDAA46A-624B-4197-A90F-BCD1E09CDDAE}"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76129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DAA46A-624B-4197-A90F-BCD1E09CDDAE}"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24375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DAA46A-624B-4197-A90F-BCD1E09CDDAE}"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157800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EDAA46A-624B-4197-A90F-BCD1E09CDDAE}"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207456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AA46A-624B-4197-A90F-BCD1E09CDDAE}"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197871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EDAA46A-624B-4197-A90F-BCD1E09CDDAE}"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350277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EDAA46A-624B-4197-A90F-BCD1E09CDDAE}" type="datetimeFigureOut">
              <a:rPr lang="en-GB" smtClean="0"/>
              <a:t>30/10/2023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296493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EDAA46A-624B-4197-A90F-BCD1E09CDDAE}" type="datetimeFigureOut">
              <a:rPr lang="en-GB" smtClean="0"/>
              <a:t>30/10/2023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74165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AA46A-624B-4197-A90F-BCD1E09CDDAE}" type="datetimeFigureOut">
              <a:rPr lang="en-GB" smtClean="0"/>
              <a:t>30/10/2023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14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AA46A-624B-4197-A90F-BCD1E09CDDAE}"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154382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AA46A-624B-4197-A90F-BCD1E09CDDAE}"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DE360E-373F-43D0-9AF7-AE24F7F2E4B6}" type="slidenum">
              <a:rPr lang="en-GB" smtClean="0"/>
              <a:t>‹#›</a:t>
            </a:fld>
            <a:endParaRPr lang="en-GB"/>
          </a:p>
        </p:txBody>
      </p:sp>
    </p:spTree>
    <p:extLst>
      <p:ext uri="{BB962C8B-B14F-4D97-AF65-F5344CB8AC3E}">
        <p14:creationId xmlns:p14="http://schemas.microsoft.com/office/powerpoint/2010/main" val="223234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AA46A-624B-4197-A90F-BCD1E09CDDAE}" type="datetimeFigureOut">
              <a:rPr lang="en-GB" smtClean="0"/>
              <a:t>30/10/2023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E360E-373F-43D0-9AF7-AE24F7F2E4B6}" type="slidenum">
              <a:rPr lang="en-GB" smtClean="0"/>
              <a:t>‹#›</a:t>
            </a:fld>
            <a:endParaRPr lang="en-GB"/>
          </a:p>
        </p:txBody>
      </p:sp>
    </p:spTree>
    <p:extLst>
      <p:ext uri="{BB962C8B-B14F-4D97-AF65-F5344CB8AC3E}">
        <p14:creationId xmlns:p14="http://schemas.microsoft.com/office/powerpoint/2010/main" val="9532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b="1" dirty="0" smtClean="0"/>
              <a:t>Consciousness, Precociousness, Unconsciousness</a:t>
            </a:r>
            <a:endParaRPr lang="en-GB" sz="4000" b="1" dirty="0"/>
          </a:p>
        </p:txBody>
      </p:sp>
      <p:sp>
        <p:nvSpPr>
          <p:cNvPr id="3" name="Subtitle 2"/>
          <p:cNvSpPr>
            <a:spLocks noGrp="1"/>
          </p:cNvSpPr>
          <p:nvPr>
            <p:ph type="subTitle" idx="1"/>
          </p:nvPr>
        </p:nvSpPr>
        <p:spPr/>
        <p:txBody>
          <a:bodyPr>
            <a:normAutofit/>
          </a:bodyPr>
          <a:lstStyle/>
          <a:p>
            <a:r>
              <a:rPr lang="en-GB" b="1" dirty="0" smtClean="0">
                <a:solidFill>
                  <a:schemeClr val="tx1"/>
                </a:solidFill>
              </a:rPr>
              <a:t>Prepared By:</a:t>
            </a:r>
          </a:p>
          <a:p>
            <a:r>
              <a:rPr lang="en-GB" b="1" dirty="0" smtClean="0">
                <a:solidFill>
                  <a:schemeClr val="tx1"/>
                </a:solidFill>
              </a:rPr>
              <a:t>Muhammad </a:t>
            </a:r>
            <a:r>
              <a:rPr lang="en-GB" b="1" dirty="0" smtClean="0">
                <a:solidFill>
                  <a:schemeClr val="tx1"/>
                </a:solidFill>
              </a:rPr>
              <a:t>Behroz Khan</a:t>
            </a:r>
          </a:p>
          <a:p>
            <a:r>
              <a:rPr lang="en-GB" b="1" dirty="0" smtClean="0">
                <a:solidFill>
                  <a:schemeClr val="tx1"/>
                </a:solidFill>
              </a:rPr>
              <a:t>Lecturer Psychology</a:t>
            </a:r>
            <a:endParaRPr lang="en-GB" b="1" dirty="0" smtClean="0">
              <a:solidFill>
                <a:schemeClr val="tx1"/>
              </a:solidFill>
            </a:endParaRPr>
          </a:p>
        </p:txBody>
      </p:sp>
    </p:spTree>
    <p:extLst>
      <p:ext uri="{BB962C8B-B14F-4D97-AF65-F5344CB8AC3E}">
        <p14:creationId xmlns:p14="http://schemas.microsoft.com/office/powerpoint/2010/main" val="22905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rmAutofit lnSpcReduction="10000"/>
          </a:bodyPr>
          <a:lstStyle/>
          <a:p>
            <a:pPr algn="just"/>
            <a:r>
              <a:rPr lang="en-GB" sz="2000" dirty="0" smtClean="0"/>
              <a:t>Freud believed that unconscious desires and impulses are the cause of most mental illnesses. He developed the method of psychoanalysis, which attempts to draw the repressed material back into consciousness and, in so doing, cure the individual. </a:t>
            </a:r>
          </a:p>
          <a:p>
            <a:pPr algn="just"/>
            <a:endParaRPr lang="en-GB" sz="2000" dirty="0"/>
          </a:p>
          <a:p>
            <a:pPr algn="just"/>
            <a:r>
              <a:rPr lang="en-GB" sz="2000" dirty="0" smtClean="0"/>
              <a:t>Most psychologists accept the idea that there are memories and mental processes that are inaccessible to conscious and accordingly may be described as unconscious. </a:t>
            </a:r>
          </a:p>
          <a:p>
            <a:pPr algn="just"/>
            <a:endParaRPr lang="en-GB" sz="2000" dirty="0"/>
          </a:p>
          <a:p>
            <a:pPr algn="just"/>
            <a:r>
              <a:rPr lang="en-GB" sz="2000" dirty="0" smtClean="0"/>
              <a:t>However, many would argue that Freud placed excessive emphasis on the emotional aspects of the unconscious and not enough on other aspects. </a:t>
            </a:r>
          </a:p>
          <a:p>
            <a:pPr algn="just"/>
            <a:endParaRPr lang="en-GB" sz="2000" dirty="0"/>
          </a:p>
          <a:p>
            <a:pPr algn="just"/>
            <a:r>
              <a:rPr lang="en-GB" sz="2000" dirty="0" smtClean="0"/>
              <a:t>They would include in the unconscious a large collection of mental processes that we depend on constantly in our everyday lives but to which we have no conscious access. </a:t>
            </a:r>
          </a:p>
          <a:p>
            <a:pPr algn="just"/>
            <a:endParaRPr lang="en-GB" sz="2000" dirty="0"/>
          </a:p>
          <a:p>
            <a:pPr algn="just"/>
            <a:r>
              <a:rPr lang="en-GB" sz="2000" dirty="0" smtClean="0"/>
              <a:t>For example, during perception, the viewer may be aware of two objects in the environment but have no awareness of the mental process that she performed almost instantaneously to determine that one is closer or larger than the other. </a:t>
            </a:r>
          </a:p>
          <a:p>
            <a:pPr algn="just"/>
            <a:endParaRPr lang="en-GB" dirty="0"/>
          </a:p>
        </p:txBody>
      </p:sp>
    </p:spTree>
    <p:extLst>
      <p:ext uri="{BB962C8B-B14F-4D97-AF65-F5344CB8AC3E}">
        <p14:creationId xmlns:p14="http://schemas.microsoft.com/office/powerpoint/2010/main" val="390587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algn="just"/>
            <a:r>
              <a:rPr lang="en-GB" sz="2000" dirty="0" smtClean="0"/>
              <a:t>Although we have conscious access to the outcome of these mental processes – we are aware of the size and distance of the object – we have no conscious access to their operations.</a:t>
            </a:r>
          </a:p>
          <a:p>
            <a:endParaRPr lang="en-GB" dirty="0"/>
          </a:p>
        </p:txBody>
      </p:sp>
    </p:spTree>
    <p:extLst>
      <p:ext uri="{BB962C8B-B14F-4D97-AF65-F5344CB8AC3E}">
        <p14:creationId xmlns:p14="http://schemas.microsoft.com/office/powerpoint/2010/main" val="273734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0" indent="0" algn="just">
              <a:buNone/>
            </a:pPr>
            <a:r>
              <a:rPr lang="en-GB" sz="2800" b="1" dirty="0" smtClean="0"/>
              <a:t>Consciousness </a:t>
            </a:r>
            <a:endParaRPr lang="en-GB" sz="2400" b="1" dirty="0" smtClean="0"/>
          </a:p>
          <a:p>
            <a:pPr algn="just"/>
            <a:r>
              <a:rPr lang="en-GB" sz="2000" dirty="0" smtClean="0"/>
              <a:t>Many textbooks define consciousness as the individual’s current awareness of external and internal stimuli – that is, of events in the environment and of body sensations, memories, and thoughts. </a:t>
            </a:r>
          </a:p>
          <a:p>
            <a:pPr algn="just"/>
            <a:endParaRPr lang="en-GB" sz="2000" dirty="0"/>
          </a:p>
          <a:p>
            <a:pPr algn="just"/>
            <a:r>
              <a:rPr lang="en-GB" sz="2000" dirty="0" smtClean="0"/>
              <a:t>This definition identifies only one aspect of consciousness and ignores the fact that we are also conscious when we try to solve a problem or deliberately select one course of action over others in response to environmental circumstances and personal goals. </a:t>
            </a:r>
          </a:p>
          <a:p>
            <a:pPr algn="just"/>
            <a:endParaRPr lang="en-GB" sz="2000" dirty="0"/>
          </a:p>
          <a:p>
            <a:pPr algn="just"/>
            <a:r>
              <a:rPr lang="en-GB" sz="2000" dirty="0" smtClean="0"/>
              <a:t>We are conscious not only when we monitor our environment (internal and external) but also when we seek to control ourselves and our environment.</a:t>
            </a:r>
          </a:p>
          <a:p>
            <a:pPr algn="just"/>
            <a:endParaRPr lang="en-GB" sz="2000" dirty="0"/>
          </a:p>
          <a:p>
            <a:pPr marL="0" indent="0" algn="just">
              <a:buNone/>
            </a:pPr>
            <a:r>
              <a:rPr lang="en-GB" sz="2000" dirty="0" smtClean="0"/>
              <a:t>In short, consciousness involves: </a:t>
            </a:r>
          </a:p>
          <a:p>
            <a:pPr algn="just"/>
            <a:endParaRPr lang="en-GB" sz="2000" dirty="0"/>
          </a:p>
          <a:p>
            <a:pPr algn="just"/>
            <a:r>
              <a:rPr lang="en-GB" sz="2000" dirty="0" smtClean="0"/>
              <a:t>(1) monitoring ourselves and our environment so that </a:t>
            </a:r>
            <a:r>
              <a:rPr lang="en-GB" sz="2000" dirty="0" err="1" smtClean="0"/>
              <a:t>percepts</a:t>
            </a:r>
            <a:r>
              <a:rPr lang="en-GB" sz="2000" dirty="0" smtClean="0"/>
              <a:t>, memories, and thoughts are represented in awareness, and</a:t>
            </a:r>
            <a:endParaRPr lang="en-GB" sz="2000" dirty="0"/>
          </a:p>
        </p:txBody>
      </p:sp>
    </p:spTree>
    <p:extLst>
      <p:ext uri="{BB962C8B-B14F-4D97-AF65-F5344CB8AC3E}">
        <p14:creationId xmlns:p14="http://schemas.microsoft.com/office/powerpoint/2010/main" val="255326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lnSpcReduction="10000"/>
          </a:bodyPr>
          <a:lstStyle/>
          <a:p>
            <a:pPr algn="just"/>
            <a:r>
              <a:rPr lang="en-GB" sz="2000" dirty="0" smtClean="0"/>
              <a:t>(2) controlling ourselves and our environment so that we are able to initiate and terminate behavioral and cognitive activities.</a:t>
            </a:r>
          </a:p>
          <a:p>
            <a:pPr algn="just"/>
            <a:endParaRPr lang="en-GB" sz="2000" dirty="0"/>
          </a:p>
          <a:p>
            <a:pPr marL="0" indent="0" algn="just">
              <a:buNone/>
            </a:pPr>
            <a:r>
              <a:rPr lang="en-GB" sz="2200" b="1" dirty="0" smtClean="0"/>
              <a:t>Monitoring </a:t>
            </a:r>
          </a:p>
          <a:p>
            <a:pPr algn="just"/>
            <a:r>
              <a:rPr lang="en-GB" sz="2000" dirty="0" smtClean="0"/>
              <a:t>Processing information from the environment is the main function of the body’s sensory systems. </a:t>
            </a:r>
          </a:p>
          <a:p>
            <a:pPr algn="just"/>
            <a:endParaRPr lang="en-GB" sz="2000" dirty="0"/>
          </a:p>
          <a:p>
            <a:pPr algn="just"/>
            <a:r>
              <a:rPr lang="en-GB" sz="2000" dirty="0" smtClean="0"/>
              <a:t>It leads to awareness of what is going on in our surroundings as well as within our own bodies. </a:t>
            </a:r>
          </a:p>
          <a:p>
            <a:pPr algn="just"/>
            <a:endParaRPr lang="en-GB" sz="2000" dirty="0"/>
          </a:p>
          <a:p>
            <a:pPr algn="just"/>
            <a:r>
              <a:rPr lang="en-GB" sz="2000" dirty="0" smtClean="0"/>
              <a:t>However, we could not possibly attend to all of the stimuli that impinge on our senses without experiencing information overload. Our consciousness, therefore, focuses on some stimuli and ignores others. </a:t>
            </a:r>
          </a:p>
          <a:p>
            <a:pPr algn="just"/>
            <a:endParaRPr lang="en-GB" sz="2000" dirty="0"/>
          </a:p>
          <a:p>
            <a:pPr algn="just"/>
            <a:r>
              <a:rPr lang="en-GB" sz="2000" dirty="0" smtClean="0"/>
              <a:t>Often the information selected has to do with changes in our external or internal worlds. </a:t>
            </a:r>
          </a:p>
          <a:p>
            <a:pPr algn="just"/>
            <a:endParaRPr lang="en-GB" sz="2000" dirty="0"/>
          </a:p>
          <a:p>
            <a:pPr algn="just"/>
            <a:r>
              <a:rPr lang="en-GB" sz="2000" dirty="0" smtClean="0"/>
              <a:t>While concentrating on this paragraph, for example, you are probably unaware of numerous background stimuli. </a:t>
            </a:r>
          </a:p>
          <a:p>
            <a:endParaRPr lang="en-GB" sz="2000" dirty="0" smtClean="0"/>
          </a:p>
          <a:p>
            <a:endParaRPr lang="en-GB" dirty="0"/>
          </a:p>
        </p:txBody>
      </p:sp>
    </p:spTree>
    <p:extLst>
      <p:ext uri="{BB962C8B-B14F-4D97-AF65-F5344CB8AC3E}">
        <p14:creationId xmlns:p14="http://schemas.microsoft.com/office/powerpoint/2010/main" val="320420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pPr algn="just"/>
            <a:r>
              <a:rPr lang="en-GB" sz="2000" dirty="0" smtClean="0"/>
              <a:t>But should there be a change – the lights dim, the air begins to smell smoky, or the noise of the air conditioner ceases – you would suddenly be aware of such stimuli.</a:t>
            </a:r>
          </a:p>
          <a:p>
            <a:pPr algn="just"/>
            <a:endParaRPr lang="en-GB" sz="2000" dirty="0"/>
          </a:p>
          <a:p>
            <a:pPr algn="just"/>
            <a:r>
              <a:rPr lang="en-GB" sz="2000" dirty="0" smtClean="0"/>
              <a:t>Our attention is selective. Some events take priority over others in gaining access to consciousness and in initiating action. </a:t>
            </a:r>
          </a:p>
          <a:p>
            <a:pPr algn="just"/>
            <a:endParaRPr lang="en-GB" sz="2000" dirty="0"/>
          </a:p>
          <a:p>
            <a:pPr algn="just"/>
            <a:r>
              <a:rPr lang="en-GB" sz="2000" dirty="0" smtClean="0"/>
              <a:t>Events that are important to survival usually have top priority. If we are hungry, it is difficult for us to concentrate on studying; if we experience a sudden pain, we push all other thoughts out of consciousness until we do something to make the pain go away.</a:t>
            </a:r>
          </a:p>
          <a:p>
            <a:pPr algn="just"/>
            <a:endParaRPr lang="en-GB" sz="2000" dirty="0"/>
          </a:p>
          <a:p>
            <a:pPr marL="0" indent="0" algn="just">
              <a:buNone/>
            </a:pPr>
            <a:r>
              <a:rPr lang="en-GB" sz="2200" b="1" dirty="0" smtClean="0"/>
              <a:t>Controlling </a:t>
            </a:r>
          </a:p>
          <a:p>
            <a:pPr algn="just"/>
            <a:r>
              <a:rPr lang="en-GB" sz="2000" dirty="0" smtClean="0"/>
              <a:t>Another function of consciousness is to plan, initiate, and guide our actions. </a:t>
            </a:r>
          </a:p>
          <a:p>
            <a:pPr algn="just"/>
            <a:endParaRPr lang="en-GB" sz="2000" dirty="0"/>
          </a:p>
          <a:p>
            <a:pPr algn="just"/>
            <a:r>
              <a:rPr lang="en-GB" sz="2000" dirty="0" smtClean="0"/>
              <a:t>Whether the plan is simple and readily completed (such as meeting a friend for lunch) or complex and long-range (such as preparing for a career), our actions must be guided and arranged to coordinate with events around us.</a:t>
            </a:r>
          </a:p>
          <a:p>
            <a:endParaRPr lang="en-GB" dirty="0"/>
          </a:p>
        </p:txBody>
      </p:sp>
    </p:spTree>
    <p:extLst>
      <p:ext uri="{BB962C8B-B14F-4D97-AF65-F5344CB8AC3E}">
        <p14:creationId xmlns:p14="http://schemas.microsoft.com/office/powerpoint/2010/main" val="219154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62500" lnSpcReduction="20000"/>
          </a:bodyPr>
          <a:lstStyle/>
          <a:p>
            <a:pPr algn="just"/>
            <a:r>
              <a:rPr lang="en-GB" dirty="0" smtClean="0"/>
              <a:t>In planning, events that have not yet occurred can be represented in consciousness as future possibilities. </a:t>
            </a:r>
          </a:p>
          <a:p>
            <a:pPr algn="just"/>
            <a:endParaRPr lang="en-GB" dirty="0"/>
          </a:p>
          <a:p>
            <a:pPr algn="just"/>
            <a:r>
              <a:rPr lang="en-GB" dirty="0" smtClean="0"/>
              <a:t>We may imagine alternative ‘scenarios’, make choices, and initiate the appropriate activities. Not all actions are guided by conscious decisions, nor are the solutions to all problems carried out at a conscious level. </a:t>
            </a:r>
          </a:p>
          <a:p>
            <a:pPr algn="just"/>
            <a:endParaRPr lang="en-GB" dirty="0"/>
          </a:p>
          <a:p>
            <a:pPr algn="just"/>
            <a:r>
              <a:rPr lang="en-GB" dirty="0" smtClean="0"/>
              <a:t>One of the beliefs of modern psychology is that mental events involve both conscious and non-conscious processes and that many decisions and actions are conducted entirely outside of consciousness. </a:t>
            </a:r>
          </a:p>
          <a:p>
            <a:pPr algn="just"/>
            <a:endParaRPr lang="en-GB" dirty="0"/>
          </a:p>
          <a:p>
            <a:pPr algn="just"/>
            <a:r>
              <a:rPr lang="en-GB" dirty="0" smtClean="0"/>
              <a:t>The solution to a problem may occur out of the blue without our being aware that we have been thinking about it. </a:t>
            </a:r>
          </a:p>
          <a:p>
            <a:pPr algn="just"/>
            <a:endParaRPr lang="en-GB" dirty="0"/>
          </a:p>
          <a:p>
            <a:pPr algn="just"/>
            <a:r>
              <a:rPr lang="en-GB" dirty="0" smtClean="0"/>
              <a:t>And once we have the solution, we may be unable to offer an introspective account of how the solution was reached. </a:t>
            </a:r>
          </a:p>
          <a:p>
            <a:pPr algn="just"/>
            <a:endParaRPr lang="en-GB" dirty="0"/>
          </a:p>
          <a:p>
            <a:pPr algn="just"/>
            <a:r>
              <a:rPr lang="en-GB" dirty="0" smtClean="0"/>
              <a:t>Decision making and problem solving often occur at a non-conscious level, but this does not mean that all such behaviors occur without conscious reflection. </a:t>
            </a:r>
          </a:p>
          <a:p>
            <a:pPr algn="just"/>
            <a:endParaRPr lang="en-GB" dirty="0"/>
          </a:p>
          <a:p>
            <a:pPr algn="just"/>
            <a:r>
              <a:rPr lang="en-GB" dirty="0" smtClean="0"/>
              <a:t>Consciousness not only monitors ongoing behavior but plays a role in directing and controlling that behavior as well.</a:t>
            </a:r>
            <a:endParaRPr lang="en-GB" dirty="0"/>
          </a:p>
        </p:txBody>
      </p:sp>
    </p:spTree>
    <p:extLst>
      <p:ext uri="{BB962C8B-B14F-4D97-AF65-F5344CB8AC3E}">
        <p14:creationId xmlns:p14="http://schemas.microsoft.com/office/powerpoint/2010/main" val="313500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pPr marL="0" indent="0" algn="just">
              <a:buNone/>
            </a:pPr>
            <a:r>
              <a:rPr lang="en-GB" sz="2400" b="1" dirty="0" smtClean="0"/>
              <a:t>Preconscious Memories </a:t>
            </a:r>
          </a:p>
          <a:p>
            <a:pPr algn="just"/>
            <a:r>
              <a:rPr lang="en-GB" sz="2000" dirty="0" smtClean="0"/>
              <a:t>We cannot focus on everything that is going on around us at any given time, nor can we examine our entire store of knowledge and memories of past events. </a:t>
            </a:r>
          </a:p>
          <a:p>
            <a:pPr algn="just"/>
            <a:endParaRPr lang="en-GB" sz="2000" dirty="0"/>
          </a:p>
          <a:p>
            <a:pPr algn="just"/>
            <a:r>
              <a:rPr lang="en-GB" sz="2000" dirty="0" smtClean="0"/>
              <a:t>At any given moment, we can focus attention on only a few stimuli. We ignore, select, and reject all the time, so that the contents of consciousness are continually changing. </a:t>
            </a:r>
          </a:p>
          <a:p>
            <a:pPr algn="just"/>
            <a:endParaRPr lang="en-GB" sz="2000" dirty="0"/>
          </a:p>
          <a:p>
            <a:pPr algn="just"/>
            <a:r>
              <a:rPr lang="en-GB" sz="2000" dirty="0" smtClean="0"/>
              <a:t>Nevertheless, objects or events that are not the focus of attention can still have some influence on consciousness. </a:t>
            </a:r>
          </a:p>
          <a:p>
            <a:pPr algn="just"/>
            <a:endParaRPr lang="en-GB" sz="2000" dirty="0"/>
          </a:p>
          <a:p>
            <a:pPr algn="just"/>
            <a:r>
              <a:rPr lang="en-GB" sz="2000" dirty="0" smtClean="0"/>
              <a:t>For example, peripheral attention (or non-conscious monitoring) occurs when you are standing in a queue. </a:t>
            </a:r>
          </a:p>
          <a:p>
            <a:pPr algn="just"/>
            <a:endParaRPr lang="en-GB" sz="2000" dirty="0"/>
          </a:p>
          <a:p>
            <a:pPr algn="just"/>
            <a:r>
              <a:rPr lang="en-GB" sz="2000" dirty="0" smtClean="0"/>
              <a:t>You are talking with a friend as you wait, ignoring other voices and general noise, when the sound of your own name in another conversation catches your attention.  </a:t>
            </a:r>
          </a:p>
          <a:p>
            <a:pPr algn="just"/>
            <a:endParaRPr lang="en-GB" sz="2000" dirty="0" smtClean="0"/>
          </a:p>
          <a:p>
            <a:pPr algn="just"/>
            <a:endParaRPr lang="en-GB" sz="2000" dirty="0" smtClean="0"/>
          </a:p>
          <a:p>
            <a:endParaRPr lang="en-GB" sz="2000" dirty="0"/>
          </a:p>
        </p:txBody>
      </p:sp>
    </p:spTree>
    <p:extLst>
      <p:ext uri="{BB962C8B-B14F-4D97-AF65-F5344CB8AC3E}">
        <p14:creationId xmlns:p14="http://schemas.microsoft.com/office/powerpoint/2010/main" val="308373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algn="just"/>
            <a:r>
              <a:rPr lang="en-GB" sz="2000" dirty="0" smtClean="0"/>
              <a:t>You were not consciously aware of the other conversation until a special signal drew your attention to it. </a:t>
            </a:r>
          </a:p>
          <a:p>
            <a:pPr algn="just"/>
            <a:endParaRPr lang="en-GB" sz="2000" dirty="0"/>
          </a:p>
          <a:p>
            <a:pPr algn="just"/>
            <a:r>
              <a:rPr lang="en-GB" sz="2000" dirty="0" smtClean="0"/>
              <a:t>A considerable body of research indicates that we register and evaluate stimuli that we do not consciously perceive (</a:t>
            </a:r>
            <a:r>
              <a:rPr lang="en-GB" sz="2000" dirty="0" err="1" smtClean="0"/>
              <a:t>Bargh</a:t>
            </a:r>
            <a:r>
              <a:rPr lang="en-GB" sz="2000" dirty="0" smtClean="0"/>
              <a:t>, 2007). </a:t>
            </a:r>
          </a:p>
          <a:p>
            <a:pPr algn="just"/>
            <a:endParaRPr lang="en-GB" sz="2000" dirty="0"/>
          </a:p>
          <a:p>
            <a:pPr algn="just"/>
            <a:r>
              <a:rPr lang="en-GB" sz="2000" dirty="0" smtClean="0"/>
              <a:t>These stimuli are said to influence us subconsciously, or to operate at a non-conscious level of awareness.</a:t>
            </a:r>
          </a:p>
          <a:p>
            <a:pPr algn="just"/>
            <a:endParaRPr lang="en-GB" sz="2000" dirty="0"/>
          </a:p>
          <a:p>
            <a:pPr algn="just"/>
            <a:r>
              <a:rPr lang="en-GB" sz="2000" dirty="0" smtClean="0"/>
              <a:t>Many memories and thoughts that are not part of your consciousness at this moment can be brought to consciousness when needed. </a:t>
            </a:r>
          </a:p>
          <a:p>
            <a:pPr algn="just"/>
            <a:endParaRPr lang="en-GB" sz="2000" dirty="0"/>
          </a:p>
          <a:p>
            <a:pPr algn="just"/>
            <a:r>
              <a:rPr lang="en-GB" sz="2000" dirty="0" smtClean="0"/>
              <a:t>At this moment, you may not be conscious of your vacation last summer, but the memories are accessible if you wish to retrieve them, and then they become part of your consciousness. </a:t>
            </a:r>
          </a:p>
          <a:p>
            <a:pPr algn="just"/>
            <a:endParaRPr lang="en-GB" sz="2000" dirty="0"/>
          </a:p>
          <a:p>
            <a:pPr algn="just"/>
            <a:r>
              <a:rPr lang="en-GB" sz="2000" dirty="0" smtClean="0"/>
              <a:t>The term preconscious memories is used to refer to memories that are accessible to consciousness. </a:t>
            </a:r>
            <a:endParaRPr lang="en-GB" dirty="0"/>
          </a:p>
        </p:txBody>
      </p:sp>
    </p:spTree>
    <p:extLst>
      <p:ext uri="{BB962C8B-B14F-4D97-AF65-F5344CB8AC3E}">
        <p14:creationId xmlns:p14="http://schemas.microsoft.com/office/powerpoint/2010/main" val="40399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algn="just"/>
            <a:r>
              <a:rPr lang="en-GB" sz="2000" dirty="0" smtClean="0"/>
              <a:t>They include specific memories of personal events as well as the information gathered over a lifetime, such as your knowledge of the meaning of words, the layout of the streets of a city, or the location of a particular country. </a:t>
            </a:r>
          </a:p>
          <a:p>
            <a:pPr algn="just"/>
            <a:endParaRPr lang="en-GB" sz="2000" dirty="0"/>
          </a:p>
          <a:p>
            <a:pPr algn="just"/>
            <a:r>
              <a:rPr lang="en-GB" sz="2000" dirty="0" smtClean="0"/>
              <a:t>They also include knowledge about learned skills like the procedures involved in driving a car or the sequence of steps in tying a shoelace. </a:t>
            </a:r>
          </a:p>
          <a:p>
            <a:pPr algn="just"/>
            <a:endParaRPr lang="en-GB" sz="2000" dirty="0"/>
          </a:p>
          <a:p>
            <a:pPr algn="just"/>
            <a:r>
              <a:rPr lang="en-GB" sz="2000" dirty="0" smtClean="0"/>
              <a:t>These procedures, once mastered, generally operate outside conscious awareness, but when our attention is called to them, we are capable of describing the steps involved.</a:t>
            </a:r>
          </a:p>
          <a:p>
            <a:pPr algn="just"/>
            <a:endParaRPr lang="en-GB" sz="2000" dirty="0"/>
          </a:p>
          <a:p>
            <a:pPr algn="just"/>
            <a:endParaRPr lang="en-GB" sz="2000" dirty="0" smtClean="0"/>
          </a:p>
          <a:p>
            <a:endParaRPr lang="en-GB" dirty="0"/>
          </a:p>
        </p:txBody>
      </p:sp>
    </p:spTree>
    <p:extLst>
      <p:ext uri="{BB962C8B-B14F-4D97-AF65-F5344CB8AC3E}">
        <p14:creationId xmlns:p14="http://schemas.microsoft.com/office/powerpoint/2010/main" val="426966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62500" lnSpcReduction="20000"/>
          </a:bodyPr>
          <a:lstStyle/>
          <a:p>
            <a:pPr marL="0" indent="0" algn="just">
              <a:buNone/>
            </a:pPr>
            <a:r>
              <a:rPr lang="en-GB" sz="3800" b="1" dirty="0" smtClean="0"/>
              <a:t>The Unconscious </a:t>
            </a:r>
          </a:p>
          <a:p>
            <a:pPr algn="just"/>
            <a:r>
              <a:rPr lang="en-GB" dirty="0" smtClean="0"/>
              <a:t>One of the earliest theories of consciousness is the psychoanalytic theory of Sigmund Freud. </a:t>
            </a:r>
          </a:p>
          <a:p>
            <a:pPr algn="just"/>
            <a:endParaRPr lang="en-GB" dirty="0"/>
          </a:p>
          <a:p>
            <a:pPr algn="just"/>
            <a:r>
              <a:rPr lang="en-GB" dirty="0" smtClean="0"/>
              <a:t>Freud and his followers believed that there is a portion of the mind, </a:t>
            </a:r>
            <a:r>
              <a:rPr lang="en-GB" b="1" dirty="0" smtClean="0"/>
              <a:t>the unconscious</a:t>
            </a:r>
            <a:r>
              <a:rPr lang="en-GB" dirty="0" smtClean="0"/>
              <a:t>, that contains some memories, impulses, and desires that are not accessible to consciousness. </a:t>
            </a:r>
          </a:p>
          <a:p>
            <a:pPr algn="just"/>
            <a:endParaRPr lang="en-GB" dirty="0"/>
          </a:p>
          <a:p>
            <a:pPr algn="just"/>
            <a:r>
              <a:rPr lang="en-GB" dirty="0" smtClean="0"/>
              <a:t>Freud believed that some emotionally painful memories and wishes are repressed – that is, diverted to the unconscious, where they may continue to influence our actions even though we are not aware of them. </a:t>
            </a:r>
          </a:p>
          <a:p>
            <a:pPr algn="just"/>
            <a:endParaRPr lang="en-GB" dirty="0"/>
          </a:p>
          <a:p>
            <a:pPr algn="just"/>
            <a:r>
              <a:rPr lang="en-GB" dirty="0" smtClean="0"/>
              <a:t>Repressed thoughts and impulses cannot enter our consciousness, but they can affect us in indirect ways – through dreams, irrational behaviors, mannerisms, and slips of the tongue. </a:t>
            </a:r>
          </a:p>
          <a:p>
            <a:pPr algn="just"/>
            <a:endParaRPr lang="en-GB" dirty="0"/>
          </a:p>
          <a:p>
            <a:pPr algn="just"/>
            <a:r>
              <a:rPr lang="en-GB" dirty="0" smtClean="0"/>
              <a:t>The term </a:t>
            </a:r>
            <a:r>
              <a:rPr lang="en-GB" b="1" dirty="0" smtClean="0"/>
              <a:t>Freudian slip </a:t>
            </a:r>
            <a:r>
              <a:rPr lang="en-GB" dirty="0" smtClean="0"/>
              <a:t>is commonly used to refer to unintentional remarks that are assumed to reveal hidden impulses. </a:t>
            </a:r>
          </a:p>
          <a:p>
            <a:pPr algn="just"/>
            <a:endParaRPr lang="en-GB" dirty="0"/>
          </a:p>
          <a:p>
            <a:pPr algn="just"/>
            <a:r>
              <a:rPr lang="en-GB" dirty="0" smtClean="0"/>
              <a:t>Saying, ‘I’m sad you’re better’ when you intended to say, ‘I’m glad you’re better’ is an example of such a slip.</a:t>
            </a:r>
            <a:endParaRPr lang="en-GB" dirty="0"/>
          </a:p>
        </p:txBody>
      </p:sp>
    </p:spTree>
    <p:extLst>
      <p:ext uri="{BB962C8B-B14F-4D97-AF65-F5344CB8AC3E}">
        <p14:creationId xmlns:p14="http://schemas.microsoft.com/office/powerpoint/2010/main" val="418922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1354</Words>
  <Application>Microsoft Office PowerPoint</Application>
  <PresentationFormat>On-screen Show (4:3)</PresentationFormat>
  <Paragraphs>99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Consciousness, Precociousness, Unconsciousness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 - Week 12</dc:title>
  <dc:creator>Muhammad Behroze Khalil</dc:creator>
  <cp:lastModifiedBy>Muhammad Behroze Khalil</cp:lastModifiedBy>
  <cp:revision>7</cp:revision>
  <dcterms:created xsi:type="dcterms:W3CDTF">2021-12-12T14:23:53Z</dcterms:created>
  <dcterms:modified xsi:type="dcterms:W3CDTF">2023-10-30T06:08:32Z</dcterms:modified>
</cp:coreProperties>
</file>