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9FC12C-CB87-4A7D-AC32-ED6F7663FB6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13558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9FC12C-CB87-4A7D-AC32-ED6F7663FB6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102994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9FC12C-CB87-4A7D-AC32-ED6F7663FB6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425563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9FC12C-CB87-4A7D-AC32-ED6F7663FB6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410051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C12C-CB87-4A7D-AC32-ED6F7663FB61}"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418137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69FC12C-CB87-4A7D-AC32-ED6F7663FB61}"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191342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69FC12C-CB87-4A7D-AC32-ED6F7663FB61}" type="datetimeFigureOut">
              <a:rPr lang="en-GB" smtClean="0"/>
              <a:t>30/10/2023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66517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69FC12C-CB87-4A7D-AC32-ED6F7663FB61}" type="datetimeFigureOut">
              <a:rPr lang="en-GB" smtClean="0"/>
              <a:t>30/10/2023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237492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C12C-CB87-4A7D-AC32-ED6F7663FB61}" type="datetimeFigureOut">
              <a:rPr lang="en-GB" smtClean="0"/>
              <a:t>30/10/2023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160937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C12C-CB87-4A7D-AC32-ED6F7663FB61}"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149549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C12C-CB87-4A7D-AC32-ED6F7663FB61}"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852C61-E2E0-4E71-87A4-007E9DC2C76E}" type="slidenum">
              <a:rPr lang="en-GB" smtClean="0"/>
              <a:t>‹#›</a:t>
            </a:fld>
            <a:endParaRPr lang="en-GB"/>
          </a:p>
        </p:txBody>
      </p:sp>
    </p:spTree>
    <p:extLst>
      <p:ext uri="{BB962C8B-B14F-4D97-AF65-F5344CB8AC3E}">
        <p14:creationId xmlns:p14="http://schemas.microsoft.com/office/powerpoint/2010/main" val="331533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C12C-CB87-4A7D-AC32-ED6F7663FB61}" type="datetimeFigureOut">
              <a:rPr lang="en-GB" smtClean="0"/>
              <a:t>30/10/2023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2C61-E2E0-4E71-87A4-007E9DC2C76E}" type="slidenum">
              <a:rPr lang="en-GB" smtClean="0"/>
              <a:t>‹#›</a:t>
            </a:fld>
            <a:endParaRPr lang="en-GB"/>
          </a:p>
        </p:txBody>
      </p:sp>
    </p:spTree>
    <p:extLst>
      <p:ext uri="{BB962C8B-B14F-4D97-AF65-F5344CB8AC3E}">
        <p14:creationId xmlns:p14="http://schemas.microsoft.com/office/powerpoint/2010/main" val="3261504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dirty="0" smtClean="0"/>
              <a:t>Emotions</a:t>
            </a:r>
            <a:endParaRPr lang="en-GB" sz="4000" dirty="0"/>
          </a:p>
        </p:txBody>
      </p:sp>
      <p:sp>
        <p:nvSpPr>
          <p:cNvPr id="3" name="Subtitle 2"/>
          <p:cNvSpPr>
            <a:spLocks noGrp="1"/>
          </p:cNvSpPr>
          <p:nvPr>
            <p:ph type="subTitle" idx="1"/>
          </p:nvPr>
        </p:nvSpPr>
        <p:spPr>
          <a:xfrm>
            <a:off x="1371600" y="3886200"/>
            <a:ext cx="6400800" cy="2209800"/>
          </a:xfrm>
        </p:spPr>
        <p:txBody>
          <a:bodyPr>
            <a:normAutofit lnSpcReduction="10000"/>
          </a:bodyPr>
          <a:lstStyle/>
          <a:p>
            <a:r>
              <a:rPr lang="en-GB" b="1" smtClean="0">
                <a:solidFill>
                  <a:schemeClr val="tx1"/>
                </a:solidFill>
              </a:rPr>
              <a:t>Prepared By:</a:t>
            </a:r>
          </a:p>
          <a:p>
            <a:r>
              <a:rPr lang="en-GB" b="1" dirty="0" smtClean="0">
                <a:solidFill>
                  <a:schemeClr val="tx1"/>
                </a:solidFill>
              </a:rPr>
              <a:t>Muhammad </a:t>
            </a:r>
            <a:r>
              <a:rPr lang="en-GB" b="1" dirty="0">
                <a:solidFill>
                  <a:schemeClr val="tx1"/>
                </a:solidFill>
              </a:rPr>
              <a:t>Behroz khan</a:t>
            </a:r>
          </a:p>
          <a:p>
            <a:r>
              <a:rPr lang="en-GB" b="1" dirty="0">
                <a:solidFill>
                  <a:schemeClr val="tx1"/>
                </a:solidFill>
              </a:rPr>
              <a:t>Lecturer </a:t>
            </a:r>
            <a:r>
              <a:rPr lang="en-GB" b="1" dirty="0" smtClean="0">
                <a:solidFill>
                  <a:schemeClr val="tx1"/>
                </a:solidFill>
              </a:rPr>
              <a:t>Psychology</a:t>
            </a:r>
          </a:p>
          <a:p>
            <a:r>
              <a:rPr lang="en-GB" b="1" dirty="0" smtClean="0">
                <a:solidFill>
                  <a:schemeClr val="tx1"/>
                </a:solidFill>
              </a:rPr>
              <a:t>(PhD Scholar)</a:t>
            </a:r>
          </a:p>
        </p:txBody>
      </p:sp>
    </p:spTree>
    <p:extLst>
      <p:ext uri="{BB962C8B-B14F-4D97-AF65-F5344CB8AC3E}">
        <p14:creationId xmlns:p14="http://schemas.microsoft.com/office/powerpoint/2010/main" val="355860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077200" cy="4800600"/>
          </a:xfrm>
        </p:spPr>
      </p:pic>
    </p:spTree>
    <p:extLst>
      <p:ext uri="{BB962C8B-B14F-4D97-AF65-F5344CB8AC3E}">
        <p14:creationId xmlns:p14="http://schemas.microsoft.com/office/powerpoint/2010/main" val="516615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indent="0" algn="just">
              <a:buNone/>
            </a:pPr>
            <a:r>
              <a:rPr lang="en-GB" sz="2800" b="1" dirty="0" smtClean="0"/>
              <a:t>Cognitive </a:t>
            </a:r>
            <a:r>
              <a:rPr lang="en-GB" sz="2800" b="1" dirty="0" err="1" smtClean="0"/>
              <a:t>Mediational</a:t>
            </a:r>
            <a:r>
              <a:rPr lang="en-GB" sz="2800" b="1" dirty="0" smtClean="0"/>
              <a:t> Theory</a:t>
            </a:r>
          </a:p>
          <a:p>
            <a:pPr algn="just"/>
            <a:r>
              <a:rPr lang="en-GB" sz="2400" dirty="0" smtClean="0"/>
              <a:t>The relationship between our experiencing of emotions and our cognitive processing of them, and the order in which these occur, remains a topic of research and debate. </a:t>
            </a:r>
          </a:p>
          <a:p>
            <a:pPr algn="just"/>
            <a:endParaRPr lang="en-GB" sz="2400" dirty="0"/>
          </a:p>
          <a:p>
            <a:pPr algn="just"/>
            <a:r>
              <a:rPr lang="en-GB" sz="2400" dirty="0" smtClean="0"/>
              <a:t>Lazarus (1991) developed the </a:t>
            </a:r>
            <a:r>
              <a:rPr lang="en-GB" sz="2400" b="1" dirty="0" smtClean="0"/>
              <a:t>cognitive-</a:t>
            </a:r>
            <a:r>
              <a:rPr lang="en-GB" sz="2400" b="1" dirty="0" err="1" smtClean="0"/>
              <a:t>mediational</a:t>
            </a:r>
            <a:r>
              <a:rPr lang="en-GB" sz="2400" b="1" dirty="0" smtClean="0"/>
              <a:t> theory </a:t>
            </a:r>
            <a:r>
              <a:rPr lang="en-GB" sz="2400" dirty="0" smtClean="0"/>
              <a:t>that asserts our emotions are determined by our appraisal of the stimulus. </a:t>
            </a:r>
          </a:p>
          <a:p>
            <a:pPr algn="just"/>
            <a:endParaRPr lang="en-GB" sz="2400" dirty="0"/>
          </a:p>
          <a:p>
            <a:pPr algn="just"/>
            <a:r>
              <a:rPr lang="en-GB" sz="2400" dirty="0" smtClean="0"/>
              <a:t>This appraisal mediates between the stimulus and the emotional response, and it is immediate and often unconscious. </a:t>
            </a:r>
          </a:p>
          <a:p>
            <a:pPr algn="just"/>
            <a:endParaRPr lang="en-GB" sz="2400" dirty="0"/>
          </a:p>
          <a:p>
            <a:pPr algn="just"/>
            <a:r>
              <a:rPr lang="en-GB" sz="2400" dirty="0" smtClean="0"/>
              <a:t>In contrast to the Schachter-Singer model, the appraisal precedes a cognitive label.</a:t>
            </a:r>
            <a:endParaRPr lang="en-GB" sz="2400" dirty="0"/>
          </a:p>
        </p:txBody>
      </p:sp>
    </p:spTree>
    <p:extLst>
      <p:ext uri="{BB962C8B-B14F-4D97-AF65-F5344CB8AC3E}">
        <p14:creationId xmlns:p14="http://schemas.microsoft.com/office/powerpoint/2010/main" val="2791816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pPr algn="just"/>
            <a:r>
              <a:rPr lang="en-GB" sz="3100" dirty="0" smtClean="0"/>
              <a:t>Two other prominent views arise from the work of </a:t>
            </a:r>
            <a:r>
              <a:rPr lang="en-GB" sz="3100" b="1" dirty="0" smtClean="0"/>
              <a:t>Robert </a:t>
            </a:r>
            <a:r>
              <a:rPr lang="en-GB" sz="3100" b="1" dirty="0" err="1" smtClean="0"/>
              <a:t>Zajonc</a:t>
            </a:r>
            <a:r>
              <a:rPr lang="en-GB" sz="3100" b="1" dirty="0" smtClean="0"/>
              <a:t> </a:t>
            </a:r>
            <a:r>
              <a:rPr lang="en-GB" sz="3100" dirty="0" smtClean="0"/>
              <a:t>and </a:t>
            </a:r>
            <a:r>
              <a:rPr lang="en-GB" sz="3100" b="1" dirty="0" smtClean="0"/>
              <a:t>Joseph </a:t>
            </a:r>
            <a:r>
              <a:rPr lang="en-GB" sz="3100" b="1" dirty="0" err="1" smtClean="0"/>
              <a:t>LeDoux</a:t>
            </a:r>
            <a:r>
              <a:rPr lang="en-GB" sz="3100" dirty="0" smtClean="0"/>
              <a:t>. </a:t>
            </a:r>
          </a:p>
          <a:p>
            <a:pPr algn="just"/>
            <a:endParaRPr lang="en-GB" sz="3100" dirty="0"/>
          </a:p>
          <a:p>
            <a:pPr algn="just"/>
            <a:r>
              <a:rPr lang="en-GB" sz="3100" b="1" dirty="0" err="1" smtClean="0"/>
              <a:t>Zajonc</a:t>
            </a:r>
            <a:r>
              <a:rPr lang="en-GB" sz="3100" dirty="0" smtClean="0"/>
              <a:t> asserted that some emotions occur separately from our cognitive interpretation of them, such as feeling fear in response to an unexpected loud sound. </a:t>
            </a:r>
          </a:p>
          <a:p>
            <a:pPr algn="just"/>
            <a:endParaRPr lang="en-GB" sz="3100" dirty="0"/>
          </a:p>
          <a:p>
            <a:pPr algn="just"/>
            <a:r>
              <a:rPr lang="en-GB" sz="3100" dirty="0" smtClean="0"/>
              <a:t>He also believed in what we might casually refer to as a gut feeling—that we can experience an instantaneous and unexplainable like or dislike for someone or something.</a:t>
            </a:r>
          </a:p>
          <a:p>
            <a:pPr algn="just"/>
            <a:endParaRPr lang="en-GB" sz="3100" dirty="0"/>
          </a:p>
          <a:p>
            <a:pPr algn="just"/>
            <a:r>
              <a:rPr lang="en-GB" sz="3100" b="1" dirty="0" err="1" smtClean="0"/>
              <a:t>LeDoux</a:t>
            </a:r>
            <a:r>
              <a:rPr lang="en-GB" sz="3100" dirty="0" smtClean="0"/>
              <a:t> also views some emotions as requiring no cognition: some emotions completely bypass contextual interpretation. </a:t>
            </a:r>
          </a:p>
          <a:p>
            <a:pPr algn="just"/>
            <a:endParaRPr lang="en-GB" sz="3100" dirty="0"/>
          </a:p>
          <a:p>
            <a:pPr algn="just"/>
            <a:r>
              <a:rPr lang="en-GB" sz="3100" dirty="0" smtClean="0"/>
              <a:t>His research into the neuroscience of emotion has demonstrated the amygdala’s primary role in fear.</a:t>
            </a:r>
          </a:p>
          <a:p>
            <a:endParaRPr lang="en-GB" dirty="0"/>
          </a:p>
          <a:p>
            <a:endParaRPr lang="en-GB" dirty="0"/>
          </a:p>
        </p:txBody>
      </p:sp>
    </p:spTree>
    <p:extLst>
      <p:ext uri="{BB962C8B-B14F-4D97-AF65-F5344CB8AC3E}">
        <p14:creationId xmlns:p14="http://schemas.microsoft.com/office/powerpoint/2010/main" val="3110276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7500" lnSpcReduction="20000"/>
          </a:bodyPr>
          <a:lstStyle/>
          <a:p>
            <a:pPr marL="0" indent="0" algn="just">
              <a:buNone/>
            </a:pPr>
            <a:r>
              <a:rPr lang="en-GB" b="1" dirty="0" smtClean="0"/>
              <a:t>The Biology of Emotions</a:t>
            </a:r>
          </a:p>
          <a:p>
            <a:pPr algn="just"/>
            <a:r>
              <a:rPr lang="en-GB" dirty="0" smtClean="0"/>
              <a:t>The limbic system, which is the area of the brain involved in emotion and memory. </a:t>
            </a:r>
          </a:p>
          <a:p>
            <a:pPr algn="just"/>
            <a:endParaRPr lang="en-GB" dirty="0"/>
          </a:p>
          <a:p>
            <a:pPr algn="just"/>
            <a:r>
              <a:rPr lang="en-GB" dirty="0" smtClean="0"/>
              <a:t>The limbic system includes the hypothalamus, thalamus, amygdala, and the hippocampus. </a:t>
            </a:r>
          </a:p>
          <a:p>
            <a:pPr algn="just"/>
            <a:endParaRPr lang="en-GB" dirty="0"/>
          </a:p>
          <a:p>
            <a:pPr algn="just"/>
            <a:r>
              <a:rPr lang="en-GB" dirty="0" smtClean="0"/>
              <a:t>The </a:t>
            </a:r>
            <a:r>
              <a:rPr lang="en-GB" b="1" dirty="0" smtClean="0"/>
              <a:t>hypothalamus</a:t>
            </a:r>
            <a:r>
              <a:rPr lang="en-GB" dirty="0" smtClean="0"/>
              <a:t> plays a role in the activation of the sympathetic nervous system that is a part of any given emotional reaction. </a:t>
            </a:r>
          </a:p>
          <a:p>
            <a:pPr algn="just"/>
            <a:endParaRPr lang="en-GB" dirty="0"/>
          </a:p>
          <a:p>
            <a:pPr algn="just"/>
            <a:r>
              <a:rPr lang="en-GB" dirty="0" smtClean="0"/>
              <a:t>The </a:t>
            </a:r>
            <a:r>
              <a:rPr lang="en-GB" b="1" dirty="0" smtClean="0"/>
              <a:t>thalamus</a:t>
            </a:r>
            <a:r>
              <a:rPr lang="en-GB" dirty="0" smtClean="0"/>
              <a:t> serves as a sensory relay center whose neurons project to both the amygdala and the higher cortical regions for further processing. </a:t>
            </a:r>
          </a:p>
          <a:p>
            <a:pPr algn="just"/>
            <a:endParaRPr lang="en-GB" dirty="0"/>
          </a:p>
          <a:p>
            <a:pPr algn="just"/>
            <a:r>
              <a:rPr lang="en-GB" dirty="0" smtClean="0"/>
              <a:t>The </a:t>
            </a:r>
            <a:r>
              <a:rPr lang="en-GB" b="1" dirty="0" smtClean="0"/>
              <a:t>amygdala</a:t>
            </a:r>
            <a:r>
              <a:rPr lang="en-GB" dirty="0" smtClean="0"/>
              <a:t> plays a role in processing emotional information and sending that information on to cortical structures.</a:t>
            </a:r>
            <a:endParaRPr lang="en-GB" dirty="0"/>
          </a:p>
        </p:txBody>
      </p:sp>
    </p:spTree>
    <p:extLst>
      <p:ext uri="{BB962C8B-B14F-4D97-AF65-F5344CB8AC3E}">
        <p14:creationId xmlns:p14="http://schemas.microsoft.com/office/powerpoint/2010/main" val="4220090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pPr algn="just"/>
            <a:r>
              <a:rPr lang="en-GB" sz="2400" dirty="0" smtClean="0"/>
              <a:t>The </a:t>
            </a:r>
            <a:r>
              <a:rPr lang="en-GB" sz="2400" b="1" dirty="0" smtClean="0"/>
              <a:t>hippocampus</a:t>
            </a:r>
            <a:r>
              <a:rPr lang="en-GB" sz="2400" dirty="0" smtClean="0"/>
              <a:t> integrates emotional experience with cognition.</a:t>
            </a:r>
          </a:p>
          <a:p>
            <a:pPr algn="just"/>
            <a:endParaRPr lang="en-GB" sz="2400" dirty="0"/>
          </a:p>
          <a:p>
            <a:pPr algn="just"/>
            <a:r>
              <a:rPr lang="en-GB" sz="2400" dirty="0" smtClean="0"/>
              <a:t>The amygdala is composed of various </a:t>
            </a:r>
            <a:r>
              <a:rPr lang="en-GB" sz="2400" dirty="0" err="1" smtClean="0"/>
              <a:t>subnuclei</a:t>
            </a:r>
            <a:r>
              <a:rPr lang="en-GB" sz="2400" dirty="0" smtClean="0"/>
              <a:t>, including the </a:t>
            </a:r>
            <a:r>
              <a:rPr lang="en-GB" sz="2400" b="1" dirty="0" err="1" smtClean="0"/>
              <a:t>basolateral</a:t>
            </a:r>
            <a:r>
              <a:rPr lang="en-GB" sz="2400" b="1" dirty="0" smtClean="0"/>
              <a:t> complex </a:t>
            </a:r>
            <a:r>
              <a:rPr lang="en-GB" sz="2400" dirty="0" smtClean="0"/>
              <a:t>and the </a:t>
            </a:r>
            <a:r>
              <a:rPr lang="en-GB" sz="2400" b="1" dirty="0" smtClean="0"/>
              <a:t>central nucleus </a:t>
            </a:r>
            <a:r>
              <a:rPr lang="en-GB" sz="2400" dirty="0" smtClean="0"/>
              <a:t>(Figure 10.23). </a:t>
            </a:r>
          </a:p>
          <a:p>
            <a:pPr algn="just"/>
            <a:endParaRPr lang="en-GB" sz="2400" dirty="0"/>
          </a:p>
          <a:p>
            <a:pPr algn="just"/>
            <a:r>
              <a:rPr lang="en-GB" sz="2400" dirty="0" smtClean="0"/>
              <a:t>The </a:t>
            </a:r>
            <a:r>
              <a:rPr lang="en-GB" sz="2400" b="1" dirty="0" err="1" smtClean="0"/>
              <a:t>basolateral</a:t>
            </a:r>
            <a:r>
              <a:rPr lang="en-GB" sz="2400" b="1" dirty="0" smtClean="0"/>
              <a:t> complex </a:t>
            </a:r>
            <a:r>
              <a:rPr lang="en-GB" sz="2400" dirty="0" smtClean="0"/>
              <a:t>has strong connections with a variety of sensory areas of the brain. </a:t>
            </a:r>
          </a:p>
          <a:p>
            <a:pPr algn="just"/>
            <a:endParaRPr lang="en-GB" sz="2400" dirty="0"/>
          </a:p>
          <a:p>
            <a:pPr algn="just"/>
            <a:r>
              <a:rPr lang="en-GB" sz="2400" dirty="0" smtClean="0"/>
              <a:t>It is critical for classical conditioning and for attaching emotional value to learning processes and memory. </a:t>
            </a:r>
          </a:p>
          <a:p>
            <a:pPr algn="just"/>
            <a:endParaRPr lang="en-GB" sz="2400" dirty="0"/>
          </a:p>
          <a:p>
            <a:pPr algn="just"/>
            <a:r>
              <a:rPr lang="en-GB" sz="2400" dirty="0" smtClean="0"/>
              <a:t>The </a:t>
            </a:r>
            <a:r>
              <a:rPr lang="en-GB" sz="2400" b="1" dirty="0" smtClean="0"/>
              <a:t>central nucleus </a:t>
            </a:r>
            <a:r>
              <a:rPr lang="en-GB" sz="2400" dirty="0" smtClean="0"/>
              <a:t>plays a role in attention, and it has connections with the hypothalamus and various brainstem areas to regulate the autonomic nervous and endocrine systems’ activity</a:t>
            </a:r>
            <a:endParaRPr lang="en-GB" sz="2400" dirty="0"/>
          </a:p>
        </p:txBody>
      </p:sp>
    </p:spTree>
    <p:extLst>
      <p:ext uri="{BB962C8B-B14F-4D97-AF65-F5344CB8AC3E}">
        <p14:creationId xmlns:p14="http://schemas.microsoft.com/office/powerpoint/2010/main" val="538605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r>
              <a:rPr lang="en-GB" sz="2400" dirty="0" smtClean="0"/>
              <a:t>Human research also suggests a relationship between the amygdala and psychological disorders of mood or anxiety. </a:t>
            </a:r>
          </a:p>
          <a:p>
            <a:pPr algn="just"/>
            <a:endParaRPr lang="en-GB" sz="2400" dirty="0"/>
          </a:p>
          <a:p>
            <a:pPr algn="just"/>
            <a:r>
              <a:rPr lang="en-GB" sz="2400" dirty="0" smtClean="0"/>
              <a:t>Changes in amygdala structure and function have been demonstrated in adolescents who are either at-risk or have been diagnosed with various mood and/or anxiety disorders.</a:t>
            </a:r>
            <a:endParaRPr lang="en-GB" sz="2400" dirty="0"/>
          </a:p>
        </p:txBody>
      </p:sp>
    </p:spTree>
    <p:extLst>
      <p:ext uri="{BB962C8B-B14F-4D97-AF65-F5344CB8AC3E}">
        <p14:creationId xmlns:p14="http://schemas.microsoft.com/office/powerpoint/2010/main" val="747739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77500" lnSpcReduction="20000"/>
          </a:bodyPr>
          <a:lstStyle/>
          <a:p>
            <a:pPr marL="0" indent="0" algn="just">
              <a:buNone/>
            </a:pPr>
            <a:r>
              <a:rPr lang="en-GB" sz="3600" b="1" dirty="0" smtClean="0"/>
              <a:t>Recognition of Emotions</a:t>
            </a:r>
          </a:p>
          <a:p>
            <a:pPr algn="just"/>
            <a:r>
              <a:rPr lang="en-GB" sz="3100" dirty="0" smtClean="0"/>
              <a:t>Our ability to recognize and produce facial expressions of emotion appears to be universal. </a:t>
            </a:r>
          </a:p>
          <a:p>
            <a:pPr algn="just"/>
            <a:endParaRPr lang="en-GB" sz="3100" dirty="0"/>
          </a:p>
          <a:p>
            <a:pPr algn="just"/>
            <a:r>
              <a:rPr lang="en-GB" sz="3100" dirty="0" smtClean="0"/>
              <a:t>In fact, even congenitally blind individuals produce the same facial expression of emotions, despite they </a:t>
            </a:r>
            <a:r>
              <a:rPr lang="en-GB" sz="3100" smtClean="0"/>
              <a:t>never have </a:t>
            </a:r>
            <a:r>
              <a:rPr lang="en-GB" sz="3100" dirty="0" smtClean="0"/>
              <a:t>the opportunity to observe these facial displays of emotion in other people. </a:t>
            </a:r>
          </a:p>
          <a:p>
            <a:pPr algn="just"/>
            <a:endParaRPr lang="en-GB" sz="3100" dirty="0"/>
          </a:p>
          <a:p>
            <a:pPr algn="just"/>
            <a:r>
              <a:rPr lang="en-GB" sz="3100" dirty="0" smtClean="0"/>
              <a:t>This would seem to suggest that the pattern of activity in facial muscles involved in generating emotional expressions is universal, and indeed, this idea was suggested in the late 19th century in Charles Darwin’s book The Expression of Emotions in Man and Animals (1872).</a:t>
            </a:r>
          </a:p>
          <a:p>
            <a:pPr algn="just"/>
            <a:endParaRPr lang="en-GB" sz="3100" dirty="0"/>
          </a:p>
          <a:p>
            <a:pPr algn="just"/>
            <a:r>
              <a:rPr lang="en-GB" sz="3100" dirty="0" smtClean="0"/>
              <a:t>In fact, there is substantial evidence for seven universal emotions that are each associated with distinct facial expressions. These include: happiness, surprise, sadness, fright, disgust, contempt, and anger.</a:t>
            </a:r>
            <a:endParaRPr lang="en-GB" sz="3100" dirty="0"/>
          </a:p>
        </p:txBody>
      </p:sp>
    </p:spTree>
    <p:extLst>
      <p:ext uri="{BB962C8B-B14F-4D97-AF65-F5344CB8AC3E}">
        <p14:creationId xmlns:p14="http://schemas.microsoft.com/office/powerpoint/2010/main" val="359430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533400"/>
            <a:ext cx="8229600" cy="5334000"/>
          </a:xfrm>
        </p:spPr>
      </p:pic>
    </p:spTree>
    <p:extLst>
      <p:ext uri="{BB962C8B-B14F-4D97-AF65-F5344CB8AC3E}">
        <p14:creationId xmlns:p14="http://schemas.microsoft.com/office/powerpoint/2010/main" val="223117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marL="0" indent="0">
              <a:buNone/>
            </a:pPr>
            <a:r>
              <a:rPr lang="en-GB" sz="2800" b="1" dirty="0" smtClean="0"/>
              <a:t>Emotions</a:t>
            </a:r>
            <a:endParaRPr lang="en-GB" b="1" dirty="0" smtClean="0"/>
          </a:p>
          <a:p>
            <a:pPr algn="just"/>
            <a:r>
              <a:rPr lang="en-GB" sz="2400" dirty="0" smtClean="0"/>
              <a:t>An emotion is a subjective state of being that we often describe as our feelings. </a:t>
            </a:r>
          </a:p>
          <a:p>
            <a:pPr algn="just"/>
            <a:endParaRPr lang="en-GB" sz="2400" dirty="0"/>
          </a:p>
          <a:p>
            <a:pPr algn="just"/>
            <a:r>
              <a:rPr lang="en-GB" sz="2400" dirty="0" smtClean="0"/>
              <a:t>The words emotion and mood are sometimes used interchangeably, but psychologists use these words to refer to two different things. </a:t>
            </a:r>
          </a:p>
          <a:p>
            <a:pPr algn="just"/>
            <a:endParaRPr lang="en-GB" sz="2400" dirty="0"/>
          </a:p>
          <a:p>
            <a:pPr algn="just"/>
            <a:r>
              <a:rPr lang="en-GB" sz="2400" dirty="0" smtClean="0"/>
              <a:t>Typically, the word emotion indicates a subjective, affective state that is relatively intense and that occurs in response to something we experience (Figure 10.20). </a:t>
            </a:r>
          </a:p>
          <a:p>
            <a:pPr algn="just"/>
            <a:endParaRPr lang="en-GB" sz="2400" dirty="0"/>
          </a:p>
          <a:p>
            <a:pPr algn="just"/>
            <a:r>
              <a:rPr lang="en-GB" sz="2400" dirty="0" smtClean="0"/>
              <a:t>Emotions are often thought to be consciously experienced and intentional.</a:t>
            </a:r>
            <a:endParaRPr lang="en-GB" sz="2400" dirty="0"/>
          </a:p>
        </p:txBody>
      </p:sp>
    </p:spTree>
    <p:extLst>
      <p:ext uri="{BB962C8B-B14F-4D97-AF65-F5344CB8AC3E}">
        <p14:creationId xmlns:p14="http://schemas.microsoft.com/office/powerpoint/2010/main" val="290849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066800"/>
            <a:ext cx="7924800" cy="4114800"/>
          </a:xfrm>
        </p:spPr>
      </p:pic>
    </p:spTree>
    <p:extLst>
      <p:ext uri="{BB962C8B-B14F-4D97-AF65-F5344CB8AC3E}">
        <p14:creationId xmlns:p14="http://schemas.microsoft.com/office/powerpoint/2010/main" val="828982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r>
              <a:rPr lang="en-GB" sz="2400" dirty="0" smtClean="0"/>
              <a:t>Mood, on the other hand, refers to a prolonged, less intense, affective state that does not occur in response to something we experience. </a:t>
            </a:r>
          </a:p>
          <a:p>
            <a:pPr algn="just"/>
            <a:endParaRPr lang="en-GB" sz="2400" dirty="0"/>
          </a:p>
          <a:p>
            <a:pPr algn="just"/>
            <a:r>
              <a:rPr lang="en-GB" sz="2400" dirty="0" smtClean="0"/>
              <a:t>Mood states may not be consciously recognized and do not carry the intentionality that is associated with emotion.</a:t>
            </a:r>
          </a:p>
          <a:p>
            <a:pPr algn="just"/>
            <a:endParaRPr lang="en-GB" sz="2400" dirty="0"/>
          </a:p>
          <a:p>
            <a:pPr algn="just"/>
            <a:r>
              <a:rPr lang="en-GB" sz="2400" dirty="0" smtClean="0"/>
              <a:t>For example, we can be at the heights of joy, </a:t>
            </a:r>
            <a:r>
              <a:rPr lang="en-GB" sz="2400" dirty="0"/>
              <a:t>w</a:t>
            </a:r>
            <a:r>
              <a:rPr lang="en-GB" sz="2400" dirty="0" smtClean="0"/>
              <a:t>e might feel angry when we are betrayed, fear when we are threatened, and surprised when something unexpected happens.</a:t>
            </a:r>
            <a:endParaRPr lang="en-GB" sz="2400" dirty="0"/>
          </a:p>
        </p:txBody>
      </p:sp>
    </p:spTree>
    <p:extLst>
      <p:ext uri="{BB962C8B-B14F-4D97-AF65-F5344CB8AC3E}">
        <p14:creationId xmlns:p14="http://schemas.microsoft.com/office/powerpoint/2010/main" val="213644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indent="0" algn="just">
              <a:buNone/>
            </a:pPr>
            <a:r>
              <a:rPr lang="en-GB" sz="2800" b="1" dirty="0" smtClean="0"/>
              <a:t>Theories Of Emotion</a:t>
            </a:r>
          </a:p>
          <a:p>
            <a:pPr algn="just"/>
            <a:r>
              <a:rPr lang="en-GB" sz="2200" dirty="0" smtClean="0"/>
              <a:t>Our emotional states are combinations of </a:t>
            </a:r>
            <a:r>
              <a:rPr lang="en-GB" sz="2200" b="1" dirty="0" smtClean="0"/>
              <a:t>physiological arousal</a:t>
            </a:r>
            <a:r>
              <a:rPr lang="en-GB" sz="2200" dirty="0" smtClean="0"/>
              <a:t>, </a:t>
            </a:r>
            <a:r>
              <a:rPr lang="en-GB" sz="2200" b="1" dirty="0" smtClean="0"/>
              <a:t>psychological appraisal</a:t>
            </a:r>
            <a:r>
              <a:rPr lang="en-GB" sz="2200" dirty="0" smtClean="0"/>
              <a:t>, and </a:t>
            </a:r>
            <a:r>
              <a:rPr lang="en-GB" sz="2200" b="1" dirty="0" smtClean="0"/>
              <a:t>subjective experiences</a:t>
            </a:r>
            <a:r>
              <a:rPr lang="en-GB" sz="2200" dirty="0" smtClean="0"/>
              <a:t>. </a:t>
            </a:r>
          </a:p>
          <a:p>
            <a:pPr algn="just"/>
            <a:endParaRPr lang="en-GB" sz="2200" dirty="0"/>
          </a:p>
          <a:p>
            <a:pPr algn="just"/>
            <a:r>
              <a:rPr lang="en-GB" sz="2200" dirty="0" smtClean="0"/>
              <a:t>Together, these are known as the </a:t>
            </a:r>
            <a:r>
              <a:rPr lang="en-GB" sz="2200" b="1" dirty="0" smtClean="0"/>
              <a:t>components of emotion</a:t>
            </a:r>
            <a:r>
              <a:rPr lang="en-GB" sz="2200" dirty="0" smtClean="0"/>
              <a:t>. </a:t>
            </a:r>
          </a:p>
          <a:p>
            <a:pPr algn="just"/>
            <a:endParaRPr lang="en-GB" sz="2200" dirty="0"/>
          </a:p>
          <a:p>
            <a:pPr algn="just"/>
            <a:r>
              <a:rPr lang="en-GB" sz="2200" dirty="0" smtClean="0"/>
              <a:t>These appraisals are learned by our experiences, backgrounds, and cultures. </a:t>
            </a:r>
          </a:p>
          <a:p>
            <a:pPr algn="just"/>
            <a:endParaRPr lang="en-GB" sz="2200" dirty="0"/>
          </a:p>
          <a:p>
            <a:pPr algn="just"/>
            <a:r>
              <a:rPr lang="en-GB" sz="2200" dirty="0" smtClean="0"/>
              <a:t>Therefore, different people may have different emotional experiences even when faced with similar circumstances. </a:t>
            </a:r>
          </a:p>
          <a:p>
            <a:pPr algn="just"/>
            <a:endParaRPr lang="en-GB" sz="2200" dirty="0"/>
          </a:p>
          <a:p>
            <a:pPr algn="just"/>
            <a:r>
              <a:rPr lang="en-GB" sz="2200" dirty="0" smtClean="0"/>
              <a:t>Over time, several different theories of emotion have been proposed to explain how the various components of emotion interact with one another.</a:t>
            </a:r>
            <a:endParaRPr lang="en-GB" sz="2200" dirty="0"/>
          </a:p>
        </p:txBody>
      </p:sp>
    </p:spTree>
    <p:extLst>
      <p:ext uri="{BB962C8B-B14F-4D97-AF65-F5344CB8AC3E}">
        <p14:creationId xmlns:p14="http://schemas.microsoft.com/office/powerpoint/2010/main" val="1554277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marL="0" indent="0" algn="just">
              <a:buNone/>
            </a:pPr>
            <a:r>
              <a:rPr lang="en-GB" sz="3000" b="1" dirty="0" smtClean="0"/>
              <a:t>James-Lange Theory</a:t>
            </a:r>
          </a:p>
          <a:p>
            <a:pPr algn="just"/>
            <a:r>
              <a:rPr lang="en-GB" sz="2600" dirty="0" smtClean="0"/>
              <a:t>The James-Lange theory of emotion states that emotions arise from physiological arousal. </a:t>
            </a:r>
          </a:p>
          <a:p>
            <a:pPr algn="just"/>
            <a:endParaRPr lang="en-GB" sz="2600" dirty="0"/>
          </a:p>
          <a:p>
            <a:pPr algn="just"/>
            <a:r>
              <a:rPr lang="en-GB" sz="2600" dirty="0" smtClean="0"/>
              <a:t>Sympathetic nervous system prepare our body for fight or flight response when threatened.</a:t>
            </a:r>
          </a:p>
          <a:p>
            <a:pPr algn="just"/>
            <a:endParaRPr lang="en-GB" sz="2600" dirty="0"/>
          </a:p>
          <a:p>
            <a:pPr algn="just"/>
            <a:r>
              <a:rPr lang="en-GB" sz="2600" dirty="0" smtClean="0"/>
              <a:t>For example, If you were to encounter some threat in your environment, like a venomous snake in your backyard, your sympathetic nervous system would initiate significant physiological arousal, which would make your heart race and increase your respiration rate. </a:t>
            </a:r>
          </a:p>
          <a:p>
            <a:pPr algn="just"/>
            <a:endParaRPr lang="en-GB" sz="2600" dirty="0"/>
          </a:p>
          <a:p>
            <a:pPr algn="just"/>
            <a:r>
              <a:rPr lang="en-GB" sz="2600" dirty="0" smtClean="0"/>
              <a:t>According to the James-Lange theory of emotion, you would only experience a feeling of fear after this physiological arousal had taken place.</a:t>
            </a:r>
            <a:endParaRPr lang="en-GB" sz="2600" dirty="0"/>
          </a:p>
        </p:txBody>
      </p:sp>
    </p:spTree>
    <p:extLst>
      <p:ext uri="{BB962C8B-B14F-4D97-AF65-F5344CB8AC3E}">
        <p14:creationId xmlns:p14="http://schemas.microsoft.com/office/powerpoint/2010/main" val="625922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indent="0" algn="just">
              <a:buNone/>
            </a:pPr>
            <a:r>
              <a:rPr lang="en-GB" sz="2800" b="1" dirty="0" smtClean="0"/>
              <a:t>Cannon Bard Theory of Emotions</a:t>
            </a:r>
          </a:p>
          <a:p>
            <a:pPr algn="just"/>
            <a:r>
              <a:rPr lang="en-GB" sz="2400" dirty="0" smtClean="0"/>
              <a:t>According to this view, physiological arousal and emotional experience occur simultaneously, yet independently. </a:t>
            </a:r>
          </a:p>
          <a:p>
            <a:pPr algn="just"/>
            <a:endParaRPr lang="en-GB" sz="2400" dirty="0"/>
          </a:p>
          <a:p>
            <a:pPr algn="just"/>
            <a:r>
              <a:rPr lang="en-GB" sz="2400" dirty="0" smtClean="0"/>
              <a:t>So, when you see the venomous snake, you feel fear at exactly the same time that your sympathetic nervous system initiate significant physiological response. </a:t>
            </a:r>
          </a:p>
          <a:p>
            <a:pPr algn="just"/>
            <a:endParaRPr lang="en-GB" sz="2400" dirty="0"/>
          </a:p>
          <a:p>
            <a:pPr algn="just"/>
            <a:r>
              <a:rPr lang="en-GB" sz="2400" dirty="0" smtClean="0"/>
              <a:t>This emotional reaction would be separate and independent of the physiological arousal, even though they co-occur.</a:t>
            </a:r>
          </a:p>
          <a:p>
            <a:pPr algn="just"/>
            <a:endParaRPr lang="en-GB" sz="2400" dirty="0"/>
          </a:p>
          <a:p>
            <a:pPr marL="0" indent="0" algn="just">
              <a:buNone/>
            </a:pPr>
            <a:r>
              <a:rPr lang="en-GB" sz="2800" b="1" dirty="0" smtClean="0"/>
              <a:t>Schachter-Singer Two Factor Theory of Emotion</a:t>
            </a:r>
          </a:p>
          <a:p>
            <a:pPr algn="just"/>
            <a:r>
              <a:rPr lang="en-GB" sz="2400" dirty="0" smtClean="0"/>
              <a:t>The Schachter-Singer two-factor theory of emotion is another variation on theories of emotions that takes into account both physiological arousal and the emotional experience. </a:t>
            </a:r>
          </a:p>
          <a:p>
            <a:pPr algn="just"/>
            <a:endParaRPr lang="en-GB" sz="2400" dirty="0"/>
          </a:p>
          <a:p>
            <a:pPr algn="just"/>
            <a:endParaRPr lang="en-GB" sz="2400" dirty="0"/>
          </a:p>
          <a:p>
            <a:pPr algn="just"/>
            <a:endParaRPr lang="en-GB" sz="2400" dirty="0"/>
          </a:p>
        </p:txBody>
      </p:sp>
    </p:spTree>
    <p:extLst>
      <p:ext uri="{BB962C8B-B14F-4D97-AF65-F5344CB8AC3E}">
        <p14:creationId xmlns:p14="http://schemas.microsoft.com/office/powerpoint/2010/main" val="216223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lgn="just"/>
            <a:r>
              <a:rPr lang="en-GB" sz="2400" dirty="0" smtClean="0"/>
              <a:t>According to this theory, emotions are composed of two factors: physiological and cognitive.</a:t>
            </a:r>
          </a:p>
          <a:p>
            <a:pPr algn="just"/>
            <a:endParaRPr lang="en-GB" sz="2400" dirty="0"/>
          </a:p>
          <a:p>
            <a:pPr algn="just"/>
            <a:r>
              <a:rPr lang="en-GB" sz="2400" dirty="0" smtClean="0"/>
              <a:t>In other words, physiological arousal is interpreted in context to produce the emotional experience. </a:t>
            </a:r>
          </a:p>
          <a:p>
            <a:pPr algn="just"/>
            <a:endParaRPr lang="en-GB" sz="2400" dirty="0"/>
          </a:p>
          <a:p>
            <a:pPr algn="just"/>
            <a:r>
              <a:rPr lang="en-GB" sz="2400" dirty="0" smtClean="0"/>
              <a:t>In revisiting our example involving the venomous snake in your backyard, the two-factor theory maintains that the snake elicits sympathetic nervous system activation that is labelled as fear given the context, and our experience is that of fear.</a:t>
            </a:r>
            <a:endParaRPr lang="en-GB" sz="2400" dirty="0"/>
          </a:p>
        </p:txBody>
      </p:sp>
    </p:spTree>
    <p:extLst>
      <p:ext uri="{BB962C8B-B14F-4D97-AF65-F5344CB8AC3E}">
        <p14:creationId xmlns:p14="http://schemas.microsoft.com/office/powerpoint/2010/main" val="363141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91249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1083</Words>
  <Application>Microsoft Office PowerPoint</Application>
  <PresentationFormat>On-screen Show (4:3)</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Emotions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Week 14</dc:title>
  <dc:creator>Muhammad Behroze Khalil</dc:creator>
  <cp:lastModifiedBy>Muhammad Behroze Khalil</cp:lastModifiedBy>
  <cp:revision>20</cp:revision>
  <dcterms:created xsi:type="dcterms:W3CDTF">2020-12-02T10:24:03Z</dcterms:created>
  <dcterms:modified xsi:type="dcterms:W3CDTF">2023-10-30T05:55:52Z</dcterms:modified>
</cp:coreProperties>
</file>