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1" r:id="rId7"/>
    <p:sldId id="271" r:id="rId8"/>
    <p:sldId id="272" r:id="rId9"/>
    <p:sldId id="262" r:id="rId10"/>
    <p:sldId id="263" r:id="rId11"/>
    <p:sldId id="264" r:id="rId12"/>
    <p:sldId id="265" r:id="rId13"/>
    <p:sldId id="273" r:id="rId14"/>
    <p:sldId id="266" r:id="rId15"/>
    <p:sldId id="267" r:id="rId16"/>
    <p:sldId id="268"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566"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F0FAE2-B77D-497A-B470-A82DE15DD59D}" type="datetimeFigureOut">
              <a:rPr lang="en-GB" smtClean="0"/>
              <a:t>29/08/2023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54F125-8AB4-4269-8E87-0661B21E25E9}" type="slidenum">
              <a:rPr lang="en-GB" smtClean="0"/>
              <a:t>‹#›</a:t>
            </a:fld>
            <a:endParaRPr lang="en-GB"/>
          </a:p>
        </p:txBody>
      </p:sp>
    </p:spTree>
    <p:extLst>
      <p:ext uri="{BB962C8B-B14F-4D97-AF65-F5344CB8AC3E}">
        <p14:creationId xmlns:p14="http://schemas.microsoft.com/office/powerpoint/2010/main" val="3600164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D54F125-8AB4-4269-8E87-0661B21E25E9}" type="slidenum">
              <a:rPr lang="en-GB" smtClean="0"/>
              <a:t>16</a:t>
            </a:fld>
            <a:endParaRPr lang="en-GB"/>
          </a:p>
        </p:txBody>
      </p:sp>
    </p:spTree>
    <p:extLst>
      <p:ext uri="{BB962C8B-B14F-4D97-AF65-F5344CB8AC3E}">
        <p14:creationId xmlns:p14="http://schemas.microsoft.com/office/powerpoint/2010/main" val="265319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212469-6F71-43D8-900B-3568B7AB3344}" type="datetimeFigureOut">
              <a:rPr lang="en-GB" smtClean="0"/>
              <a:t>29/08/2023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0823B-EF94-4CCF-ACF2-02683E50DF39}"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212469-6F71-43D8-900B-3568B7AB3344}" type="datetimeFigureOut">
              <a:rPr lang="en-GB" smtClean="0"/>
              <a:t>29/08/2023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0823B-EF94-4CCF-ACF2-02683E50DF39}"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212469-6F71-43D8-900B-3568B7AB3344}" type="datetimeFigureOut">
              <a:rPr lang="en-GB" smtClean="0"/>
              <a:t>29/08/2023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0823B-EF94-4CCF-ACF2-02683E50DF39}"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212469-6F71-43D8-900B-3568B7AB3344}" type="datetimeFigureOut">
              <a:rPr lang="en-GB" smtClean="0"/>
              <a:t>29/08/2023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0823B-EF94-4CCF-ACF2-02683E50DF39}"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212469-6F71-43D8-900B-3568B7AB3344}" type="datetimeFigureOut">
              <a:rPr lang="en-GB" smtClean="0"/>
              <a:t>29/08/2023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0823B-EF94-4CCF-ACF2-02683E50DF39}"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212469-6F71-43D8-900B-3568B7AB3344}" type="datetimeFigureOut">
              <a:rPr lang="en-GB" smtClean="0"/>
              <a:t>29/08/2023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400823B-EF94-4CCF-ACF2-02683E50DF39}"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212469-6F71-43D8-900B-3568B7AB3344}" type="datetimeFigureOut">
              <a:rPr lang="en-GB" smtClean="0"/>
              <a:t>29/08/2023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400823B-EF94-4CCF-ACF2-02683E50DF39}"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212469-6F71-43D8-900B-3568B7AB3344}" type="datetimeFigureOut">
              <a:rPr lang="en-GB" smtClean="0"/>
              <a:t>29/08/2023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0823B-EF94-4CCF-ACF2-02683E50DF39}"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12469-6F71-43D8-900B-3568B7AB3344}" type="datetimeFigureOut">
              <a:rPr lang="en-GB" smtClean="0"/>
              <a:t>29/08/2023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0823B-EF94-4CCF-ACF2-02683E50DF39}"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212469-6F71-43D8-900B-3568B7AB3344}" type="datetimeFigureOut">
              <a:rPr lang="en-GB" smtClean="0"/>
              <a:t>29/08/2023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400823B-EF94-4CCF-ACF2-02683E50DF39}" type="slidenum">
              <a:rPr lang="en-GB" smtClean="0"/>
              <a:t>‹#›</a:t>
            </a:fld>
            <a:endParaRPr lang="en-GB"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7212469-6F71-43D8-900B-3568B7AB3344}" type="datetimeFigureOut">
              <a:rPr lang="en-GB" smtClean="0"/>
              <a:t>29/08/2023</a:t>
            </a:fld>
            <a:endParaRPr lang="en-GB" dirty="0"/>
          </a:p>
        </p:txBody>
      </p:sp>
      <p:sp>
        <p:nvSpPr>
          <p:cNvPr id="9" name="Slide Number Placeholder 8"/>
          <p:cNvSpPr>
            <a:spLocks noGrp="1"/>
          </p:cNvSpPr>
          <p:nvPr>
            <p:ph type="sldNum" sz="quarter" idx="11"/>
          </p:nvPr>
        </p:nvSpPr>
        <p:spPr/>
        <p:txBody>
          <a:bodyPr/>
          <a:lstStyle/>
          <a:p>
            <a:fld id="{0400823B-EF94-4CCF-ACF2-02683E50DF39}" type="slidenum">
              <a:rPr lang="en-GB" smtClean="0"/>
              <a:t>‹#›</a:t>
            </a:fld>
            <a:endParaRPr lang="en-GB" dirty="0"/>
          </a:p>
        </p:txBody>
      </p:sp>
      <p:sp>
        <p:nvSpPr>
          <p:cNvPr id="10" name="Footer Placeholder 9"/>
          <p:cNvSpPr>
            <a:spLocks noGrp="1"/>
          </p:cNvSpPr>
          <p:nvPr>
            <p:ph type="ftr" sz="quarter" idx="12"/>
          </p:nvPr>
        </p:nvSpPr>
        <p:spPr/>
        <p:txBody>
          <a:bodyPr/>
          <a:lstStyle/>
          <a:p>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400823B-EF94-4CCF-ACF2-02683E50DF39}" type="slidenum">
              <a:rPr lang="en-GB" smtClean="0"/>
              <a:t>‹#›</a:t>
            </a:fld>
            <a:endParaRPr lang="en-GB"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7212469-6F71-43D8-900B-3568B7AB3344}" type="datetimeFigureOut">
              <a:rPr lang="en-GB" smtClean="0"/>
              <a:t>29/08/2023</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b="1" dirty="0" smtClean="0"/>
              <a:t>Introduction to Psychology </a:t>
            </a:r>
            <a:br>
              <a:rPr lang="en-GB" sz="4800" b="1" dirty="0" smtClean="0"/>
            </a:br>
            <a:r>
              <a:rPr lang="en-GB" sz="4800" b="1" dirty="0" smtClean="0"/>
              <a:t>Lecture 1</a:t>
            </a:r>
            <a:endParaRPr lang="en-GB" sz="4800" b="1" dirty="0"/>
          </a:p>
        </p:txBody>
      </p:sp>
      <p:sp>
        <p:nvSpPr>
          <p:cNvPr id="3" name="Subtitle 2"/>
          <p:cNvSpPr>
            <a:spLocks noGrp="1"/>
          </p:cNvSpPr>
          <p:nvPr>
            <p:ph type="subTitle" idx="1"/>
          </p:nvPr>
        </p:nvSpPr>
        <p:spPr/>
        <p:txBody>
          <a:bodyPr>
            <a:normAutofit fontScale="92500" lnSpcReduction="20000"/>
          </a:bodyPr>
          <a:lstStyle/>
          <a:p>
            <a:r>
              <a:rPr lang="en-GB" sz="2400" b="1" dirty="0" smtClean="0">
                <a:solidFill>
                  <a:schemeClr val="tx1"/>
                </a:solidFill>
              </a:rPr>
              <a:t>Lecturer</a:t>
            </a:r>
          </a:p>
          <a:p>
            <a:r>
              <a:rPr lang="en-GB" sz="2400" b="1" dirty="0" smtClean="0">
                <a:solidFill>
                  <a:schemeClr val="tx1"/>
                </a:solidFill>
              </a:rPr>
              <a:t>Muhammad </a:t>
            </a:r>
            <a:r>
              <a:rPr lang="en-GB" sz="2400" b="1" dirty="0" err="1" smtClean="0">
                <a:solidFill>
                  <a:schemeClr val="tx1"/>
                </a:solidFill>
              </a:rPr>
              <a:t>Behroz</a:t>
            </a:r>
            <a:r>
              <a:rPr lang="en-GB" sz="2400" b="1" dirty="0" smtClean="0">
                <a:solidFill>
                  <a:schemeClr val="tx1"/>
                </a:solidFill>
              </a:rPr>
              <a:t> Khan</a:t>
            </a:r>
          </a:p>
          <a:p>
            <a:r>
              <a:rPr lang="en-GB" sz="2400" b="1" dirty="0" err="1" smtClean="0">
                <a:solidFill>
                  <a:schemeClr val="tx1"/>
                </a:solidFill>
              </a:rPr>
              <a:t>Abasyn</a:t>
            </a:r>
            <a:r>
              <a:rPr lang="en-GB" sz="2400" b="1" dirty="0" smtClean="0">
                <a:solidFill>
                  <a:schemeClr val="tx1"/>
                </a:solidFill>
              </a:rPr>
              <a:t> University, Peshawar.</a:t>
            </a:r>
            <a:endParaRPr lang="en-GB" sz="2400" b="1" dirty="0">
              <a:solidFill>
                <a:schemeClr val="tx1"/>
              </a:solidFill>
            </a:endParaRPr>
          </a:p>
        </p:txBody>
      </p:sp>
    </p:spTree>
    <p:extLst>
      <p:ext uri="{BB962C8B-B14F-4D97-AF65-F5344CB8AC3E}">
        <p14:creationId xmlns:p14="http://schemas.microsoft.com/office/powerpoint/2010/main" val="170355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Middle Ages</a:t>
            </a:r>
            <a:endParaRPr lang="en-GB" b="1" dirty="0"/>
          </a:p>
        </p:txBody>
      </p:sp>
      <p:sp>
        <p:nvSpPr>
          <p:cNvPr id="3" name="Content Placeholder 2"/>
          <p:cNvSpPr>
            <a:spLocks noGrp="1"/>
          </p:cNvSpPr>
          <p:nvPr>
            <p:ph idx="1"/>
          </p:nvPr>
        </p:nvSpPr>
        <p:spPr/>
        <p:txBody>
          <a:bodyPr>
            <a:normAutofit/>
          </a:bodyPr>
          <a:lstStyle/>
          <a:p>
            <a:pPr marL="0" indent="0" algn="just">
              <a:buNone/>
            </a:pPr>
            <a:r>
              <a:rPr lang="en-GB" b="1" dirty="0" smtClean="0"/>
              <a:t>Plotinus (205 - 270 B.C.)</a:t>
            </a:r>
          </a:p>
          <a:p>
            <a:pPr algn="just"/>
            <a:r>
              <a:rPr lang="en-GB" dirty="0" smtClean="0"/>
              <a:t>He was inspired by the thoughts of Plato and Aristotle. He tried to understand religious beliefs through reasoning. </a:t>
            </a:r>
          </a:p>
          <a:p>
            <a:pPr algn="just"/>
            <a:endParaRPr lang="en-GB" dirty="0" smtClean="0"/>
          </a:p>
          <a:p>
            <a:pPr marL="0" indent="0" algn="just">
              <a:buNone/>
            </a:pPr>
            <a:r>
              <a:rPr lang="en-GB" b="1" dirty="0" smtClean="0"/>
              <a:t>Saint</a:t>
            </a:r>
            <a:r>
              <a:rPr lang="en-GB" b="1" dirty="0"/>
              <a:t> </a:t>
            </a:r>
            <a:r>
              <a:rPr lang="en-GB" b="1" dirty="0" smtClean="0"/>
              <a:t>(St.) Augustine (354- 430 B.C.)</a:t>
            </a:r>
          </a:p>
          <a:p>
            <a:pPr algn="just"/>
            <a:r>
              <a:rPr lang="en-GB" dirty="0" smtClean="0"/>
              <a:t>He was a Christian philosopher, he believed that human being is the interaction of soul and body. </a:t>
            </a:r>
          </a:p>
          <a:p>
            <a:pPr algn="just"/>
            <a:endParaRPr lang="en-GB" dirty="0" smtClean="0"/>
          </a:p>
          <a:p>
            <a:pPr algn="just"/>
            <a:r>
              <a:rPr lang="en-GB" dirty="0" smtClean="0"/>
              <a:t>He was a founder of </a:t>
            </a:r>
            <a:r>
              <a:rPr lang="en-GB" dirty="0"/>
              <a:t>i</a:t>
            </a:r>
            <a:r>
              <a:rPr lang="en-GB" dirty="0" smtClean="0"/>
              <a:t>ntrospective method. He thought that an individual can understand his own inner feelings.</a:t>
            </a:r>
          </a:p>
          <a:p>
            <a:endParaRPr lang="en-GB" dirty="0"/>
          </a:p>
          <a:p>
            <a:endParaRPr lang="en-GB" dirty="0" smtClean="0"/>
          </a:p>
        </p:txBody>
      </p:sp>
    </p:spTree>
    <p:extLst>
      <p:ext uri="{BB962C8B-B14F-4D97-AF65-F5344CB8AC3E}">
        <p14:creationId xmlns:p14="http://schemas.microsoft.com/office/powerpoint/2010/main" val="266400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55160" cy="1143000"/>
          </a:xfrm>
        </p:spPr>
        <p:txBody>
          <a:bodyPr/>
          <a:lstStyle/>
          <a:p>
            <a:r>
              <a:rPr lang="en-GB" b="1" dirty="0" smtClean="0"/>
              <a:t>Islamic Period</a:t>
            </a:r>
            <a:endParaRPr lang="en-GB" b="1" dirty="0"/>
          </a:p>
        </p:txBody>
      </p:sp>
      <p:sp>
        <p:nvSpPr>
          <p:cNvPr id="3" name="Content Placeholder 2"/>
          <p:cNvSpPr>
            <a:spLocks noGrp="1"/>
          </p:cNvSpPr>
          <p:nvPr>
            <p:ph idx="1"/>
          </p:nvPr>
        </p:nvSpPr>
        <p:spPr/>
        <p:txBody>
          <a:bodyPr>
            <a:noAutofit/>
          </a:bodyPr>
          <a:lstStyle/>
          <a:p>
            <a:pPr algn="just"/>
            <a:r>
              <a:rPr lang="en-GB" sz="2000" dirty="0" smtClean="0"/>
              <a:t>The Muslim philosopher described the principles of life in the light of Quran and the </a:t>
            </a:r>
            <a:r>
              <a:rPr lang="en-GB" sz="2000" dirty="0" err="1" smtClean="0"/>
              <a:t>Sunnah</a:t>
            </a:r>
            <a:r>
              <a:rPr lang="en-GB" sz="2000" dirty="0" smtClean="0"/>
              <a:t>. </a:t>
            </a:r>
          </a:p>
          <a:p>
            <a:pPr algn="just"/>
            <a:endParaRPr lang="en-GB" sz="2000" dirty="0" smtClean="0"/>
          </a:p>
          <a:p>
            <a:pPr marL="0" indent="0" algn="just">
              <a:buNone/>
            </a:pPr>
            <a:r>
              <a:rPr lang="en-GB" sz="2400" b="1" dirty="0" smtClean="0"/>
              <a:t>Al-</a:t>
            </a:r>
            <a:r>
              <a:rPr lang="en-GB" sz="2400" b="1" dirty="0" err="1" smtClean="0"/>
              <a:t>Kundi</a:t>
            </a:r>
            <a:r>
              <a:rPr lang="en-GB" sz="2400" b="1" dirty="0" smtClean="0"/>
              <a:t> (803-873)</a:t>
            </a:r>
          </a:p>
          <a:p>
            <a:pPr algn="just"/>
            <a:r>
              <a:rPr lang="en-GB" sz="2000" dirty="0" smtClean="0"/>
              <a:t>Was great Arab philosopher, believed that our soul have originated from God’s soul.</a:t>
            </a:r>
          </a:p>
          <a:p>
            <a:pPr algn="just"/>
            <a:endParaRPr lang="en-GB" sz="2000" dirty="0" smtClean="0"/>
          </a:p>
          <a:p>
            <a:pPr algn="just"/>
            <a:r>
              <a:rPr lang="en-GB" sz="2000" dirty="0" smtClean="0"/>
              <a:t>He tried to combine religion and philosophy as both seek reality; philosophy focus on theoretical aspects whereas religion stresses upon action. </a:t>
            </a:r>
          </a:p>
          <a:p>
            <a:pPr algn="just"/>
            <a:endParaRPr lang="en-GB" sz="2000" dirty="0" smtClean="0"/>
          </a:p>
          <a:p>
            <a:pPr marL="0" indent="0" algn="just">
              <a:buNone/>
            </a:pPr>
            <a:r>
              <a:rPr lang="en-GB" sz="2400" b="1" dirty="0" smtClean="0"/>
              <a:t>Al-</a:t>
            </a:r>
            <a:r>
              <a:rPr lang="en-GB" sz="2400" b="1" dirty="0" err="1" smtClean="0"/>
              <a:t>Farabi</a:t>
            </a:r>
            <a:r>
              <a:rPr lang="en-GB" sz="2400" b="1" dirty="0" smtClean="0"/>
              <a:t> (870-950)</a:t>
            </a:r>
          </a:p>
          <a:p>
            <a:pPr algn="just"/>
            <a:r>
              <a:rPr lang="en-GB" sz="2000" dirty="0" smtClean="0"/>
              <a:t>Wrote more than 80 books on various topics.</a:t>
            </a:r>
          </a:p>
        </p:txBody>
      </p:sp>
    </p:spTree>
    <p:extLst>
      <p:ext uri="{BB962C8B-B14F-4D97-AF65-F5344CB8AC3E}">
        <p14:creationId xmlns:p14="http://schemas.microsoft.com/office/powerpoint/2010/main" val="427479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229600" cy="6192688"/>
          </a:xfrm>
        </p:spPr>
        <p:txBody>
          <a:bodyPr>
            <a:normAutofit/>
          </a:bodyPr>
          <a:lstStyle/>
          <a:p>
            <a:pPr algn="just"/>
            <a:r>
              <a:rPr lang="en-GB" sz="2000" dirty="0" smtClean="0"/>
              <a:t>He believed that a man is composed of body and soul, which belongs to God. God is immortal and above all human thoughts.</a:t>
            </a:r>
          </a:p>
          <a:p>
            <a:pPr algn="just"/>
            <a:endParaRPr lang="en-GB" sz="2000" dirty="0" smtClean="0"/>
          </a:p>
          <a:p>
            <a:pPr algn="just"/>
            <a:r>
              <a:rPr lang="en-GB" sz="2000" dirty="0" err="1" smtClean="0"/>
              <a:t>Farabi</a:t>
            </a:r>
            <a:r>
              <a:rPr lang="en-GB" sz="2000" dirty="0" smtClean="0"/>
              <a:t> was influenced by the thoughts of Plato and Aristotle.</a:t>
            </a:r>
          </a:p>
          <a:p>
            <a:pPr algn="just"/>
            <a:endParaRPr lang="en-GB" sz="2000" dirty="0" smtClean="0"/>
          </a:p>
          <a:p>
            <a:pPr marL="0" indent="0" algn="just">
              <a:buNone/>
            </a:pPr>
            <a:r>
              <a:rPr lang="en-GB" sz="2400" b="1" dirty="0" err="1" smtClean="0"/>
              <a:t>Ibn-Seena</a:t>
            </a:r>
            <a:r>
              <a:rPr lang="en-GB" sz="2400" b="1" dirty="0" smtClean="0"/>
              <a:t> (980-1037)</a:t>
            </a:r>
          </a:p>
          <a:p>
            <a:pPr algn="just"/>
            <a:r>
              <a:rPr lang="en-GB" sz="2000" dirty="0" smtClean="0"/>
              <a:t>He was physiologist, physician, poet, and psychologist.</a:t>
            </a:r>
          </a:p>
          <a:p>
            <a:pPr algn="just"/>
            <a:endParaRPr lang="en-GB" sz="2000" dirty="0" smtClean="0"/>
          </a:p>
          <a:p>
            <a:pPr algn="just"/>
            <a:r>
              <a:rPr lang="en-GB" sz="2000" dirty="0" smtClean="0"/>
              <a:t>According to him, there are three kinds of minds: human mind, animal mind, and vegetable mind. Only the human mind possess reason and intelligence.</a:t>
            </a:r>
          </a:p>
          <a:p>
            <a:pPr algn="just"/>
            <a:endParaRPr lang="en-GB" sz="2000" dirty="0"/>
          </a:p>
          <a:p>
            <a:pPr marL="114300" indent="0" algn="just">
              <a:buNone/>
            </a:pPr>
            <a:r>
              <a:rPr lang="en-GB" sz="2000" b="1" dirty="0" smtClean="0"/>
              <a:t>Human Mind:</a:t>
            </a:r>
          </a:p>
          <a:p>
            <a:pPr algn="just"/>
            <a:r>
              <a:rPr lang="en-GB" sz="2000" dirty="0" smtClean="0"/>
              <a:t>Have the ability to practically reason or active intelligence on which morality (what is right and wrong) depends. </a:t>
            </a:r>
            <a:endParaRPr lang="en-GB" dirty="0"/>
          </a:p>
        </p:txBody>
      </p:sp>
    </p:spTree>
    <p:extLst>
      <p:ext uri="{BB962C8B-B14F-4D97-AF65-F5344CB8AC3E}">
        <p14:creationId xmlns:p14="http://schemas.microsoft.com/office/powerpoint/2010/main" val="338181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264696"/>
          </a:xfrm>
        </p:spPr>
        <p:txBody>
          <a:bodyPr/>
          <a:lstStyle/>
          <a:p>
            <a:pPr algn="just"/>
            <a:r>
              <a:rPr lang="en-GB" dirty="0"/>
              <a:t>Theoretical reason which is also part of  human mind enable us to have abstract thinking</a:t>
            </a:r>
            <a:r>
              <a:rPr lang="en-GB" dirty="0" smtClean="0"/>
              <a:t>.</a:t>
            </a:r>
            <a:endParaRPr lang="en-GB" b="1" dirty="0" smtClean="0"/>
          </a:p>
          <a:p>
            <a:pPr marL="114300" indent="0" algn="just">
              <a:buNone/>
            </a:pPr>
            <a:endParaRPr lang="en-GB" b="1" dirty="0"/>
          </a:p>
          <a:p>
            <a:pPr marL="114300" indent="0" algn="just">
              <a:buNone/>
            </a:pPr>
            <a:r>
              <a:rPr lang="en-GB" b="1" dirty="0" smtClean="0"/>
              <a:t>Animal Mind</a:t>
            </a:r>
          </a:p>
          <a:p>
            <a:pPr algn="just"/>
            <a:r>
              <a:rPr lang="en-GB" dirty="0" smtClean="0"/>
              <a:t>Animal mind have the ability to motive faculty and power of perception or cognition.</a:t>
            </a:r>
          </a:p>
          <a:p>
            <a:pPr algn="just"/>
            <a:endParaRPr lang="en-GB" dirty="0"/>
          </a:p>
          <a:p>
            <a:pPr marL="114300" indent="0" algn="just">
              <a:buNone/>
            </a:pPr>
            <a:r>
              <a:rPr lang="en-GB" b="1" dirty="0" smtClean="0"/>
              <a:t>Vegetative Mind</a:t>
            </a:r>
          </a:p>
          <a:p>
            <a:pPr algn="just"/>
            <a:r>
              <a:rPr lang="en-GB" dirty="0" smtClean="0"/>
              <a:t>Vegetative mind have the ability to be nutritive mind, </a:t>
            </a:r>
            <a:r>
              <a:rPr lang="en-GB" dirty="0"/>
              <a:t>having power of growth (body does not change its form and continue to increase till it attains full maturity), and </a:t>
            </a:r>
            <a:r>
              <a:rPr lang="en-GB" dirty="0" smtClean="0"/>
              <a:t>the power of reproduction.</a:t>
            </a:r>
          </a:p>
          <a:p>
            <a:pPr algn="just"/>
            <a:endParaRPr lang="en-GB" dirty="0"/>
          </a:p>
          <a:p>
            <a:pPr algn="just"/>
            <a:r>
              <a:rPr lang="en-GB" dirty="0" smtClean="0"/>
              <a:t>He believed that physical illness can be treated with medication but mental illness could be treated psychologically with religion.</a:t>
            </a:r>
          </a:p>
          <a:p>
            <a:pPr algn="just"/>
            <a:endParaRPr lang="en-GB" dirty="0"/>
          </a:p>
        </p:txBody>
      </p:sp>
    </p:spTree>
    <p:extLst>
      <p:ext uri="{BB962C8B-B14F-4D97-AF65-F5344CB8AC3E}">
        <p14:creationId xmlns:p14="http://schemas.microsoft.com/office/powerpoint/2010/main" val="32075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931224" cy="6336704"/>
          </a:xfrm>
        </p:spPr>
        <p:txBody>
          <a:bodyPr>
            <a:normAutofit/>
          </a:bodyPr>
          <a:lstStyle/>
          <a:p>
            <a:pPr algn="just"/>
            <a:r>
              <a:rPr lang="en-GB" dirty="0" smtClean="0"/>
              <a:t>He </a:t>
            </a:r>
            <a:r>
              <a:rPr lang="en-GB" dirty="0"/>
              <a:t>thought that body has no link with mind; body </a:t>
            </a:r>
            <a:r>
              <a:rPr lang="en-GB" dirty="0" smtClean="0"/>
              <a:t>perishes but </a:t>
            </a:r>
            <a:r>
              <a:rPr lang="en-GB" dirty="0"/>
              <a:t>mind remain </a:t>
            </a:r>
            <a:r>
              <a:rPr lang="en-GB" dirty="0" smtClean="0"/>
              <a:t>alive</a:t>
            </a:r>
            <a:r>
              <a:rPr lang="en-GB" dirty="0"/>
              <a:t>.</a:t>
            </a:r>
            <a:endParaRPr lang="en-GB" b="1" dirty="0"/>
          </a:p>
          <a:p>
            <a:pPr marL="0" indent="0" algn="just">
              <a:buNone/>
            </a:pPr>
            <a:endParaRPr lang="en-GB" b="1" dirty="0" smtClean="0"/>
          </a:p>
          <a:p>
            <a:pPr marL="0" indent="0" algn="just">
              <a:buNone/>
            </a:pPr>
            <a:r>
              <a:rPr lang="en-GB" sz="2400" b="1" dirty="0" smtClean="0"/>
              <a:t>Shah </a:t>
            </a:r>
            <a:r>
              <a:rPr lang="en-GB" sz="2400" b="1" dirty="0" err="1" smtClean="0"/>
              <a:t>Wali</a:t>
            </a:r>
            <a:r>
              <a:rPr lang="en-GB" sz="2400" b="1" dirty="0" smtClean="0"/>
              <a:t> </a:t>
            </a:r>
            <a:r>
              <a:rPr lang="en-GB" sz="2400" b="1" dirty="0" err="1" smtClean="0"/>
              <a:t>Ullah</a:t>
            </a:r>
            <a:r>
              <a:rPr lang="en-GB" sz="2400" b="1" dirty="0" smtClean="0"/>
              <a:t> (1702-1763)</a:t>
            </a:r>
          </a:p>
          <a:p>
            <a:pPr algn="just"/>
            <a:r>
              <a:rPr lang="en-GB" dirty="0" smtClean="0"/>
              <a:t>He wrote many books and made a deep study of human mind and behavior.</a:t>
            </a:r>
          </a:p>
          <a:p>
            <a:pPr algn="just"/>
            <a:endParaRPr lang="en-GB" dirty="0" smtClean="0"/>
          </a:p>
          <a:p>
            <a:pPr algn="just"/>
            <a:r>
              <a:rPr lang="en-GB" dirty="0" smtClean="0"/>
              <a:t>He discovered the causes of mental illness and treated them.</a:t>
            </a:r>
          </a:p>
          <a:p>
            <a:pPr algn="just"/>
            <a:endParaRPr lang="en-GB" dirty="0" smtClean="0"/>
          </a:p>
          <a:p>
            <a:pPr algn="just"/>
            <a:r>
              <a:rPr lang="en-GB" dirty="0" smtClean="0"/>
              <a:t>According to him conflict goes on between the positive and negative forces within human mind and healthy personality develops only by striking the balance between the two.</a:t>
            </a:r>
          </a:p>
          <a:p>
            <a:pPr algn="just"/>
            <a:endParaRPr lang="en-GB" dirty="0" smtClean="0"/>
          </a:p>
          <a:p>
            <a:pPr algn="just"/>
            <a:r>
              <a:rPr lang="en-GB" dirty="0" smtClean="0"/>
              <a:t>If irrational ideas are in excess, mental health is affected.</a:t>
            </a:r>
            <a:endParaRPr lang="en-GB" dirty="0"/>
          </a:p>
        </p:txBody>
      </p:sp>
    </p:spTree>
    <p:extLst>
      <p:ext uri="{BB962C8B-B14F-4D97-AF65-F5344CB8AC3E}">
        <p14:creationId xmlns:p14="http://schemas.microsoft.com/office/powerpoint/2010/main" val="152015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Scientific Period</a:t>
            </a:r>
            <a:endParaRPr lang="en-GB" b="1" dirty="0"/>
          </a:p>
        </p:txBody>
      </p:sp>
      <p:sp>
        <p:nvSpPr>
          <p:cNvPr id="3" name="Content Placeholder 2"/>
          <p:cNvSpPr>
            <a:spLocks noGrp="1"/>
          </p:cNvSpPr>
          <p:nvPr>
            <p:ph idx="1"/>
          </p:nvPr>
        </p:nvSpPr>
        <p:spPr/>
        <p:txBody>
          <a:bodyPr/>
          <a:lstStyle/>
          <a:p>
            <a:pPr algn="just"/>
            <a:r>
              <a:rPr lang="en-GB" dirty="0" smtClean="0"/>
              <a:t>During sixteen and seventeen centuries, philosophers and scientists proposed new theories in the light of their observation and experiments. The scientific period may be divided into two periods.</a:t>
            </a:r>
          </a:p>
          <a:p>
            <a:pPr marL="457200" lvl="1" indent="0" algn="just">
              <a:buNone/>
            </a:pPr>
            <a:r>
              <a:rPr lang="en-GB" dirty="0" smtClean="0"/>
              <a:t>1. Renaissance Period </a:t>
            </a:r>
          </a:p>
          <a:p>
            <a:pPr marL="457200" lvl="1" indent="0" algn="just">
              <a:buNone/>
            </a:pPr>
            <a:r>
              <a:rPr lang="en-GB" dirty="0" smtClean="0"/>
              <a:t>2. Modern Period</a:t>
            </a:r>
          </a:p>
          <a:p>
            <a:endParaRPr lang="en-GB" dirty="0"/>
          </a:p>
        </p:txBody>
      </p:sp>
    </p:spTree>
    <p:extLst>
      <p:ext uri="{BB962C8B-B14F-4D97-AF65-F5344CB8AC3E}">
        <p14:creationId xmlns:p14="http://schemas.microsoft.com/office/powerpoint/2010/main" val="4138046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1. Renaissance Period</a:t>
            </a:r>
            <a:endParaRPr lang="en-GB" b="1" dirty="0"/>
          </a:p>
        </p:txBody>
      </p:sp>
      <p:sp>
        <p:nvSpPr>
          <p:cNvPr id="3" name="Content Placeholder 2"/>
          <p:cNvSpPr>
            <a:spLocks noGrp="1"/>
          </p:cNvSpPr>
          <p:nvPr>
            <p:ph idx="1"/>
          </p:nvPr>
        </p:nvSpPr>
        <p:spPr>
          <a:xfrm>
            <a:off x="457200" y="1268760"/>
            <a:ext cx="7620000" cy="5132040"/>
          </a:xfrm>
        </p:spPr>
        <p:txBody>
          <a:bodyPr>
            <a:noAutofit/>
          </a:bodyPr>
          <a:lstStyle/>
          <a:p>
            <a:pPr algn="just"/>
            <a:r>
              <a:rPr lang="en-GB" sz="2400" dirty="0" smtClean="0"/>
              <a:t>Early in sixteen century severe reaction was developed against unquestioning dependence on philosophy and faith in logic without observation. Other influences came from biology and physics. </a:t>
            </a:r>
          </a:p>
          <a:p>
            <a:pPr algn="just"/>
            <a:r>
              <a:rPr lang="en-GB" sz="2400" dirty="0" smtClean="0"/>
              <a:t>Following are important figures of this period:</a:t>
            </a:r>
          </a:p>
          <a:p>
            <a:pPr algn="just"/>
            <a:endParaRPr lang="en-GB" sz="2400" dirty="0" smtClean="0"/>
          </a:p>
          <a:p>
            <a:pPr marL="0" indent="0" algn="just">
              <a:buNone/>
            </a:pPr>
            <a:r>
              <a:rPr lang="en-GB" sz="2800" b="1" dirty="0" smtClean="0"/>
              <a:t>Francis Bacon (1564-1642)</a:t>
            </a:r>
          </a:p>
          <a:p>
            <a:pPr algn="just"/>
            <a:r>
              <a:rPr lang="en-GB" sz="2400" dirty="0" smtClean="0"/>
              <a:t>He was founder of modern science.</a:t>
            </a:r>
          </a:p>
          <a:p>
            <a:pPr algn="just"/>
            <a:r>
              <a:rPr lang="en-GB" sz="2400" dirty="0" smtClean="0"/>
              <a:t>He separate science from religion and philosophy.</a:t>
            </a:r>
          </a:p>
          <a:p>
            <a:pPr algn="just"/>
            <a:r>
              <a:rPr lang="en-GB" sz="2400" dirty="0" smtClean="0"/>
              <a:t>He proposed several theories upon education, habits, and human personality. </a:t>
            </a:r>
            <a:endParaRPr lang="en-GB" sz="2400" dirty="0"/>
          </a:p>
          <a:p>
            <a:pPr algn="just"/>
            <a:r>
              <a:rPr lang="en-GB" sz="2400" dirty="0" smtClean="0"/>
              <a:t>He emphasized the importance of observation instead of speculation.</a:t>
            </a:r>
            <a:endParaRPr lang="en-GB" sz="2400" dirty="0"/>
          </a:p>
        </p:txBody>
      </p:sp>
    </p:spTree>
    <p:extLst>
      <p:ext uri="{BB962C8B-B14F-4D97-AF65-F5344CB8AC3E}">
        <p14:creationId xmlns:p14="http://schemas.microsoft.com/office/powerpoint/2010/main" val="1582605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229600" cy="6480720"/>
          </a:xfrm>
        </p:spPr>
        <p:txBody>
          <a:bodyPr>
            <a:normAutofit fontScale="92500" lnSpcReduction="20000"/>
          </a:bodyPr>
          <a:lstStyle/>
          <a:p>
            <a:pPr marL="0" indent="0" algn="just">
              <a:buNone/>
            </a:pPr>
            <a:r>
              <a:rPr lang="en-GB" sz="3000" b="1" dirty="0" smtClean="0"/>
              <a:t>Renee Descartes (1596-1650)</a:t>
            </a:r>
          </a:p>
          <a:p>
            <a:pPr algn="just"/>
            <a:r>
              <a:rPr lang="en-GB" sz="2800" dirty="0" smtClean="0"/>
              <a:t>He thought organism as a complicated mechanism, which activated to light, sound, and other stimuli.</a:t>
            </a:r>
          </a:p>
          <a:p>
            <a:pPr algn="just"/>
            <a:endParaRPr lang="en-GB" sz="2800" dirty="0" smtClean="0"/>
          </a:p>
          <a:p>
            <a:pPr algn="just"/>
            <a:r>
              <a:rPr lang="en-GB" sz="2800" dirty="0" smtClean="0"/>
              <a:t>He had a very inadequate concept of the structures and function of nervous system.</a:t>
            </a:r>
          </a:p>
          <a:p>
            <a:pPr algn="just"/>
            <a:endParaRPr lang="en-GB" sz="2800" dirty="0" smtClean="0"/>
          </a:p>
          <a:p>
            <a:pPr algn="just"/>
            <a:r>
              <a:rPr lang="en-GB" sz="2800" dirty="0" smtClean="0"/>
              <a:t>His study of human organism brought fresh light to psychology.</a:t>
            </a:r>
          </a:p>
          <a:p>
            <a:pPr algn="just"/>
            <a:endParaRPr lang="en-GB" sz="2800" dirty="0" smtClean="0"/>
          </a:p>
          <a:p>
            <a:pPr marL="0" indent="0" algn="just">
              <a:buNone/>
            </a:pPr>
            <a:r>
              <a:rPr lang="en-GB" sz="3000" b="1" dirty="0" smtClean="0"/>
              <a:t>Charles Darwin (1809-1882)</a:t>
            </a:r>
          </a:p>
          <a:p>
            <a:pPr algn="just"/>
            <a:r>
              <a:rPr lang="en-GB" sz="2800" dirty="0" smtClean="0"/>
              <a:t>He publish his book ‘’ the origin of species’’ in 1859 in which he outlined his theory of evolution.</a:t>
            </a:r>
          </a:p>
          <a:p>
            <a:pPr algn="just"/>
            <a:endParaRPr lang="en-GB" sz="2800" dirty="0" smtClean="0"/>
          </a:p>
          <a:p>
            <a:pPr algn="just"/>
            <a:r>
              <a:rPr lang="en-GB" sz="2800" dirty="0" smtClean="0"/>
              <a:t>In his theory, suggested that animals and people show behavior that is adaptive to the environment and helpful to their survival.</a:t>
            </a:r>
          </a:p>
          <a:p>
            <a:endParaRPr lang="en-GB" dirty="0"/>
          </a:p>
        </p:txBody>
      </p:sp>
    </p:spTree>
    <p:extLst>
      <p:ext uri="{BB962C8B-B14F-4D97-AF65-F5344CB8AC3E}">
        <p14:creationId xmlns:p14="http://schemas.microsoft.com/office/powerpoint/2010/main" val="2869297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229600" cy="6264696"/>
          </a:xfrm>
        </p:spPr>
        <p:txBody>
          <a:bodyPr>
            <a:normAutofit/>
          </a:bodyPr>
          <a:lstStyle/>
          <a:p>
            <a:pPr marL="0" indent="0" algn="just">
              <a:buNone/>
            </a:pPr>
            <a:r>
              <a:rPr lang="en-GB" sz="2800" b="1" dirty="0" smtClean="0"/>
              <a:t>Paul </a:t>
            </a:r>
            <a:r>
              <a:rPr lang="en-GB" sz="2800" b="1" dirty="0" err="1" smtClean="0"/>
              <a:t>Broca</a:t>
            </a:r>
            <a:r>
              <a:rPr lang="en-GB" sz="2800" b="1" dirty="0" smtClean="0"/>
              <a:t> (1860)</a:t>
            </a:r>
          </a:p>
          <a:p>
            <a:pPr algn="just"/>
            <a:r>
              <a:rPr lang="en-GB" sz="2800" dirty="0" smtClean="0"/>
              <a:t>A French physician identified a part of the brain called ‘’</a:t>
            </a:r>
            <a:r>
              <a:rPr lang="en-GB" sz="2800" dirty="0" err="1" smtClean="0"/>
              <a:t>Broca</a:t>
            </a:r>
            <a:r>
              <a:rPr lang="en-GB" sz="2800" dirty="0" smtClean="0"/>
              <a:t> area’’, which working as control centre for speech.</a:t>
            </a:r>
          </a:p>
          <a:p>
            <a:pPr algn="just"/>
            <a:endParaRPr lang="en-GB" sz="2800" dirty="0" smtClean="0"/>
          </a:p>
          <a:p>
            <a:pPr marL="0" indent="0" algn="just">
              <a:buNone/>
            </a:pPr>
            <a:r>
              <a:rPr lang="en-GB" sz="2800" b="1" dirty="0" smtClean="0"/>
              <a:t>Weber (1795-1878)</a:t>
            </a:r>
          </a:p>
          <a:p>
            <a:pPr algn="just"/>
            <a:r>
              <a:rPr lang="en-GB" sz="2800" dirty="0" smtClean="0"/>
              <a:t>About the middle of the 19</a:t>
            </a:r>
            <a:r>
              <a:rPr lang="en-GB" sz="2800" baseline="30000" dirty="0" smtClean="0"/>
              <a:t>th</a:t>
            </a:r>
            <a:r>
              <a:rPr lang="en-GB" sz="2800" dirty="0" smtClean="0"/>
              <a:t> century the discoveries made in physics gave rise to a new field known as Psychophysics.</a:t>
            </a:r>
          </a:p>
          <a:p>
            <a:pPr algn="just"/>
            <a:endParaRPr lang="en-GB" sz="2800" dirty="0" smtClean="0"/>
          </a:p>
          <a:p>
            <a:pPr algn="just"/>
            <a:r>
              <a:rPr lang="en-GB" sz="2800" dirty="0" smtClean="0"/>
              <a:t>It is an area of psychology that compares the physical energy of a stimulus and sensation reported by a subject.</a:t>
            </a:r>
            <a:endParaRPr lang="en-GB" sz="2800" dirty="0"/>
          </a:p>
        </p:txBody>
      </p:sp>
    </p:spTree>
    <p:extLst>
      <p:ext uri="{BB962C8B-B14F-4D97-AF65-F5344CB8AC3E}">
        <p14:creationId xmlns:p14="http://schemas.microsoft.com/office/powerpoint/2010/main" val="426971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What is Psychology?</a:t>
            </a:r>
            <a:endParaRPr lang="en-GB" b="1" dirty="0"/>
          </a:p>
        </p:txBody>
      </p:sp>
      <p:sp>
        <p:nvSpPr>
          <p:cNvPr id="3" name="Content Placeholder 2"/>
          <p:cNvSpPr>
            <a:spLocks noGrp="1"/>
          </p:cNvSpPr>
          <p:nvPr>
            <p:ph idx="1"/>
          </p:nvPr>
        </p:nvSpPr>
        <p:spPr/>
        <p:txBody>
          <a:bodyPr>
            <a:noAutofit/>
          </a:bodyPr>
          <a:lstStyle/>
          <a:p>
            <a:pPr algn="just"/>
            <a:r>
              <a:rPr lang="en-GB" sz="2800" dirty="0" smtClean="0"/>
              <a:t>It is defined as ‘’scientific study of behavior and mental process.’’</a:t>
            </a:r>
          </a:p>
          <a:p>
            <a:pPr algn="just"/>
            <a:r>
              <a:rPr lang="en-GB" sz="2800" dirty="0" smtClean="0"/>
              <a:t>Behavior includes anything we do, especially if it can be observed as talking, eating, running etc. It can be study in a variety of settings.</a:t>
            </a:r>
          </a:p>
          <a:p>
            <a:pPr algn="just"/>
            <a:r>
              <a:rPr lang="en-GB" sz="2800" dirty="0" smtClean="0"/>
              <a:t>Mental process include thinking, perception, decision making, judgement etc. </a:t>
            </a:r>
          </a:p>
          <a:p>
            <a:pPr algn="just"/>
            <a:r>
              <a:rPr lang="en-GB" sz="2800" dirty="0" smtClean="0"/>
              <a:t>These mental processes are not directly observable but can be studied through report by human research subjects.</a:t>
            </a:r>
            <a:endParaRPr lang="en-GB" sz="2800" dirty="0"/>
          </a:p>
        </p:txBody>
      </p:sp>
    </p:spTree>
    <p:extLst>
      <p:ext uri="{BB962C8B-B14F-4D97-AF65-F5344CB8AC3E}">
        <p14:creationId xmlns:p14="http://schemas.microsoft.com/office/powerpoint/2010/main" val="238210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92696"/>
            <a:ext cx="8208912" cy="5433467"/>
          </a:xfrm>
        </p:spPr>
        <p:txBody>
          <a:bodyPr/>
          <a:lstStyle/>
          <a:p>
            <a:pPr algn="just"/>
            <a:r>
              <a:rPr lang="en-GB" sz="2400" dirty="0" smtClean="0"/>
              <a:t>Psychologist often study biological and physiological process that go together with both behavior and mental processes. For example brain waves during dreaming, heart rate during emotion etc.</a:t>
            </a:r>
          </a:p>
          <a:p>
            <a:endParaRPr lang="en-GB" dirty="0"/>
          </a:p>
        </p:txBody>
      </p:sp>
    </p:spTree>
    <p:extLst>
      <p:ext uri="{BB962C8B-B14F-4D97-AF65-F5344CB8AC3E}">
        <p14:creationId xmlns:p14="http://schemas.microsoft.com/office/powerpoint/2010/main" val="2643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Historical Background</a:t>
            </a:r>
            <a:endParaRPr lang="en-GB" b="1" dirty="0"/>
          </a:p>
        </p:txBody>
      </p:sp>
      <p:sp>
        <p:nvSpPr>
          <p:cNvPr id="3" name="Content Placeholder 2"/>
          <p:cNvSpPr>
            <a:spLocks noGrp="1"/>
          </p:cNvSpPr>
          <p:nvPr>
            <p:ph idx="1"/>
          </p:nvPr>
        </p:nvSpPr>
        <p:spPr/>
        <p:txBody>
          <a:bodyPr>
            <a:normAutofit/>
          </a:bodyPr>
          <a:lstStyle/>
          <a:p>
            <a:pPr algn="just"/>
            <a:r>
              <a:rPr lang="en-GB" dirty="0" smtClean="0"/>
              <a:t>For better understanding of subject matter of Psychology, we have to throw light on some of the historical background of Psychology.</a:t>
            </a:r>
          </a:p>
          <a:p>
            <a:pPr algn="just"/>
            <a:r>
              <a:rPr lang="en-GB" dirty="0" smtClean="0"/>
              <a:t>The origin of psychology can be traced back to half million years when primitive societies assumed that behavior was caused by the presence of good or bad souls.</a:t>
            </a:r>
          </a:p>
          <a:p>
            <a:pPr algn="just"/>
            <a:r>
              <a:rPr lang="en-GB" dirty="0" smtClean="0"/>
              <a:t>People have always been interested in the behavior of others throughout history. So the roots of psychology may be found in philosophy, religion, and science.</a:t>
            </a:r>
          </a:p>
          <a:p>
            <a:pPr algn="just"/>
            <a:r>
              <a:rPr lang="en-GB" dirty="0" smtClean="0"/>
              <a:t>On the basis of these points the history of Psychology is divided into two periods.</a:t>
            </a:r>
          </a:p>
          <a:p>
            <a:pPr marL="0" indent="0" algn="just">
              <a:buNone/>
            </a:pPr>
            <a:r>
              <a:rPr lang="en-GB" dirty="0" smtClean="0"/>
              <a:t>	1. Pre-scientific Period</a:t>
            </a:r>
          </a:p>
          <a:p>
            <a:pPr marL="0" indent="0" algn="just">
              <a:buNone/>
            </a:pPr>
            <a:r>
              <a:rPr lang="en-GB" dirty="0" smtClean="0"/>
              <a:t>	2. Scientific Period</a:t>
            </a:r>
          </a:p>
          <a:p>
            <a:endParaRPr lang="en-GB" dirty="0"/>
          </a:p>
        </p:txBody>
      </p:sp>
    </p:spTree>
    <p:extLst>
      <p:ext uri="{BB962C8B-B14F-4D97-AF65-F5344CB8AC3E}">
        <p14:creationId xmlns:p14="http://schemas.microsoft.com/office/powerpoint/2010/main" val="345195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Pre-scientific Period</a:t>
            </a:r>
            <a:endParaRPr lang="en-GB" b="1" dirty="0"/>
          </a:p>
        </p:txBody>
      </p:sp>
      <p:sp>
        <p:nvSpPr>
          <p:cNvPr id="3" name="Content Placeholder 2"/>
          <p:cNvSpPr>
            <a:spLocks noGrp="1"/>
          </p:cNvSpPr>
          <p:nvPr>
            <p:ph idx="1"/>
          </p:nvPr>
        </p:nvSpPr>
        <p:spPr/>
        <p:txBody>
          <a:bodyPr>
            <a:normAutofit/>
          </a:bodyPr>
          <a:lstStyle/>
          <a:p>
            <a:pPr algn="just"/>
            <a:r>
              <a:rPr lang="en-GB" sz="2800" dirty="0" smtClean="0"/>
              <a:t>Some of our modern ideas of psychology came from Ancient Greece. The term Psychology was derived from the Greek words psyche (Soul) and logos (knowledge), which came to mean ‘’ the study of mind’’. </a:t>
            </a:r>
          </a:p>
          <a:p>
            <a:pPr algn="just"/>
            <a:r>
              <a:rPr lang="en-GB" sz="2800" dirty="0" smtClean="0"/>
              <a:t>The pre-scientific period is divided into three periods: </a:t>
            </a:r>
          </a:p>
          <a:p>
            <a:pPr marL="914400" lvl="1" indent="-514350" algn="just">
              <a:buFont typeface="+mj-lt"/>
              <a:buAutoNum type="romanLcPeriod"/>
            </a:pPr>
            <a:r>
              <a:rPr lang="en-GB" sz="2400" dirty="0" smtClean="0"/>
              <a:t>Greek Period</a:t>
            </a:r>
          </a:p>
          <a:p>
            <a:pPr marL="914400" lvl="1" indent="-514350" algn="just">
              <a:buFont typeface="+mj-lt"/>
              <a:buAutoNum type="romanLcPeriod"/>
            </a:pPr>
            <a:r>
              <a:rPr lang="en-GB" sz="2400" dirty="0" smtClean="0"/>
              <a:t>Middles Ages</a:t>
            </a:r>
          </a:p>
          <a:p>
            <a:pPr marL="914400" lvl="1" indent="-514350" algn="just">
              <a:buFont typeface="+mj-lt"/>
              <a:buAutoNum type="romanLcPeriod"/>
            </a:pPr>
            <a:r>
              <a:rPr lang="en-GB" sz="2400" dirty="0" smtClean="0"/>
              <a:t>Islamic Period</a:t>
            </a:r>
            <a:endParaRPr lang="en-GB" sz="2400" dirty="0"/>
          </a:p>
        </p:txBody>
      </p:sp>
    </p:spTree>
    <p:extLst>
      <p:ext uri="{BB962C8B-B14F-4D97-AF65-F5344CB8AC3E}">
        <p14:creationId xmlns:p14="http://schemas.microsoft.com/office/powerpoint/2010/main" val="49396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smtClean="0"/>
              <a:t>i. Greek Period</a:t>
            </a:r>
            <a:endParaRPr lang="en-GB" sz="4400" b="1" dirty="0"/>
          </a:p>
        </p:txBody>
      </p:sp>
      <p:sp>
        <p:nvSpPr>
          <p:cNvPr id="3" name="Content Placeholder 2"/>
          <p:cNvSpPr>
            <a:spLocks noGrp="1"/>
          </p:cNvSpPr>
          <p:nvPr>
            <p:ph idx="1"/>
          </p:nvPr>
        </p:nvSpPr>
        <p:spPr/>
        <p:txBody>
          <a:bodyPr>
            <a:normAutofit lnSpcReduction="10000"/>
          </a:bodyPr>
          <a:lstStyle/>
          <a:p>
            <a:pPr algn="just"/>
            <a:r>
              <a:rPr lang="en-GB" sz="2400" dirty="0" smtClean="0"/>
              <a:t>Some of the early Greek Philosopher consider ‘’psyche’’ as a substance like breath, fire or air. Which was thought to control the body.</a:t>
            </a:r>
          </a:p>
          <a:p>
            <a:pPr algn="just"/>
            <a:endParaRPr lang="en-GB" sz="2400" dirty="0" smtClean="0"/>
          </a:p>
          <a:p>
            <a:pPr marL="0" indent="0" algn="just">
              <a:buNone/>
            </a:pPr>
            <a:r>
              <a:rPr lang="en-GB" sz="2400" b="1" dirty="0" smtClean="0"/>
              <a:t>Hippocrates (430 B.C.) </a:t>
            </a:r>
          </a:p>
          <a:p>
            <a:pPr algn="just"/>
            <a:r>
              <a:rPr lang="en-GB" sz="2400" dirty="0" smtClean="0"/>
              <a:t>Hippocrates was a Greek physician who thought that personality was made up of four temperaments and these temperaments were influenced the presence of ‘’</a:t>
            </a:r>
            <a:r>
              <a:rPr lang="en-GB" sz="2400" dirty="0" err="1" smtClean="0"/>
              <a:t>humor</a:t>
            </a:r>
            <a:r>
              <a:rPr lang="en-GB" sz="2400" dirty="0" smtClean="0"/>
              <a:t> or fluids’’ in the body.</a:t>
            </a:r>
          </a:p>
          <a:p>
            <a:pPr algn="just"/>
            <a:endParaRPr lang="en-GB" sz="2400" dirty="0" smtClean="0"/>
          </a:p>
          <a:p>
            <a:pPr algn="just"/>
            <a:r>
              <a:rPr lang="en-GB" sz="2400" dirty="0"/>
              <a:t>T</a:t>
            </a:r>
            <a:r>
              <a:rPr lang="en-GB" sz="2400" dirty="0" smtClean="0"/>
              <a:t>heir problem of interest was the relationship between mind and body.</a:t>
            </a:r>
          </a:p>
          <a:p>
            <a:endParaRPr lang="en-GB" sz="3000" dirty="0" smtClean="0"/>
          </a:p>
          <a:p>
            <a:endParaRPr lang="en-GB" dirty="0"/>
          </a:p>
        </p:txBody>
      </p:sp>
    </p:spTree>
    <p:extLst>
      <p:ext uri="{BB962C8B-B14F-4D97-AF65-F5344CB8AC3E}">
        <p14:creationId xmlns:p14="http://schemas.microsoft.com/office/powerpoint/2010/main" val="46176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24744"/>
            <a:ext cx="8460432" cy="4608512"/>
          </a:xfrm>
        </p:spPr>
      </p:pic>
    </p:spTree>
    <p:extLst>
      <p:ext uri="{BB962C8B-B14F-4D97-AF65-F5344CB8AC3E}">
        <p14:creationId xmlns:p14="http://schemas.microsoft.com/office/powerpoint/2010/main" val="197744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8460431" cy="4680520"/>
          </a:xfrm>
        </p:spPr>
      </p:pic>
    </p:spTree>
    <p:extLst>
      <p:ext uri="{BB962C8B-B14F-4D97-AF65-F5344CB8AC3E}">
        <p14:creationId xmlns:p14="http://schemas.microsoft.com/office/powerpoint/2010/main" val="265158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548680"/>
            <a:ext cx="8229600" cy="5577483"/>
          </a:xfrm>
        </p:spPr>
        <p:txBody>
          <a:bodyPr>
            <a:normAutofit/>
          </a:bodyPr>
          <a:lstStyle/>
          <a:p>
            <a:pPr marL="0" indent="0" algn="just">
              <a:buNone/>
            </a:pPr>
            <a:r>
              <a:rPr lang="en-GB" sz="2400" b="1" dirty="0" smtClean="0"/>
              <a:t>Plato (427-347 B.C.)</a:t>
            </a:r>
          </a:p>
          <a:p>
            <a:pPr algn="just"/>
            <a:r>
              <a:rPr lang="en-GB" dirty="0" smtClean="0"/>
              <a:t>Stressed the controlling influence of ‘’Soul or Mind’’. </a:t>
            </a:r>
          </a:p>
          <a:p>
            <a:pPr algn="just"/>
            <a:endParaRPr lang="en-GB" dirty="0" smtClean="0"/>
          </a:p>
          <a:p>
            <a:pPr algn="just"/>
            <a:r>
              <a:rPr lang="en-GB" dirty="0" smtClean="0"/>
              <a:t>He postulated the theory of mind-body dualism and believe that as long as soul remains in the </a:t>
            </a:r>
            <a:r>
              <a:rPr lang="en-GB" dirty="0"/>
              <a:t>b</a:t>
            </a:r>
            <a:r>
              <a:rPr lang="en-GB" dirty="0" smtClean="0"/>
              <a:t>ody, the man is alive, and when it leaves the body, the man dies.</a:t>
            </a:r>
          </a:p>
          <a:p>
            <a:pPr algn="just"/>
            <a:endParaRPr lang="en-GB" dirty="0"/>
          </a:p>
          <a:p>
            <a:pPr algn="just"/>
            <a:endParaRPr lang="en-GB" dirty="0" smtClean="0"/>
          </a:p>
          <a:p>
            <a:pPr marL="0" indent="0" algn="just">
              <a:buNone/>
            </a:pPr>
            <a:r>
              <a:rPr lang="en-GB" sz="2400" b="1" dirty="0" smtClean="0"/>
              <a:t>Aristotle (384- 322 B.C.)</a:t>
            </a:r>
          </a:p>
          <a:p>
            <a:pPr algn="just"/>
            <a:r>
              <a:rPr lang="en-GB" dirty="0" smtClean="0"/>
              <a:t>Rejected the Plato’s theory and suggested that mind is the function of the body as vision is the function of eye. </a:t>
            </a:r>
          </a:p>
          <a:p>
            <a:pPr algn="just"/>
            <a:endParaRPr lang="en-GB" dirty="0" smtClean="0"/>
          </a:p>
          <a:p>
            <a:pPr algn="just"/>
            <a:r>
              <a:rPr lang="en-GB" dirty="0" smtClean="0"/>
              <a:t>His concept of mind as function of the bodily process was an important step in the direction of making psychology as a science.</a:t>
            </a:r>
            <a:endParaRPr lang="en-GB" dirty="0"/>
          </a:p>
        </p:txBody>
      </p:sp>
    </p:spTree>
    <p:extLst>
      <p:ext uri="{BB962C8B-B14F-4D97-AF65-F5344CB8AC3E}">
        <p14:creationId xmlns:p14="http://schemas.microsoft.com/office/powerpoint/2010/main" val="1693600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290</TotalTime>
  <Words>1196</Words>
  <Application>Microsoft Office PowerPoint</Application>
  <PresentationFormat>On-screen Show (4:3)</PresentationFormat>
  <Paragraphs>120</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Introduction to Psychology  Lecture 1</vt:lpstr>
      <vt:lpstr>What is Psychology?</vt:lpstr>
      <vt:lpstr>PowerPoint Presentation</vt:lpstr>
      <vt:lpstr>Historical Background</vt:lpstr>
      <vt:lpstr>Pre-scientific Period</vt:lpstr>
      <vt:lpstr>i. Greek Period</vt:lpstr>
      <vt:lpstr>PowerPoint Presentation</vt:lpstr>
      <vt:lpstr>PowerPoint Presentation</vt:lpstr>
      <vt:lpstr>PowerPoint Presentation</vt:lpstr>
      <vt:lpstr>Middle Ages</vt:lpstr>
      <vt:lpstr>Islamic Period</vt:lpstr>
      <vt:lpstr>PowerPoint Presentation</vt:lpstr>
      <vt:lpstr>PowerPoint Presentation</vt:lpstr>
      <vt:lpstr>PowerPoint Presentation</vt:lpstr>
      <vt:lpstr>Scientific Period</vt:lpstr>
      <vt:lpstr>1. Renaissance Period</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Behroze Khalil</dc:creator>
  <cp:lastModifiedBy>Muhammad Behroze Khalil</cp:lastModifiedBy>
  <cp:revision>23</cp:revision>
  <dcterms:created xsi:type="dcterms:W3CDTF">2018-10-21T17:26:54Z</dcterms:created>
  <dcterms:modified xsi:type="dcterms:W3CDTF">2023-08-29T19:17:53Z</dcterms:modified>
</cp:coreProperties>
</file>