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7" r:id="rId9"/>
    <p:sldId id="268" r:id="rId10"/>
    <p:sldId id="269"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F72840EF-CAC2-4D83-88C7-263A377F13F3}" type="datetimeFigureOut">
              <a:rPr lang="en-GB" smtClean="0"/>
              <a:t>23/11/2021</a:t>
            </a:fld>
            <a:endParaRPr lang="en-GB"/>
          </a:p>
        </p:txBody>
      </p:sp>
      <p:sp>
        <p:nvSpPr>
          <p:cNvPr id="17" name="Slide Number Placeholder 16"/>
          <p:cNvSpPr>
            <a:spLocks noGrp="1"/>
          </p:cNvSpPr>
          <p:nvPr>
            <p:ph type="sldNum" sz="quarter" idx="11"/>
          </p:nvPr>
        </p:nvSpPr>
        <p:spPr/>
        <p:txBody>
          <a:bodyPr/>
          <a:lstStyle/>
          <a:p>
            <a:fld id="{5CB413D3-938B-425E-BF30-DF6A0BE3F3E0}" type="slidenum">
              <a:rPr lang="en-GB" smtClean="0"/>
              <a:t>‹#›</a:t>
            </a:fld>
            <a:endParaRPr lang="en-GB"/>
          </a:p>
        </p:txBody>
      </p:sp>
      <p:sp>
        <p:nvSpPr>
          <p:cNvPr id="19" name="Footer Placeholder 1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840EF-CAC2-4D83-88C7-263A377F13F3}" type="datetimeFigureOut">
              <a:rPr lang="en-GB" smtClean="0"/>
              <a:t>23/11/2021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B413D3-938B-425E-BF30-DF6A0BE3F3E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840EF-CAC2-4D83-88C7-263A377F13F3}" type="datetimeFigureOut">
              <a:rPr lang="en-GB" smtClean="0"/>
              <a:t>23/11/2021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B413D3-938B-425E-BF30-DF6A0BE3F3E0}" type="slidenum">
              <a:rPr lang="en-GB" smtClean="0"/>
              <a:t>‹#›</a:t>
            </a:fld>
            <a:endParaRPr lang="en-GB"/>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72840EF-CAC2-4D83-88C7-263A377F13F3}" type="datetimeFigureOut">
              <a:rPr lang="en-GB" smtClean="0"/>
              <a:t>23/11/2021</a:t>
            </a:fld>
            <a:endParaRPr lang="en-GB"/>
          </a:p>
        </p:txBody>
      </p:sp>
      <p:sp>
        <p:nvSpPr>
          <p:cNvPr id="12" name="Slide Number Placeholder 11"/>
          <p:cNvSpPr>
            <a:spLocks noGrp="1"/>
          </p:cNvSpPr>
          <p:nvPr>
            <p:ph type="sldNum" sz="quarter" idx="15"/>
          </p:nvPr>
        </p:nvSpPr>
        <p:spPr/>
        <p:txBody>
          <a:bodyPr/>
          <a:lstStyle/>
          <a:p>
            <a:fld id="{5CB413D3-938B-425E-BF30-DF6A0BE3F3E0}" type="slidenum">
              <a:rPr lang="en-GB" smtClean="0"/>
              <a:t>‹#›</a:t>
            </a:fld>
            <a:endParaRPr lang="en-GB"/>
          </a:p>
        </p:txBody>
      </p:sp>
      <p:sp>
        <p:nvSpPr>
          <p:cNvPr id="13" name="Footer Placeholder 12"/>
          <p:cNvSpPr>
            <a:spLocks noGrp="1"/>
          </p:cNvSpPr>
          <p:nvPr>
            <p:ph type="ftr" sz="quarter" idx="16"/>
          </p:nvPr>
        </p:nvSpPr>
        <p:spPr/>
        <p:txBody>
          <a:bodyPr/>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F72840EF-CAC2-4D83-88C7-263A377F13F3}" type="datetimeFigureOut">
              <a:rPr lang="en-GB" smtClean="0"/>
              <a:t>23/11/2021</a:t>
            </a:fld>
            <a:endParaRPr lang="en-GB"/>
          </a:p>
        </p:txBody>
      </p:sp>
      <p:sp>
        <p:nvSpPr>
          <p:cNvPr id="14" name="Slide Number Placeholder 13"/>
          <p:cNvSpPr>
            <a:spLocks noGrp="1"/>
          </p:cNvSpPr>
          <p:nvPr>
            <p:ph type="sldNum" sz="quarter" idx="11"/>
          </p:nvPr>
        </p:nvSpPr>
        <p:spPr/>
        <p:txBody>
          <a:bodyPr/>
          <a:lstStyle/>
          <a:p>
            <a:fld id="{5CB413D3-938B-425E-BF30-DF6A0BE3F3E0}" type="slidenum">
              <a:rPr lang="en-GB" smtClean="0"/>
              <a:t>‹#›</a:t>
            </a:fld>
            <a:endParaRPr lang="en-GB"/>
          </a:p>
        </p:txBody>
      </p:sp>
      <p:sp>
        <p:nvSpPr>
          <p:cNvPr id="15" name="Footer Placeholder 14"/>
          <p:cNvSpPr>
            <a:spLocks noGrp="1"/>
          </p:cNvSpPr>
          <p:nvPr>
            <p:ph type="ftr" sz="quarter" idx="12"/>
          </p:nvPr>
        </p:nvSpPr>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72840EF-CAC2-4D83-88C7-263A377F13F3}" type="datetimeFigureOut">
              <a:rPr lang="en-GB" smtClean="0"/>
              <a:t>23/11/2021</a:t>
            </a:fld>
            <a:endParaRPr lang="en-GB"/>
          </a:p>
        </p:txBody>
      </p:sp>
      <p:sp>
        <p:nvSpPr>
          <p:cNvPr id="12" name="Slide Number Placeholder 11"/>
          <p:cNvSpPr>
            <a:spLocks noGrp="1"/>
          </p:cNvSpPr>
          <p:nvPr>
            <p:ph type="sldNum" sz="quarter" idx="16"/>
          </p:nvPr>
        </p:nvSpPr>
        <p:spPr/>
        <p:txBody>
          <a:bodyPr/>
          <a:lstStyle/>
          <a:p>
            <a:fld id="{5CB413D3-938B-425E-BF30-DF6A0BE3F3E0}" type="slidenum">
              <a:rPr lang="en-GB" smtClean="0"/>
              <a:t>‹#›</a:t>
            </a:fld>
            <a:endParaRPr lang="en-GB"/>
          </a:p>
        </p:txBody>
      </p:sp>
      <p:sp>
        <p:nvSpPr>
          <p:cNvPr id="13" name="Footer Placeholder 12"/>
          <p:cNvSpPr>
            <a:spLocks noGrp="1"/>
          </p:cNvSpPr>
          <p:nvPr>
            <p:ph type="ftr" sz="quarter" idx="17"/>
          </p:nvPr>
        </p:nvSpPr>
        <p:spPr/>
        <p:txBody>
          <a:bodyPr/>
          <a:lstStyle/>
          <a:p>
            <a:endParaRPr lang="en-GB"/>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F72840EF-CAC2-4D83-88C7-263A377F13F3}" type="datetimeFigureOut">
              <a:rPr lang="en-GB" smtClean="0"/>
              <a:t>23/11/2021</a:t>
            </a:fld>
            <a:endParaRPr lang="en-GB"/>
          </a:p>
        </p:txBody>
      </p:sp>
      <p:sp>
        <p:nvSpPr>
          <p:cNvPr id="12" name="Slide Number Placeholder 11"/>
          <p:cNvSpPr>
            <a:spLocks noGrp="1"/>
          </p:cNvSpPr>
          <p:nvPr>
            <p:ph type="sldNum" sz="quarter" idx="17"/>
          </p:nvPr>
        </p:nvSpPr>
        <p:spPr/>
        <p:txBody>
          <a:bodyPr/>
          <a:lstStyle/>
          <a:p>
            <a:fld id="{5CB413D3-938B-425E-BF30-DF6A0BE3F3E0}" type="slidenum">
              <a:rPr lang="en-GB" smtClean="0"/>
              <a:t>‹#›</a:t>
            </a:fld>
            <a:endParaRPr lang="en-GB"/>
          </a:p>
        </p:txBody>
      </p:sp>
      <p:sp>
        <p:nvSpPr>
          <p:cNvPr id="13" name="Footer Placeholder 12"/>
          <p:cNvSpPr>
            <a:spLocks noGrp="1"/>
          </p:cNvSpPr>
          <p:nvPr>
            <p:ph type="ftr" sz="quarter" idx="18"/>
          </p:nvPr>
        </p:nvSpPr>
        <p:spPr/>
        <p:txBody>
          <a:bodyPr/>
          <a:lstStyle/>
          <a:p>
            <a:endParaRPr lang="en-GB"/>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F72840EF-CAC2-4D83-88C7-263A377F13F3}" type="datetimeFigureOut">
              <a:rPr lang="en-GB" smtClean="0"/>
              <a:t>23/11/2021</a:t>
            </a:fld>
            <a:endParaRPr lang="en-GB"/>
          </a:p>
        </p:txBody>
      </p:sp>
      <p:sp>
        <p:nvSpPr>
          <p:cNvPr id="16" name="Slide Number Placeholder 15"/>
          <p:cNvSpPr>
            <a:spLocks noGrp="1"/>
          </p:cNvSpPr>
          <p:nvPr>
            <p:ph type="sldNum" sz="quarter" idx="11"/>
          </p:nvPr>
        </p:nvSpPr>
        <p:spPr/>
        <p:txBody>
          <a:bodyPr/>
          <a:lstStyle/>
          <a:p>
            <a:fld id="{5CB413D3-938B-425E-BF30-DF6A0BE3F3E0}"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72840EF-CAC2-4D83-88C7-263A377F13F3}" type="datetimeFigureOut">
              <a:rPr lang="en-GB" smtClean="0"/>
              <a:t>23/11/2021</a:t>
            </a:fld>
            <a:endParaRPr lang="en-GB"/>
          </a:p>
        </p:txBody>
      </p:sp>
      <p:sp>
        <p:nvSpPr>
          <p:cNvPr id="8" name="Slide Number Placeholder 7"/>
          <p:cNvSpPr>
            <a:spLocks noGrp="1"/>
          </p:cNvSpPr>
          <p:nvPr>
            <p:ph type="sldNum" sz="quarter" idx="11"/>
          </p:nvPr>
        </p:nvSpPr>
        <p:spPr/>
        <p:txBody>
          <a:bodyPr/>
          <a:lstStyle/>
          <a:p>
            <a:fld id="{5CB413D3-938B-425E-BF30-DF6A0BE3F3E0}" type="slidenum">
              <a:rPr lang="en-GB" smtClean="0"/>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F72840EF-CAC2-4D83-88C7-263A377F13F3}" type="datetimeFigureOut">
              <a:rPr lang="en-GB" smtClean="0"/>
              <a:t>23/11/2021</a:t>
            </a:fld>
            <a:endParaRPr lang="en-GB"/>
          </a:p>
        </p:txBody>
      </p:sp>
      <p:sp>
        <p:nvSpPr>
          <p:cNvPr id="19" name="Slide Number Placeholder 18"/>
          <p:cNvSpPr>
            <a:spLocks noGrp="1"/>
          </p:cNvSpPr>
          <p:nvPr>
            <p:ph type="sldNum" sz="quarter" idx="16"/>
          </p:nvPr>
        </p:nvSpPr>
        <p:spPr/>
        <p:txBody>
          <a:bodyPr/>
          <a:lstStyle/>
          <a:p>
            <a:fld id="{5CB413D3-938B-425E-BF30-DF6A0BE3F3E0}" type="slidenum">
              <a:rPr lang="en-GB" smtClean="0"/>
              <a:t>‹#›</a:t>
            </a:fld>
            <a:endParaRPr lang="en-GB"/>
          </a:p>
        </p:txBody>
      </p:sp>
      <p:sp>
        <p:nvSpPr>
          <p:cNvPr id="23" name="Footer Placeholder 22"/>
          <p:cNvSpPr>
            <a:spLocks noGrp="1"/>
          </p:cNvSpPr>
          <p:nvPr>
            <p:ph type="ftr" sz="quarter" idx="17"/>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F72840EF-CAC2-4D83-88C7-263A377F13F3}" type="datetimeFigureOut">
              <a:rPr lang="en-GB" smtClean="0"/>
              <a:t>23/11/2021</a:t>
            </a:fld>
            <a:endParaRPr lang="en-GB"/>
          </a:p>
        </p:txBody>
      </p:sp>
      <p:sp>
        <p:nvSpPr>
          <p:cNvPr id="14" name="Slide Number Placeholder 13"/>
          <p:cNvSpPr>
            <a:spLocks noGrp="1"/>
          </p:cNvSpPr>
          <p:nvPr>
            <p:ph type="sldNum" sz="quarter" idx="15"/>
          </p:nvPr>
        </p:nvSpPr>
        <p:spPr>
          <a:xfrm>
            <a:off x="4038600" y="6172200"/>
            <a:ext cx="1066800" cy="304800"/>
          </a:xfrm>
        </p:spPr>
        <p:txBody>
          <a:bodyPr/>
          <a:lstStyle/>
          <a:p>
            <a:fld id="{5CB413D3-938B-425E-BF30-DF6A0BE3F3E0}" type="slidenum">
              <a:rPr lang="en-GB" smtClean="0"/>
              <a:t>‹#›</a:t>
            </a:fld>
            <a:endParaRPr lang="en-GB"/>
          </a:p>
        </p:txBody>
      </p:sp>
      <p:sp>
        <p:nvSpPr>
          <p:cNvPr id="15" name="Footer Placeholder 14"/>
          <p:cNvSpPr>
            <a:spLocks noGrp="1"/>
          </p:cNvSpPr>
          <p:nvPr>
            <p:ph type="ftr" sz="quarter" idx="16"/>
          </p:nvPr>
        </p:nvSpPr>
        <p:spPr>
          <a:xfrm>
            <a:off x="1447800" y="6486525"/>
            <a:ext cx="6248400" cy="29210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F72840EF-CAC2-4D83-88C7-263A377F13F3}" type="datetimeFigureOut">
              <a:rPr lang="en-GB" smtClean="0"/>
              <a:t>23/11/2021</a:t>
            </a:fld>
            <a:endParaRPr lang="en-GB"/>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GB"/>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CB413D3-938B-425E-BF30-DF6A0BE3F3E0}" type="slidenum">
              <a:rPr lang="en-GB" smtClean="0"/>
              <a:t>‹#›</a:t>
            </a:fld>
            <a:endParaRPr lang="en-GB"/>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55776" y="3645024"/>
            <a:ext cx="4022824" cy="477133"/>
          </a:xfrm>
        </p:spPr>
        <p:txBody>
          <a:bodyPr/>
          <a:lstStyle/>
          <a:p>
            <a:r>
              <a:rPr lang="en-GB" sz="2800" b="1" dirty="0" smtClean="0">
                <a:solidFill>
                  <a:schemeClr val="bg1"/>
                </a:solidFill>
                <a:latin typeface="Calibri" pitchFamily="34" charset="0"/>
                <a:cs typeface="Calibri" pitchFamily="34" charset="0"/>
              </a:rPr>
              <a:t>Lecturer</a:t>
            </a:r>
          </a:p>
          <a:p>
            <a:r>
              <a:rPr lang="en-GB" sz="2800" b="1" dirty="0" smtClean="0">
                <a:solidFill>
                  <a:schemeClr val="bg1"/>
                </a:solidFill>
                <a:latin typeface="Calibri" pitchFamily="34" charset="0"/>
                <a:cs typeface="Calibri" pitchFamily="34" charset="0"/>
              </a:rPr>
              <a:t>Muhammad Behroz Khan </a:t>
            </a:r>
          </a:p>
          <a:p>
            <a:r>
              <a:rPr lang="en-GB" sz="2800" b="1" dirty="0" smtClean="0">
                <a:solidFill>
                  <a:schemeClr val="bg1"/>
                </a:solidFill>
                <a:latin typeface="Calibri" pitchFamily="34" charset="0"/>
                <a:cs typeface="Calibri" pitchFamily="34" charset="0"/>
              </a:rPr>
              <a:t>Lecture 02</a:t>
            </a:r>
            <a:endParaRPr lang="en-GB" sz="2800" b="1" dirty="0">
              <a:solidFill>
                <a:schemeClr val="bg1"/>
              </a:solidFill>
              <a:latin typeface="Calibri" pitchFamily="34" charset="0"/>
              <a:cs typeface="Calibri" pitchFamily="34" charset="0"/>
            </a:endParaRPr>
          </a:p>
        </p:txBody>
      </p:sp>
      <p:sp>
        <p:nvSpPr>
          <p:cNvPr id="2" name="Title 1"/>
          <p:cNvSpPr>
            <a:spLocks noGrp="1"/>
          </p:cNvSpPr>
          <p:nvPr>
            <p:ph type="title"/>
          </p:nvPr>
        </p:nvSpPr>
        <p:spPr>
          <a:xfrm>
            <a:off x="2483768" y="2348880"/>
            <a:ext cx="4176464" cy="1008112"/>
          </a:xfrm>
        </p:spPr>
        <p:txBody>
          <a:bodyPr>
            <a:noAutofit/>
          </a:bodyPr>
          <a:lstStyle/>
          <a:p>
            <a:r>
              <a:rPr lang="en-GB" sz="3200" dirty="0" smtClean="0">
                <a:solidFill>
                  <a:schemeClr val="bg1"/>
                </a:solidFill>
                <a:latin typeface="Calibri" pitchFamily="34" charset="0"/>
                <a:cs typeface="Calibri" pitchFamily="34" charset="0"/>
              </a:rPr>
              <a:t>Introduction to </a:t>
            </a:r>
            <a:br>
              <a:rPr lang="en-GB" sz="3200" dirty="0" smtClean="0">
                <a:solidFill>
                  <a:schemeClr val="bg1"/>
                </a:solidFill>
                <a:latin typeface="Calibri" pitchFamily="34" charset="0"/>
                <a:cs typeface="Calibri" pitchFamily="34" charset="0"/>
              </a:rPr>
            </a:br>
            <a:r>
              <a:rPr lang="en-GB" sz="3200" dirty="0" smtClean="0">
                <a:solidFill>
                  <a:schemeClr val="bg1"/>
                </a:solidFill>
                <a:latin typeface="Calibri" pitchFamily="34" charset="0"/>
                <a:cs typeface="Calibri" pitchFamily="34" charset="0"/>
              </a:rPr>
              <a:t>Psychology </a:t>
            </a:r>
            <a:endParaRPr lang="en-GB" sz="32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9782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48680"/>
            <a:ext cx="8229600" cy="5577483"/>
          </a:xfrm>
        </p:spPr>
        <p:txBody>
          <a:bodyPr>
            <a:normAutofit/>
          </a:bodyPr>
          <a:lstStyle/>
          <a:p>
            <a:pPr marL="0" indent="0">
              <a:buNone/>
            </a:pPr>
            <a:endParaRPr lang="en-GB" sz="2800" b="1" dirty="0" smtClean="0"/>
          </a:p>
          <a:p>
            <a:pPr marL="0" indent="0" algn="just">
              <a:buNone/>
            </a:pPr>
            <a:endParaRPr lang="en-GB" sz="2400" dirty="0">
              <a:latin typeface="Calibri" pitchFamily="34" charset="0"/>
              <a:cs typeface="Calibri" pitchFamily="34" charset="0"/>
            </a:endParaRPr>
          </a:p>
          <a:p>
            <a:pPr marL="342900" indent="-342900" algn="just">
              <a:buFont typeface="Arial" pitchFamily="34" charset="0"/>
              <a:buChar char="•"/>
            </a:pPr>
            <a:r>
              <a:rPr lang="en-GB" sz="2400" dirty="0" smtClean="0">
                <a:latin typeface="Calibri" pitchFamily="34" charset="0"/>
                <a:cs typeface="Calibri" pitchFamily="34" charset="0"/>
              </a:rPr>
              <a:t>Gestalt psychologists used such examples to make their point that perception has meaning only when it is seen as a whole rather than as a simple collection of elements.</a:t>
            </a:r>
          </a:p>
        </p:txBody>
      </p:sp>
    </p:spTree>
    <p:extLst>
      <p:ext uri="{BB962C8B-B14F-4D97-AF65-F5344CB8AC3E}">
        <p14:creationId xmlns:p14="http://schemas.microsoft.com/office/powerpoint/2010/main" val="4202474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Sigmund Freud, who as an Austrian physician, was the founder of psychoanalytic school of thoughts.</a:t>
            </a:r>
          </a:p>
          <a:p>
            <a:pPr marL="342900" indent="-342900" algn="just">
              <a:buFont typeface="Arial" pitchFamily="34" charset="0"/>
              <a:buChar char="•"/>
            </a:pPr>
            <a:r>
              <a:rPr lang="en-GB" sz="2400" dirty="0" smtClean="0">
                <a:latin typeface="Calibri" pitchFamily="34" charset="0"/>
                <a:cs typeface="Calibri" pitchFamily="34" charset="0"/>
              </a:rPr>
              <a:t>He was specialized in the diseases of nervous system (Neurologist).</a:t>
            </a:r>
          </a:p>
          <a:p>
            <a:pPr marL="342900" indent="-342900" algn="just">
              <a:buFont typeface="Arial" pitchFamily="34" charset="0"/>
              <a:buChar char="•"/>
            </a:pPr>
            <a:r>
              <a:rPr lang="en-GB" sz="2400" dirty="0" smtClean="0">
                <a:latin typeface="Calibri" pitchFamily="34" charset="0"/>
                <a:cs typeface="Calibri" pitchFamily="34" charset="0"/>
              </a:rPr>
              <a:t>He observed that some of his patients had nothing physically wrong with them, even though they had symptoms of physical illness (headache, insomnia, exhaustion and so forth).</a:t>
            </a:r>
          </a:p>
          <a:p>
            <a:pPr marL="342900" indent="-342900" algn="just">
              <a:buFont typeface="Arial" pitchFamily="34" charset="0"/>
              <a:buChar char="•"/>
            </a:pPr>
            <a:r>
              <a:rPr lang="en-GB" sz="2400" dirty="0" smtClean="0">
                <a:latin typeface="Calibri" pitchFamily="34" charset="0"/>
                <a:cs typeface="Calibri" pitchFamily="34" charset="0"/>
              </a:rPr>
              <a:t>He suspected that mental conflicts lays behind these symptoms.</a:t>
            </a:r>
            <a:endParaRPr lang="en-GB" sz="2400" dirty="0">
              <a:latin typeface="Calibri" pitchFamily="34" charset="0"/>
              <a:cs typeface="Calibri" pitchFamily="34" charset="0"/>
            </a:endParaRPr>
          </a:p>
        </p:txBody>
      </p:sp>
      <p:sp>
        <p:nvSpPr>
          <p:cNvPr id="3" name="Title 2"/>
          <p:cNvSpPr>
            <a:spLocks noGrp="1"/>
          </p:cNvSpPr>
          <p:nvPr>
            <p:ph type="title"/>
          </p:nvPr>
        </p:nvSpPr>
        <p:spPr/>
        <p:txBody>
          <a:bodyPr/>
          <a:lstStyle/>
          <a:p>
            <a:r>
              <a:rPr lang="en-GB" dirty="0" smtClean="0"/>
              <a:t>5. </a:t>
            </a:r>
            <a:r>
              <a:rPr lang="en-GB" sz="2400" dirty="0" smtClean="0">
                <a:latin typeface="Calibri" pitchFamily="34" charset="0"/>
                <a:cs typeface="Calibri" pitchFamily="34" charset="0"/>
              </a:rPr>
              <a:t>Psychoanalysis</a:t>
            </a:r>
            <a:endParaRPr lang="en-GB" dirty="0">
              <a:latin typeface="Calibri" pitchFamily="34" charset="0"/>
              <a:cs typeface="Calibri" pitchFamily="34" charset="0"/>
            </a:endParaRPr>
          </a:p>
        </p:txBody>
      </p:sp>
    </p:spTree>
    <p:extLst>
      <p:ext uri="{BB962C8B-B14F-4D97-AF65-F5344CB8AC3E}">
        <p14:creationId xmlns:p14="http://schemas.microsoft.com/office/powerpoint/2010/main" val="1623988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628800"/>
            <a:ext cx="8229600" cy="4752528"/>
          </a:xfrm>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Freud helped his patients to interpret and understand their mental problem, his this approach of treatment was named as Psychoanalysis.</a:t>
            </a:r>
          </a:p>
          <a:p>
            <a:pPr marL="342900" indent="-342900" algn="just">
              <a:buFont typeface="Arial" pitchFamily="34" charset="0"/>
              <a:buChar char="•"/>
            </a:pPr>
            <a:endParaRPr lang="en-GB" sz="2400" dirty="0" smtClean="0">
              <a:latin typeface="Calibri" pitchFamily="34" charset="0"/>
              <a:cs typeface="Calibri" pitchFamily="34" charset="0"/>
            </a:endParaRPr>
          </a:p>
          <a:p>
            <a:pPr marL="342900" indent="-342900" algn="just">
              <a:buFont typeface="Arial" pitchFamily="34" charset="0"/>
              <a:buChar char="•"/>
            </a:pPr>
            <a:r>
              <a:rPr lang="en-GB" sz="2400" dirty="0" smtClean="0">
                <a:latin typeface="Calibri" pitchFamily="34" charset="0"/>
                <a:cs typeface="Calibri" pitchFamily="34" charset="0"/>
              </a:rPr>
              <a:t>He wrote on many topics, including personality development, human sexuality, therapy techniques, and adjustment.</a:t>
            </a:r>
            <a:endParaRPr lang="en-GB" sz="2400" dirty="0">
              <a:latin typeface="Calibri" pitchFamily="34" charset="0"/>
              <a:cs typeface="Calibri" pitchFamily="34" charset="0"/>
            </a:endParaRPr>
          </a:p>
        </p:txBody>
      </p:sp>
    </p:spTree>
    <p:extLst>
      <p:ext uri="{BB962C8B-B14F-4D97-AF65-F5344CB8AC3E}">
        <p14:creationId xmlns:p14="http://schemas.microsoft.com/office/powerpoint/2010/main" val="1338705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marL="342900" indent="-342900" algn="just">
              <a:buFont typeface="Arial" pitchFamily="34" charset="0"/>
              <a:buChar char="•"/>
            </a:pPr>
            <a:r>
              <a:rPr lang="en-GB" sz="2400" dirty="0" smtClean="0">
                <a:latin typeface="Calibri" pitchFamily="34" charset="0"/>
                <a:cs typeface="Calibri" pitchFamily="34" charset="0"/>
              </a:rPr>
              <a:t>Today, psychology doesn’t have one school of thought.</a:t>
            </a:r>
          </a:p>
          <a:p>
            <a:pPr marL="342900" indent="-342900" algn="just">
              <a:buFont typeface="Arial" pitchFamily="34" charset="0"/>
              <a:buChar char="•"/>
            </a:pPr>
            <a:r>
              <a:rPr lang="en-GB" sz="2400" dirty="0" smtClean="0">
                <a:latin typeface="Calibri" pitchFamily="34" charset="0"/>
                <a:cs typeface="Calibri" pitchFamily="34" charset="0"/>
              </a:rPr>
              <a:t>Psychologist now apply different approaches to study behavior and mental processes, combining theories and methods from variety of sources.</a:t>
            </a:r>
          </a:p>
          <a:p>
            <a:pPr marL="342900" indent="-342900" algn="just">
              <a:buFont typeface="Arial" pitchFamily="34" charset="0"/>
              <a:buChar char="•"/>
            </a:pPr>
            <a:r>
              <a:rPr lang="en-GB" sz="2400" dirty="0" smtClean="0">
                <a:latin typeface="Calibri" pitchFamily="34" charset="0"/>
                <a:cs typeface="Calibri" pitchFamily="34" charset="0"/>
              </a:rPr>
              <a:t>The major approaches to study psychology are following:</a:t>
            </a:r>
          </a:p>
          <a:p>
            <a:pPr marL="457200" lvl="1" indent="-457200" algn="just">
              <a:buFont typeface="+mj-lt"/>
              <a:buAutoNum type="arabicPeriod"/>
            </a:pPr>
            <a:r>
              <a:rPr lang="en-GB" sz="2400" dirty="0" smtClean="0">
                <a:latin typeface="Calibri" pitchFamily="34" charset="0"/>
                <a:cs typeface="Calibri" pitchFamily="34" charset="0"/>
              </a:rPr>
              <a:t>The Biological Approach</a:t>
            </a:r>
          </a:p>
          <a:p>
            <a:pPr marL="457200" lvl="1" indent="-457200" algn="just">
              <a:buFont typeface="+mj-lt"/>
              <a:buAutoNum type="arabicPeriod"/>
            </a:pPr>
            <a:r>
              <a:rPr lang="en-GB" sz="2400" dirty="0" smtClean="0">
                <a:latin typeface="Calibri" pitchFamily="34" charset="0"/>
                <a:cs typeface="Calibri" pitchFamily="34" charset="0"/>
              </a:rPr>
              <a:t>The Psychodynamic Approach</a:t>
            </a:r>
          </a:p>
          <a:p>
            <a:pPr marL="457200" lvl="1" indent="-457200" algn="just">
              <a:buFont typeface="+mj-lt"/>
              <a:buAutoNum type="arabicPeriod"/>
            </a:pPr>
            <a:r>
              <a:rPr lang="en-GB" sz="2400" dirty="0" smtClean="0">
                <a:latin typeface="Calibri" pitchFamily="34" charset="0"/>
                <a:cs typeface="Calibri" pitchFamily="34" charset="0"/>
              </a:rPr>
              <a:t>The Cognitive Approach</a:t>
            </a:r>
          </a:p>
          <a:p>
            <a:pPr marL="457200" lvl="1" indent="-457200" algn="just">
              <a:buFont typeface="+mj-lt"/>
              <a:buAutoNum type="arabicPeriod"/>
            </a:pPr>
            <a:r>
              <a:rPr lang="en-GB" sz="2400" dirty="0" smtClean="0">
                <a:latin typeface="Calibri" pitchFamily="34" charset="0"/>
                <a:cs typeface="Calibri" pitchFamily="34" charset="0"/>
              </a:rPr>
              <a:t>The Behavioral Approach</a:t>
            </a:r>
          </a:p>
          <a:p>
            <a:pPr marL="457200" lvl="1" indent="-457200" algn="just">
              <a:buFont typeface="+mj-lt"/>
              <a:buAutoNum type="arabicPeriod"/>
            </a:pPr>
            <a:r>
              <a:rPr lang="en-GB" sz="2400" dirty="0" smtClean="0">
                <a:latin typeface="Calibri" pitchFamily="34" charset="0"/>
                <a:cs typeface="Calibri" pitchFamily="34" charset="0"/>
              </a:rPr>
              <a:t>The </a:t>
            </a:r>
            <a:r>
              <a:rPr lang="en-GB" sz="2400" dirty="0">
                <a:latin typeface="Calibri" pitchFamily="34" charset="0"/>
                <a:cs typeface="Calibri" pitchFamily="34" charset="0"/>
              </a:rPr>
              <a:t>H</a:t>
            </a:r>
            <a:r>
              <a:rPr lang="en-GB" sz="2400" dirty="0" smtClean="0">
                <a:latin typeface="Calibri" pitchFamily="34" charset="0"/>
                <a:cs typeface="Calibri" pitchFamily="34" charset="0"/>
              </a:rPr>
              <a:t>umanistic Approach</a:t>
            </a:r>
            <a:endParaRPr lang="en-GB" sz="2400" dirty="0">
              <a:latin typeface="Calibri" pitchFamily="34" charset="0"/>
              <a:cs typeface="Calibri" pitchFamily="34" charset="0"/>
            </a:endParaRPr>
          </a:p>
        </p:txBody>
      </p:sp>
      <p:sp>
        <p:nvSpPr>
          <p:cNvPr id="3" name="Title 2"/>
          <p:cNvSpPr>
            <a:spLocks noGrp="1"/>
          </p:cNvSpPr>
          <p:nvPr>
            <p:ph type="title"/>
          </p:nvPr>
        </p:nvSpPr>
        <p:spPr/>
        <p:txBody>
          <a:bodyPr>
            <a:noAutofit/>
          </a:bodyPr>
          <a:lstStyle/>
          <a:p>
            <a:r>
              <a:rPr lang="en-GB" sz="2200" dirty="0" smtClean="0">
                <a:latin typeface="Calibri" pitchFamily="34" charset="0"/>
                <a:cs typeface="Calibri" pitchFamily="34" charset="0"/>
              </a:rPr>
              <a:t>Current approaches /models in psychology</a:t>
            </a:r>
            <a:endParaRPr lang="en-GB" sz="2200" dirty="0">
              <a:latin typeface="Calibri" pitchFamily="34" charset="0"/>
              <a:cs typeface="Calibri" pitchFamily="34" charset="0"/>
            </a:endParaRPr>
          </a:p>
        </p:txBody>
      </p:sp>
    </p:spTree>
    <p:extLst>
      <p:ext uri="{BB962C8B-B14F-4D97-AF65-F5344CB8AC3E}">
        <p14:creationId xmlns:p14="http://schemas.microsoft.com/office/powerpoint/2010/main" val="3899671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According to this approach;</a:t>
            </a:r>
          </a:p>
          <a:p>
            <a:pPr marL="342900" indent="-342900" algn="just">
              <a:buFont typeface="Arial" pitchFamily="34" charset="0"/>
              <a:buChar char="•"/>
            </a:pPr>
            <a:endParaRPr lang="en-GB" sz="2400" dirty="0" smtClean="0">
              <a:latin typeface="Calibri" pitchFamily="34" charset="0"/>
              <a:cs typeface="Calibri" pitchFamily="34" charset="0"/>
            </a:endParaRPr>
          </a:p>
          <a:p>
            <a:pPr marL="342900" indent="-342900" algn="just">
              <a:buFont typeface="Arial" pitchFamily="34" charset="0"/>
              <a:buChar char="•"/>
            </a:pPr>
            <a:r>
              <a:rPr lang="en-GB" sz="2400" dirty="0" smtClean="0">
                <a:latin typeface="Calibri" pitchFamily="34" charset="0"/>
                <a:cs typeface="Calibri" pitchFamily="34" charset="0"/>
              </a:rPr>
              <a:t>The behavior of human being and animals should be considered from the view of biological functioning.</a:t>
            </a:r>
          </a:p>
          <a:p>
            <a:pPr marL="342900" indent="-342900" algn="just">
              <a:buFont typeface="Arial" pitchFamily="34" charset="0"/>
              <a:buChar char="•"/>
            </a:pPr>
            <a:endParaRPr lang="en-GB" sz="2400" dirty="0" smtClean="0">
              <a:latin typeface="Calibri" pitchFamily="34" charset="0"/>
              <a:cs typeface="Calibri" pitchFamily="34" charset="0"/>
            </a:endParaRPr>
          </a:p>
          <a:p>
            <a:pPr marL="342900" indent="-342900" algn="just">
              <a:buFont typeface="Arial" pitchFamily="34" charset="0"/>
              <a:buChar char="•"/>
            </a:pPr>
            <a:r>
              <a:rPr lang="en-GB" sz="2400" dirty="0" smtClean="0">
                <a:latin typeface="Calibri" pitchFamily="34" charset="0"/>
                <a:cs typeface="Calibri" pitchFamily="34" charset="0"/>
              </a:rPr>
              <a:t>The study of nervous system help us interpret perception, memory, emotions, and psychological disorders.</a:t>
            </a:r>
            <a:endParaRPr lang="en-GB" sz="2400" dirty="0">
              <a:latin typeface="Calibri" pitchFamily="34" charset="0"/>
              <a:cs typeface="Calibri" pitchFamily="34" charset="0"/>
            </a:endParaRPr>
          </a:p>
        </p:txBody>
      </p:sp>
      <p:sp>
        <p:nvSpPr>
          <p:cNvPr id="3" name="Title 2"/>
          <p:cNvSpPr>
            <a:spLocks noGrp="1"/>
          </p:cNvSpPr>
          <p:nvPr>
            <p:ph type="title"/>
          </p:nvPr>
        </p:nvSpPr>
        <p:spPr/>
        <p:txBody>
          <a:bodyPr>
            <a:noAutofit/>
          </a:bodyPr>
          <a:lstStyle/>
          <a:p>
            <a:r>
              <a:rPr lang="en-GB" sz="2300" dirty="0" smtClean="0">
                <a:latin typeface="Calibri" pitchFamily="34" charset="0"/>
                <a:cs typeface="Calibri" pitchFamily="34" charset="0"/>
              </a:rPr>
              <a:t>1. the Biological  approach</a:t>
            </a:r>
            <a:endParaRPr lang="en-GB" sz="2300" dirty="0">
              <a:latin typeface="Calibri" pitchFamily="34" charset="0"/>
              <a:cs typeface="Calibri" pitchFamily="34" charset="0"/>
            </a:endParaRPr>
          </a:p>
        </p:txBody>
      </p:sp>
    </p:spTree>
    <p:extLst>
      <p:ext uri="{BB962C8B-B14F-4D97-AF65-F5344CB8AC3E}">
        <p14:creationId xmlns:p14="http://schemas.microsoft.com/office/powerpoint/2010/main" val="3955183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This model emphasizes unconscious motivation and the influence of sexual and aggressive drives on behavior.</a:t>
            </a:r>
          </a:p>
          <a:p>
            <a:pPr marL="342900" indent="-342900" algn="just">
              <a:buFont typeface="Arial" pitchFamily="34" charset="0"/>
              <a:buChar char="•"/>
            </a:pPr>
            <a:endParaRPr lang="en-GB" sz="2400" dirty="0" smtClean="0">
              <a:latin typeface="Calibri" pitchFamily="34" charset="0"/>
              <a:cs typeface="Calibri" pitchFamily="34" charset="0"/>
            </a:endParaRPr>
          </a:p>
          <a:p>
            <a:pPr marL="342900" indent="-342900" algn="just">
              <a:buFont typeface="Arial" pitchFamily="34" charset="0"/>
              <a:buChar char="•"/>
            </a:pPr>
            <a:r>
              <a:rPr lang="en-GB" sz="2400" dirty="0" smtClean="0">
                <a:latin typeface="Calibri" pitchFamily="34" charset="0"/>
                <a:cs typeface="Calibri" pitchFamily="34" charset="0"/>
              </a:rPr>
              <a:t>It has major impact in the fields of personality, psychological disorders and therapy.</a:t>
            </a:r>
            <a:endParaRPr lang="en-GB" sz="2400" dirty="0">
              <a:latin typeface="Calibri" pitchFamily="34" charset="0"/>
              <a:cs typeface="Calibri" pitchFamily="34" charset="0"/>
            </a:endParaRPr>
          </a:p>
        </p:txBody>
      </p:sp>
      <p:sp>
        <p:nvSpPr>
          <p:cNvPr id="3" name="Title 2"/>
          <p:cNvSpPr>
            <a:spLocks noGrp="1"/>
          </p:cNvSpPr>
          <p:nvPr>
            <p:ph type="title"/>
          </p:nvPr>
        </p:nvSpPr>
        <p:spPr/>
        <p:txBody>
          <a:bodyPr>
            <a:noAutofit/>
          </a:bodyPr>
          <a:lstStyle/>
          <a:p>
            <a:r>
              <a:rPr lang="en-GB" sz="2000" dirty="0" smtClean="0">
                <a:latin typeface="Calibri" pitchFamily="34" charset="0"/>
                <a:cs typeface="Calibri" pitchFamily="34" charset="0"/>
              </a:rPr>
              <a:t>2. The Psychodynamic approach</a:t>
            </a:r>
            <a:endParaRPr lang="en-GB" sz="2000" dirty="0">
              <a:latin typeface="Calibri" pitchFamily="34" charset="0"/>
              <a:cs typeface="Calibri" pitchFamily="34" charset="0"/>
            </a:endParaRPr>
          </a:p>
        </p:txBody>
      </p:sp>
    </p:spTree>
    <p:extLst>
      <p:ext uri="{BB962C8B-B14F-4D97-AF65-F5344CB8AC3E}">
        <p14:creationId xmlns:p14="http://schemas.microsoft.com/office/powerpoint/2010/main" val="4220335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This approach includes the study of mental processes such as thinking, perception, memory, and problem solving.</a:t>
            </a:r>
          </a:p>
          <a:p>
            <a:pPr marL="342900" indent="-342900" algn="just">
              <a:buFont typeface="Arial" pitchFamily="34" charset="0"/>
              <a:buChar char="•"/>
            </a:pPr>
            <a:endParaRPr lang="en-GB" sz="2400" dirty="0" smtClean="0">
              <a:latin typeface="Calibri" pitchFamily="34" charset="0"/>
              <a:cs typeface="Calibri" pitchFamily="34" charset="0"/>
            </a:endParaRPr>
          </a:p>
          <a:p>
            <a:pPr marL="342900" indent="-342900" algn="just">
              <a:buFont typeface="Arial" pitchFamily="34" charset="0"/>
              <a:buChar char="•"/>
            </a:pPr>
            <a:r>
              <a:rPr lang="en-GB" sz="2400" dirty="0" smtClean="0">
                <a:latin typeface="Calibri" pitchFamily="34" charset="0"/>
                <a:cs typeface="Calibri" pitchFamily="34" charset="0"/>
              </a:rPr>
              <a:t>Cognitive psychologist seek to explain how we process information and how our ways of thinking about the world influences our behavior.</a:t>
            </a:r>
          </a:p>
          <a:p>
            <a:pPr marL="342900" indent="-342900" algn="l">
              <a:buFont typeface="Arial" pitchFamily="34" charset="0"/>
              <a:buChar char="•"/>
            </a:pPr>
            <a:endParaRPr lang="en-GB" sz="2400" dirty="0">
              <a:latin typeface="Calibri" pitchFamily="34" charset="0"/>
              <a:cs typeface="Calibri" pitchFamily="34" charset="0"/>
            </a:endParaRPr>
          </a:p>
        </p:txBody>
      </p:sp>
      <p:sp>
        <p:nvSpPr>
          <p:cNvPr id="3" name="Title 2"/>
          <p:cNvSpPr>
            <a:spLocks noGrp="1"/>
          </p:cNvSpPr>
          <p:nvPr>
            <p:ph type="title"/>
          </p:nvPr>
        </p:nvSpPr>
        <p:spPr/>
        <p:txBody>
          <a:bodyPr>
            <a:normAutofit/>
          </a:bodyPr>
          <a:lstStyle/>
          <a:p>
            <a:r>
              <a:rPr lang="en-GB" sz="2200" dirty="0" smtClean="0">
                <a:latin typeface="Calibri" pitchFamily="34" charset="0"/>
                <a:cs typeface="Calibri" pitchFamily="34" charset="0"/>
              </a:rPr>
              <a:t>3. The Cognitive approach</a:t>
            </a:r>
            <a:endParaRPr lang="en-GB" sz="2200" dirty="0">
              <a:latin typeface="Calibri" pitchFamily="34" charset="0"/>
              <a:cs typeface="Calibri" pitchFamily="34" charset="0"/>
            </a:endParaRPr>
          </a:p>
        </p:txBody>
      </p:sp>
    </p:spTree>
    <p:extLst>
      <p:ext uri="{BB962C8B-B14F-4D97-AF65-F5344CB8AC3E}">
        <p14:creationId xmlns:p14="http://schemas.microsoft.com/office/powerpoint/2010/main" val="217279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This model concentrates on observable behavior.</a:t>
            </a:r>
          </a:p>
          <a:p>
            <a:pPr marL="342900" indent="-342900" algn="just">
              <a:buFont typeface="Arial" pitchFamily="34" charset="0"/>
              <a:buChar char="•"/>
            </a:pPr>
            <a:r>
              <a:rPr lang="en-GB" sz="2400" dirty="0" smtClean="0">
                <a:latin typeface="Calibri" pitchFamily="34" charset="0"/>
                <a:cs typeface="Calibri" pitchFamily="34" charset="0"/>
              </a:rPr>
              <a:t>It suggests that an understanding and control of a person’s environment is sufficient to fully explain and modify behavior. </a:t>
            </a:r>
            <a:endParaRPr lang="en-GB" sz="2400" dirty="0">
              <a:latin typeface="Calibri" pitchFamily="34" charset="0"/>
              <a:cs typeface="Calibri" pitchFamily="34" charset="0"/>
            </a:endParaRPr>
          </a:p>
        </p:txBody>
      </p:sp>
      <p:sp>
        <p:nvSpPr>
          <p:cNvPr id="3" name="Title 2"/>
          <p:cNvSpPr>
            <a:spLocks noGrp="1"/>
          </p:cNvSpPr>
          <p:nvPr>
            <p:ph type="title"/>
          </p:nvPr>
        </p:nvSpPr>
        <p:spPr/>
        <p:txBody>
          <a:bodyPr>
            <a:noAutofit/>
          </a:bodyPr>
          <a:lstStyle/>
          <a:p>
            <a:r>
              <a:rPr lang="en-GB" sz="2200" dirty="0" smtClean="0">
                <a:latin typeface="Calibri" pitchFamily="34" charset="0"/>
                <a:cs typeface="Calibri" pitchFamily="34" charset="0"/>
              </a:rPr>
              <a:t>4. The Behavioral Approach</a:t>
            </a:r>
            <a:endParaRPr lang="en-GB" sz="2200" dirty="0">
              <a:latin typeface="Calibri" pitchFamily="34" charset="0"/>
              <a:cs typeface="Calibri" pitchFamily="34" charset="0"/>
            </a:endParaRPr>
          </a:p>
        </p:txBody>
      </p:sp>
    </p:spTree>
    <p:extLst>
      <p:ext uri="{BB962C8B-B14F-4D97-AF65-F5344CB8AC3E}">
        <p14:creationId xmlns:p14="http://schemas.microsoft.com/office/powerpoint/2010/main" val="4025443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just">
              <a:buFont typeface="Arial" pitchFamily="34" charset="0"/>
              <a:buChar char="•"/>
            </a:pPr>
            <a:r>
              <a:rPr lang="en-GB" sz="2400" dirty="0" smtClean="0">
                <a:latin typeface="Calibri" pitchFamily="34" charset="0"/>
                <a:cs typeface="Calibri" pitchFamily="34" charset="0"/>
              </a:rPr>
              <a:t>The humanistic approach emphasizes that people are unique and complex organism; each person has a capacity to reach his or her maximum potentials.</a:t>
            </a:r>
          </a:p>
          <a:p>
            <a:pPr marL="342900" indent="-342900" algn="l">
              <a:buFont typeface="Arial" pitchFamily="34" charset="0"/>
              <a:buChar char="•"/>
            </a:pPr>
            <a:endParaRPr lang="en-GB" dirty="0">
              <a:latin typeface="Calibri" pitchFamily="34" charset="0"/>
              <a:cs typeface="Calibri" pitchFamily="34" charset="0"/>
            </a:endParaRPr>
          </a:p>
        </p:txBody>
      </p:sp>
      <p:sp>
        <p:nvSpPr>
          <p:cNvPr id="3" name="Title 2"/>
          <p:cNvSpPr>
            <a:spLocks noGrp="1"/>
          </p:cNvSpPr>
          <p:nvPr>
            <p:ph type="title"/>
          </p:nvPr>
        </p:nvSpPr>
        <p:spPr/>
        <p:txBody>
          <a:bodyPr>
            <a:noAutofit/>
          </a:bodyPr>
          <a:lstStyle/>
          <a:p>
            <a:r>
              <a:rPr lang="en-GB" sz="2200" dirty="0" smtClean="0">
                <a:latin typeface="Calibri" pitchFamily="34" charset="0"/>
                <a:cs typeface="Calibri" pitchFamily="34" charset="0"/>
              </a:rPr>
              <a:t>5. The humanistic approach</a:t>
            </a:r>
            <a:endParaRPr lang="en-GB" sz="2200" dirty="0">
              <a:latin typeface="Calibri" pitchFamily="34" charset="0"/>
              <a:cs typeface="Calibri" pitchFamily="34" charset="0"/>
            </a:endParaRPr>
          </a:p>
        </p:txBody>
      </p:sp>
    </p:spTree>
    <p:extLst>
      <p:ext uri="{BB962C8B-B14F-4D97-AF65-F5344CB8AC3E}">
        <p14:creationId xmlns:p14="http://schemas.microsoft.com/office/powerpoint/2010/main" val="3765026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576528"/>
          </a:xfrm>
        </p:spPr>
        <p:txBody>
          <a:bodyPr>
            <a:normAutofit lnSpcReduction="10000"/>
          </a:bodyPr>
          <a:lstStyle/>
          <a:p>
            <a:pPr marL="342900" indent="-342900" algn="just">
              <a:buFont typeface="Arial" pitchFamily="34" charset="0"/>
              <a:buChar char="•"/>
            </a:pPr>
            <a:r>
              <a:rPr lang="en-GB" sz="2200" dirty="0" smtClean="0">
                <a:latin typeface="Calibri" pitchFamily="34" charset="0"/>
                <a:cs typeface="Calibri" pitchFamily="34" charset="0"/>
              </a:rPr>
              <a:t>As a science, psychology shares goals and scientific studies with other sciences, such as biology, chemistry etc.</a:t>
            </a:r>
          </a:p>
          <a:p>
            <a:pPr marL="342900" indent="-342900" algn="just">
              <a:buFont typeface="Arial" pitchFamily="34" charset="0"/>
              <a:buChar char="•"/>
            </a:pPr>
            <a:r>
              <a:rPr lang="en-GB" sz="2200" dirty="0" smtClean="0">
                <a:latin typeface="Calibri" pitchFamily="34" charset="0"/>
                <a:cs typeface="Calibri" pitchFamily="34" charset="0"/>
              </a:rPr>
              <a:t>Psychology begins with a body of knowledge and then proceed to investigate.</a:t>
            </a:r>
          </a:p>
          <a:p>
            <a:pPr marL="342900" indent="-342900" algn="just">
              <a:buFont typeface="Arial" pitchFamily="34" charset="0"/>
              <a:buChar char="•"/>
            </a:pPr>
            <a:r>
              <a:rPr lang="en-GB" sz="2200" dirty="0" smtClean="0">
                <a:latin typeface="Calibri" pitchFamily="34" charset="0"/>
                <a:cs typeface="Calibri" pitchFamily="34" charset="0"/>
              </a:rPr>
              <a:t>They use a variety of methods, which allow them to reach the goals of description, explanation, prediction, and control.</a:t>
            </a:r>
          </a:p>
          <a:p>
            <a:pPr algn="just"/>
            <a:r>
              <a:rPr lang="en-GB" sz="2400" b="1" dirty="0" smtClean="0">
                <a:latin typeface="Calibri" pitchFamily="34" charset="0"/>
                <a:cs typeface="Calibri" pitchFamily="34" charset="0"/>
              </a:rPr>
              <a:t>Description</a:t>
            </a:r>
          </a:p>
          <a:p>
            <a:pPr marL="342900" indent="-342900" algn="just">
              <a:buFont typeface="Arial" pitchFamily="34" charset="0"/>
              <a:buChar char="•"/>
            </a:pPr>
            <a:r>
              <a:rPr lang="en-GB" sz="2200" dirty="0" smtClean="0">
                <a:latin typeface="Calibri" pitchFamily="34" charset="0"/>
                <a:cs typeface="Calibri" pitchFamily="34" charset="0"/>
              </a:rPr>
              <a:t>Understanding human behavior must begin with careful description of how people think, feel, and act in specific situation.</a:t>
            </a:r>
          </a:p>
          <a:p>
            <a:pPr marL="342900" indent="-342900" algn="just">
              <a:buFont typeface="Arial" pitchFamily="34" charset="0"/>
              <a:buChar char="•"/>
            </a:pPr>
            <a:r>
              <a:rPr lang="en-GB" sz="2200" dirty="0" smtClean="0">
                <a:latin typeface="Calibri" pitchFamily="34" charset="0"/>
                <a:cs typeface="Calibri" pitchFamily="34" charset="0"/>
              </a:rPr>
              <a:t>It usually helps psychologist basic patterns of behavior.</a:t>
            </a:r>
          </a:p>
          <a:p>
            <a:pPr marL="342900" indent="-342900" algn="just">
              <a:buFont typeface="Arial" pitchFamily="34" charset="0"/>
              <a:buChar char="•"/>
            </a:pPr>
            <a:r>
              <a:rPr lang="en-GB" sz="2200" dirty="0" smtClean="0">
                <a:latin typeface="Calibri" pitchFamily="34" charset="0"/>
                <a:cs typeface="Calibri" pitchFamily="34" charset="0"/>
              </a:rPr>
              <a:t>Description of behavior allow them to develop theories or assumptions about behavior.</a:t>
            </a:r>
            <a:endParaRPr lang="en-GB" sz="2200" dirty="0">
              <a:latin typeface="Calibri" pitchFamily="34" charset="0"/>
              <a:cs typeface="Calibri" pitchFamily="34" charset="0"/>
            </a:endParaRPr>
          </a:p>
        </p:txBody>
      </p:sp>
      <p:sp>
        <p:nvSpPr>
          <p:cNvPr id="3" name="Title 2"/>
          <p:cNvSpPr>
            <a:spLocks noGrp="1"/>
          </p:cNvSpPr>
          <p:nvPr>
            <p:ph type="title"/>
          </p:nvPr>
        </p:nvSpPr>
        <p:spPr/>
        <p:txBody>
          <a:bodyPr>
            <a:normAutofit/>
          </a:bodyPr>
          <a:lstStyle/>
          <a:p>
            <a:r>
              <a:rPr lang="en-GB" sz="2400" dirty="0" smtClean="0">
                <a:latin typeface="Calibri" pitchFamily="34" charset="0"/>
                <a:cs typeface="Calibri" pitchFamily="34" charset="0"/>
              </a:rPr>
              <a:t>Psychology as a Science</a:t>
            </a:r>
            <a:endParaRPr lang="en-GB" sz="2400" dirty="0">
              <a:latin typeface="Calibri" pitchFamily="34" charset="0"/>
              <a:cs typeface="Calibri" pitchFamily="34" charset="0"/>
            </a:endParaRPr>
          </a:p>
        </p:txBody>
      </p:sp>
    </p:spTree>
    <p:extLst>
      <p:ext uri="{BB962C8B-B14F-4D97-AF65-F5344CB8AC3E}">
        <p14:creationId xmlns:p14="http://schemas.microsoft.com/office/powerpoint/2010/main" val="1839689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Much of the early period of scientific psychology involved ‘’schools’’ of psychology. Each school deal with a problem differently and different methods used by different schools in investigating that subject matter.</a:t>
            </a:r>
          </a:p>
          <a:p>
            <a:pPr marL="342900" indent="-342900" algn="just">
              <a:buFont typeface="Arial" pitchFamily="34" charset="0"/>
              <a:buChar char="•"/>
            </a:pPr>
            <a:r>
              <a:rPr lang="en-GB" sz="2400" dirty="0" smtClean="0">
                <a:latin typeface="Calibri" pitchFamily="34" charset="0"/>
                <a:cs typeface="Calibri" pitchFamily="34" charset="0"/>
              </a:rPr>
              <a:t>There are five school of thoughts that guided psychologist in their actions. These are as follow:</a:t>
            </a:r>
            <a:endParaRPr lang="en-GB" sz="2400" dirty="0">
              <a:latin typeface="Calibri" pitchFamily="34" charset="0"/>
              <a:cs typeface="Calibri" pitchFamily="34" charset="0"/>
            </a:endParaRPr>
          </a:p>
        </p:txBody>
      </p:sp>
      <p:sp>
        <p:nvSpPr>
          <p:cNvPr id="2" name="Title 1"/>
          <p:cNvSpPr>
            <a:spLocks noGrp="1"/>
          </p:cNvSpPr>
          <p:nvPr>
            <p:ph type="title"/>
          </p:nvPr>
        </p:nvSpPr>
        <p:spPr/>
        <p:txBody>
          <a:bodyPr>
            <a:normAutofit/>
          </a:bodyPr>
          <a:lstStyle/>
          <a:p>
            <a:r>
              <a:rPr lang="en-GB" sz="2400" b="1" dirty="0" smtClean="0"/>
              <a:t>School of Thoughts</a:t>
            </a:r>
            <a:endParaRPr lang="en-GB" sz="2400" b="1" dirty="0"/>
          </a:p>
        </p:txBody>
      </p:sp>
    </p:spTree>
    <p:extLst>
      <p:ext uri="{BB962C8B-B14F-4D97-AF65-F5344CB8AC3E}">
        <p14:creationId xmlns:p14="http://schemas.microsoft.com/office/powerpoint/2010/main" val="3042751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56792"/>
            <a:ext cx="8229600" cy="5040560"/>
          </a:xfrm>
        </p:spPr>
        <p:txBody>
          <a:bodyPr>
            <a:normAutofit fontScale="92500" lnSpcReduction="20000"/>
          </a:bodyPr>
          <a:lstStyle/>
          <a:p>
            <a:pPr algn="just"/>
            <a:r>
              <a:rPr lang="en-GB" sz="2600" b="1" dirty="0" smtClean="0">
                <a:latin typeface="Calibri" pitchFamily="34" charset="0"/>
                <a:cs typeface="Calibri" pitchFamily="34" charset="0"/>
              </a:rPr>
              <a:t>Explanation</a:t>
            </a:r>
            <a:endParaRPr lang="en-GB" sz="2400" b="1" dirty="0" smtClean="0">
              <a:latin typeface="Calibri" pitchFamily="34" charset="0"/>
              <a:cs typeface="Calibri" pitchFamily="34" charset="0"/>
            </a:endParaRPr>
          </a:p>
          <a:p>
            <a:pPr marL="342900" indent="-342900" algn="just">
              <a:buFont typeface="Arial" pitchFamily="34" charset="0"/>
              <a:buChar char="•"/>
            </a:pPr>
            <a:r>
              <a:rPr lang="en-GB" sz="2400" dirty="0" smtClean="0">
                <a:latin typeface="Calibri" pitchFamily="34" charset="0"/>
                <a:cs typeface="Calibri" pitchFamily="34" charset="0"/>
              </a:rPr>
              <a:t>Describing human behavior is not enough, we also want to know why it happens?</a:t>
            </a:r>
          </a:p>
          <a:p>
            <a:pPr marL="342900" indent="-342900" algn="just">
              <a:buFont typeface="Arial" pitchFamily="34" charset="0"/>
              <a:buChar char="•"/>
            </a:pPr>
            <a:r>
              <a:rPr lang="en-GB" sz="2400" dirty="0" smtClean="0">
                <a:latin typeface="Calibri" pitchFamily="34" charset="0"/>
                <a:cs typeface="Calibri" pitchFamily="34" charset="0"/>
              </a:rPr>
              <a:t>Psychologist conduct studies to explain different aspects of </a:t>
            </a:r>
            <a:r>
              <a:rPr lang="en-GB" sz="2400" smtClean="0">
                <a:latin typeface="Calibri" pitchFamily="34" charset="0"/>
                <a:cs typeface="Calibri" pitchFamily="34" charset="0"/>
              </a:rPr>
              <a:t>behavior</a:t>
            </a:r>
            <a:r>
              <a:rPr lang="en-GB" sz="2400" smtClean="0">
                <a:latin typeface="Calibri" pitchFamily="34" charset="0"/>
                <a:cs typeface="Calibri" pitchFamily="34" charset="0"/>
              </a:rPr>
              <a:t>.</a:t>
            </a:r>
          </a:p>
          <a:p>
            <a:pPr marL="342900" indent="-342900" algn="just">
              <a:buFont typeface="Arial" pitchFamily="34" charset="0"/>
              <a:buChar char="•"/>
            </a:pPr>
            <a:endParaRPr lang="en-GB" sz="2400" dirty="0" smtClean="0">
              <a:latin typeface="Calibri" pitchFamily="34" charset="0"/>
              <a:cs typeface="Calibri" pitchFamily="34" charset="0"/>
            </a:endParaRPr>
          </a:p>
          <a:p>
            <a:pPr algn="just"/>
            <a:r>
              <a:rPr lang="en-GB" sz="2600" b="1" dirty="0" smtClean="0">
                <a:latin typeface="Calibri" pitchFamily="34" charset="0"/>
                <a:cs typeface="Calibri" pitchFamily="34" charset="0"/>
              </a:rPr>
              <a:t>Prediction</a:t>
            </a:r>
            <a:endParaRPr lang="en-GB" b="1" dirty="0" smtClean="0">
              <a:latin typeface="Calibri" pitchFamily="34" charset="0"/>
              <a:cs typeface="Calibri" pitchFamily="34" charset="0"/>
            </a:endParaRPr>
          </a:p>
          <a:p>
            <a:pPr marL="342900" indent="-342900" algn="just">
              <a:buFont typeface="Arial" pitchFamily="34" charset="0"/>
              <a:buChar char="•"/>
            </a:pPr>
            <a:r>
              <a:rPr lang="en-GB" sz="2400" dirty="0" smtClean="0">
                <a:latin typeface="Calibri" pitchFamily="34" charset="0"/>
                <a:cs typeface="Calibri" pitchFamily="34" charset="0"/>
              </a:rPr>
              <a:t>Psychologist often make predictions about behavior.</a:t>
            </a:r>
          </a:p>
          <a:p>
            <a:pPr marL="342900" indent="-342900" algn="just">
              <a:buFont typeface="Arial" pitchFamily="34" charset="0"/>
              <a:buChar char="•"/>
            </a:pPr>
            <a:r>
              <a:rPr lang="en-GB" sz="2400" dirty="0" smtClean="0">
                <a:latin typeface="Calibri" pitchFamily="34" charset="0"/>
                <a:cs typeface="Calibri" pitchFamily="34" charset="0"/>
              </a:rPr>
              <a:t>These are based on the description and explanation of behavior they have obtained.</a:t>
            </a:r>
          </a:p>
          <a:p>
            <a:pPr marL="342900" indent="-342900" algn="just">
              <a:buFont typeface="Arial" pitchFamily="34" charset="0"/>
              <a:buChar char="•"/>
            </a:pPr>
            <a:r>
              <a:rPr lang="en-GB" sz="2400" dirty="0" smtClean="0">
                <a:latin typeface="Calibri" pitchFamily="34" charset="0"/>
                <a:cs typeface="Calibri" pitchFamily="34" charset="0"/>
              </a:rPr>
              <a:t>For example, psychologist have described many situations where people exhibit certain behaviors in order to receive rewards/reinforcement. After observing that rewards encourage people to modify their behavior, you might develop a theory predicting that people would increase a particular behavior if rewarded. </a:t>
            </a:r>
          </a:p>
          <a:p>
            <a:pPr marL="342900" indent="-342900" algn="l">
              <a:buFont typeface="Arial" pitchFamily="34" charset="0"/>
              <a:buChar char="•"/>
            </a:pPr>
            <a:endParaRPr lang="en-GB" dirty="0">
              <a:latin typeface="Calibri" pitchFamily="34" charset="0"/>
              <a:cs typeface="Calibri" pitchFamily="34" charset="0"/>
            </a:endParaRPr>
          </a:p>
        </p:txBody>
      </p:sp>
    </p:spTree>
    <p:extLst>
      <p:ext uri="{BB962C8B-B14F-4D97-AF65-F5344CB8AC3E}">
        <p14:creationId xmlns:p14="http://schemas.microsoft.com/office/powerpoint/2010/main" val="1432358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700808"/>
            <a:ext cx="8229600" cy="4680520"/>
          </a:xfrm>
        </p:spPr>
        <p:txBody>
          <a:bodyPr/>
          <a:lstStyle/>
          <a:p>
            <a:pPr marL="342900" indent="-342900" algn="just">
              <a:buFont typeface="Arial" pitchFamily="34" charset="0"/>
              <a:buChar char="•"/>
            </a:pPr>
            <a:r>
              <a:rPr lang="en-GB" sz="2200" dirty="0">
                <a:latin typeface="Calibri" pitchFamily="34" charset="0"/>
                <a:cs typeface="Calibri" pitchFamily="34" charset="0"/>
              </a:rPr>
              <a:t>Then you could test this prediction by making further observation</a:t>
            </a:r>
            <a:r>
              <a:rPr lang="en-GB" sz="2200" dirty="0" smtClean="0">
                <a:latin typeface="Calibri" pitchFamily="34" charset="0"/>
                <a:cs typeface="Calibri" pitchFamily="34" charset="0"/>
              </a:rPr>
              <a:t>.</a:t>
            </a:r>
            <a:endParaRPr lang="en-GB" sz="2200" b="1" dirty="0" smtClean="0">
              <a:latin typeface="Calibri" pitchFamily="34" charset="0"/>
              <a:cs typeface="Calibri" pitchFamily="34" charset="0"/>
            </a:endParaRPr>
          </a:p>
          <a:p>
            <a:pPr algn="just"/>
            <a:r>
              <a:rPr lang="en-GB" sz="2400" b="1" dirty="0" smtClean="0">
                <a:latin typeface="Calibri" pitchFamily="34" charset="0"/>
                <a:cs typeface="Calibri" pitchFamily="34" charset="0"/>
              </a:rPr>
              <a:t>Control and Modification of Behavior:</a:t>
            </a:r>
          </a:p>
          <a:p>
            <a:pPr marL="342900" indent="-342900" algn="just">
              <a:buFont typeface="Arial" pitchFamily="34" charset="0"/>
              <a:buChar char="•"/>
            </a:pPr>
            <a:r>
              <a:rPr lang="en-GB" sz="2200" dirty="0" smtClean="0">
                <a:latin typeface="Calibri" pitchFamily="34" charset="0"/>
                <a:cs typeface="Calibri" pitchFamily="34" charset="0"/>
              </a:rPr>
              <a:t>After verifying predictions, psychologist can control behavior to certain extent. Once you conclude that the frequency of a given behavior increases after reward, you are in a position to control/modify behavior</a:t>
            </a:r>
            <a:r>
              <a:rPr lang="en-GB" dirty="0" smtClean="0">
                <a:latin typeface="Calibri" pitchFamily="34" charset="0"/>
                <a:cs typeface="Calibri" pitchFamily="34" charset="0"/>
              </a:rPr>
              <a:t>.</a:t>
            </a:r>
            <a:endParaRPr lang="en-GB" dirty="0">
              <a:latin typeface="Calibri" pitchFamily="34" charset="0"/>
              <a:cs typeface="Calibri" pitchFamily="34" charset="0"/>
            </a:endParaRPr>
          </a:p>
        </p:txBody>
      </p:sp>
    </p:spTree>
    <p:extLst>
      <p:ext uri="{BB962C8B-B14F-4D97-AF65-F5344CB8AC3E}">
        <p14:creationId xmlns:p14="http://schemas.microsoft.com/office/powerpoint/2010/main" val="1996818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648536"/>
          </a:xfrm>
        </p:spPr>
        <p:txBody>
          <a:bodyPr>
            <a:normAutofit/>
          </a:bodyPr>
          <a:lstStyle/>
          <a:p>
            <a:pPr marL="342900" indent="-342900" algn="just">
              <a:buFont typeface="Arial" pitchFamily="34" charset="0"/>
              <a:buChar char="•"/>
            </a:pPr>
            <a:r>
              <a:rPr lang="en-GB" sz="2200" dirty="0" smtClean="0">
                <a:latin typeface="Calibri" pitchFamily="34" charset="0"/>
                <a:cs typeface="Calibri" pitchFamily="34" charset="0"/>
              </a:rPr>
              <a:t>Psychologist use basic knowledge to solve human problems. Some psychologists teach and do research but most work in mental health centres, industries, school systems, medical centres, and other applied settings. Following are major specialities within psychology:</a:t>
            </a:r>
          </a:p>
          <a:p>
            <a:pPr algn="just"/>
            <a:r>
              <a:rPr lang="en-GB" sz="2400" b="1" dirty="0" smtClean="0">
                <a:latin typeface="Calibri" pitchFamily="34" charset="0"/>
                <a:cs typeface="Calibri" pitchFamily="34" charset="0"/>
              </a:rPr>
              <a:t>Clinical Psychology</a:t>
            </a:r>
          </a:p>
          <a:p>
            <a:pPr marL="342900" indent="-342900" algn="just">
              <a:buFont typeface="Arial" pitchFamily="34" charset="0"/>
              <a:buChar char="•"/>
            </a:pPr>
            <a:r>
              <a:rPr lang="en-GB" sz="2200" dirty="0" smtClean="0">
                <a:latin typeface="Calibri" pitchFamily="34" charset="0"/>
                <a:cs typeface="Calibri" pitchFamily="34" charset="0"/>
              </a:rPr>
              <a:t>Clinical psychology try to understand and treat emotional problems and correct abnormal behavior.</a:t>
            </a:r>
          </a:p>
          <a:p>
            <a:pPr algn="just"/>
            <a:r>
              <a:rPr lang="en-GB" sz="2400" b="1" dirty="0" smtClean="0">
                <a:latin typeface="Calibri" pitchFamily="34" charset="0"/>
                <a:cs typeface="Calibri" pitchFamily="34" charset="0"/>
              </a:rPr>
              <a:t>Counseling Psychology</a:t>
            </a:r>
          </a:p>
          <a:p>
            <a:pPr marL="342900" indent="-342900" algn="just">
              <a:buFont typeface="Arial" pitchFamily="34" charset="0"/>
              <a:buChar char="•"/>
            </a:pPr>
            <a:r>
              <a:rPr lang="en-GB" sz="2200" dirty="0" smtClean="0">
                <a:latin typeface="Calibri" pitchFamily="34" charset="0"/>
                <a:cs typeface="Calibri" pitchFamily="34" charset="0"/>
              </a:rPr>
              <a:t>Psychologist in this field help people with personal or school problems and with career choices.</a:t>
            </a:r>
            <a:endParaRPr lang="en-GB" sz="2200" dirty="0">
              <a:latin typeface="Calibri" pitchFamily="34" charset="0"/>
              <a:cs typeface="Calibri" pitchFamily="34" charset="0"/>
            </a:endParaRPr>
          </a:p>
        </p:txBody>
      </p:sp>
      <p:sp>
        <p:nvSpPr>
          <p:cNvPr id="3" name="Title 2"/>
          <p:cNvSpPr>
            <a:spLocks noGrp="1"/>
          </p:cNvSpPr>
          <p:nvPr>
            <p:ph type="title"/>
          </p:nvPr>
        </p:nvSpPr>
        <p:spPr/>
        <p:txBody>
          <a:bodyPr/>
          <a:lstStyle/>
          <a:p>
            <a:r>
              <a:rPr lang="en-GB" dirty="0" smtClean="0"/>
              <a:t>Branches of Psychology</a:t>
            </a:r>
            <a:endParaRPr lang="en-GB" dirty="0"/>
          </a:p>
        </p:txBody>
      </p:sp>
    </p:spTree>
    <p:extLst>
      <p:ext uri="{BB962C8B-B14F-4D97-AF65-F5344CB8AC3E}">
        <p14:creationId xmlns:p14="http://schemas.microsoft.com/office/powerpoint/2010/main" val="2797408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484784"/>
            <a:ext cx="8229600" cy="5256584"/>
          </a:xfrm>
        </p:spPr>
        <p:txBody>
          <a:bodyPr/>
          <a:lstStyle/>
          <a:p>
            <a:pPr algn="just"/>
            <a:r>
              <a:rPr lang="en-GB" sz="2400" b="1" dirty="0" smtClean="0">
                <a:latin typeface="Calibri" pitchFamily="34" charset="0"/>
                <a:cs typeface="Calibri" pitchFamily="34" charset="0"/>
              </a:rPr>
              <a:t>Industrial Psychology</a:t>
            </a:r>
          </a:p>
          <a:p>
            <a:pPr marL="342900" indent="-342900" algn="just">
              <a:buFont typeface="Arial" pitchFamily="34" charset="0"/>
              <a:buChar char="•"/>
            </a:pPr>
            <a:r>
              <a:rPr lang="en-GB" sz="2200" dirty="0" smtClean="0">
                <a:latin typeface="Calibri" pitchFamily="34" charset="0"/>
                <a:cs typeface="Calibri" pitchFamily="34" charset="0"/>
              </a:rPr>
              <a:t>This field focus on ways to match employees to jobs, to train and motivate workers, and to promote job satisfaction and good relationship among workers.</a:t>
            </a:r>
          </a:p>
          <a:p>
            <a:pPr algn="just"/>
            <a:r>
              <a:rPr lang="en-GB" sz="2400" b="1" dirty="0" smtClean="0">
                <a:latin typeface="Calibri" pitchFamily="34" charset="0"/>
                <a:cs typeface="Calibri" pitchFamily="34" charset="0"/>
              </a:rPr>
              <a:t>Health Psychology</a:t>
            </a:r>
          </a:p>
          <a:p>
            <a:pPr marL="342900" indent="-342900" algn="just">
              <a:buFont typeface="Arial" pitchFamily="34" charset="0"/>
              <a:buChar char="•"/>
            </a:pPr>
            <a:r>
              <a:rPr lang="en-GB" sz="2200" dirty="0" smtClean="0">
                <a:latin typeface="Calibri" pitchFamily="34" charset="0"/>
                <a:cs typeface="Calibri" pitchFamily="34" charset="0"/>
              </a:rPr>
              <a:t>Specialists in this field focus on the ways in which pressures, conflicts, hardship, and other factors contribute to our health.</a:t>
            </a:r>
          </a:p>
          <a:p>
            <a:pPr marL="342900" indent="-342900" algn="just">
              <a:buFont typeface="Arial" pitchFamily="34" charset="0"/>
              <a:buChar char="•"/>
            </a:pPr>
            <a:r>
              <a:rPr lang="en-GB" sz="2200" dirty="0" smtClean="0">
                <a:latin typeface="Calibri" pitchFamily="34" charset="0"/>
                <a:cs typeface="Calibri" pitchFamily="34" charset="0"/>
              </a:rPr>
              <a:t>The seek to prevent health problems such as heart disease by teaching people to relax, exercise, control their diets, and stop high risk behaviors such as smoking.</a:t>
            </a:r>
          </a:p>
          <a:p>
            <a:pPr algn="just"/>
            <a:r>
              <a:rPr lang="en-GB" sz="2400" b="1" dirty="0" smtClean="0">
                <a:latin typeface="Calibri" pitchFamily="34" charset="0"/>
                <a:cs typeface="Calibri" pitchFamily="34" charset="0"/>
              </a:rPr>
              <a:t>Developmental Psychology</a:t>
            </a:r>
          </a:p>
          <a:p>
            <a:pPr marL="342900" indent="-342900" algn="just">
              <a:buFont typeface="Arial" pitchFamily="34" charset="0"/>
              <a:buChar char="•"/>
            </a:pPr>
            <a:r>
              <a:rPr lang="en-GB" sz="2200" dirty="0" smtClean="0">
                <a:latin typeface="Calibri" pitchFamily="34" charset="0"/>
                <a:cs typeface="Calibri" pitchFamily="34" charset="0"/>
              </a:rPr>
              <a:t>This field of psychology is concern with changes that take place in people during the life span as they grow from birth to old age. </a:t>
            </a:r>
            <a:endParaRPr lang="en-GB" sz="2200" dirty="0">
              <a:latin typeface="Calibri" pitchFamily="34" charset="0"/>
              <a:cs typeface="Calibri" pitchFamily="34" charset="0"/>
            </a:endParaRPr>
          </a:p>
        </p:txBody>
      </p:sp>
    </p:spTree>
    <p:extLst>
      <p:ext uri="{BB962C8B-B14F-4D97-AF65-F5344CB8AC3E}">
        <p14:creationId xmlns:p14="http://schemas.microsoft.com/office/powerpoint/2010/main" val="617064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556792"/>
            <a:ext cx="8229600" cy="5040560"/>
          </a:xfrm>
        </p:spPr>
        <p:txBody>
          <a:bodyPr>
            <a:normAutofit/>
          </a:bodyPr>
          <a:lstStyle/>
          <a:p>
            <a:pPr algn="just"/>
            <a:r>
              <a:rPr lang="en-GB" sz="2400" b="1" dirty="0" smtClean="0">
                <a:latin typeface="Calibri" pitchFamily="34" charset="0"/>
                <a:cs typeface="Calibri" pitchFamily="34" charset="0"/>
              </a:rPr>
              <a:t>Social Psychology</a:t>
            </a:r>
          </a:p>
          <a:p>
            <a:pPr marL="342900" indent="-342900" algn="just">
              <a:buFont typeface="Arial" pitchFamily="34" charset="0"/>
              <a:buChar char="•"/>
            </a:pPr>
            <a:r>
              <a:rPr lang="en-GB" sz="2200" dirty="0" smtClean="0">
                <a:latin typeface="Calibri" pitchFamily="34" charset="0"/>
                <a:cs typeface="Calibri" pitchFamily="34" charset="0"/>
              </a:rPr>
              <a:t>This area focus on the influence of people on our behavior, the behavior of people in groups, mobs, or organization, interpersonal attraction and intimate relationship; and attitude and prejudice toward others.</a:t>
            </a:r>
          </a:p>
          <a:p>
            <a:pPr algn="just"/>
            <a:r>
              <a:rPr lang="en-GB" sz="2400" b="1" dirty="0" smtClean="0">
                <a:latin typeface="Calibri" pitchFamily="34" charset="0"/>
                <a:cs typeface="Calibri" pitchFamily="34" charset="0"/>
              </a:rPr>
              <a:t>Educational and School Psychologist</a:t>
            </a:r>
          </a:p>
          <a:p>
            <a:pPr marL="342900" indent="-342900" algn="just">
              <a:buFont typeface="Arial" pitchFamily="34" charset="0"/>
              <a:buChar char="•"/>
            </a:pPr>
            <a:r>
              <a:rPr lang="en-GB" sz="2200" dirty="0" smtClean="0">
                <a:latin typeface="Calibri" pitchFamily="34" charset="0"/>
                <a:cs typeface="Calibri" pitchFamily="34" charset="0"/>
              </a:rPr>
              <a:t>Educational psychology is concerned with the ways children learn in the classroom and with the construction of psychological and educational tests.</a:t>
            </a:r>
          </a:p>
          <a:p>
            <a:pPr marL="342900" indent="-342900" algn="just">
              <a:buFont typeface="Arial" pitchFamily="34" charset="0"/>
              <a:buChar char="•"/>
            </a:pPr>
            <a:r>
              <a:rPr lang="en-GB" sz="2200" dirty="0" smtClean="0">
                <a:latin typeface="Calibri" pitchFamily="34" charset="0"/>
                <a:cs typeface="Calibri" pitchFamily="34" charset="0"/>
              </a:rPr>
              <a:t>School psychologists consult with teachers about children who are experiencing learning or behavioral problems, and they test children to see  whether they could benefit from special educational programs.</a:t>
            </a:r>
            <a:endParaRPr lang="en-GB" sz="2200" dirty="0">
              <a:latin typeface="Calibri" pitchFamily="34" charset="0"/>
              <a:cs typeface="Calibri" pitchFamily="34" charset="0"/>
            </a:endParaRPr>
          </a:p>
        </p:txBody>
      </p:sp>
    </p:spTree>
    <p:extLst>
      <p:ext uri="{BB962C8B-B14F-4D97-AF65-F5344CB8AC3E}">
        <p14:creationId xmlns:p14="http://schemas.microsoft.com/office/powerpoint/2010/main" val="484637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576528"/>
          </a:xfrm>
        </p:spPr>
        <p:txBody>
          <a:bodyPr>
            <a:normAutofit/>
          </a:bodyPr>
          <a:lstStyle/>
          <a:p>
            <a:pPr algn="just"/>
            <a:r>
              <a:rPr lang="en-GB" sz="2400" b="1" dirty="0" smtClean="0">
                <a:latin typeface="Calibri" pitchFamily="34" charset="0"/>
                <a:cs typeface="Calibri" pitchFamily="34" charset="0"/>
              </a:rPr>
              <a:t>Psychiatrist </a:t>
            </a:r>
          </a:p>
          <a:p>
            <a:pPr marL="342900" indent="-342900" algn="just">
              <a:buFont typeface="Arial" pitchFamily="34" charset="0"/>
              <a:buChar char="•"/>
            </a:pPr>
            <a:r>
              <a:rPr lang="en-GB" sz="2200" dirty="0" smtClean="0">
                <a:latin typeface="Calibri" pitchFamily="34" charset="0"/>
                <a:cs typeface="Calibri" pitchFamily="34" charset="0"/>
              </a:rPr>
              <a:t>A psychiatrist has completed medical school and has obtained MD/MBBS degree, usually has done an internship in general medicine and has completed residency training in Psychiatry.</a:t>
            </a:r>
          </a:p>
          <a:p>
            <a:pPr marL="342900" indent="-342900" algn="just">
              <a:buFont typeface="Arial" pitchFamily="34" charset="0"/>
              <a:buChar char="•"/>
            </a:pPr>
            <a:r>
              <a:rPr lang="en-GB" sz="2200" dirty="0" smtClean="0">
                <a:latin typeface="Calibri" pitchFamily="34" charset="0"/>
                <a:cs typeface="Calibri" pitchFamily="34" charset="0"/>
              </a:rPr>
              <a:t>Some psychiatrists work as researchers, most are practitioners in clinics who see patients with emotional/behavioral problems.</a:t>
            </a:r>
          </a:p>
          <a:p>
            <a:pPr marL="342900" indent="-342900" algn="just">
              <a:buFont typeface="Arial" pitchFamily="34" charset="0"/>
              <a:buChar char="•"/>
            </a:pPr>
            <a:r>
              <a:rPr lang="en-GB" sz="2200" dirty="0" smtClean="0">
                <a:latin typeface="Calibri" pitchFamily="34" charset="0"/>
                <a:cs typeface="Calibri" pitchFamily="34" charset="0"/>
              </a:rPr>
              <a:t>Because of their medical training, psychiatrist are licensed to prescribe drugs and use other medical treatments.</a:t>
            </a:r>
          </a:p>
        </p:txBody>
      </p:sp>
      <p:sp>
        <p:nvSpPr>
          <p:cNvPr id="3" name="Title 2"/>
          <p:cNvSpPr>
            <a:spLocks noGrp="1"/>
          </p:cNvSpPr>
          <p:nvPr>
            <p:ph type="title"/>
          </p:nvPr>
        </p:nvSpPr>
        <p:spPr/>
        <p:txBody>
          <a:bodyPr>
            <a:noAutofit/>
          </a:bodyPr>
          <a:lstStyle/>
          <a:p>
            <a:r>
              <a:rPr lang="en-GB" sz="2000" dirty="0" smtClean="0">
                <a:latin typeface="Calibri" pitchFamily="34" charset="0"/>
                <a:cs typeface="Calibri" pitchFamily="34" charset="0"/>
              </a:rPr>
              <a:t>Difference Between Psychiatrist and psychologist</a:t>
            </a:r>
            <a:endParaRPr lang="en-GB" sz="2000" dirty="0">
              <a:latin typeface="Calibri" pitchFamily="34" charset="0"/>
              <a:cs typeface="Calibri" pitchFamily="34" charset="0"/>
            </a:endParaRPr>
          </a:p>
        </p:txBody>
      </p:sp>
    </p:spTree>
    <p:extLst>
      <p:ext uri="{BB962C8B-B14F-4D97-AF65-F5344CB8AC3E}">
        <p14:creationId xmlns:p14="http://schemas.microsoft.com/office/powerpoint/2010/main" val="11529104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628800"/>
            <a:ext cx="8229600" cy="5040560"/>
          </a:xfrm>
        </p:spPr>
        <p:txBody>
          <a:bodyPr/>
          <a:lstStyle/>
          <a:p>
            <a:pPr algn="just"/>
            <a:r>
              <a:rPr lang="en-GB" sz="2400" b="1" dirty="0">
                <a:latin typeface="Calibri" pitchFamily="34" charset="0"/>
                <a:cs typeface="Calibri" pitchFamily="34" charset="0"/>
              </a:rPr>
              <a:t>Psychologist</a:t>
            </a:r>
          </a:p>
          <a:p>
            <a:pPr marL="342900" indent="-342900" algn="just">
              <a:buFont typeface="Arial" pitchFamily="34" charset="0"/>
              <a:buChar char="•"/>
            </a:pPr>
            <a:r>
              <a:rPr lang="en-GB" sz="2200" dirty="0">
                <a:latin typeface="Calibri" pitchFamily="34" charset="0"/>
                <a:cs typeface="Calibri" pitchFamily="34" charset="0"/>
              </a:rPr>
              <a:t>Clinical psychologist have attended graduate school in Psychology, have obtained degree of PhD ( Doctor of Philosophy) or Psy. D (Doctor of Psychology), and have completed an internship on clinical psychology</a:t>
            </a:r>
            <a:r>
              <a:rPr lang="en-GB" sz="2200" dirty="0" smtClean="0">
                <a:latin typeface="Calibri" pitchFamily="34" charset="0"/>
                <a:cs typeface="Calibri" pitchFamily="34" charset="0"/>
              </a:rPr>
              <a:t>.</a:t>
            </a:r>
          </a:p>
          <a:p>
            <a:pPr marL="342900" indent="-342900" algn="just">
              <a:buFont typeface="Arial" pitchFamily="34" charset="0"/>
              <a:buChar char="•"/>
            </a:pPr>
            <a:r>
              <a:rPr lang="en-GB" sz="2200" dirty="0" smtClean="0">
                <a:latin typeface="Calibri" pitchFamily="34" charset="0"/>
                <a:cs typeface="Calibri" pitchFamily="34" charset="0"/>
              </a:rPr>
              <a:t>Because they don’t have medical training, so they don’t prescribe medication.</a:t>
            </a:r>
            <a:endParaRPr lang="en-GB" sz="2200" dirty="0">
              <a:latin typeface="Calibri" pitchFamily="34" charset="0"/>
              <a:cs typeface="Calibri" pitchFamily="34" charset="0"/>
            </a:endParaRPr>
          </a:p>
          <a:p>
            <a:endParaRPr lang="en-GB" dirty="0"/>
          </a:p>
        </p:txBody>
      </p:sp>
    </p:spTree>
    <p:extLst>
      <p:ext uri="{BB962C8B-B14F-4D97-AF65-F5344CB8AC3E}">
        <p14:creationId xmlns:p14="http://schemas.microsoft.com/office/powerpoint/2010/main" val="3030038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20824"/>
            <a:ext cx="8229600" cy="4432512"/>
          </a:xfrm>
        </p:spPr>
        <p:txBody>
          <a:bodyPr>
            <a:normAutofit lnSpcReduction="10000"/>
          </a:bodyPr>
          <a:lstStyle/>
          <a:p>
            <a:pPr marL="342900" indent="-342900" algn="just">
              <a:buFont typeface="Arial" pitchFamily="34" charset="0"/>
              <a:buChar char="•"/>
            </a:pPr>
            <a:r>
              <a:rPr lang="en-GB" sz="2400" dirty="0" smtClean="0">
                <a:latin typeface="Calibri" pitchFamily="34" charset="0"/>
                <a:cs typeface="Calibri" pitchFamily="34" charset="0"/>
              </a:rPr>
              <a:t>Wilhelm Wundt was a Professor of biology in Germany who was fascinating by human consciousness. His work was expanded by his student Edward Titchener, who later taught in the U.S. at Cornell University.</a:t>
            </a:r>
          </a:p>
          <a:p>
            <a:pPr marL="342900" indent="-342900" algn="just">
              <a:buFont typeface="Arial" pitchFamily="34" charset="0"/>
              <a:buChar char="•"/>
            </a:pPr>
            <a:r>
              <a:rPr lang="en-GB" sz="2400" dirty="0" smtClean="0">
                <a:latin typeface="Calibri" pitchFamily="34" charset="0"/>
                <a:cs typeface="Calibri" pitchFamily="34" charset="0"/>
              </a:rPr>
              <a:t>Just as Chemists seek to discover the basic elements that make up the physical substances, Wundt and Titchener wanted to identify the basic elements of conscious experience. Sometime their work refer to as ‘’Mental chemistry’’.</a:t>
            </a:r>
          </a:p>
          <a:p>
            <a:pPr marL="342900" indent="-342900" algn="just">
              <a:buFont typeface="Arial" pitchFamily="34" charset="0"/>
              <a:buChar char="•"/>
            </a:pPr>
            <a:r>
              <a:rPr lang="en-GB" sz="2400" dirty="0" smtClean="0">
                <a:latin typeface="Calibri" pitchFamily="34" charset="0"/>
                <a:cs typeface="Calibri" pitchFamily="34" charset="0"/>
              </a:rPr>
              <a:t>Wundt and Titchener studied the elements of conscious using a method of ‘’Introspection’’, which is the process of looking inward at one’s own experience.</a:t>
            </a:r>
            <a:endParaRPr lang="en-GB" sz="2400" dirty="0">
              <a:latin typeface="Calibri" pitchFamily="34" charset="0"/>
              <a:cs typeface="Calibri" pitchFamily="34" charset="0"/>
            </a:endParaRPr>
          </a:p>
        </p:txBody>
      </p:sp>
      <p:sp>
        <p:nvSpPr>
          <p:cNvPr id="2" name="Title 1"/>
          <p:cNvSpPr>
            <a:spLocks noGrp="1"/>
          </p:cNvSpPr>
          <p:nvPr>
            <p:ph type="title"/>
          </p:nvPr>
        </p:nvSpPr>
        <p:spPr/>
        <p:txBody>
          <a:bodyPr>
            <a:normAutofit/>
          </a:bodyPr>
          <a:lstStyle/>
          <a:p>
            <a:r>
              <a:rPr lang="en-GB" sz="2400" b="1" dirty="0" smtClean="0"/>
              <a:t>1. Structuralism</a:t>
            </a:r>
            <a:endParaRPr lang="en-GB" sz="2400" b="1" dirty="0"/>
          </a:p>
        </p:txBody>
      </p:sp>
    </p:spTree>
    <p:extLst>
      <p:ext uri="{BB962C8B-B14F-4D97-AF65-F5344CB8AC3E}">
        <p14:creationId xmlns:p14="http://schemas.microsoft.com/office/powerpoint/2010/main" val="1815174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76672"/>
            <a:ext cx="8229600" cy="5649491"/>
          </a:xfrm>
        </p:spPr>
        <p:txBody>
          <a:bodyPr>
            <a:normAutofit/>
          </a:bodyPr>
          <a:lstStyle/>
          <a:p>
            <a:pPr algn="just"/>
            <a:endParaRPr lang="en-GB" dirty="0" smtClean="0"/>
          </a:p>
          <a:p>
            <a:pPr algn="just"/>
            <a:endParaRPr lang="en-GB" dirty="0"/>
          </a:p>
          <a:p>
            <a:pPr algn="just"/>
            <a:endParaRPr lang="en-GB" dirty="0" smtClean="0"/>
          </a:p>
          <a:p>
            <a:pPr marL="342900" indent="-342900" algn="just">
              <a:buFont typeface="Arial" pitchFamily="34" charset="0"/>
              <a:buChar char="•"/>
            </a:pPr>
            <a:r>
              <a:rPr lang="en-GB" sz="2400" dirty="0" smtClean="0">
                <a:latin typeface="Calibri" pitchFamily="34" charset="0"/>
                <a:cs typeface="Calibri" pitchFamily="34" charset="0"/>
              </a:rPr>
              <a:t>Wundt and Titchener were interested in the basic elements of the conscious experience and how these elements organized, their view point is known as Structuralism. That is, they sought to determine the structure of mind through controlled Introspection. </a:t>
            </a:r>
            <a:endParaRPr lang="en-GB" sz="2400" dirty="0">
              <a:latin typeface="Calibri" pitchFamily="34" charset="0"/>
              <a:cs typeface="Calibri" pitchFamily="34" charset="0"/>
            </a:endParaRPr>
          </a:p>
        </p:txBody>
      </p:sp>
    </p:spTree>
    <p:extLst>
      <p:ext uri="{BB962C8B-B14F-4D97-AF65-F5344CB8AC3E}">
        <p14:creationId xmlns:p14="http://schemas.microsoft.com/office/powerpoint/2010/main" val="708862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20824"/>
            <a:ext cx="8229600" cy="4504520"/>
          </a:xfrm>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William </a:t>
            </a:r>
            <a:r>
              <a:rPr lang="en-GB" sz="2400" dirty="0">
                <a:latin typeface="Calibri" pitchFamily="34" charset="0"/>
                <a:cs typeface="Calibri" pitchFamily="34" charset="0"/>
              </a:rPr>
              <a:t>J</a:t>
            </a:r>
            <a:r>
              <a:rPr lang="en-GB" sz="2400" dirty="0" smtClean="0">
                <a:latin typeface="Calibri" pitchFamily="34" charset="0"/>
                <a:cs typeface="Calibri" pitchFamily="34" charset="0"/>
              </a:rPr>
              <a:t>ames, who are young professor of biology and philosophy at Harvard University taught the first course on psychology.</a:t>
            </a:r>
          </a:p>
          <a:p>
            <a:pPr marL="342900" indent="-342900" algn="just">
              <a:buFont typeface="Arial" pitchFamily="34" charset="0"/>
              <a:buChar char="•"/>
            </a:pPr>
            <a:r>
              <a:rPr lang="en-GB" sz="2400" dirty="0" smtClean="0">
                <a:latin typeface="Calibri" pitchFamily="34" charset="0"/>
                <a:cs typeface="Calibri" pitchFamily="34" charset="0"/>
              </a:rPr>
              <a:t>James was impressed by the work of biologist Charles Darwin, who suggested in his theory of evolution that every physical characteristic evolved in a specie because it served a purpose.</a:t>
            </a:r>
          </a:p>
          <a:p>
            <a:pPr marL="342900" indent="-342900" algn="just">
              <a:buFont typeface="Arial" pitchFamily="34" charset="0"/>
              <a:buChar char="•"/>
            </a:pPr>
            <a:r>
              <a:rPr lang="en-GB" sz="2400" dirty="0" smtClean="0">
                <a:latin typeface="Calibri" pitchFamily="34" charset="0"/>
                <a:cs typeface="Calibri" pitchFamily="34" charset="0"/>
              </a:rPr>
              <a:t>William James suspected the same thing about human mind. He speculated that thinking, feeling, learning, remembering, and other processes of human consciousness exists only because they help us to survive as species.</a:t>
            </a:r>
          </a:p>
        </p:txBody>
      </p:sp>
      <p:sp>
        <p:nvSpPr>
          <p:cNvPr id="2" name="Title 1"/>
          <p:cNvSpPr>
            <a:spLocks noGrp="1"/>
          </p:cNvSpPr>
          <p:nvPr>
            <p:ph type="title"/>
          </p:nvPr>
        </p:nvSpPr>
        <p:spPr/>
        <p:txBody>
          <a:bodyPr>
            <a:normAutofit/>
          </a:bodyPr>
          <a:lstStyle/>
          <a:p>
            <a:r>
              <a:rPr lang="en-GB" sz="2400" b="1" dirty="0" smtClean="0"/>
              <a:t>2. Functionalism</a:t>
            </a:r>
            <a:endParaRPr lang="en-GB" sz="2400" b="1" dirty="0"/>
          </a:p>
        </p:txBody>
      </p:sp>
    </p:spTree>
    <p:extLst>
      <p:ext uri="{BB962C8B-B14F-4D97-AF65-F5344CB8AC3E}">
        <p14:creationId xmlns:p14="http://schemas.microsoft.com/office/powerpoint/2010/main" val="3298056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412776"/>
            <a:ext cx="8229600" cy="5040560"/>
          </a:xfrm>
        </p:spPr>
        <p:txBody>
          <a:bodyPr>
            <a:noAutofit/>
          </a:bodyPr>
          <a:lstStyle/>
          <a:p>
            <a:pPr marL="342900" indent="-342900" algn="just">
              <a:buFont typeface="Arial" pitchFamily="34" charset="0"/>
              <a:buChar char="•"/>
            </a:pPr>
            <a:endParaRPr lang="en-GB" sz="2200" dirty="0" smtClean="0"/>
          </a:p>
          <a:p>
            <a:pPr marL="342900" indent="-342900" algn="just">
              <a:buFont typeface="Arial" pitchFamily="34" charset="0"/>
              <a:buChar char="•"/>
            </a:pPr>
            <a:r>
              <a:rPr lang="en-GB" sz="2200" dirty="0" smtClean="0">
                <a:latin typeface="Calibri" pitchFamily="34" charset="0"/>
                <a:cs typeface="Calibri" pitchFamily="34" charset="0"/>
              </a:rPr>
              <a:t>Because we can think, so we are better able to find food, avoid danger, and care for our children.</a:t>
            </a:r>
          </a:p>
          <a:p>
            <a:pPr marL="342900" indent="-342900" algn="just">
              <a:buFont typeface="Arial" pitchFamily="34" charset="0"/>
              <a:buChar char="•"/>
            </a:pPr>
            <a:r>
              <a:rPr lang="en-GB" sz="2200" dirty="0" smtClean="0">
                <a:latin typeface="Calibri" pitchFamily="34" charset="0"/>
                <a:cs typeface="Calibri" pitchFamily="34" charset="0"/>
              </a:rPr>
              <a:t>As it emphasis on the function of consciousness, the school of thought known as ‘’~Functionalism’’.</a:t>
            </a:r>
          </a:p>
        </p:txBody>
      </p:sp>
    </p:spTree>
    <p:extLst>
      <p:ext uri="{BB962C8B-B14F-4D97-AF65-F5344CB8AC3E}">
        <p14:creationId xmlns:p14="http://schemas.microsoft.com/office/powerpoint/2010/main" val="2992464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John B. Watson developed another school known as ‘’Behaviorism’’. </a:t>
            </a:r>
          </a:p>
          <a:p>
            <a:pPr marL="342900" indent="-342900" algn="just">
              <a:buFont typeface="Arial" pitchFamily="34" charset="0"/>
              <a:buChar char="•"/>
            </a:pPr>
            <a:r>
              <a:rPr lang="en-GB" sz="2400" dirty="0" smtClean="0">
                <a:latin typeface="Calibri" pitchFamily="34" charset="0"/>
                <a:cs typeface="Calibri" pitchFamily="34" charset="0"/>
              </a:rPr>
              <a:t>Although he was trained in the functionalist practices, but he didn’t believe that consciousness can be studied scientifically. </a:t>
            </a:r>
          </a:p>
          <a:p>
            <a:pPr marL="342900" indent="-342900" algn="just">
              <a:buFont typeface="Arial" pitchFamily="34" charset="0"/>
              <a:buChar char="•"/>
            </a:pPr>
            <a:r>
              <a:rPr lang="en-GB" sz="2400" dirty="0" smtClean="0">
                <a:latin typeface="Calibri" pitchFamily="34" charset="0"/>
                <a:cs typeface="Calibri" pitchFamily="34" charset="0"/>
              </a:rPr>
              <a:t>He believed that the subject matter for psychology was behavior only.</a:t>
            </a:r>
          </a:p>
          <a:p>
            <a:pPr marL="342900" indent="-342900" algn="just">
              <a:buFont typeface="Arial" pitchFamily="34" charset="0"/>
              <a:buChar char="•"/>
            </a:pPr>
            <a:r>
              <a:rPr lang="en-GB" sz="2400" dirty="0" smtClean="0">
                <a:latin typeface="Calibri" pitchFamily="34" charset="0"/>
                <a:cs typeface="Calibri" pitchFamily="34" charset="0"/>
              </a:rPr>
              <a:t>For Watson, all human behavior are learned and an understanding of the learning process provide a key to mysterious of behavior.</a:t>
            </a:r>
          </a:p>
        </p:txBody>
      </p:sp>
      <p:sp>
        <p:nvSpPr>
          <p:cNvPr id="2" name="Title 1"/>
          <p:cNvSpPr>
            <a:spLocks noGrp="1"/>
          </p:cNvSpPr>
          <p:nvPr>
            <p:ph type="title"/>
          </p:nvPr>
        </p:nvSpPr>
        <p:spPr/>
        <p:txBody>
          <a:bodyPr>
            <a:normAutofit/>
          </a:bodyPr>
          <a:lstStyle/>
          <a:p>
            <a:r>
              <a:rPr lang="en-GB" sz="2400" b="1" dirty="0"/>
              <a:t>3</a:t>
            </a:r>
            <a:r>
              <a:rPr lang="en-GB" sz="2400" b="1" dirty="0" smtClean="0"/>
              <a:t>. Behaviorism</a:t>
            </a:r>
            <a:endParaRPr lang="en-GB" sz="2400" b="1" dirty="0"/>
          </a:p>
        </p:txBody>
      </p:sp>
    </p:spTree>
    <p:extLst>
      <p:ext uri="{BB962C8B-B14F-4D97-AF65-F5344CB8AC3E}">
        <p14:creationId xmlns:p14="http://schemas.microsoft.com/office/powerpoint/2010/main" val="78953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342900" indent="-342900" algn="just">
              <a:buFont typeface="Arial" pitchFamily="34" charset="0"/>
              <a:buChar char="•"/>
            </a:pPr>
            <a:r>
              <a:rPr lang="en-GB" sz="2400" dirty="0" smtClean="0">
                <a:latin typeface="Calibri" pitchFamily="34" charset="0"/>
                <a:cs typeface="Calibri" pitchFamily="34" charset="0"/>
              </a:rPr>
              <a:t>Max Wertheimer, a professor of Psychology at the university of Frankfurt in the early 1900’s, also was interested in the nature of conscious experience. His ideas about conscious experience is quite different from these of structuralists.</a:t>
            </a:r>
          </a:p>
          <a:p>
            <a:pPr marL="342900" indent="-342900" algn="just">
              <a:buFont typeface="Arial" pitchFamily="34" charset="0"/>
              <a:buChar char="•"/>
            </a:pPr>
            <a:r>
              <a:rPr lang="en-GB" sz="2400" dirty="0" smtClean="0">
                <a:latin typeface="Calibri" pitchFamily="34" charset="0"/>
                <a:cs typeface="Calibri" pitchFamily="34" charset="0"/>
              </a:rPr>
              <a:t>Wertheimer lead a group of psychologist known as Gestalt Psychologists. Their approach to psychology was founded on the concept of the ‘’Gestalt’’ which means whole.</a:t>
            </a:r>
          </a:p>
          <a:p>
            <a:pPr marL="342900" indent="-342900" algn="just">
              <a:buFont typeface="Arial" pitchFamily="34" charset="0"/>
              <a:buChar char="•"/>
            </a:pPr>
            <a:r>
              <a:rPr lang="en-GB" sz="2400" dirty="0" smtClean="0">
                <a:latin typeface="Calibri" pitchFamily="34" charset="0"/>
                <a:cs typeface="Calibri" pitchFamily="34" charset="0"/>
              </a:rPr>
              <a:t>The Gestalt psychologists felt that human consciousness could not be meaningful broken into raw material as the structuralists tries to do.</a:t>
            </a:r>
          </a:p>
        </p:txBody>
      </p:sp>
      <p:sp>
        <p:nvSpPr>
          <p:cNvPr id="2" name="Title 1"/>
          <p:cNvSpPr>
            <a:spLocks noGrp="1"/>
          </p:cNvSpPr>
          <p:nvPr>
            <p:ph type="title"/>
          </p:nvPr>
        </p:nvSpPr>
        <p:spPr/>
        <p:txBody>
          <a:bodyPr>
            <a:normAutofit/>
          </a:bodyPr>
          <a:lstStyle/>
          <a:p>
            <a:r>
              <a:rPr lang="en-GB" sz="2400" b="1" dirty="0" smtClean="0"/>
              <a:t>4. Gestalt Psychology</a:t>
            </a:r>
            <a:endParaRPr lang="en-GB" sz="2400" b="1" dirty="0"/>
          </a:p>
        </p:txBody>
      </p:sp>
    </p:spTree>
    <p:extLst>
      <p:ext uri="{BB962C8B-B14F-4D97-AF65-F5344CB8AC3E}">
        <p14:creationId xmlns:p14="http://schemas.microsoft.com/office/powerpoint/2010/main" val="3930567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48680"/>
            <a:ext cx="8229600" cy="5577483"/>
          </a:xfrm>
        </p:spPr>
        <p:txBody>
          <a:bodyPr>
            <a:normAutofit lnSpcReduction="10000"/>
          </a:bodyPr>
          <a:lstStyle/>
          <a:p>
            <a:pPr algn="just"/>
            <a:endParaRPr lang="en-GB" dirty="0" smtClean="0"/>
          </a:p>
          <a:p>
            <a:pPr algn="just"/>
            <a:endParaRPr lang="en-GB" dirty="0"/>
          </a:p>
          <a:p>
            <a:pPr algn="just"/>
            <a:endParaRPr lang="en-GB" dirty="0" smtClean="0"/>
          </a:p>
          <a:p>
            <a:pPr marL="342900" indent="-342900" algn="just">
              <a:buFont typeface="Arial" pitchFamily="34" charset="0"/>
              <a:buChar char="•"/>
            </a:pPr>
            <a:r>
              <a:rPr lang="en-GB" sz="2400" dirty="0" smtClean="0">
                <a:latin typeface="Calibri" pitchFamily="34" charset="0"/>
                <a:cs typeface="Calibri" pitchFamily="34" charset="0"/>
              </a:rPr>
              <a:t>Their concepts based on, ‘’ The whole is greater than the sum of its parts’’.</a:t>
            </a:r>
          </a:p>
          <a:p>
            <a:pPr marL="342900" indent="-342900" algn="just">
              <a:buFont typeface="Arial" pitchFamily="34" charset="0"/>
              <a:buChar char="•"/>
            </a:pPr>
            <a:endParaRPr lang="en-GB" sz="2400" dirty="0" smtClean="0">
              <a:latin typeface="Calibri" pitchFamily="34" charset="0"/>
              <a:cs typeface="Calibri" pitchFamily="34" charset="0"/>
            </a:endParaRPr>
          </a:p>
          <a:p>
            <a:pPr marL="342900" indent="-342900" algn="just">
              <a:buFont typeface="Arial" pitchFamily="34" charset="0"/>
              <a:buChar char="•"/>
            </a:pPr>
            <a:endParaRPr lang="en-GB" sz="2400" dirty="0">
              <a:latin typeface="Calibri" pitchFamily="34" charset="0"/>
              <a:cs typeface="Calibri" pitchFamily="34" charset="0"/>
            </a:endParaRPr>
          </a:p>
          <a:p>
            <a:pPr marL="342900" indent="-342900" algn="just">
              <a:buFont typeface="Arial" pitchFamily="34" charset="0"/>
              <a:buChar char="•"/>
            </a:pPr>
            <a:endParaRPr lang="en-GB" sz="2400" dirty="0" smtClean="0">
              <a:latin typeface="Calibri" pitchFamily="34" charset="0"/>
              <a:cs typeface="Calibri" pitchFamily="34" charset="0"/>
            </a:endParaRPr>
          </a:p>
          <a:p>
            <a:pPr marL="342900" indent="-342900" algn="just">
              <a:buFont typeface="Arial" pitchFamily="34" charset="0"/>
              <a:buChar char="•"/>
            </a:pPr>
            <a:endParaRPr lang="en-GB" sz="2400" dirty="0" smtClean="0">
              <a:latin typeface="Calibri" pitchFamily="34" charset="0"/>
              <a:cs typeface="Calibri" pitchFamily="34" charset="0"/>
            </a:endParaRPr>
          </a:p>
          <a:p>
            <a:pPr marL="342900" indent="-342900" algn="just">
              <a:buFont typeface="Arial" pitchFamily="34" charset="0"/>
              <a:buChar char="•"/>
            </a:pPr>
            <a:r>
              <a:rPr lang="en-GB" sz="2400" dirty="0" smtClean="0">
                <a:latin typeface="Calibri" pitchFamily="34" charset="0"/>
                <a:cs typeface="Calibri" pitchFamily="34" charset="0"/>
              </a:rPr>
              <a:t>To illustrate, the example which are drawn from exactly the same angles lines but their organization greatly changes our perception of them. Although the parts are same in each example, the whole is seen as a triangle in one example and arrows in the other.</a:t>
            </a:r>
            <a:endParaRPr lang="en-GB" sz="2400" dirty="0">
              <a:latin typeface="Calibri" pitchFamily="34" charset="0"/>
              <a:cs typeface="Calibri" pitchFamily="34" charset="0"/>
            </a:endParaRPr>
          </a:p>
        </p:txBody>
      </p:sp>
      <p:cxnSp>
        <p:nvCxnSpPr>
          <p:cNvPr id="5" name="Straight Arrow Connector 4"/>
          <p:cNvCxnSpPr/>
          <p:nvPr/>
        </p:nvCxnSpPr>
        <p:spPr>
          <a:xfrm>
            <a:off x="4427984" y="3861048"/>
            <a:ext cx="16561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427984" y="2636912"/>
            <a:ext cx="64807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56076" y="2636912"/>
            <a:ext cx="756084"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403648" y="2852936"/>
            <a:ext cx="115212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403648" y="3284984"/>
            <a:ext cx="172819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15816" y="2852936"/>
            <a:ext cx="648072"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125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546</TotalTime>
  <Words>1639</Words>
  <Application>Microsoft Office PowerPoint</Application>
  <PresentationFormat>On-screen Show (4:3)</PresentationFormat>
  <Paragraphs>124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BlackTie</vt:lpstr>
      <vt:lpstr>Introduction to  Psychology </vt:lpstr>
      <vt:lpstr>School of Thoughts</vt:lpstr>
      <vt:lpstr>1. Structuralism</vt:lpstr>
      <vt:lpstr>PowerPoint Presentation</vt:lpstr>
      <vt:lpstr>2. Functionalism</vt:lpstr>
      <vt:lpstr>PowerPoint Presentation</vt:lpstr>
      <vt:lpstr>3. Behaviorism</vt:lpstr>
      <vt:lpstr>4. Gestalt Psychology</vt:lpstr>
      <vt:lpstr>PowerPoint Presentation</vt:lpstr>
      <vt:lpstr>PowerPoint Presentation</vt:lpstr>
      <vt:lpstr>5. Psychoanalysis</vt:lpstr>
      <vt:lpstr>PowerPoint Presentation</vt:lpstr>
      <vt:lpstr>Current approaches /models in psychology</vt:lpstr>
      <vt:lpstr>1. the Biological  approach</vt:lpstr>
      <vt:lpstr>2. The Psychodynamic approach</vt:lpstr>
      <vt:lpstr>3. The Cognitive approach</vt:lpstr>
      <vt:lpstr>4. The Behavioral Approach</vt:lpstr>
      <vt:lpstr>5. The humanistic approach</vt:lpstr>
      <vt:lpstr>Psychology as a Science</vt:lpstr>
      <vt:lpstr>PowerPoint Presentation</vt:lpstr>
      <vt:lpstr>PowerPoint Presentation</vt:lpstr>
      <vt:lpstr>Branches of Psychology</vt:lpstr>
      <vt:lpstr>PowerPoint Presentation</vt:lpstr>
      <vt:lpstr>PowerPoint Presentation</vt:lpstr>
      <vt:lpstr>Difference Between Psychiatrist and psychologist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Behroze Khalil</dc:creator>
  <cp:lastModifiedBy>Muhammad Behroze Khalil</cp:lastModifiedBy>
  <cp:revision>45</cp:revision>
  <dcterms:created xsi:type="dcterms:W3CDTF">2018-10-24T04:36:28Z</dcterms:created>
  <dcterms:modified xsi:type="dcterms:W3CDTF">2021-11-23T08:08:06Z</dcterms:modified>
</cp:coreProperties>
</file>