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066520-FF3F-433D-8F09-8E6CD278B612}" type="datetimeFigureOut">
              <a:rPr lang="en-GB" smtClean="0"/>
              <a:t>30/10/2023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0FBB7D-5D53-49F8-B596-1EFC1F336A5E}" type="slidenum">
              <a:rPr lang="en-GB" smtClean="0"/>
              <a:t>‹#›</a:t>
            </a:fld>
            <a:endParaRPr lang="en-GB"/>
          </a:p>
        </p:txBody>
      </p:sp>
    </p:spTree>
    <p:extLst>
      <p:ext uri="{BB962C8B-B14F-4D97-AF65-F5344CB8AC3E}">
        <p14:creationId xmlns:p14="http://schemas.microsoft.com/office/powerpoint/2010/main" val="413422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E0FBB7D-5D53-49F8-B596-1EFC1F336A5E}" type="slidenum">
              <a:rPr lang="en-GB" smtClean="0"/>
              <a:t>4</a:t>
            </a:fld>
            <a:endParaRPr lang="en-GB"/>
          </a:p>
        </p:txBody>
      </p:sp>
    </p:spTree>
    <p:extLst>
      <p:ext uri="{BB962C8B-B14F-4D97-AF65-F5344CB8AC3E}">
        <p14:creationId xmlns:p14="http://schemas.microsoft.com/office/powerpoint/2010/main" val="3153212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182D7BC-73C4-45DC-8499-6E4D43BDF3A3}"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472C9D-8803-446E-908F-C48ACF28C153}" type="slidenum">
              <a:rPr lang="en-GB" smtClean="0"/>
              <a:t>‹#›</a:t>
            </a:fld>
            <a:endParaRPr lang="en-GB"/>
          </a:p>
        </p:txBody>
      </p:sp>
    </p:spTree>
    <p:extLst>
      <p:ext uri="{BB962C8B-B14F-4D97-AF65-F5344CB8AC3E}">
        <p14:creationId xmlns:p14="http://schemas.microsoft.com/office/powerpoint/2010/main" val="3356517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182D7BC-73C4-45DC-8499-6E4D43BDF3A3}"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472C9D-8803-446E-908F-C48ACF28C153}" type="slidenum">
              <a:rPr lang="en-GB" smtClean="0"/>
              <a:t>‹#›</a:t>
            </a:fld>
            <a:endParaRPr lang="en-GB"/>
          </a:p>
        </p:txBody>
      </p:sp>
    </p:spTree>
    <p:extLst>
      <p:ext uri="{BB962C8B-B14F-4D97-AF65-F5344CB8AC3E}">
        <p14:creationId xmlns:p14="http://schemas.microsoft.com/office/powerpoint/2010/main" val="762044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182D7BC-73C4-45DC-8499-6E4D43BDF3A3}"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472C9D-8803-446E-908F-C48ACF28C153}" type="slidenum">
              <a:rPr lang="en-GB" smtClean="0"/>
              <a:t>‹#›</a:t>
            </a:fld>
            <a:endParaRPr lang="en-GB"/>
          </a:p>
        </p:txBody>
      </p:sp>
    </p:spTree>
    <p:extLst>
      <p:ext uri="{BB962C8B-B14F-4D97-AF65-F5344CB8AC3E}">
        <p14:creationId xmlns:p14="http://schemas.microsoft.com/office/powerpoint/2010/main" val="3888950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182D7BC-73C4-45DC-8499-6E4D43BDF3A3}"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472C9D-8803-446E-908F-C48ACF28C153}" type="slidenum">
              <a:rPr lang="en-GB" smtClean="0"/>
              <a:t>‹#›</a:t>
            </a:fld>
            <a:endParaRPr lang="en-GB"/>
          </a:p>
        </p:txBody>
      </p:sp>
    </p:spTree>
    <p:extLst>
      <p:ext uri="{BB962C8B-B14F-4D97-AF65-F5344CB8AC3E}">
        <p14:creationId xmlns:p14="http://schemas.microsoft.com/office/powerpoint/2010/main" val="141201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82D7BC-73C4-45DC-8499-6E4D43BDF3A3}" type="datetimeFigureOut">
              <a:rPr lang="en-GB" smtClean="0"/>
              <a:t>30/10/2023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472C9D-8803-446E-908F-C48ACF28C153}" type="slidenum">
              <a:rPr lang="en-GB" smtClean="0"/>
              <a:t>‹#›</a:t>
            </a:fld>
            <a:endParaRPr lang="en-GB"/>
          </a:p>
        </p:txBody>
      </p:sp>
    </p:spTree>
    <p:extLst>
      <p:ext uri="{BB962C8B-B14F-4D97-AF65-F5344CB8AC3E}">
        <p14:creationId xmlns:p14="http://schemas.microsoft.com/office/powerpoint/2010/main" val="4270397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182D7BC-73C4-45DC-8499-6E4D43BDF3A3}" type="datetimeFigureOut">
              <a:rPr lang="en-GB" smtClean="0"/>
              <a:t>30/10/2023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472C9D-8803-446E-908F-C48ACF28C153}" type="slidenum">
              <a:rPr lang="en-GB" smtClean="0"/>
              <a:t>‹#›</a:t>
            </a:fld>
            <a:endParaRPr lang="en-GB"/>
          </a:p>
        </p:txBody>
      </p:sp>
    </p:spTree>
    <p:extLst>
      <p:ext uri="{BB962C8B-B14F-4D97-AF65-F5344CB8AC3E}">
        <p14:creationId xmlns:p14="http://schemas.microsoft.com/office/powerpoint/2010/main" val="1693089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182D7BC-73C4-45DC-8499-6E4D43BDF3A3}" type="datetimeFigureOut">
              <a:rPr lang="en-GB" smtClean="0"/>
              <a:t>30/10/2023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472C9D-8803-446E-908F-C48ACF28C153}" type="slidenum">
              <a:rPr lang="en-GB" smtClean="0"/>
              <a:t>‹#›</a:t>
            </a:fld>
            <a:endParaRPr lang="en-GB"/>
          </a:p>
        </p:txBody>
      </p:sp>
    </p:spTree>
    <p:extLst>
      <p:ext uri="{BB962C8B-B14F-4D97-AF65-F5344CB8AC3E}">
        <p14:creationId xmlns:p14="http://schemas.microsoft.com/office/powerpoint/2010/main" val="280728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182D7BC-73C4-45DC-8499-6E4D43BDF3A3}" type="datetimeFigureOut">
              <a:rPr lang="en-GB" smtClean="0"/>
              <a:t>30/10/2023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472C9D-8803-446E-908F-C48ACF28C153}" type="slidenum">
              <a:rPr lang="en-GB" smtClean="0"/>
              <a:t>‹#›</a:t>
            </a:fld>
            <a:endParaRPr lang="en-GB"/>
          </a:p>
        </p:txBody>
      </p:sp>
    </p:spTree>
    <p:extLst>
      <p:ext uri="{BB962C8B-B14F-4D97-AF65-F5344CB8AC3E}">
        <p14:creationId xmlns:p14="http://schemas.microsoft.com/office/powerpoint/2010/main" val="1808932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2D7BC-73C4-45DC-8499-6E4D43BDF3A3}" type="datetimeFigureOut">
              <a:rPr lang="en-GB" smtClean="0"/>
              <a:t>30/10/2023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B472C9D-8803-446E-908F-C48ACF28C153}" type="slidenum">
              <a:rPr lang="en-GB" smtClean="0"/>
              <a:t>‹#›</a:t>
            </a:fld>
            <a:endParaRPr lang="en-GB"/>
          </a:p>
        </p:txBody>
      </p:sp>
    </p:spTree>
    <p:extLst>
      <p:ext uri="{BB962C8B-B14F-4D97-AF65-F5344CB8AC3E}">
        <p14:creationId xmlns:p14="http://schemas.microsoft.com/office/powerpoint/2010/main" val="14957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82D7BC-73C4-45DC-8499-6E4D43BDF3A3}" type="datetimeFigureOut">
              <a:rPr lang="en-GB" smtClean="0"/>
              <a:t>30/10/2023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472C9D-8803-446E-908F-C48ACF28C153}" type="slidenum">
              <a:rPr lang="en-GB" smtClean="0"/>
              <a:t>‹#›</a:t>
            </a:fld>
            <a:endParaRPr lang="en-GB"/>
          </a:p>
        </p:txBody>
      </p:sp>
    </p:spTree>
    <p:extLst>
      <p:ext uri="{BB962C8B-B14F-4D97-AF65-F5344CB8AC3E}">
        <p14:creationId xmlns:p14="http://schemas.microsoft.com/office/powerpoint/2010/main" val="398902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82D7BC-73C4-45DC-8499-6E4D43BDF3A3}" type="datetimeFigureOut">
              <a:rPr lang="en-GB" smtClean="0"/>
              <a:t>30/10/2023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472C9D-8803-446E-908F-C48ACF28C153}" type="slidenum">
              <a:rPr lang="en-GB" smtClean="0"/>
              <a:t>‹#›</a:t>
            </a:fld>
            <a:endParaRPr lang="en-GB"/>
          </a:p>
        </p:txBody>
      </p:sp>
    </p:spTree>
    <p:extLst>
      <p:ext uri="{BB962C8B-B14F-4D97-AF65-F5344CB8AC3E}">
        <p14:creationId xmlns:p14="http://schemas.microsoft.com/office/powerpoint/2010/main" val="1286190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2D7BC-73C4-45DC-8499-6E4D43BDF3A3}" type="datetimeFigureOut">
              <a:rPr lang="en-GB" smtClean="0"/>
              <a:t>30/10/2023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72C9D-8803-446E-908F-C48ACF28C153}" type="slidenum">
              <a:rPr lang="en-GB" smtClean="0"/>
              <a:t>‹#›</a:t>
            </a:fld>
            <a:endParaRPr lang="en-GB"/>
          </a:p>
        </p:txBody>
      </p:sp>
    </p:spTree>
    <p:extLst>
      <p:ext uri="{BB962C8B-B14F-4D97-AF65-F5344CB8AC3E}">
        <p14:creationId xmlns:p14="http://schemas.microsoft.com/office/powerpoint/2010/main" val="729128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000" b="1" smtClean="0"/>
              <a:t>Memory</a:t>
            </a:r>
            <a:endParaRPr lang="en-GB" sz="4000" b="1" dirty="0"/>
          </a:p>
        </p:txBody>
      </p:sp>
      <p:sp>
        <p:nvSpPr>
          <p:cNvPr id="3" name="Subtitle 2"/>
          <p:cNvSpPr>
            <a:spLocks noGrp="1"/>
          </p:cNvSpPr>
          <p:nvPr>
            <p:ph type="subTitle" idx="1"/>
          </p:nvPr>
        </p:nvSpPr>
        <p:spPr/>
        <p:txBody>
          <a:bodyPr>
            <a:normAutofit/>
          </a:bodyPr>
          <a:lstStyle/>
          <a:p>
            <a:r>
              <a:rPr lang="en-GB" b="1" dirty="0" smtClean="0">
                <a:solidFill>
                  <a:schemeClr val="tx1"/>
                </a:solidFill>
              </a:rPr>
              <a:t>Prepared By:</a:t>
            </a:r>
          </a:p>
          <a:p>
            <a:r>
              <a:rPr lang="en-GB" b="1" dirty="0" smtClean="0">
                <a:solidFill>
                  <a:schemeClr val="tx1"/>
                </a:solidFill>
              </a:rPr>
              <a:t>Muhammad </a:t>
            </a:r>
            <a:r>
              <a:rPr lang="en-GB" b="1" dirty="0" smtClean="0">
                <a:solidFill>
                  <a:schemeClr val="tx1"/>
                </a:solidFill>
              </a:rPr>
              <a:t>Behroz </a:t>
            </a:r>
            <a:r>
              <a:rPr lang="en-GB" b="1" dirty="0" smtClean="0">
                <a:solidFill>
                  <a:schemeClr val="tx1"/>
                </a:solidFill>
              </a:rPr>
              <a:t>Khan</a:t>
            </a:r>
          </a:p>
          <a:p>
            <a:r>
              <a:rPr lang="en-GB" b="1" dirty="0" smtClean="0">
                <a:solidFill>
                  <a:schemeClr val="tx1"/>
                </a:solidFill>
              </a:rPr>
              <a:t>Lecturer Psychology</a:t>
            </a:r>
            <a:endParaRPr lang="en-GB" b="1" dirty="0" smtClean="0">
              <a:solidFill>
                <a:schemeClr val="tx1"/>
              </a:solidFill>
            </a:endParaRPr>
          </a:p>
        </p:txBody>
      </p:sp>
    </p:spTree>
    <p:extLst>
      <p:ext uri="{BB962C8B-B14F-4D97-AF65-F5344CB8AC3E}">
        <p14:creationId xmlns:p14="http://schemas.microsoft.com/office/powerpoint/2010/main" val="2372469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10000"/>
          </a:bodyPr>
          <a:lstStyle/>
          <a:p>
            <a:r>
              <a:rPr lang="en-GB" sz="2400" dirty="0" smtClean="0"/>
              <a:t>Echoic memory is capable of holding a large amount of auditory information but only for 3-4 seconds.</a:t>
            </a:r>
          </a:p>
          <a:p>
            <a:endParaRPr lang="en-GB" sz="2400" dirty="0"/>
          </a:p>
          <a:p>
            <a:pPr marL="0" indent="0">
              <a:buNone/>
            </a:pPr>
            <a:r>
              <a:rPr lang="en-GB" sz="2400" b="1" dirty="0" smtClean="0"/>
              <a:t>Iconic Memory</a:t>
            </a:r>
          </a:p>
          <a:p>
            <a:r>
              <a:rPr lang="en-GB" sz="2400" dirty="0" smtClean="0"/>
              <a:t>Sensory input to the visual system goes into iconic memory, so names because of the mental representation of visual stimuli, which are called as ‘’Icons’’.</a:t>
            </a:r>
          </a:p>
          <a:p>
            <a:endParaRPr lang="en-GB" sz="2400" dirty="0"/>
          </a:p>
          <a:p>
            <a:r>
              <a:rPr lang="en-GB" sz="2400" dirty="0" smtClean="0"/>
              <a:t>Iconic memory has a duration of about 100 milliseconds.</a:t>
            </a:r>
          </a:p>
          <a:p>
            <a:endParaRPr lang="en-GB" sz="2400" dirty="0"/>
          </a:p>
          <a:p>
            <a:pPr marL="0" indent="0">
              <a:buNone/>
            </a:pPr>
            <a:r>
              <a:rPr lang="en-GB" sz="2400" b="1" dirty="0" smtClean="0"/>
              <a:t>Haptic Memory</a:t>
            </a:r>
          </a:p>
          <a:p>
            <a:r>
              <a:rPr lang="en-GB" sz="2400" dirty="0" smtClean="0"/>
              <a:t>Haptic memory is the branch of sensory memory used by the sense of touch.</a:t>
            </a:r>
          </a:p>
          <a:p>
            <a:endParaRPr lang="en-GB" sz="2400" dirty="0"/>
          </a:p>
          <a:p>
            <a:r>
              <a:rPr lang="en-GB" sz="2400" dirty="0" smtClean="0"/>
              <a:t>Sensory receptors all over the body detect sensations like pressure, itching, and pain, which are briefly held in haptic memory before vanishing or being transported to short term memory.</a:t>
            </a:r>
            <a:endParaRPr lang="en-GB" sz="2400" dirty="0"/>
          </a:p>
        </p:txBody>
      </p:sp>
    </p:spTree>
    <p:extLst>
      <p:ext uri="{BB962C8B-B14F-4D97-AF65-F5344CB8AC3E}">
        <p14:creationId xmlns:p14="http://schemas.microsoft.com/office/powerpoint/2010/main" val="2559206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77500" lnSpcReduction="20000"/>
          </a:bodyPr>
          <a:lstStyle/>
          <a:p>
            <a:pPr marL="0" indent="0">
              <a:buNone/>
            </a:pPr>
            <a:r>
              <a:rPr lang="en-GB" sz="3400" b="1" dirty="0" smtClean="0"/>
              <a:t>Short Term Memory</a:t>
            </a:r>
          </a:p>
          <a:p>
            <a:pPr algn="just"/>
            <a:r>
              <a:rPr lang="en-US" sz="3100" dirty="0" smtClean="0"/>
              <a:t>It is also called </a:t>
            </a:r>
            <a:r>
              <a:rPr lang="en-US" sz="3100" b="1" dirty="0" smtClean="0"/>
              <a:t>working memory</a:t>
            </a:r>
            <a:r>
              <a:rPr lang="en-US" sz="3100" dirty="0" smtClean="0"/>
              <a:t>.</a:t>
            </a:r>
          </a:p>
          <a:p>
            <a:pPr algn="just"/>
            <a:endParaRPr lang="en-US" sz="3100" dirty="0" smtClean="0"/>
          </a:p>
          <a:p>
            <a:pPr algn="just"/>
            <a:r>
              <a:rPr lang="en-US" sz="3100" dirty="0" smtClean="0"/>
              <a:t>Sometime we do not attend to all information that impinge on our senses. </a:t>
            </a:r>
          </a:p>
          <a:p>
            <a:pPr algn="just"/>
            <a:endParaRPr lang="en-US" sz="3100" dirty="0"/>
          </a:p>
          <a:p>
            <a:pPr algn="just"/>
            <a:r>
              <a:rPr lang="en-US" sz="3100" dirty="0" smtClean="0"/>
              <a:t>Information that is attended, enters the second memory store called short-term memory (STM), which hold small amount of information for a brief period of time (usually for 30 seconds).</a:t>
            </a:r>
          </a:p>
          <a:p>
            <a:pPr algn="just"/>
            <a:endParaRPr lang="en-US" sz="3100" dirty="0"/>
          </a:p>
          <a:p>
            <a:pPr algn="just"/>
            <a:r>
              <a:rPr lang="en-US" sz="3100" dirty="0" smtClean="0"/>
              <a:t>Atkinson and </a:t>
            </a:r>
            <a:r>
              <a:rPr lang="en-US" sz="3100" dirty="0" err="1" smtClean="0"/>
              <a:t>Shiffrin</a:t>
            </a:r>
            <a:r>
              <a:rPr lang="en-US" sz="3100" dirty="0" smtClean="0"/>
              <a:t> proposed that information in short-term memory is primarily encoded in terms of our senses, unless rehearsed it may get lost from the short-term memory in less than 30 seconds.</a:t>
            </a:r>
          </a:p>
          <a:p>
            <a:pPr algn="just"/>
            <a:endParaRPr lang="en-US" sz="3100" dirty="0"/>
          </a:p>
          <a:p>
            <a:pPr algn="just"/>
            <a:r>
              <a:rPr lang="en-US" sz="3100" dirty="0" smtClean="0"/>
              <a:t>Note that the short-term memory is fragile but not as fragile as sensory memory.</a:t>
            </a:r>
          </a:p>
          <a:p>
            <a:pPr algn="just"/>
            <a:endParaRPr lang="en-US" dirty="0" smtClean="0"/>
          </a:p>
          <a:p>
            <a:endParaRPr lang="en-GB" dirty="0"/>
          </a:p>
        </p:txBody>
      </p:sp>
    </p:spTree>
    <p:extLst>
      <p:ext uri="{BB962C8B-B14F-4D97-AF65-F5344CB8AC3E}">
        <p14:creationId xmlns:p14="http://schemas.microsoft.com/office/powerpoint/2010/main" val="3496103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0000" lnSpcReduction="20000"/>
          </a:bodyPr>
          <a:lstStyle/>
          <a:p>
            <a:pPr marL="0" indent="0">
              <a:buNone/>
            </a:pPr>
            <a:r>
              <a:rPr lang="en-GB" sz="3700" b="1" dirty="0" smtClean="0"/>
              <a:t>Long Term Memory</a:t>
            </a:r>
          </a:p>
          <a:p>
            <a:pPr algn="just"/>
            <a:r>
              <a:rPr lang="en-US" dirty="0" smtClean="0"/>
              <a:t>Material that survive the capacity and limitation of short-term memory finally enter the long-term memory, which has a vast capacity.</a:t>
            </a:r>
          </a:p>
          <a:p>
            <a:pPr algn="just"/>
            <a:endParaRPr lang="en-US" dirty="0" smtClean="0"/>
          </a:p>
          <a:p>
            <a:pPr algn="just"/>
            <a:r>
              <a:rPr lang="en-US" dirty="0" smtClean="0"/>
              <a:t>It is a permanent storehouse of all information that may be as recent as what you ate breakfast for yesterday to as distant as how you celebrate your sixth birthday.</a:t>
            </a:r>
          </a:p>
          <a:p>
            <a:pPr algn="just"/>
            <a:endParaRPr lang="en-US" dirty="0" smtClean="0"/>
          </a:p>
          <a:p>
            <a:pPr algn="just"/>
            <a:r>
              <a:rPr lang="en-US" dirty="0" smtClean="0"/>
              <a:t>It has been shown that once any information enters the long-term memory store, it is never forget because it encoded semantically.</a:t>
            </a:r>
          </a:p>
          <a:p>
            <a:pPr algn="just"/>
            <a:endParaRPr lang="en-US" dirty="0" smtClean="0"/>
          </a:p>
          <a:p>
            <a:pPr marL="0" indent="0" algn="just">
              <a:buNone/>
            </a:pPr>
            <a:r>
              <a:rPr lang="en-US" sz="3400" b="1" dirty="0" smtClean="0"/>
              <a:t>Types of Long-term Memory</a:t>
            </a:r>
          </a:p>
          <a:p>
            <a:pPr marL="0" indent="0" algn="just">
              <a:buNone/>
            </a:pPr>
            <a:r>
              <a:rPr lang="en-US" b="1" dirty="0" smtClean="0"/>
              <a:t>1. Declarative Memory </a:t>
            </a:r>
          </a:p>
          <a:p>
            <a:pPr algn="just"/>
            <a:r>
              <a:rPr lang="en-US" dirty="0" smtClean="0"/>
              <a:t>All information pertaining to facts, dates, and names such as rickshaw has three wheels, Pakistan become independent on 1947, or you and your friend share the same name.</a:t>
            </a:r>
          </a:p>
          <a:p>
            <a:pPr algn="just"/>
            <a:endParaRPr lang="en-US" dirty="0"/>
          </a:p>
          <a:p>
            <a:pPr algn="just"/>
            <a:r>
              <a:rPr lang="en-US" dirty="0" smtClean="0"/>
              <a:t>All these are examples of declarative memory.</a:t>
            </a:r>
          </a:p>
          <a:p>
            <a:pPr algn="just"/>
            <a:endParaRPr lang="en-US" dirty="0" smtClean="0"/>
          </a:p>
          <a:p>
            <a:endParaRPr lang="en-GB" dirty="0"/>
          </a:p>
        </p:txBody>
      </p:sp>
    </p:spTree>
    <p:extLst>
      <p:ext uri="{BB962C8B-B14F-4D97-AF65-F5344CB8AC3E}">
        <p14:creationId xmlns:p14="http://schemas.microsoft.com/office/powerpoint/2010/main" val="2229305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10000"/>
          </a:bodyPr>
          <a:lstStyle/>
          <a:p>
            <a:pPr algn="just"/>
            <a:r>
              <a:rPr lang="en-US" sz="2400" dirty="0" err="1" smtClean="0"/>
              <a:t>Tulving</a:t>
            </a:r>
            <a:r>
              <a:rPr lang="en-US" sz="2400" dirty="0" smtClean="0"/>
              <a:t> has classified declarative memory into further two types.</a:t>
            </a:r>
          </a:p>
          <a:p>
            <a:pPr algn="just"/>
            <a:endParaRPr lang="en-US" sz="2400" dirty="0" smtClean="0"/>
          </a:p>
          <a:p>
            <a:pPr marL="0" indent="0" algn="just">
              <a:buNone/>
            </a:pPr>
            <a:r>
              <a:rPr lang="en-US" sz="2400" b="1" dirty="0" smtClean="0"/>
              <a:t>i. Episodic Memory</a:t>
            </a:r>
          </a:p>
          <a:p>
            <a:pPr algn="just"/>
            <a:r>
              <a:rPr lang="en-US" sz="2400" dirty="0" smtClean="0"/>
              <a:t>It contains a biological details of our lives. Memories related to our personal life experience constitute the episodic memory and it is for this reason that it’s content are generally emotional in nature.</a:t>
            </a:r>
          </a:p>
          <a:p>
            <a:pPr algn="just"/>
            <a:endParaRPr lang="en-US" sz="2400" dirty="0" smtClean="0"/>
          </a:p>
          <a:p>
            <a:pPr algn="just"/>
            <a:r>
              <a:rPr lang="en-US" sz="2400" b="1" dirty="0" smtClean="0"/>
              <a:t>E.g.,</a:t>
            </a:r>
            <a:r>
              <a:rPr lang="en-US" sz="2400" dirty="0" smtClean="0"/>
              <a:t> how did you feel when you stood first in class.</a:t>
            </a:r>
          </a:p>
          <a:p>
            <a:pPr marL="914400" lvl="2" indent="0" algn="just">
              <a:buNone/>
            </a:pPr>
            <a:r>
              <a:rPr lang="en-US" dirty="0" smtClean="0"/>
              <a:t>How angry was your friend, when you didn’t fulfill a promise.</a:t>
            </a:r>
          </a:p>
          <a:p>
            <a:pPr marL="914400" lvl="2" indent="0" algn="just">
              <a:buNone/>
            </a:pPr>
            <a:endParaRPr lang="en-US" dirty="0" smtClean="0"/>
          </a:p>
          <a:p>
            <a:pPr marL="0" indent="0" algn="just">
              <a:buNone/>
            </a:pPr>
            <a:r>
              <a:rPr lang="en-US" sz="2400" b="1" dirty="0" smtClean="0"/>
              <a:t>ii. Semantic Memory</a:t>
            </a:r>
          </a:p>
          <a:p>
            <a:pPr algn="just"/>
            <a:r>
              <a:rPr lang="en-US" sz="2400" dirty="0" smtClean="0"/>
              <a:t>It is the memory of general awareness and knowledge. All concepts, ideas, and rules of logic are stored in semantic memory. </a:t>
            </a:r>
          </a:p>
          <a:p>
            <a:pPr algn="just"/>
            <a:endParaRPr lang="en-US" sz="2400" dirty="0"/>
          </a:p>
          <a:p>
            <a:pPr algn="just"/>
            <a:r>
              <a:rPr lang="en-US" sz="2400" dirty="0" smtClean="0"/>
              <a:t>For instance, it is because of semantic memory that we remember that 2+6=8, country code of Pakistan is +92, or that we recognize misspell words.</a:t>
            </a:r>
          </a:p>
          <a:p>
            <a:endParaRPr lang="en-GB" dirty="0"/>
          </a:p>
        </p:txBody>
      </p:sp>
    </p:spTree>
    <p:extLst>
      <p:ext uri="{BB962C8B-B14F-4D97-AF65-F5344CB8AC3E}">
        <p14:creationId xmlns:p14="http://schemas.microsoft.com/office/powerpoint/2010/main" val="1906929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pPr marL="0" indent="0" algn="just">
              <a:buNone/>
            </a:pPr>
            <a:r>
              <a:rPr lang="en-US" sz="2400" b="1" dirty="0" smtClean="0"/>
              <a:t>2. Procedural Memory</a:t>
            </a:r>
          </a:p>
          <a:p>
            <a:pPr algn="just"/>
            <a:r>
              <a:rPr lang="en-US" sz="2400" dirty="0" smtClean="0"/>
              <a:t>It refers to memories relating to procedures for accomplishing various task and skills, such as how to ride a bicycle, how to make tea, or how to play football. </a:t>
            </a:r>
          </a:p>
          <a:p>
            <a:endParaRPr lang="en-GB" dirty="0"/>
          </a:p>
        </p:txBody>
      </p:sp>
    </p:spTree>
    <p:extLst>
      <p:ext uri="{BB962C8B-B14F-4D97-AF65-F5344CB8AC3E}">
        <p14:creationId xmlns:p14="http://schemas.microsoft.com/office/powerpoint/2010/main" val="919259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Autofit/>
          </a:bodyPr>
          <a:lstStyle/>
          <a:p>
            <a:pPr marL="0" indent="0">
              <a:buNone/>
            </a:pPr>
            <a:r>
              <a:rPr lang="en-GB" sz="2400" b="1" dirty="0" smtClean="0"/>
              <a:t>Amnesia </a:t>
            </a:r>
          </a:p>
          <a:p>
            <a:pPr algn="just"/>
            <a:r>
              <a:rPr lang="en-GB" sz="2000" dirty="0" smtClean="0"/>
              <a:t>Amnesia is the loss of long term memory that occur as a result of disease, physical trauma, or psychological trauma.</a:t>
            </a:r>
          </a:p>
          <a:p>
            <a:pPr algn="just"/>
            <a:endParaRPr lang="en-GB" sz="2000" dirty="0"/>
          </a:p>
          <a:p>
            <a:pPr marL="0" indent="0" algn="just">
              <a:buNone/>
            </a:pPr>
            <a:r>
              <a:rPr lang="en-GB" sz="2400" b="1" dirty="0" smtClean="0"/>
              <a:t>Anterograde Amnesia</a:t>
            </a:r>
          </a:p>
          <a:p>
            <a:pPr algn="just"/>
            <a:r>
              <a:rPr lang="en-GB" sz="2000" dirty="0" smtClean="0"/>
              <a:t>Anterograde amnesia is commonly caused by brain trauma such as blow to head.</a:t>
            </a:r>
          </a:p>
          <a:p>
            <a:pPr algn="just"/>
            <a:endParaRPr lang="en-GB" sz="2000" dirty="0"/>
          </a:p>
          <a:p>
            <a:pPr algn="just"/>
            <a:r>
              <a:rPr lang="en-GB" sz="2000" dirty="0" smtClean="0"/>
              <a:t>With anterograde amnesia, you cannot remember new information although you can remember information and events that happened prior to your injury.</a:t>
            </a:r>
          </a:p>
          <a:p>
            <a:pPr algn="just"/>
            <a:endParaRPr lang="en-GB" sz="2000" dirty="0"/>
          </a:p>
          <a:p>
            <a:pPr marL="0" indent="0" algn="just">
              <a:buNone/>
            </a:pPr>
            <a:r>
              <a:rPr lang="en-GB" sz="2400" b="1" dirty="0" smtClean="0"/>
              <a:t>Retrograde Amnesia</a:t>
            </a:r>
          </a:p>
          <a:p>
            <a:pPr algn="just"/>
            <a:r>
              <a:rPr lang="en-GB" sz="2000" dirty="0" smtClean="0"/>
              <a:t>Retrograde amnesia is the loss of memory for events that occurred prior to the trauma.</a:t>
            </a:r>
          </a:p>
          <a:p>
            <a:pPr algn="just"/>
            <a:endParaRPr lang="en-GB" sz="2000" dirty="0"/>
          </a:p>
          <a:p>
            <a:pPr algn="just"/>
            <a:r>
              <a:rPr lang="en-GB" sz="2000" dirty="0" smtClean="0"/>
              <a:t>People with retrograde amnesia cannot remember some or even all of their past. The have difficulty remembering episodic memories.</a:t>
            </a:r>
          </a:p>
          <a:p>
            <a:endParaRPr lang="en-GB" sz="2000" dirty="0" smtClean="0"/>
          </a:p>
          <a:p>
            <a:endParaRPr lang="en-GB" sz="2400" dirty="0" smtClean="0"/>
          </a:p>
          <a:p>
            <a:endParaRPr lang="en-GB" sz="2400" dirty="0"/>
          </a:p>
        </p:txBody>
      </p:sp>
    </p:spTree>
    <p:extLst>
      <p:ext uri="{BB962C8B-B14F-4D97-AF65-F5344CB8AC3E}">
        <p14:creationId xmlns:p14="http://schemas.microsoft.com/office/powerpoint/2010/main" val="1346267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77500" lnSpcReduction="20000"/>
          </a:bodyPr>
          <a:lstStyle/>
          <a:p>
            <a:pPr marL="0" indent="0" algn="just">
              <a:buNone/>
            </a:pPr>
            <a:r>
              <a:rPr lang="en-GB" sz="3600" b="1" dirty="0" smtClean="0"/>
              <a:t>Memory Errors</a:t>
            </a:r>
          </a:p>
          <a:p>
            <a:pPr algn="just"/>
            <a:r>
              <a:rPr lang="en-GB" sz="3100" dirty="0" smtClean="0"/>
              <a:t>Psychologist Daniel Schachter, a well known memory researcher, offer different ways of how our memory fail us.</a:t>
            </a:r>
          </a:p>
          <a:p>
            <a:pPr algn="just"/>
            <a:endParaRPr lang="en-GB" sz="3100" dirty="0"/>
          </a:p>
          <a:p>
            <a:pPr marL="0" indent="0" algn="just">
              <a:buNone/>
            </a:pPr>
            <a:r>
              <a:rPr lang="en-GB" sz="3400" b="1" dirty="0" smtClean="0"/>
              <a:t>1. Transience</a:t>
            </a:r>
          </a:p>
          <a:p>
            <a:pPr algn="just"/>
            <a:r>
              <a:rPr lang="en-GB" sz="3100" dirty="0" smtClean="0"/>
              <a:t>Transience means that ‘’memories can fade over time’’</a:t>
            </a:r>
          </a:p>
          <a:p>
            <a:pPr algn="just"/>
            <a:endParaRPr lang="en-GB" sz="3100" dirty="0"/>
          </a:p>
          <a:p>
            <a:pPr algn="just"/>
            <a:r>
              <a:rPr lang="en-GB" sz="3100" dirty="0" smtClean="0"/>
              <a:t>Here is an example of how this happens.</a:t>
            </a:r>
          </a:p>
          <a:p>
            <a:pPr algn="just"/>
            <a:endParaRPr lang="en-GB" sz="3100" dirty="0"/>
          </a:p>
          <a:p>
            <a:pPr algn="just"/>
            <a:r>
              <a:rPr lang="en-GB" sz="3100" dirty="0" smtClean="0"/>
              <a:t>Nathans English teacher has assigned his students to read the novel ‘’To kill a Mocking bird’’.</a:t>
            </a:r>
          </a:p>
          <a:p>
            <a:pPr algn="just"/>
            <a:endParaRPr lang="en-GB" sz="3100" dirty="0"/>
          </a:p>
          <a:p>
            <a:pPr algn="just"/>
            <a:r>
              <a:rPr lang="en-GB" sz="3100" dirty="0" smtClean="0"/>
              <a:t>Nathan comes home from school and tell his mother he has to read this book for class.</a:t>
            </a:r>
          </a:p>
          <a:p>
            <a:pPr algn="just"/>
            <a:endParaRPr lang="en-GB" sz="3100" dirty="0"/>
          </a:p>
          <a:p>
            <a:pPr algn="just"/>
            <a:r>
              <a:rPr lang="en-GB" sz="3100" dirty="0" smtClean="0"/>
              <a:t>‘’Oh! I love that book’’, she says.</a:t>
            </a:r>
          </a:p>
          <a:p>
            <a:endParaRPr lang="en-GB" dirty="0"/>
          </a:p>
          <a:p>
            <a:endParaRPr lang="en-GB" dirty="0"/>
          </a:p>
        </p:txBody>
      </p:sp>
    </p:spTree>
    <p:extLst>
      <p:ext uri="{BB962C8B-B14F-4D97-AF65-F5344CB8AC3E}">
        <p14:creationId xmlns:p14="http://schemas.microsoft.com/office/powerpoint/2010/main" val="4208701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lnSpcReduction="10000"/>
          </a:bodyPr>
          <a:lstStyle/>
          <a:p>
            <a:pPr algn="just"/>
            <a:r>
              <a:rPr lang="en-GB" sz="2400" dirty="0" smtClean="0"/>
              <a:t>Nathan ask her mother what the book is about and after hesitation she says, ‘’Well….. I know I read the book in high school and I remember that one of the main character is Scout, and his father is attorney but I honestly didn’t remember anything else.</a:t>
            </a:r>
          </a:p>
          <a:p>
            <a:pPr algn="just"/>
            <a:endParaRPr lang="en-GB" sz="2400" dirty="0"/>
          </a:p>
          <a:p>
            <a:pPr algn="just"/>
            <a:r>
              <a:rPr lang="en-GB" sz="2400" dirty="0" smtClean="0"/>
              <a:t>What is going on here is storage decay: unusual information tend to fade with the passage of time.</a:t>
            </a:r>
          </a:p>
          <a:p>
            <a:pPr algn="just"/>
            <a:endParaRPr lang="en-GB" sz="2400" dirty="0"/>
          </a:p>
          <a:p>
            <a:pPr marL="0" indent="0" algn="just">
              <a:buNone/>
            </a:pPr>
            <a:r>
              <a:rPr lang="en-GB" sz="2400" b="1" dirty="0" smtClean="0"/>
              <a:t>2. Absent Mindedness</a:t>
            </a:r>
          </a:p>
          <a:p>
            <a:pPr algn="just"/>
            <a:r>
              <a:rPr lang="en-GB" sz="2400" dirty="0" smtClean="0"/>
              <a:t>Are you constantly losing your cell phones? Have you ever driven back home to make sure you turned off the stove? Have you ever walked into a room for something, but forgetting what it was?</a:t>
            </a:r>
          </a:p>
          <a:p>
            <a:pPr algn="just"/>
            <a:endParaRPr lang="en-GB" sz="2400" dirty="0"/>
          </a:p>
          <a:p>
            <a:pPr algn="just"/>
            <a:r>
              <a:rPr lang="en-GB" sz="2400" dirty="0" smtClean="0"/>
              <a:t>Your answer would be probably ‘’Yes’’ to atleast one of these examples.</a:t>
            </a:r>
          </a:p>
        </p:txBody>
      </p:sp>
    </p:spTree>
    <p:extLst>
      <p:ext uri="{BB962C8B-B14F-4D97-AF65-F5344CB8AC3E}">
        <p14:creationId xmlns:p14="http://schemas.microsoft.com/office/powerpoint/2010/main" val="1916572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algn="just"/>
            <a:r>
              <a:rPr lang="en-GB" sz="2400" dirty="0" smtClean="0"/>
              <a:t>We all are prone to committing such kind of memory known as ‘’Absent Mindedness’’.</a:t>
            </a:r>
          </a:p>
          <a:p>
            <a:pPr algn="just"/>
            <a:endParaRPr lang="en-GB" sz="2400" dirty="0"/>
          </a:p>
          <a:p>
            <a:pPr algn="just"/>
            <a:r>
              <a:rPr lang="en-GB" sz="2400" dirty="0" smtClean="0"/>
              <a:t>These lapses are caused by breaks in attention or focus being somewhere else.</a:t>
            </a:r>
          </a:p>
          <a:p>
            <a:pPr algn="just"/>
            <a:endParaRPr lang="en-GB" sz="2400" dirty="0"/>
          </a:p>
          <a:p>
            <a:pPr marL="0" indent="0" algn="just">
              <a:buNone/>
            </a:pPr>
            <a:r>
              <a:rPr lang="en-GB" sz="2400" b="1" dirty="0" smtClean="0"/>
              <a:t>3. Misattribution</a:t>
            </a:r>
          </a:p>
          <a:p>
            <a:pPr algn="just"/>
            <a:r>
              <a:rPr lang="en-GB" sz="2400" dirty="0" smtClean="0"/>
              <a:t>Misattribution happens when you confuse the source of your information.</a:t>
            </a:r>
          </a:p>
          <a:p>
            <a:pPr algn="just"/>
            <a:endParaRPr lang="en-GB" sz="2400" dirty="0"/>
          </a:p>
          <a:p>
            <a:pPr algn="just"/>
            <a:r>
              <a:rPr lang="en-GB" sz="2400" dirty="0" smtClean="0"/>
              <a:t>For example, students many time confuse their memorized material by writing one question answer to another question in their examination.</a:t>
            </a:r>
            <a:endParaRPr lang="en-GB" sz="2400" dirty="0"/>
          </a:p>
        </p:txBody>
      </p:sp>
    </p:spTree>
    <p:extLst>
      <p:ext uri="{BB962C8B-B14F-4D97-AF65-F5344CB8AC3E}">
        <p14:creationId xmlns:p14="http://schemas.microsoft.com/office/powerpoint/2010/main" val="914196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10000"/>
          </a:bodyPr>
          <a:lstStyle/>
          <a:p>
            <a:pPr marL="0" indent="0" algn="just">
              <a:buNone/>
            </a:pPr>
            <a:r>
              <a:rPr lang="en-GB" sz="2800" b="1" dirty="0" smtClean="0"/>
              <a:t>4. Persistence</a:t>
            </a:r>
          </a:p>
          <a:p>
            <a:pPr algn="just"/>
            <a:r>
              <a:rPr lang="en-GB" sz="2600" dirty="0" smtClean="0"/>
              <a:t>Have you ever had a song play over and over in your head? How about a memory of traumatic event, something you really don’t want to think about?</a:t>
            </a:r>
          </a:p>
          <a:p>
            <a:pPr algn="just"/>
            <a:endParaRPr lang="en-GB" sz="2600" dirty="0"/>
          </a:p>
          <a:p>
            <a:pPr algn="just"/>
            <a:r>
              <a:rPr lang="en-GB" sz="2600" dirty="0" smtClean="0"/>
              <a:t>When you keep remembering things to the point where you can’t ‘‘get it out of your head’’ and it interferes with your ability to concentrate on other things, it is called ‘’</a:t>
            </a:r>
            <a:r>
              <a:rPr lang="en-GB" sz="2600" dirty="0" err="1" smtClean="0"/>
              <a:t>Persistance</a:t>
            </a:r>
            <a:r>
              <a:rPr lang="en-GB" sz="2600" dirty="0" smtClean="0"/>
              <a:t>’’.</a:t>
            </a:r>
          </a:p>
          <a:p>
            <a:pPr algn="just"/>
            <a:endParaRPr lang="en-GB" sz="2600" dirty="0"/>
          </a:p>
          <a:p>
            <a:pPr algn="just"/>
            <a:r>
              <a:rPr lang="en-GB" sz="2600" dirty="0" smtClean="0"/>
              <a:t>It is actually a failure of our memory system because we involuntary recall unwanted memories, particularly unpleasant ones.</a:t>
            </a:r>
          </a:p>
          <a:p>
            <a:pPr algn="just"/>
            <a:endParaRPr lang="en-GB" sz="2600" dirty="0"/>
          </a:p>
          <a:p>
            <a:pPr algn="just"/>
            <a:r>
              <a:rPr lang="en-GB" sz="2600" dirty="0" smtClean="0"/>
              <a:t>For example, you witnessed a horrific accident on the way to work one morning , and you can’t concentrate on the work because you keep remembering the scene. </a:t>
            </a:r>
            <a:endParaRPr lang="en-GB" sz="2600" dirty="0"/>
          </a:p>
          <a:p>
            <a:endParaRPr lang="en-GB" dirty="0"/>
          </a:p>
        </p:txBody>
      </p:sp>
    </p:spTree>
    <p:extLst>
      <p:ext uri="{BB962C8B-B14F-4D97-AF65-F5344CB8AC3E}">
        <p14:creationId xmlns:p14="http://schemas.microsoft.com/office/powerpoint/2010/main" val="251620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a:bodyPr>
          <a:lstStyle/>
          <a:p>
            <a:pPr marL="0" indent="0" algn="just">
              <a:buNone/>
            </a:pPr>
            <a:r>
              <a:rPr lang="en-GB" sz="2800" b="1" dirty="0" smtClean="0"/>
              <a:t>Memory </a:t>
            </a:r>
          </a:p>
          <a:p>
            <a:pPr algn="just"/>
            <a:r>
              <a:rPr lang="en-GB" sz="2400" dirty="0" smtClean="0"/>
              <a:t>Memory refers to retaining and recalling information over a period of time, depending upon the nature of cognitive task you are required to perform.</a:t>
            </a:r>
          </a:p>
          <a:p>
            <a:pPr algn="just"/>
            <a:endParaRPr lang="en-GB" sz="2400" dirty="0"/>
          </a:p>
          <a:p>
            <a:pPr algn="just"/>
            <a:r>
              <a:rPr lang="en-GB" sz="2400" dirty="0" smtClean="0"/>
              <a:t>Memory is conceptualized as a process of three independent interrelated stages.</a:t>
            </a:r>
          </a:p>
          <a:p>
            <a:pPr algn="just"/>
            <a:endParaRPr lang="en-GB" sz="2400" dirty="0"/>
          </a:p>
          <a:p>
            <a:pPr algn="just"/>
            <a:r>
              <a:rPr lang="en-GB" sz="2400" dirty="0" smtClean="0"/>
              <a:t>These are </a:t>
            </a:r>
            <a:r>
              <a:rPr lang="en-GB" sz="2400" b="1" dirty="0" smtClean="0"/>
              <a:t>encoding</a:t>
            </a:r>
            <a:r>
              <a:rPr lang="en-GB" sz="2400" dirty="0" smtClean="0"/>
              <a:t>,</a:t>
            </a:r>
            <a:r>
              <a:rPr lang="en-GB" sz="2400" b="1" dirty="0" smtClean="0"/>
              <a:t> storage</a:t>
            </a:r>
            <a:r>
              <a:rPr lang="en-GB" sz="2400" dirty="0" smtClean="0"/>
              <a:t>, and </a:t>
            </a:r>
            <a:r>
              <a:rPr lang="en-GB" sz="2400" b="1" dirty="0" smtClean="0"/>
              <a:t>retrieval</a:t>
            </a:r>
            <a:r>
              <a:rPr lang="en-GB" sz="2400" dirty="0" smtClean="0"/>
              <a:t>.</a:t>
            </a:r>
          </a:p>
          <a:p>
            <a:pPr algn="just"/>
            <a:endParaRPr lang="en-GB" sz="2400" dirty="0"/>
          </a:p>
          <a:p>
            <a:pPr algn="just"/>
            <a:r>
              <a:rPr lang="en-GB" sz="2400" dirty="0" smtClean="0"/>
              <a:t>Any information received by us necessarily goes through these stages.</a:t>
            </a:r>
            <a:endParaRPr lang="en-GB" sz="2400" dirty="0"/>
          </a:p>
        </p:txBody>
      </p:sp>
    </p:spTree>
    <p:extLst>
      <p:ext uri="{BB962C8B-B14F-4D97-AF65-F5344CB8AC3E}">
        <p14:creationId xmlns:p14="http://schemas.microsoft.com/office/powerpoint/2010/main" val="25531322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marL="0" indent="0">
              <a:buNone/>
            </a:pPr>
            <a:r>
              <a:rPr lang="en-GB" sz="2800" b="1" dirty="0" smtClean="0"/>
              <a:t>How to study Effectively</a:t>
            </a:r>
          </a:p>
          <a:p>
            <a:r>
              <a:rPr lang="en-GB" sz="2400" dirty="0" smtClean="0"/>
              <a:t>Here are some strategies and suggestions to help you hone your study techniques.</a:t>
            </a:r>
          </a:p>
          <a:p>
            <a:endParaRPr lang="en-GB" sz="2400" dirty="0"/>
          </a:p>
          <a:p>
            <a:pPr marL="0" indent="0">
              <a:buNone/>
            </a:pPr>
            <a:r>
              <a:rPr lang="en-GB" sz="2600" b="1" dirty="0" smtClean="0"/>
              <a:t>1. Use Elaborative Rehearsal</a:t>
            </a:r>
          </a:p>
          <a:p>
            <a:r>
              <a:rPr lang="en-GB" sz="2400" dirty="0" smtClean="0"/>
              <a:t>In a famous article, </a:t>
            </a:r>
            <a:r>
              <a:rPr lang="en-GB" sz="2400" dirty="0" err="1" smtClean="0"/>
              <a:t>Craik</a:t>
            </a:r>
            <a:r>
              <a:rPr lang="en-GB" sz="2400" dirty="0" smtClean="0"/>
              <a:t> and Lockhart discussed their belief that the information we process deeply goes into long term memory. Their theory is called ‘’Level of Processing’’.</a:t>
            </a:r>
          </a:p>
          <a:p>
            <a:endParaRPr lang="en-GB" sz="2400" dirty="0"/>
          </a:p>
          <a:p>
            <a:r>
              <a:rPr lang="en-GB" sz="2400" dirty="0" smtClean="0"/>
              <a:t>If we want to remember a piece of information, we should think about it more deeply and link it to other information and memories to make it more meaningful.</a:t>
            </a:r>
          </a:p>
          <a:p>
            <a:endParaRPr lang="en-GB" sz="2400" dirty="0"/>
          </a:p>
        </p:txBody>
      </p:sp>
    </p:spTree>
    <p:extLst>
      <p:ext uri="{BB962C8B-B14F-4D97-AF65-F5344CB8AC3E}">
        <p14:creationId xmlns:p14="http://schemas.microsoft.com/office/powerpoint/2010/main" val="1426205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0000" lnSpcReduction="20000"/>
          </a:bodyPr>
          <a:lstStyle/>
          <a:p>
            <a:pPr marL="0" indent="0" algn="just">
              <a:buNone/>
            </a:pPr>
            <a:r>
              <a:rPr lang="en-GB" sz="3700" b="1" dirty="0" smtClean="0"/>
              <a:t>2. Apply the Self-</a:t>
            </a:r>
            <a:r>
              <a:rPr lang="en-GB" sz="3700" b="1" dirty="0" err="1" smtClean="0"/>
              <a:t>Refereance</a:t>
            </a:r>
            <a:r>
              <a:rPr lang="en-GB" sz="3700" b="1" dirty="0" smtClean="0"/>
              <a:t> Effect</a:t>
            </a:r>
          </a:p>
          <a:p>
            <a:pPr algn="just"/>
            <a:r>
              <a:rPr lang="en-GB" dirty="0" smtClean="0"/>
              <a:t>Make use of the self-</a:t>
            </a:r>
            <a:r>
              <a:rPr lang="en-GB" dirty="0" err="1" smtClean="0"/>
              <a:t>refereance</a:t>
            </a:r>
            <a:r>
              <a:rPr lang="en-GB" dirty="0" smtClean="0"/>
              <a:t> effect means to write notes in your own words.</a:t>
            </a:r>
          </a:p>
          <a:p>
            <a:pPr algn="just"/>
            <a:endParaRPr lang="en-GB" dirty="0"/>
          </a:p>
          <a:p>
            <a:pPr algn="just"/>
            <a:r>
              <a:rPr lang="en-GB" dirty="0" smtClean="0"/>
              <a:t>Write definition from the text and then re-write them in your own words.</a:t>
            </a:r>
          </a:p>
          <a:p>
            <a:pPr algn="just"/>
            <a:endParaRPr lang="en-GB" dirty="0"/>
          </a:p>
          <a:p>
            <a:pPr algn="just"/>
            <a:r>
              <a:rPr lang="en-GB" dirty="0" smtClean="0"/>
              <a:t>Relate the material to something you have already learned for another class or think how you can apply this concept to your own life.</a:t>
            </a:r>
          </a:p>
          <a:p>
            <a:pPr algn="just"/>
            <a:endParaRPr lang="en-GB" dirty="0"/>
          </a:p>
          <a:p>
            <a:pPr marL="0" indent="0" algn="just">
              <a:buNone/>
            </a:pPr>
            <a:r>
              <a:rPr lang="en-GB" sz="3700" b="1" dirty="0" smtClean="0"/>
              <a:t>3. Don’t Forget the Forgetting Curve</a:t>
            </a:r>
          </a:p>
          <a:p>
            <a:pPr algn="just"/>
            <a:r>
              <a:rPr lang="en-GB" dirty="0" smtClean="0"/>
              <a:t>As you know, the information you learn drops off rapidly with time.</a:t>
            </a:r>
          </a:p>
          <a:p>
            <a:pPr algn="just"/>
            <a:endParaRPr lang="en-GB" dirty="0"/>
          </a:p>
          <a:p>
            <a:pPr algn="just"/>
            <a:r>
              <a:rPr lang="en-GB" dirty="0" smtClean="0"/>
              <a:t>Even if you think you know the material, study it again right before test time to increase the likelihood the information will remain in your memory.</a:t>
            </a:r>
          </a:p>
          <a:p>
            <a:pPr algn="just"/>
            <a:endParaRPr lang="en-GB" dirty="0"/>
          </a:p>
          <a:p>
            <a:pPr algn="just"/>
            <a:r>
              <a:rPr lang="en-GB" dirty="0" smtClean="0"/>
              <a:t>Overlearning can help prevent storage decay. </a:t>
            </a:r>
            <a:endParaRPr lang="en-GB" dirty="0"/>
          </a:p>
        </p:txBody>
      </p:sp>
    </p:spTree>
    <p:extLst>
      <p:ext uri="{BB962C8B-B14F-4D97-AF65-F5344CB8AC3E}">
        <p14:creationId xmlns:p14="http://schemas.microsoft.com/office/powerpoint/2010/main" val="617855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Autofit/>
          </a:bodyPr>
          <a:lstStyle/>
          <a:p>
            <a:pPr marL="0" indent="0" algn="just">
              <a:buNone/>
            </a:pPr>
            <a:r>
              <a:rPr lang="en-GB" sz="2400" b="1" dirty="0" smtClean="0"/>
              <a:t>4. </a:t>
            </a:r>
            <a:r>
              <a:rPr lang="en-GB" sz="2600" b="1" dirty="0" smtClean="0"/>
              <a:t>Rehearse</a:t>
            </a:r>
            <a:r>
              <a:rPr lang="en-GB" sz="2400" b="1" dirty="0" smtClean="0"/>
              <a:t>, Rehearse, Rehearse</a:t>
            </a:r>
          </a:p>
          <a:p>
            <a:pPr algn="just"/>
            <a:r>
              <a:rPr lang="en-GB" sz="2400" dirty="0" smtClean="0"/>
              <a:t>Review the material overtime, in spaced, and organized study sessions.</a:t>
            </a:r>
          </a:p>
          <a:p>
            <a:pPr algn="just"/>
            <a:endParaRPr lang="en-GB" sz="2400" dirty="0"/>
          </a:p>
          <a:p>
            <a:pPr algn="just"/>
            <a:r>
              <a:rPr lang="en-GB" sz="2400" dirty="0" smtClean="0"/>
              <a:t>Organize and study your notes and take practice exam/quiz.</a:t>
            </a:r>
          </a:p>
          <a:p>
            <a:pPr algn="just"/>
            <a:endParaRPr lang="en-GB" sz="2400" dirty="0"/>
          </a:p>
          <a:p>
            <a:pPr algn="just"/>
            <a:r>
              <a:rPr lang="en-GB" sz="2400" dirty="0" smtClean="0"/>
              <a:t>Link the new information to other information you already know well.</a:t>
            </a:r>
          </a:p>
          <a:p>
            <a:pPr algn="just"/>
            <a:endParaRPr lang="en-GB" sz="2400" dirty="0"/>
          </a:p>
          <a:p>
            <a:pPr marL="0" indent="0" algn="just">
              <a:buNone/>
            </a:pPr>
            <a:r>
              <a:rPr lang="en-GB" sz="2600" b="1" dirty="0" smtClean="0"/>
              <a:t>5. Be aware of Interference</a:t>
            </a:r>
          </a:p>
          <a:p>
            <a:pPr algn="just"/>
            <a:r>
              <a:rPr lang="en-GB" sz="2400" dirty="0" smtClean="0"/>
              <a:t>To reduce the likelihood of interference, study during a quiet time without interruption/distractions.</a:t>
            </a:r>
          </a:p>
        </p:txBody>
      </p:sp>
    </p:spTree>
    <p:extLst>
      <p:ext uri="{BB962C8B-B14F-4D97-AF65-F5344CB8AC3E}">
        <p14:creationId xmlns:p14="http://schemas.microsoft.com/office/powerpoint/2010/main" val="3538982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pPr marL="0" indent="0" algn="just">
              <a:buNone/>
            </a:pPr>
            <a:r>
              <a:rPr lang="en-GB" sz="2600" b="1" dirty="0" smtClean="0"/>
              <a:t>6. Keep Moving</a:t>
            </a:r>
          </a:p>
          <a:p>
            <a:pPr algn="just"/>
            <a:r>
              <a:rPr lang="en-GB" sz="2400" dirty="0" smtClean="0"/>
              <a:t>Of course you already know that exercise is good for your body, but did you also know it’s also good for your mind.</a:t>
            </a:r>
          </a:p>
          <a:p>
            <a:pPr algn="just"/>
            <a:endParaRPr lang="en-GB" sz="2400" dirty="0"/>
          </a:p>
          <a:p>
            <a:pPr algn="just"/>
            <a:r>
              <a:rPr lang="en-GB" sz="2400" dirty="0" smtClean="0"/>
              <a:t>Research suggest that regular exercise is beneficial for memory.</a:t>
            </a:r>
          </a:p>
          <a:p>
            <a:pPr algn="just"/>
            <a:endParaRPr lang="en-GB" sz="2400" dirty="0"/>
          </a:p>
          <a:p>
            <a:pPr algn="just"/>
            <a:r>
              <a:rPr lang="en-GB" sz="2400" dirty="0" smtClean="0"/>
              <a:t>Exercise promotes neurogenesis (the growth of new brain cells in hippocampus – an area of the brain known to play a role in memory and learning).</a:t>
            </a:r>
          </a:p>
          <a:p>
            <a:pPr algn="just"/>
            <a:endParaRPr lang="en-GB" sz="2600" dirty="0"/>
          </a:p>
          <a:p>
            <a:pPr marL="0" indent="0" algn="just">
              <a:buNone/>
            </a:pPr>
            <a:r>
              <a:rPr lang="en-GB" sz="2600" b="1" dirty="0" smtClean="0"/>
              <a:t>7. Get Enough Sleep</a:t>
            </a:r>
          </a:p>
          <a:p>
            <a:pPr algn="just"/>
            <a:r>
              <a:rPr lang="en-GB" sz="2400" dirty="0" smtClean="0"/>
              <a:t>While you are sleeping, your brain is still at work. During sleep the brain organizes and combine information to be stored in long term memory.</a:t>
            </a:r>
          </a:p>
        </p:txBody>
      </p:sp>
    </p:spTree>
    <p:extLst>
      <p:ext uri="{BB962C8B-B14F-4D97-AF65-F5344CB8AC3E}">
        <p14:creationId xmlns:p14="http://schemas.microsoft.com/office/powerpoint/2010/main" val="84157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a:bodyPr>
          <a:lstStyle/>
          <a:p>
            <a:pPr marL="0" indent="0">
              <a:buNone/>
            </a:pPr>
            <a:r>
              <a:rPr lang="en-GB" sz="2800" b="1" dirty="0" smtClean="0"/>
              <a:t>Encoding</a:t>
            </a:r>
          </a:p>
          <a:p>
            <a:pPr algn="just"/>
            <a:r>
              <a:rPr lang="en-GB" sz="2400" dirty="0" smtClean="0"/>
              <a:t>It is the first stage which refers to a process by which information is registered and recorded for the first time.</a:t>
            </a:r>
          </a:p>
          <a:p>
            <a:pPr algn="just"/>
            <a:endParaRPr lang="en-GB" sz="2400" dirty="0"/>
          </a:p>
          <a:p>
            <a:pPr algn="just"/>
            <a:r>
              <a:rPr lang="en-GB" sz="2400" dirty="0" smtClean="0"/>
              <a:t>When the external stimulus impinges on our sensory organs, it generates neural impulses.</a:t>
            </a:r>
          </a:p>
          <a:p>
            <a:pPr algn="just"/>
            <a:endParaRPr lang="en-GB" sz="2400" dirty="0"/>
          </a:p>
          <a:p>
            <a:pPr algn="just"/>
            <a:r>
              <a:rPr lang="en-GB" sz="2400" dirty="0" smtClean="0"/>
              <a:t>These are received in different areas of our brain for further processing. </a:t>
            </a:r>
          </a:p>
          <a:p>
            <a:pPr algn="just"/>
            <a:endParaRPr lang="en-GB" sz="2400" dirty="0"/>
          </a:p>
          <a:p>
            <a:pPr algn="just"/>
            <a:r>
              <a:rPr lang="en-GB" sz="2400" dirty="0" smtClean="0"/>
              <a:t>In encoding, incoming information is received and some meaning is derived.</a:t>
            </a:r>
          </a:p>
        </p:txBody>
      </p:sp>
    </p:spTree>
    <p:extLst>
      <p:ext uri="{BB962C8B-B14F-4D97-AF65-F5344CB8AC3E}">
        <p14:creationId xmlns:p14="http://schemas.microsoft.com/office/powerpoint/2010/main" val="3051107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marL="0" indent="0" algn="just">
              <a:buNone/>
            </a:pPr>
            <a:r>
              <a:rPr lang="en-GB" sz="2800" b="1" dirty="0" smtClean="0"/>
              <a:t>Storage</a:t>
            </a:r>
            <a:endParaRPr lang="en-GB" sz="2400" b="1" dirty="0" smtClean="0"/>
          </a:p>
          <a:p>
            <a:pPr algn="just"/>
            <a:r>
              <a:rPr lang="en-GB" sz="2400" dirty="0" smtClean="0"/>
              <a:t>It is the second stage of memory. Information which was encoded must also be stored so that it can be put to use later.</a:t>
            </a:r>
          </a:p>
          <a:p>
            <a:pPr algn="just"/>
            <a:endParaRPr lang="en-GB" sz="2400" dirty="0"/>
          </a:p>
          <a:p>
            <a:pPr algn="just"/>
            <a:r>
              <a:rPr lang="en-GB" sz="2400" dirty="0" smtClean="0"/>
              <a:t>Storage, therefore refers to the process through which information is retained and held over a period of time.</a:t>
            </a:r>
          </a:p>
          <a:p>
            <a:pPr algn="just"/>
            <a:endParaRPr lang="en-GB" sz="2400" dirty="0"/>
          </a:p>
          <a:p>
            <a:pPr marL="0" indent="0" algn="just">
              <a:buNone/>
            </a:pPr>
            <a:r>
              <a:rPr lang="en-GB" sz="2800" b="1" dirty="0" smtClean="0"/>
              <a:t>Retrieval </a:t>
            </a:r>
          </a:p>
          <a:p>
            <a:pPr algn="just"/>
            <a:r>
              <a:rPr lang="en-GB" sz="2400" dirty="0" smtClean="0"/>
              <a:t>It is the third stage of memory. </a:t>
            </a:r>
          </a:p>
          <a:p>
            <a:pPr algn="just"/>
            <a:endParaRPr lang="en-GB" sz="2400" dirty="0"/>
          </a:p>
          <a:p>
            <a:pPr algn="just"/>
            <a:r>
              <a:rPr lang="en-GB" sz="2400" dirty="0" smtClean="0"/>
              <a:t>Retrieval refers to bringing the stored information to your awareness so that it can be used performing various cognitive tasks such as problem solving or decision making.</a:t>
            </a:r>
            <a:endParaRPr lang="en-GB" sz="2400" dirty="0"/>
          </a:p>
        </p:txBody>
      </p:sp>
    </p:spTree>
    <p:extLst>
      <p:ext uri="{BB962C8B-B14F-4D97-AF65-F5344CB8AC3E}">
        <p14:creationId xmlns:p14="http://schemas.microsoft.com/office/powerpoint/2010/main" val="2785148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a:bodyPr>
          <a:lstStyle/>
          <a:p>
            <a:pPr algn="just"/>
            <a:r>
              <a:rPr lang="en-GB" sz="2400" dirty="0" smtClean="0"/>
              <a:t>It is noted that memory failure can occur at any of these stages.</a:t>
            </a:r>
          </a:p>
          <a:p>
            <a:pPr algn="just"/>
            <a:endParaRPr lang="en-GB" sz="2400" dirty="0"/>
          </a:p>
          <a:p>
            <a:pPr algn="just"/>
            <a:r>
              <a:rPr lang="en-GB" sz="2400" dirty="0" smtClean="0"/>
              <a:t>You may fail to recall information because you didn’t encode it properly or the storage was weak, so you couldn’t access or retrieve it when required.</a:t>
            </a:r>
          </a:p>
          <a:p>
            <a:pPr algn="just"/>
            <a:endParaRPr lang="en-GB" sz="2400" dirty="0"/>
          </a:p>
          <a:p>
            <a:pPr marL="0" indent="0" algn="just">
              <a:buNone/>
            </a:pPr>
            <a:r>
              <a:rPr lang="en-GB" sz="2800" b="1" dirty="0" smtClean="0"/>
              <a:t>Information Processing Approach</a:t>
            </a:r>
          </a:p>
          <a:p>
            <a:pPr algn="just"/>
            <a:r>
              <a:rPr lang="en-GB" sz="2400" dirty="0" smtClean="0"/>
              <a:t>Initially, it was thought that memory is the capacity to store all information that we acquire through learning and experience.</a:t>
            </a:r>
          </a:p>
          <a:p>
            <a:pPr algn="just"/>
            <a:endParaRPr lang="en-GB" sz="2400" dirty="0"/>
          </a:p>
          <a:p>
            <a:pPr algn="just"/>
            <a:r>
              <a:rPr lang="en-GB" sz="2400" dirty="0" smtClean="0"/>
              <a:t>It was seen as a vast storehouse where all information that we knew was kept so that we could retrieve and use it when needed.</a:t>
            </a:r>
          </a:p>
          <a:p>
            <a:endParaRPr lang="en-GB" dirty="0"/>
          </a:p>
          <a:p>
            <a:endParaRPr lang="en-GB" dirty="0" smtClean="0"/>
          </a:p>
        </p:txBody>
      </p:sp>
    </p:spTree>
    <p:extLst>
      <p:ext uri="{BB962C8B-B14F-4D97-AF65-F5344CB8AC3E}">
        <p14:creationId xmlns:p14="http://schemas.microsoft.com/office/powerpoint/2010/main" val="1554490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a:bodyPr>
          <a:lstStyle/>
          <a:p>
            <a:pPr algn="just"/>
            <a:r>
              <a:rPr lang="en-GB" sz="2400" dirty="0" smtClean="0"/>
              <a:t>But with the advent of computer, human memory came to be seen as a system that process information in the same way as computer does.</a:t>
            </a:r>
          </a:p>
          <a:p>
            <a:pPr algn="just"/>
            <a:endParaRPr lang="en-GB" sz="2400" dirty="0"/>
          </a:p>
          <a:p>
            <a:pPr algn="just"/>
            <a:r>
              <a:rPr lang="en-GB" sz="2400" dirty="0" smtClean="0"/>
              <a:t>Both register, store, and manipulate large amount of information and act on the basis of outcome of such manipulations.</a:t>
            </a:r>
          </a:p>
          <a:p>
            <a:pPr algn="just"/>
            <a:endParaRPr lang="en-GB" sz="2400" dirty="0"/>
          </a:p>
          <a:p>
            <a:pPr algn="just"/>
            <a:r>
              <a:rPr lang="en-GB" sz="2400" dirty="0" smtClean="0"/>
              <a:t>If have worked on a computer then you would knew it has a temporary memory (RAM) and a permanent memory (hard disk).</a:t>
            </a:r>
          </a:p>
          <a:p>
            <a:pPr algn="just"/>
            <a:endParaRPr lang="en-GB" sz="2400" dirty="0"/>
          </a:p>
          <a:p>
            <a:pPr algn="just"/>
            <a:r>
              <a:rPr lang="en-GB" sz="2400" dirty="0" smtClean="0"/>
              <a:t>Based on the programmer commands, the computer manipulates the content of it’s memories and display the outcome on the screen.</a:t>
            </a:r>
          </a:p>
          <a:p>
            <a:endParaRPr lang="en-GB" dirty="0"/>
          </a:p>
        </p:txBody>
      </p:sp>
    </p:spTree>
    <p:extLst>
      <p:ext uri="{BB962C8B-B14F-4D97-AF65-F5344CB8AC3E}">
        <p14:creationId xmlns:p14="http://schemas.microsoft.com/office/powerpoint/2010/main" val="3856113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GB" sz="2400" dirty="0" smtClean="0"/>
              <a:t>In the same way, human beings too register information, store, and manipulate the stored information depending on the task that they need to perform. </a:t>
            </a:r>
          </a:p>
          <a:p>
            <a:pPr algn="just"/>
            <a:endParaRPr lang="en-GB" sz="2400" dirty="0" smtClean="0"/>
          </a:p>
          <a:p>
            <a:pPr algn="just"/>
            <a:r>
              <a:rPr lang="en-GB" sz="2400" dirty="0" smtClean="0"/>
              <a:t>For example, when you are required to solve mathematical problem, the memory relating to mathematical operations such as division or subtraction are carried out, activated, and out to use and receive the output (the problem solution).</a:t>
            </a:r>
          </a:p>
          <a:p>
            <a:pPr algn="just"/>
            <a:endParaRPr lang="en-GB" sz="2400" dirty="0"/>
          </a:p>
          <a:p>
            <a:pPr algn="just"/>
            <a:r>
              <a:rPr lang="en-GB" sz="2400" dirty="0" smtClean="0"/>
              <a:t>This analogy led to the development of the first model of memory, which was proposed by Atkinson and </a:t>
            </a:r>
            <a:r>
              <a:rPr lang="en-GB" sz="2400" dirty="0" err="1" smtClean="0"/>
              <a:t>Shiffrin</a:t>
            </a:r>
            <a:r>
              <a:rPr lang="en-GB" sz="2400" dirty="0" smtClean="0"/>
              <a:t> in 1968. it is known as ‘’Stage Model’’.</a:t>
            </a:r>
          </a:p>
          <a:p>
            <a:endParaRPr lang="en-GB" sz="2400" dirty="0"/>
          </a:p>
          <a:p>
            <a:endParaRPr lang="en-GB" sz="2400" dirty="0"/>
          </a:p>
        </p:txBody>
      </p:sp>
    </p:spTree>
    <p:extLst>
      <p:ext uri="{BB962C8B-B14F-4D97-AF65-F5344CB8AC3E}">
        <p14:creationId xmlns:p14="http://schemas.microsoft.com/office/powerpoint/2010/main" val="2019824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marL="0" indent="0">
              <a:buNone/>
            </a:pPr>
            <a:r>
              <a:rPr lang="en-GB" sz="2800" b="1" dirty="0" smtClean="0"/>
              <a:t>Memory System</a:t>
            </a:r>
          </a:p>
          <a:p>
            <a:r>
              <a:rPr lang="en-GB" sz="2400" dirty="0" smtClean="0"/>
              <a:t>According to stage model, there are three memory systems: the sensory memory, the short term memory, and the long term memory.</a:t>
            </a:r>
          </a:p>
          <a:p>
            <a:endParaRPr lang="en-GB" sz="2400" dirty="0"/>
          </a:p>
          <a:p>
            <a:r>
              <a:rPr lang="en-GB" sz="2400" dirty="0" smtClean="0"/>
              <a:t>Each of these systems have different features and perform different functions with respect to the sensory units.</a:t>
            </a:r>
          </a:p>
          <a:p>
            <a:endParaRPr lang="en-GB" sz="2400" dirty="0"/>
          </a:p>
          <a:p>
            <a:pPr marL="0" indent="0">
              <a:buNone/>
            </a:pPr>
            <a:r>
              <a:rPr lang="en-GB" sz="2600" b="1" dirty="0" smtClean="0"/>
              <a:t>Sensory Memory</a:t>
            </a:r>
          </a:p>
          <a:p>
            <a:r>
              <a:rPr lang="en-GB" sz="2400" dirty="0" smtClean="0"/>
              <a:t>The incoming information first enters the sensory memory. Sensory memory has a large capacity.</a:t>
            </a:r>
          </a:p>
          <a:p>
            <a:endParaRPr lang="en-GB" sz="2400" dirty="0"/>
          </a:p>
          <a:p>
            <a:r>
              <a:rPr lang="en-GB" sz="2400" dirty="0" smtClean="0"/>
              <a:t>However, it is of very short duration, i.e., less than a seconds. </a:t>
            </a:r>
          </a:p>
          <a:p>
            <a:endParaRPr lang="en-GB" sz="2400" dirty="0"/>
          </a:p>
        </p:txBody>
      </p:sp>
    </p:spTree>
    <p:extLst>
      <p:ext uri="{BB962C8B-B14F-4D97-AF65-F5344CB8AC3E}">
        <p14:creationId xmlns:p14="http://schemas.microsoft.com/office/powerpoint/2010/main" val="2553917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lnSpcReduction="10000"/>
          </a:bodyPr>
          <a:lstStyle/>
          <a:p>
            <a:pPr algn="just"/>
            <a:r>
              <a:rPr lang="en-GB" sz="2400" dirty="0" smtClean="0"/>
              <a:t>It is a memory system that registers information from each of our senses with reasonable accuracy.</a:t>
            </a:r>
          </a:p>
          <a:p>
            <a:pPr algn="just"/>
            <a:endParaRPr lang="en-GB" sz="2400" dirty="0" smtClean="0"/>
          </a:p>
          <a:p>
            <a:pPr algn="just"/>
            <a:r>
              <a:rPr lang="en-GB" sz="2400" dirty="0" smtClean="0"/>
              <a:t>Often this system is referred to as sensory registers because information from all the senses are registered here as exact replica of the stimulus.</a:t>
            </a:r>
          </a:p>
          <a:p>
            <a:pPr algn="just"/>
            <a:endParaRPr lang="en-GB" sz="2400" dirty="0"/>
          </a:p>
          <a:p>
            <a:pPr marL="0" indent="0" algn="just">
              <a:buNone/>
            </a:pPr>
            <a:r>
              <a:rPr lang="en-GB" sz="2400" b="1" dirty="0" smtClean="0"/>
              <a:t>Types of Sensory Memory</a:t>
            </a:r>
          </a:p>
          <a:p>
            <a:pPr algn="just"/>
            <a:r>
              <a:rPr lang="en-GB" sz="2400" dirty="0" smtClean="0"/>
              <a:t>There are subtypes of the five senses (touch, taste, sight, hearing, and smell), however only three of these types have been exclusively studied, i.e., echoic memory, iconic memory, and haptic memory.</a:t>
            </a:r>
          </a:p>
          <a:p>
            <a:pPr algn="just"/>
            <a:endParaRPr lang="en-GB" sz="2400" dirty="0"/>
          </a:p>
          <a:p>
            <a:pPr marL="0" indent="0" algn="just">
              <a:buNone/>
            </a:pPr>
            <a:r>
              <a:rPr lang="en-GB" sz="2400" b="1" dirty="0" smtClean="0"/>
              <a:t>Echoic Memory</a:t>
            </a:r>
          </a:p>
          <a:p>
            <a:pPr algn="just"/>
            <a:r>
              <a:rPr lang="en-GB" sz="2400" dirty="0" smtClean="0"/>
              <a:t>Echoic memory is the branch of sensory memory used by the auditory (hearing) system.</a:t>
            </a:r>
            <a:endParaRPr lang="en-GB" sz="2400" dirty="0"/>
          </a:p>
        </p:txBody>
      </p:sp>
    </p:spTree>
    <p:extLst>
      <p:ext uri="{BB962C8B-B14F-4D97-AF65-F5344CB8AC3E}">
        <p14:creationId xmlns:p14="http://schemas.microsoft.com/office/powerpoint/2010/main" val="1878360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2085</Words>
  <Application>Microsoft Office PowerPoint</Application>
  <PresentationFormat>On-screen Show (4:3)</PresentationFormat>
  <Paragraphs>203</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Memory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Psychology  Week 07</dc:title>
  <dc:creator>Muhammad Behroze Khalil</dc:creator>
  <cp:lastModifiedBy>Muhammad Behroze Khalil</cp:lastModifiedBy>
  <cp:revision>21</cp:revision>
  <dcterms:created xsi:type="dcterms:W3CDTF">2020-11-27T16:50:51Z</dcterms:created>
  <dcterms:modified xsi:type="dcterms:W3CDTF">2023-10-30T05:58:04Z</dcterms:modified>
</cp:coreProperties>
</file>