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8" r:id="rId7"/>
    <p:sldId id="264" r:id="rId8"/>
    <p:sldId id="259" r:id="rId9"/>
    <p:sldId id="260"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49C7FF-07D4-48E5-9C2C-5A55D1E6F3E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238022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49C7FF-07D4-48E5-9C2C-5A55D1E6F3E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272734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49C7FF-07D4-48E5-9C2C-5A55D1E6F3E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275038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49C7FF-07D4-48E5-9C2C-5A55D1E6F3E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416675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9C7FF-07D4-48E5-9C2C-5A55D1E6F3E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343169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49C7FF-07D4-48E5-9C2C-5A55D1E6F3E3}"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109971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49C7FF-07D4-48E5-9C2C-5A55D1E6F3E3}" type="datetimeFigureOut">
              <a:rPr lang="en-GB" smtClean="0"/>
              <a:t>30/10/2023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38462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49C7FF-07D4-48E5-9C2C-5A55D1E6F3E3}" type="datetimeFigureOut">
              <a:rPr lang="en-GB" smtClean="0"/>
              <a:t>30/10/2023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239341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9C7FF-07D4-48E5-9C2C-5A55D1E6F3E3}" type="datetimeFigureOut">
              <a:rPr lang="en-GB" smtClean="0"/>
              <a:t>30/10/2023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230746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9C7FF-07D4-48E5-9C2C-5A55D1E6F3E3}"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386805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9C7FF-07D4-48E5-9C2C-5A55D1E6F3E3}"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BEF556-80B7-438D-90D7-DA041BA49341}" type="slidenum">
              <a:rPr lang="en-GB" smtClean="0"/>
              <a:t>‹#›</a:t>
            </a:fld>
            <a:endParaRPr lang="en-GB"/>
          </a:p>
        </p:txBody>
      </p:sp>
    </p:spTree>
    <p:extLst>
      <p:ext uri="{BB962C8B-B14F-4D97-AF65-F5344CB8AC3E}">
        <p14:creationId xmlns:p14="http://schemas.microsoft.com/office/powerpoint/2010/main" val="24976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C7FF-07D4-48E5-9C2C-5A55D1E6F3E3}" type="datetimeFigureOut">
              <a:rPr lang="en-GB" smtClean="0"/>
              <a:t>30/10/2023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EF556-80B7-438D-90D7-DA041BA49341}" type="slidenum">
              <a:rPr lang="en-GB" smtClean="0"/>
              <a:t>‹#›</a:t>
            </a:fld>
            <a:endParaRPr lang="en-GB"/>
          </a:p>
        </p:txBody>
      </p:sp>
    </p:spTree>
    <p:extLst>
      <p:ext uri="{BB962C8B-B14F-4D97-AF65-F5344CB8AC3E}">
        <p14:creationId xmlns:p14="http://schemas.microsoft.com/office/powerpoint/2010/main" val="398716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smtClean="0"/>
              <a:t>Motivation</a:t>
            </a:r>
            <a:endParaRPr lang="en-GB" b="1" dirty="0"/>
          </a:p>
        </p:txBody>
      </p:sp>
      <p:sp>
        <p:nvSpPr>
          <p:cNvPr id="3" name="Subtitle 2"/>
          <p:cNvSpPr>
            <a:spLocks noGrp="1"/>
          </p:cNvSpPr>
          <p:nvPr>
            <p:ph type="subTitle" idx="1"/>
          </p:nvPr>
        </p:nvSpPr>
        <p:spPr/>
        <p:txBody>
          <a:bodyPr/>
          <a:lstStyle/>
          <a:p>
            <a:r>
              <a:rPr lang="en-GB" b="1" smtClean="0">
                <a:solidFill>
                  <a:schemeClr val="tx1"/>
                </a:solidFill>
              </a:rPr>
              <a:t>Prepared By:</a:t>
            </a:r>
            <a:endParaRPr lang="en-GB" b="1" dirty="0" smtClean="0">
              <a:solidFill>
                <a:schemeClr val="tx1"/>
              </a:solidFill>
            </a:endParaRPr>
          </a:p>
          <a:p>
            <a:r>
              <a:rPr lang="en-GB" b="1" dirty="0" smtClean="0">
                <a:solidFill>
                  <a:schemeClr val="tx1"/>
                </a:solidFill>
              </a:rPr>
              <a:t>Muhammad </a:t>
            </a:r>
            <a:r>
              <a:rPr lang="en-GB" b="1" dirty="0" smtClean="0">
                <a:solidFill>
                  <a:schemeClr val="tx1"/>
                </a:solidFill>
              </a:rPr>
              <a:t>Behroz Khan</a:t>
            </a:r>
          </a:p>
          <a:p>
            <a:r>
              <a:rPr lang="en-GB" b="1" dirty="0" smtClean="0">
                <a:solidFill>
                  <a:schemeClr val="tx1"/>
                </a:solidFill>
              </a:rPr>
              <a:t>Lecturer Psychology</a:t>
            </a:r>
            <a:endParaRPr lang="en-GB" b="1" dirty="0" smtClean="0">
              <a:solidFill>
                <a:schemeClr val="tx1"/>
              </a:solidFill>
            </a:endParaRPr>
          </a:p>
        </p:txBody>
      </p:sp>
    </p:spTree>
    <p:extLst>
      <p:ext uri="{BB962C8B-B14F-4D97-AF65-F5344CB8AC3E}">
        <p14:creationId xmlns:p14="http://schemas.microsoft.com/office/powerpoint/2010/main" val="115935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fontScale="62500" lnSpcReduction="20000"/>
          </a:bodyPr>
          <a:lstStyle/>
          <a:p>
            <a:pPr marL="0" indent="0" algn="just">
              <a:buNone/>
            </a:pPr>
            <a:r>
              <a:rPr lang="en-GB" sz="3800" b="1" dirty="0" smtClean="0"/>
              <a:t>Biological Needs</a:t>
            </a:r>
          </a:p>
          <a:p>
            <a:pPr algn="just"/>
            <a:r>
              <a:rPr lang="en-GB" dirty="0" smtClean="0"/>
              <a:t>Many human motives stem from the need for things that keep an organism alive: food, water, warmth, sleep, and so on.</a:t>
            </a:r>
          </a:p>
          <a:p>
            <a:pPr algn="just"/>
            <a:endParaRPr lang="en-GB" dirty="0"/>
          </a:p>
          <a:p>
            <a:pPr algn="just"/>
            <a:r>
              <a:rPr lang="en-GB" dirty="0" smtClean="0"/>
              <a:t>We consider these to be primary motives because we must meet these biological needs or die.</a:t>
            </a:r>
          </a:p>
          <a:p>
            <a:pPr algn="just"/>
            <a:endParaRPr lang="en-GB" dirty="0"/>
          </a:p>
          <a:p>
            <a:pPr marL="0" indent="0" algn="just">
              <a:buNone/>
            </a:pPr>
            <a:r>
              <a:rPr lang="en-GB" sz="3500" b="1" dirty="0" smtClean="0"/>
              <a:t>Homeostasis: Biological Thermostat</a:t>
            </a:r>
          </a:p>
          <a:p>
            <a:pPr algn="just"/>
            <a:r>
              <a:rPr lang="en-GB" dirty="0" smtClean="0"/>
              <a:t>Most of the primary motives based on the body’s need to maintain a certain level of essential elements: adequate level of sugar in the blood to nourish cells , sufficient water in the body, and so on.</a:t>
            </a:r>
          </a:p>
          <a:p>
            <a:pPr algn="just"/>
            <a:endParaRPr lang="en-GB" dirty="0"/>
          </a:p>
          <a:p>
            <a:pPr algn="just"/>
            <a:r>
              <a:rPr lang="en-GB" dirty="0" smtClean="0"/>
              <a:t>These levels are regulated by the homeostatic mechanisms. The mechanism sense imbalance in the body and stimulate actions that restore proper balance.</a:t>
            </a:r>
          </a:p>
          <a:p>
            <a:pPr algn="just"/>
            <a:endParaRPr lang="en-GB" dirty="0"/>
          </a:p>
          <a:p>
            <a:pPr algn="just"/>
            <a:r>
              <a:rPr lang="en-GB" dirty="0" smtClean="0"/>
              <a:t>The body’s response to imbalances include both internal reactions and overt behavior.</a:t>
            </a:r>
          </a:p>
          <a:p>
            <a:pPr algn="just"/>
            <a:endParaRPr lang="en-GB" dirty="0"/>
          </a:p>
          <a:p>
            <a:pPr algn="just"/>
            <a:r>
              <a:rPr lang="en-GB" dirty="0" smtClean="0"/>
              <a:t>For instance, when the water level in body cells fall below a safe level, a signal is sent to the brain that leads the human/animal to seek out and drink water.</a:t>
            </a:r>
          </a:p>
        </p:txBody>
      </p:sp>
    </p:spTree>
    <p:extLst>
      <p:ext uri="{BB962C8B-B14F-4D97-AF65-F5344CB8AC3E}">
        <p14:creationId xmlns:p14="http://schemas.microsoft.com/office/powerpoint/2010/main" val="3968025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048672"/>
          </a:xfrm>
        </p:spPr>
        <p:txBody>
          <a:bodyPr>
            <a:normAutofit fontScale="62500" lnSpcReduction="20000"/>
          </a:bodyPr>
          <a:lstStyle/>
          <a:p>
            <a:pPr marL="0" indent="0" algn="just">
              <a:buNone/>
            </a:pPr>
            <a:r>
              <a:rPr lang="en-GB" sz="3500" b="1" dirty="0" smtClean="0"/>
              <a:t>Hunger: Psychological Mechanism </a:t>
            </a:r>
          </a:p>
          <a:p>
            <a:pPr algn="just"/>
            <a:r>
              <a:rPr lang="en-GB" dirty="0" smtClean="0"/>
              <a:t>There are number of psychological mechanisms that serves as the basis for hunger.</a:t>
            </a:r>
          </a:p>
          <a:p>
            <a:pPr algn="just"/>
            <a:endParaRPr lang="en-GB" dirty="0"/>
          </a:p>
          <a:p>
            <a:pPr algn="just"/>
            <a:r>
              <a:rPr lang="en-GB" dirty="0" smtClean="0"/>
              <a:t>When our stomach is empty, the muscle in stomach contract, causing both hunger pangs and the secretion of chemical messages that travel to the brain to serve as a signal to initiate feeding behavior.</a:t>
            </a:r>
          </a:p>
          <a:p>
            <a:pPr algn="just"/>
            <a:endParaRPr lang="en-GB" dirty="0"/>
          </a:p>
          <a:p>
            <a:pPr algn="just"/>
            <a:r>
              <a:rPr lang="en-GB" dirty="0" smtClean="0"/>
              <a:t>When our blood glucose level drop, the pancreas and the liver generate a number of chemical signals that induce hunger and this initiate feeding behavior.</a:t>
            </a:r>
          </a:p>
          <a:p>
            <a:pPr algn="just"/>
            <a:endParaRPr lang="en-GB" dirty="0"/>
          </a:p>
          <a:p>
            <a:pPr algn="just"/>
            <a:r>
              <a:rPr lang="en-GB" dirty="0" smtClean="0"/>
              <a:t>For most people, once they have eaten, they feel satiation of fullness or satisfaction and their eating behavior stops.</a:t>
            </a:r>
          </a:p>
          <a:p>
            <a:pPr algn="just"/>
            <a:endParaRPr lang="en-GB" dirty="0"/>
          </a:p>
          <a:p>
            <a:pPr algn="just"/>
            <a:r>
              <a:rPr lang="en-GB" dirty="0" smtClean="0"/>
              <a:t>Like the initiation of eating, satiation is also regulated by several psychological mechanisms.</a:t>
            </a:r>
          </a:p>
          <a:p>
            <a:pPr algn="just"/>
            <a:endParaRPr lang="en-GB" dirty="0"/>
          </a:p>
          <a:p>
            <a:pPr algn="just"/>
            <a:r>
              <a:rPr lang="en-GB" dirty="0" smtClean="0"/>
              <a:t>As blood glucose levels increase, the pancreas and liver send signals to shut off hunger and eating.</a:t>
            </a:r>
          </a:p>
          <a:p>
            <a:endParaRPr lang="en-GB" dirty="0"/>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2349730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algn="just"/>
            <a:r>
              <a:rPr lang="en-GB" sz="2000" dirty="0"/>
              <a:t>The food’s passage through the gastrointestinal tract also provides satiety signals to the brain and fat cells release satiety hormone called leptin.</a:t>
            </a:r>
          </a:p>
          <a:p>
            <a:pPr algn="just"/>
            <a:endParaRPr lang="en-GB" sz="2000" dirty="0"/>
          </a:p>
          <a:p>
            <a:pPr algn="just"/>
            <a:r>
              <a:rPr lang="en-GB" sz="2000" dirty="0"/>
              <a:t>The various hunger and satiety signals that are involved in the regulation of eating are integrated in the brain parts: Hypothalamus and Hind Brain</a:t>
            </a:r>
            <a:r>
              <a:rPr lang="en-GB" sz="2000" dirty="0" smtClean="0"/>
              <a:t>.</a:t>
            </a:r>
          </a:p>
          <a:p>
            <a:pPr algn="just"/>
            <a:endParaRPr lang="en-GB" sz="2000" dirty="0"/>
          </a:p>
          <a:p>
            <a:pPr marL="0" indent="0" algn="just">
              <a:buNone/>
            </a:pPr>
            <a:r>
              <a:rPr lang="en-GB" sz="2400" b="1" dirty="0" smtClean="0"/>
              <a:t>Psychological Motives</a:t>
            </a:r>
          </a:p>
          <a:p>
            <a:pPr algn="just"/>
            <a:r>
              <a:rPr lang="en-GB" sz="2000" dirty="0" smtClean="0"/>
              <a:t>Psychological motives are motives that are not directly related to the biological survival of the individual or the species.</a:t>
            </a:r>
          </a:p>
          <a:p>
            <a:pPr algn="just"/>
            <a:endParaRPr lang="en-GB" sz="2000" dirty="0"/>
          </a:p>
          <a:p>
            <a:pPr algn="just"/>
            <a:r>
              <a:rPr lang="en-GB" sz="2000" dirty="0" smtClean="0"/>
              <a:t>The are needs in the sense that the individual happiness and well being depends on it.</a:t>
            </a:r>
          </a:p>
          <a:p>
            <a:pPr algn="just"/>
            <a:endParaRPr lang="en-GB" sz="2000" dirty="0"/>
          </a:p>
          <a:p>
            <a:pPr algn="just"/>
            <a:r>
              <a:rPr lang="en-GB" sz="2000" dirty="0" smtClean="0"/>
              <a:t>Some psychological motives are found in every normal member of a species and seem to be innate, whereas others seem to be entirely learned.</a:t>
            </a:r>
            <a:endParaRPr lang="en-GB" sz="2000" dirty="0"/>
          </a:p>
          <a:p>
            <a:endParaRPr lang="en-GB" dirty="0"/>
          </a:p>
        </p:txBody>
      </p:sp>
    </p:spTree>
    <p:extLst>
      <p:ext uri="{BB962C8B-B14F-4D97-AF65-F5344CB8AC3E}">
        <p14:creationId xmlns:p14="http://schemas.microsoft.com/office/powerpoint/2010/main" val="3680865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a:bodyPr>
          <a:lstStyle/>
          <a:p>
            <a:pPr marL="0" indent="0" algn="just">
              <a:buNone/>
            </a:pPr>
            <a:r>
              <a:rPr lang="en-GB" sz="2200" b="1" dirty="0" smtClean="0"/>
              <a:t>Stimulus Motivation</a:t>
            </a:r>
          </a:p>
          <a:p>
            <a:pPr algn="just"/>
            <a:r>
              <a:rPr lang="en-GB" sz="2000" dirty="0" smtClean="0"/>
              <a:t>Did you ever come to an empty house and flip on the radio/television just to kill the silence?</a:t>
            </a:r>
          </a:p>
          <a:p>
            <a:pPr algn="just"/>
            <a:endParaRPr lang="en-GB" sz="2000" dirty="0"/>
          </a:p>
          <a:p>
            <a:pPr algn="just"/>
            <a:r>
              <a:rPr lang="en-GB" sz="2000" dirty="0" smtClean="0"/>
              <a:t>Have you ever spent all day on writing research paper/presentation for exams and then felt you had to get up and take a walk or talk to someone just for sheer diversion.</a:t>
            </a:r>
          </a:p>
          <a:p>
            <a:pPr algn="just"/>
            <a:endParaRPr lang="en-GB" sz="2000" dirty="0"/>
          </a:p>
          <a:p>
            <a:pPr algn="just"/>
            <a:r>
              <a:rPr lang="en-GB" sz="2000" dirty="0" smtClean="0"/>
              <a:t>Most people bored easily if there is little stimulation or if the stimulation is unchanging.</a:t>
            </a:r>
          </a:p>
          <a:p>
            <a:pPr algn="just"/>
            <a:endParaRPr lang="en-GB" sz="2000" dirty="0"/>
          </a:p>
          <a:p>
            <a:pPr algn="just"/>
            <a:r>
              <a:rPr lang="en-GB" sz="2000" dirty="0" smtClean="0"/>
              <a:t>We and other animals have an apparently inborn motive to seek ‘’Novel Stimulation’’. Novel stimulation refers to the new or change experiences.</a:t>
            </a:r>
          </a:p>
          <a:p>
            <a:pPr algn="just"/>
            <a:endParaRPr lang="en-GB" sz="2000" dirty="0"/>
          </a:p>
          <a:p>
            <a:pPr marL="0" indent="0" algn="just">
              <a:buNone/>
            </a:pPr>
            <a:r>
              <a:rPr lang="en-GB" sz="2200" b="1" dirty="0" smtClean="0"/>
              <a:t>Affiliation Motivation</a:t>
            </a:r>
          </a:p>
          <a:p>
            <a:pPr algn="just"/>
            <a:r>
              <a:rPr lang="en-GB" sz="2000" dirty="0" smtClean="0"/>
              <a:t>Do you usually enjoy being with your friends? Do you feel lonely during periods when you do not have friends? </a:t>
            </a:r>
            <a:endParaRPr lang="en-GB" sz="2000" dirty="0"/>
          </a:p>
        </p:txBody>
      </p:sp>
    </p:spTree>
    <p:extLst>
      <p:ext uri="{BB962C8B-B14F-4D97-AF65-F5344CB8AC3E}">
        <p14:creationId xmlns:p14="http://schemas.microsoft.com/office/powerpoint/2010/main" val="1303057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Autofit/>
          </a:bodyPr>
          <a:lstStyle/>
          <a:p>
            <a:pPr algn="just"/>
            <a:r>
              <a:rPr lang="en-GB" sz="2000" dirty="0" smtClean="0"/>
              <a:t>Human beings are social creatures, we generally prefer to have regular contact with other people. In this sense, it can be said that people have a motive for affiliation.</a:t>
            </a:r>
          </a:p>
          <a:p>
            <a:pPr algn="just"/>
            <a:endParaRPr lang="en-GB" sz="2000" dirty="0"/>
          </a:p>
          <a:p>
            <a:pPr algn="just"/>
            <a:r>
              <a:rPr lang="en-GB" sz="2000" dirty="0" smtClean="0"/>
              <a:t>Motivation for Affiliation refers to the need to be with other people and to have personal relationships.</a:t>
            </a:r>
          </a:p>
          <a:p>
            <a:pPr algn="just"/>
            <a:endParaRPr lang="en-GB" sz="2000" dirty="0"/>
          </a:p>
          <a:p>
            <a:pPr algn="just"/>
            <a:r>
              <a:rPr lang="en-GB" sz="2000" dirty="0" smtClean="0"/>
              <a:t>The need for affiliation is present in all normal humans but most research on this topic concerns differences between individuals who have different levels of this motive.</a:t>
            </a:r>
          </a:p>
          <a:p>
            <a:pPr algn="just"/>
            <a:endParaRPr lang="en-GB" sz="2000" dirty="0"/>
          </a:p>
          <a:p>
            <a:pPr algn="just"/>
            <a:r>
              <a:rPr lang="en-GB" sz="2000" dirty="0" smtClean="0"/>
              <a:t>Individual who are high in the need for affiliation tend to prefer being with friends/others rather than satisfying their other motives.</a:t>
            </a:r>
          </a:p>
          <a:p>
            <a:pPr algn="just"/>
            <a:endParaRPr lang="en-GB" sz="2000" dirty="0"/>
          </a:p>
          <a:p>
            <a:pPr marL="0" indent="0" algn="just">
              <a:buNone/>
            </a:pPr>
            <a:r>
              <a:rPr lang="en-GB" sz="2200" b="1" dirty="0" smtClean="0"/>
              <a:t>Achievement Motivation</a:t>
            </a:r>
          </a:p>
          <a:p>
            <a:pPr algn="just"/>
            <a:r>
              <a:rPr lang="en-GB" sz="2000" dirty="0" smtClean="0"/>
              <a:t>Achievement motivation is the psychological need in humans for success, i.e., in school, work, and other areas of life.</a:t>
            </a:r>
            <a:endParaRPr lang="en-GB" sz="2000" dirty="0"/>
          </a:p>
        </p:txBody>
      </p:sp>
    </p:spTree>
    <p:extLst>
      <p:ext uri="{BB962C8B-B14F-4D97-AF65-F5344CB8AC3E}">
        <p14:creationId xmlns:p14="http://schemas.microsoft.com/office/powerpoint/2010/main" val="1445782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Autofit/>
          </a:bodyPr>
          <a:lstStyle/>
          <a:p>
            <a:pPr algn="just"/>
            <a:r>
              <a:rPr lang="en-GB" sz="2000" dirty="0" smtClean="0"/>
              <a:t>The scholarly work on achievement motivation represent it as a positive psychological force that allowed many people to achieve their occupational and financial success.</a:t>
            </a:r>
          </a:p>
          <a:p>
            <a:pPr algn="just"/>
            <a:endParaRPr lang="en-GB" sz="2000" dirty="0"/>
          </a:p>
          <a:p>
            <a:pPr algn="just"/>
            <a:r>
              <a:rPr lang="en-GB" sz="2000" dirty="0" smtClean="0"/>
              <a:t>Andrew Elliot and Marcy Church have conducted imported studies on achievement motivation among college students and distinguished three key elements in the motivation among college students.</a:t>
            </a:r>
          </a:p>
          <a:p>
            <a:pPr algn="just"/>
            <a:endParaRPr lang="en-GB" sz="2000" dirty="0" smtClean="0"/>
          </a:p>
          <a:p>
            <a:pPr marL="0" indent="0" algn="just">
              <a:buNone/>
            </a:pPr>
            <a:r>
              <a:rPr lang="en-GB" sz="2000" b="1" dirty="0" smtClean="0"/>
              <a:t>1. Mastery Goals</a:t>
            </a:r>
          </a:p>
          <a:p>
            <a:pPr algn="just"/>
            <a:r>
              <a:rPr lang="en-GB" sz="2000" dirty="0" smtClean="0"/>
              <a:t>Person with high mastery goals are intrinsically motivated to learn interesting and important new information. They enjoy challenging courses, if those courses help them master new information and they are disappointed by easy courses in which they get good grades but learn very little.</a:t>
            </a:r>
          </a:p>
          <a:p>
            <a:pPr algn="just"/>
            <a:endParaRPr lang="en-GB" sz="2000" dirty="0"/>
          </a:p>
          <a:p>
            <a:pPr marL="0" indent="0" algn="just">
              <a:buNone/>
            </a:pPr>
            <a:r>
              <a:rPr lang="en-GB" sz="2000" b="1" dirty="0" smtClean="0"/>
              <a:t>2. Performance-Approach Goals </a:t>
            </a:r>
          </a:p>
          <a:p>
            <a:pPr algn="just"/>
            <a:r>
              <a:rPr lang="en-GB" sz="2000" dirty="0" smtClean="0"/>
              <a:t>Person with high performance approach goals are motivated to work hard to get better grades than other students to gain the respect of others.</a:t>
            </a:r>
          </a:p>
          <a:p>
            <a:pPr algn="just"/>
            <a:endParaRPr lang="en-GB" sz="2000" dirty="0" smtClean="0"/>
          </a:p>
          <a:p>
            <a:pPr algn="just"/>
            <a:endParaRPr lang="en-GB" sz="2000" dirty="0"/>
          </a:p>
          <a:p>
            <a:pPr algn="just"/>
            <a:endParaRPr lang="en-GB" sz="2000" dirty="0"/>
          </a:p>
        </p:txBody>
      </p:sp>
    </p:spTree>
    <p:extLst>
      <p:ext uri="{BB962C8B-B14F-4D97-AF65-F5344CB8AC3E}">
        <p14:creationId xmlns:p14="http://schemas.microsoft.com/office/powerpoint/2010/main" val="3843520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a:bodyPr>
          <a:lstStyle/>
          <a:p>
            <a:pPr marL="0" indent="0" algn="just">
              <a:buNone/>
            </a:pPr>
            <a:r>
              <a:rPr lang="en-GB" sz="2000" b="1" dirty="0" smtClean="0"/>
              <a:t>3. Performance-Avoidance Goals</a:t>
            </a:r>
          </a:p>
          <a:p>
            <a:pPr algn="just"/>
            <a:r>
              <a:rPr lang="en-GB" sz="2000" dirty="0" smtClean="0"/>
              <a:t>Person with high performance-avoidance goals are motivated to work hard to avoid getting bad grades and looking unintelligent to others.</a:t>
            </a:r>
            <a:endParaRPr lang="en-GB" sz="2000" dirty="0"/>
          </a:p>
        </p:txBody>
      </p:sp>
    </p:spTree>
    <p:extLst>
      <p:ext uri="{BB962C8B-B14F-4D97-AF65-F5344CB8AC3E}">
        <p14:creationId xmlns:p14="http://schemas.microsoft.com/office/powerpoint/2010/main" val="61525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Motivation</a:t>
            </a:r>
            <a:endParaRPr lang="en-GB" sz="4000" b="1" dirty="0"/>
          </a:p>
        </p:txBody>
      </p:sp>
      <p:sp>
        <p:nvSpPr>
          <p:cNvPr id="3" name="Content Placeholder 2"/>
          <p:cNvSpPr>
            <a:spLocks noGrp="1"/>
          </p:cNvSpPr>
          <p:nvPr>
            <p:ph idx="1"/>
          </p:nvPr>
        </p:nvSpPr>
        <p:spPr>
          <a:xfrm>
            <a:off x="457200" y="1600200"/>
            <a:ext cx="8229600" cy="5069160"/>
          </a:xfrm>
        </p:spPr>
        <p:txBody>
          <a:bodyPr>
            <a:normAutofit lnSpcReduction="10000"/>
          </a:bodyPr>
          <a:lstStyle/>
          <a:p>
            <a:pPr algn="just"/>
            <a:r>
              <a:rPr lang="en-GB" sz="2000" dirty="0" smtClean="0"/>
              <a:t>‘’Motivation refers to an internal state that activates and gives direction to our thoughts, behavior, or emotions.’’</a:t>
            </a:r>
          </a:p>
          <a:p>
            <a:pPr algn="just"/>
            <a:endParaRPr lang="en-GB" sz="2000" dirty="0"/>
          </a:p>
          <a:p>
            <a:pPr marL="0" indent="0" algn="ctr">
              <a:buNone/>
            </a:pPr>
            <a:r>
              <a:rPr lang="en-GB" sz="2000" dirty="0" smtClean="0"/>
              <a:t>Or </a:t>
            </a:r>
          </a:p>
          <a:p>
            <a:pPr algn="just"/>
            <a:endParaRPr lang="en-GB" sz="2000" dirty="0"/>
          </a:p>
          <a:p>
            <a:pPr algn="just"/>
            <a:r>
              <a:rPr lang="en-GB" sz="2000" dirty="0" smtClean="0"/>
              <a:t>‘’Motivation describe the wants or needs that direct behavior toward a goal.’’</a:t>
            </a:r>
          </a:p>
          <a:p>
            <a:pPr algn="just"/>
            <a:endParaRPr lang="en-GB" sz="2000" dirty="0"/>
          </a:p>
          <a:p>
            <a:pPr marL="0" indent="0" algn="just">
              <a:buNone/>
            </a:pPr>
            <a:r>
              <a:rPr lang="en-GB" sz="2000" b="1" dirty="0" smtClean="0"/>
              <a:t>For Example</a:t>
            </a:r>
          </a:p>
          <a:p>
            <a:pPr algn="just"/>
            <a:r>
              <a:rPr lang="en-GB" sz="2000" dirty="0" smtClean="0"/>
              <a:t>A person who is motivated by the desire for achievement or status may spend many hours studying, apply to graduate school, and wish to become professor.</a:t>
            </a:r>
          </a:p>
          <a:p>
            <a:pPr algn="just"/>
            <a:endParaRPr lang="en-GB" sz="2000" dirty="0"/>
          </a:p>
          <a:p>
            <a:pPr algn="just"/>
            <a:r>
              <a:rPr lang="en-GB" sz="2000" dirty="0" smtClean="0"/>
              <a:t>A person who is motivated by the desire to help others may become volunteer for a non-profit organization or donate amount of money to organization.</a:t>
            </a:r>
          </a:p>
          <a:p>
            <a:pPr algn="just"/>
            <a:endParaRPr lang="en-GB" sz="2000" dirty="0"/>
          </a:p>
          <a:p>
            <a:pPr algn="just"/>
            <a:endParaRPr lang="en-GB" sz="2000" dirty="0" smtClean="0"/>
          </a:p>
          <a:p>
            <a:pPr algn="just"/>
            <a:endParaRPr lang="en-GB" sz="2000" dirty="0" smtClean="0"/>
          </a:p>
        </p:txBody>
      </p:sp>
    </p:spTree>
    <p:extLst>
      <p:ext uri="{BB962C8B-B14F-4D97-AF65-F5344CB8AC3E}">
        <p14:creationId xmlns:p14="http://schemas.microsoft.com/office/powerpoint/2010/main" val="102649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92688"/>
          </a:xfrm>
        </p:spPr>
        <p:txBody>
          <a:bodyPr>
            <a:normAutofit fontScale="92500"/>
          </a:bodyPr>
          <a:lstStyle/>
          <a:p>
            <a:pPr algn="just"/>
            <a:r>
              <a:rPr lang="en-GB" sz="2000" dirty="0"/>
              <a:t>M</a:t>
            </a:r>
            <a:r>
              <a:rPr lang="en-GB" sz="2000" dirty="0" smtClean="0"/>
              <a:t>otivation </a:t>
            </a:r>
            <a:r>
              <a:rPr lang="en-GB" sz="2000" dirty="0"/>
              <a:t>can be intrinsic (arising from internal factors) and extrinsic (arising from external factors</a:t>
            </a:r>
            <a:r>
              <a:rPr lang="en-GB" sz="2000" dirty="0" smtClean="0"/>
              <a:t>). It is important to distinguish between intrinsic and extrinsic motivation.</a:t>
            </a:r>
            <a:endParaRPr lang="en-GB" sz="2000" dirty="0"/>
          </a:p>
          <a:p>
            <a:pPr algn="just"/>
            <a:endParaRPr lang="en-GB" sz="2000" dirty="0"/>
          </a:p>
          <a:p>
            <a:pPr marL="0" indent="0" algn="just">
              <a:buNone/>
            </a:pPr>
            <a:r>
              <a:rPr lang="en-GB" sz="2200" b="1" dirty="0"/>
              <a:t>Intrinsic </a:t>
            </a:r>
            <a:r>
              <a:rPr lang="en-GB" sz="2200" b="1" dirty="0" smtClean="0"/>
              <a:t>Motivation</a:t>
            </a:r>
          </a:p>
          <a:p>
            <a:pPr algn="just"/>
            <a:r>
              <a:rPr lang="en-GB" sz="2000" dirty="0" smtClean="0"/>
              <a:t>Intrinsic motivation refers to ‘’Human motives activated by internal rewards’’.</a:t>
            </a:r>
          </a:p>
          <a:p>
            <a:pPr algn="just"/>
            <a:endParaRPr lang="en-GB" sz="2000" dirty="0"/>
          </a:p>
          <a:p>
            <a:pPr algn="just"/>
            <a:r>
              <a:rPr lang="en-GB" sz="2000" dirty="0" smtClean="0"/>
              <a:t>Intrinsic </a:t>
            </a:r>
            <a:r>
              <a:rPr lang="en-GB" sz="2000" dirty="0"/>
              <a:t>motivation behaviors are performed because of personal satisfaction that they </a:t>
            </a:r>
            <a:r>
              <a:rPr lang="en-GB" sz="2000" dirty="0" smtClean="0"/>
              <a:t>bring.</a:t>
            </a:r>
          </a:p>
          <a:p>
            <a:pPr algn="just"/>
            <a:endParaRPr lang="en-GB" sz="2000" dirty="0"/>
          </a:p>
          <a:p>
            <a:pPr algn="just"/>
            <a:r>
              <a:rPr lang="en-GB" sz="2000" dirty="0" smtClean="0"/>
              <a:t>Intrinsic motivation is something that comes from within, individual tend to engage in activities because of their enjoyment and get some kind of personal satisfaction from it.</a:t>
            </a:r>
          </a:p>
          <a:p>
            <a:pPr algn="just"/>
            <a:endParaRPr lang="en-GB" sz="2000" dirty="0"/>
          </a:p>
          <a:p>
            <a:pPr marL="0" indent="0" algn="just">
              <a:buNone/>
            </a:pPr>
            <a:r>
              <a:rPr lang="en-GB" sz="2000" b="1" dirty="0" smtClean="0"/>
              <a:t>For example</a:t>
            </a:r>
          </a:p>
          <a:p>
            <a:pPr algn="just"/>
            <a:r>
              <a:rPr lang="en-GB" sz="2000" dirty="0" smtClean="0"/>
              <a:t>Think </a:t>
            </a:r>
            <a:r>
              <a:rPr lang="en-GB" sz="2000" dirty="0"/>
              <a:t>about why you are currently studying in university. </a:t>
            </a:r>
            <a:r>
              <a:rPr lang="en-GB" sz="2000" dirty="0" smtClean="0"/>
              <a:t>Are you </a:t>
            </a:r>
            <a:r>
              <a:rPr lang="en-GB" sz="2000" dirty="0"/>
              <a:t>here because you enjoy learning and want to pursue an education to make yourself a more well-rounded individual? If yes, then you are intrinsically motivated</a:t>
            </a:r>
            <a:r>
              <a:rPr lang="en-GB" sz="2000" dirty="0" smtClean="0"/>
              <a:t>.</a:t>
            </a:r>
          </a:p>
          <a:p>
            <a:pPr algn="just"/>
            <a:endParaRPr lang="en-GB" sz="2000" dirty="0"/>
          </a:p>
          <a:p>
            <a:pPr algn="just"/>
            <a:endParaRPr lang="en-GB" sz="2000" dirty="0"/>
          </a:p>
          <a:p>
            <a:pPr algn="just"/>
            <a:endParaRPr lang="en-GB" sz="2000" dirty="0" smtClean="0"/>
          </a:p>
        </p:txBody>
      </p:sp>
    </p:spTree>
    <p:extLst>
      <p:ext uri="{BB962C8B-B14F-4D97-AF65-F5344CB8AC3E}">
        <p14:creationId xmlns:p14="http://schemas.microsoft.com/office/powerpoint/2010/main" val="390918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408712"/>
          </a:xfrm>
        </p:spPr>
        <p:txBody>
          <a:bodyPr>
            <a:normAutofit lnSpcReduction="10000"/>
          </a:bodyPr>
          <a:lstStyle/>
          <a:p>
            <a:pPr algn="just"/>
            <a:r>
              <a:rPr lang="en-GB" sz="2000" dirty="0" smtClean="0"/>
              <a:t>Participating in sports because it is fun and you enjoy it rather than doing it to win award.</a:t>
            </a:r>
          </a:p>
          <a:p>
            <a:pPr algn="just"/>
            <a:endParaRPr lang="en-GB" sz="2000" dirty="0"/>
          </a:p>
          <a:p>
            <a:pPr algn="just"/>
            <a:r>
              <a:rPr lang="en-GB" sz="2000" dirty="0" smtClean="0"/>
              <a:t>Exercising because you feel physically challenging your body instead of doing it to lose weight or fit into outfit.</a:t>
            </a:r>
          </a:p>
          <a:p>
            <a:pPr algn="just"/>
            <a:endParaRPr lang="en-GB" sz="2000" dirty="0"/>
          </a:p>
          <a:p>
            <a:pPr marL="0" indent="0" algn="just">
              <a:buNone/>
            </a:pPr>
            <a:r>
              <a:rPr lang="en-GB" sz="2200" b="1" dirty="0" err="1" smtClean="0"/>
              <a:t>Extrinsical</a:t>
            </a:r>
            <a:r>
              <a:rPr lang="en-GB" sz="2200" b="1" dirty="0" smtClean="0"/>
              <a:t> Motivation</a:t>
            </a:r>
          </a:p>
          <a:p>
            <a:pPr algn="just"/>
            <a:r>
              <a:rPr lang="en-GB" sz="2000" dirty="0" smtClean="0"/>
              <a:t>Extrinsic motivation refers to ‘’Human motives activated by external rewards.’’</a:t>
            </a:r>
          </a:p>
          <a:p>
            <a:pPr algn="just"/>
            <a:endParaRPr lang="en-GB" sz="2000" dirty="0" smtClean="0"/>
          </a:p>
          <a:p>
            <a:pPr algn="just"/>
            <a:r>
              <a:rPr lang="en-GB" sz="2000" dirty="0" smtClean="0"/>
              <a:t>Extrinsically </a:t>
            </a:r>
            <a:r>
              <a:rPr lang="en-GB" sz="2000" dirty="0"/>
              <a:t>motivated behaviors are performed in order to receive something from others</a:t>
            </a:r>
            <a:r>
              <a:rPr lang="en-GB" sz="2000" dirty="0" smtClean="0"/>
              <a:t>.</a:t>
            </a:r>
          </a:p>
          <a:p>
            <a:pPr algn="just"/>
            <a:endParaRPr lang="en-GB" sz="2000" dirty="0"/>
          </a:p>
          <a:p>
            <a:pPr algn="just"/>
            <a:r>
              <a:rPr lang="en-GB" sz="2000" dirty="0" smtClean="0"/>
              <a:t>Extrinsic motivation comes from the outside, individual tend to participate in an activity to gain some kind of external reward for their participation.</a:t>
            </a:r>
          </a:p>
          <a:p>
            <a:pPr algn="just"/>
            <a:endParaRPr lang="en-GB" sz="2000" dirty="0"/>
          </a:p>
          <a:p>
            <a:pPr marL="0" indent="0" algn="just">
              <a:buNone/>
            </a:pPr>
            <a:r>
              <a:rPr lang="en-GB" sz="2000" b="1" dirty="0" smtClean="0"/>
              <a:t>For Example</a:t>
            </a:r>
          </a:p>
          <a:p>
            <a:pPr algn="just"/>
            <a:r>
              <a:rPr lang="en-GB" sz="2000" dirty="0" smtClean="0"/>
              <a:t>If </a:t>
            </a:r>
            <a:r>
              <a:rPr lang="en-GB" sz="2000" dirty="0"/>
              <a:t>you are here because you want to get a college degree to make yourself more makeable for high paying career or to satisfy the demands of your parents, then you motivation is more </a:t>
            </a:r>
            <a:r>
              <a:rPr lang="en-GB" sz="2000" dirty="0" smtClean="0"/>
              <a:t>extrinsic.</a:t>
            </a:r>
            <a:endParaRPr lang="en-GB" sz="2000" dirty="0"/>
          </a:p>
          <a:p>
            <a:endParaRPr lang="en-GB" dirty="0"/>
          </a:p>
          <a:p>
            <a:endParaRPr lang="en-GB" dirty="0"/>
          </a:p>
          <a:p>
            <a:endParaRPr lang="en-GB" dirty="0"/>
          </a:p>
        </p:txBody>
      </p:sp>
    </p:spTree>
    <p:extLst>
      <p:ext uri="{BB962C8B-B14F-4D97-AF65-F5344CB8AC3E}">
        <p14:creationId xmlns:p14="http://schemas.microsoft.com/office/powerpoint/2010/main" val="94136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algn="just"/>
            <a:r>
              <a:rPr lang="en-GB" sz="2000" dirty="0" smtClean="0"/>
              <a:t>Competing in sports for rewards/trophies</a:t>
            </a:r>
          </a:p>
          <a:p>
            <a:pPr algn="just"/>
            <a:endParaRPr lang="en-GB" sz="2000" dirty="0"/>
          </a:p>
          <a:p>
            <a:pPr algn="just"/>
            <a:r>
              <a:rPr lang="en-GB" sz="2000" dirty="0" smtClean="0"/>
              <a:t>Completing work for money</a:t>
            </a:r>
          </a:p>
          <a:p>
            <a:pPr algn="just"/>
            <a:endParaRPr lang="en-GB" sz="2000" dirty="0"/>
          </a:p>
          <a:p>
            <a:pPr algn="just"/>
            <a:r>
              <a:rPr lang="en-GB" sz="2000" dirty="0" smtClean="0"/>
              <a:t>Buy one get one free sales</a:t>
            </a:r>
          </a:p>
          <a:p>
            <a:pPr algn="just"/>
            <a:endParaRPr lang="en-GB" sz="2000" dirty="0"/>
          </a:p>
          <a:p>
            <a:pPr algn="just"/>
            <a:r>
              <a:rPr lang="en-GB" sz="2000" dirty="0" smtClean="0"/>
              <a:t>Completing course work for getting good grades</a:t>
            </a:r>
            <a:endParaRPr lang="en-GB" sz="2000" dirty="0"/>
          </a:p>
        </p:txBody>
      </p:sp>
    </p:spTree>
    <p:extLst>
      <p:ext uri="{BB962C8B-B14F-4D97-AF65-F5344CB8AC3E}">
        <p14:creationId xmlns:p14="http://schemas.microsoft.com/office/powerpoint/2010/main" val="4240039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Theories of  Motivation</a:t>
            </a:r>
            <a:endParaRPr lang="en-GB" sz="3200" b="1" dirty="0"/>
          </a:p>
        </p:txBody>
      </p:sp>
      <p:sp>
        <p:nvSpPr>
          <p:cNvPr id="3" name="Content Placeholder 2"/>
          <p:cNvSpPr>
            <a:spLocks noGrp="1"/>
          </p:cNvSpPr>
          <p:nvPr>
            <p:ph idx="1"/>
          </p:nvPr>
        </p:nvSpPr>
        <p:spPr>
          <a:xfrm>
            <a:off x="457200" y="1600200"/>
            <a:ext cx="8229600" cy="5141168"/>
          </a:xfrm>
        </p:spPr>
        <p:txBody>
          <a:bodyPr>
            <a:noAutofit/>
          </a:bodyPr>
          <a:lstStyle/>
          <a:p>
            <a:pPr algn="just"/>
            <a:r>
              <a:rPr lang="en-GB" sz="2000" dirty="0" smtClean="0"/>
              <a:t>Early theory of motivation proposed that the maintenance of homeostasis is particularly important in directing behavior. </a:t>
            </a:r>
          </a:p>
          <a:p>
            <a:pPr algn="just"/>
            <a:endParaRPr lang="en-GB" sz="2000" dirty="0" smtClean="0"/>
          </a:p>
          <a:p>
            <a:pPr algn="just"/>
            <a:r>
              <a:rPr lang="en-GB" sz="2000" dirty="0" smtClean="0"/>
              <a:t>‘’Homeostasis is the tendency to maintain a balance level within biological system.’’</a:t>
            </a:r>
          </a:p>
          <a:p>
            <a:pPr algn="just"/>
            <a:endParaRPr lang="en-GB" sz="2000" dirty="0" smtClean="0"/>
          </a:p>
          <a:p>
            <a:pPr algn="just"/>
            <a:r>
              <a:rPr lang="en-GB" sz="2000" dirty="0" smtClean="0"/>
              <a:t>In a body system, a control centre (hypothalamus) receives input from receptors. The control centre directs effectors to correct any imbalance detected by control centre.</a:t>
            </a:r>
          </a:p>
          <a:p>
            <a:pPr algn="just"/>
            <a:endParaRPr lang="en-GB" sz="2000" dirty="0" smtClean="0"/>
          </a:p>
          <a:p>
            <a:pPr algn="just"/>
            <a:r>
              <a:rPr lang="en-GB" sz="2000" dirty="0" smtClean="0"/>
              <a:t>According to </a:t>
            </a:r>
            <a:r>
              <a:rPr lang="en-GB" sz="2000" b="1" dirty="0" smtClean="0"/>
              <a:t>‘’Drive theory of Motivation’’</a:t>
            </a:r>
            <a:r>
              <a:rPr lang="en-GB" sz="2000" dirty="0" smtClean="0"/>
              <a:t>,</a:t>
            </a:r>
            <a:r>
              <a:rPr lang="en-GB" sz="2000" b="1" dirty="0" smtClean="0"/>
              <a:t> </a:t>
            </a:r>
            <a:r>
              <a:rPr lang="en-GB" sz="2000" dirty="0" smtClean="0"/>
              <a:t>deviations from homeostasis causes physiological needs. </a:t>
            </a:r>
          </a:p>
          <a:p>
            <a:pPr algn="just"/>
            <a:endParaRPr lang="en-GB" sz="2000" dirty="0"/>
          </a:p>
          <a:p>
            <a:pPr algn="just"/>
            <a:r>
              <a:rPr lang="en-GB" sz="2000" dirty="0" smtClean="0"/>
              <a:t>These needs results in psychological drives which direct behavior to meet the need and bring the system back to homeostasis.</a:t>
            </a:r>
          </a:p>
          <a:p>
            <a:endParaRPr lang="en-GB" sz="2000" dirty="0"/>
          </a:p>
        </p:txBody>
      </p:sp>
    </p:spTree>
    <p:extLst>
      <p:ext uri="{BB962C8B-B14F-4D97-AF65-F5344CB8AC3E}">
        <p14:creationId xmlns:p14="http://schemas.microsoft.com/office/powerpoint/2010/main" val="367415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lnSpcReduction="10000"/>
          </a:bodyPr>
          <a:lstStyle/>
          <a:p>
            <a:pPr algn="just"/>
            <a:r>
              <a:rPr lang="en-GB" sz="2000" dirty="0"/>
              <a:t>For example, if it’s been a while you ate, your blood sugar level will drop below normal. </a:t>
            </a:r>
            <a:endParaRPr lang="en-GB" sz="2000" dirty="0" smtClean="0"/>
          </a:p>
          <a:p>
            <a:pPr algn="just"/>
            <a:endParaRPr lang="en-GB" sz="2000" dirty="0"/>
          </a:p>
          <a:p>
            <a:pPr algn="just"/>
            <a:r>
              <a:rPr lang="en-GB" sz="2000" dirty="0" smtClean="0"/>
              <a:t>This </a:t>
            </a:r>
            <a:r>
              <a:rPr lang="en-GB" sz="2000" dirty="0"/>
              <a:t>blood sugar will induce a physiological need and will direct our behavior to seek out and consume food. Eating will eliminate the hunger and your sugar level will return to normal</a:t>
            </a:r>
            <a:r>
              <a:rPr lang="en-GB" sz="2000" dirty="0" smtClean="0"/>
              <a:t>.</a:t>
            </a:r>
          </a:p>
          <a:p>
            <a:pPr algn="just"/>
            <a:endParaRPr lang="en-GB" sz="2000" dirty="0"/>
          </a:p>
          <a:p>
            <a:pPr marL="0" indent="0" algn="just">
              <a:buNone/>
            </a:pPr>
            <a:r>
              <a:rPr lang="en-GB" sz="2200" b="1" dirty="0" smtClean="0"/>
              <a:t>James Instinct Theory</a:t>
            </a:r>
          </a:p>
          <a:p>
            <a:pPr algn="just"/>
            <a:r>
              <a:rPr lang="en-GB" sz="2000" dirty="0" smtClean="0"/>
              <a:t>William James was an important contributor to early research into motivation. He is often referred to as the Father of Psychology in the United States.</a:t>
            </a:r>
          </a:p>
          <a:p>
            <a:pPr algn="just"/>
            <a:endParaRPr lang="en-GB" sz="2000" dirty="0"/>
          </a:p>
          <a:p>
            <a:pPr algn="just"/>
            <a:r>
              <a:rPr lang="en-GB" sz="2000" dirty="0" smtClean="0"/>
              <a:t>James theorized that behavior was driven by a number of instincts, which aid survival. From biological perspective, an instinct is a specific pattern of behavior that is not learned.</a:t>
            </a:r>
          </a:p>
          <a:p>
            <a:pPr algn="just"/>
            <a:endParaRPr lang="en-GB" sz="2000" dirty="0"/>
          </a:p>
          <a:p>
            <a:pPr algn="just"/>
            <a:r>
              <a:rPr lang="en-GB" sz="2000" dirty="0" smtClean="0"/>
              <a:t>James proposed several special human instincts, E.g., a mother’s care for her baby, one’s sympathetic feeling for other etc., all are examples of instincts as explained by William James.</a:t>
            </a:r>
          </a:p>
          <a:p>
            <a:pPr algn="just"/>
            <a:endParaRPr lang="en-GB" sz="2000" dirty="0"/>
          </a:p>
          <a:p>
            <a:pPr algn="just"/>
            <a:endParaRPr lang="en-GB" sz="2000" dirty="0"/>
          </a:p>
          <a:p>
            <a:endParaRPr lang="en-GB" dirty="0"/>
          </a:p>
        </p:txBody>
      </p:sp>
    </p:spTree>
    <p:extLst>
      <p:ext uri="{BB962C8B-B14F-4D97-AF65-F5344CB8AC3E}">
        <p14:creationId xmlns:p14="http://schemas.microsoft.com/office/powerpoint/2010/main" val="26313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marL="0" indent="0" algn="just">
              <a:buNone/>
            </a:pPr>
            <a:r>
              <a:rPr lang="en-GB" sz="2200" b="1" dirty="0" smtClean="0"/>
              <a:t>Self-Efficacy Theory </a:t>
            </a:r>
          </a:p>
          <a:p>
            <a:pPr algn="just"/>
            <a:r>
              <a:rPr lang="en-GB" sz="2000" dirty="0" smtClean="0"/>
              <a:t>Self-efficacy is an individual belief in her own capability to complete a task, which may include a previous successful completion of the similar task.</a:t>
            </a:r>
          </a:p>
          <a:p>
            <a:pPr algn="just"/>
            <a:endParaRPr lang="en-GB" sz="2000" dirty="0" smtClean="0"/>
          </a:p>
          <a:p>
            <a:pPr algn="just"/>
            <a:r>
              <a:rPr lang="en-GB" sz="2000" dirty="0" smtClean="0"/>
              <a:t>Albert Bandura theorized that an individual self-efficacy plays an important role in motivating behavior. </a:t>
            </a:r>
          </a:p>
          <a:p>
            <a:pPr algn="just"/>
            <a:endParaRPr lang="en-GB" sz="2000" dirty="0" smtClean="0"/>
          </a:p>
          <a:p>
            <a:pPr algn="just"/>
            <a:r>
              <a:rPr lang="en-GB" sz="2000" dirty="0" smtClean="0"/>
              <a:t>Bandura argues that motivation derives from expectations that we have about the consequences of our behaviors and ultimately it is the appreciation of our capacity to engage in a given that will determine what we do the future goal that we set for ourselves.</a:t>
            </a:r>
          </a:p>
          <a:p>
            <a:pPr algn="just"/>
            <a:endParaRPr lang="en-GB" sz="2000" dirty="0" smtClean="0"/>
          </a:p>
          <a:p>
            <a:pPr marL="0" indent="0" algn="just">
              <a:buNone/>
            </a:pPr>
            <a:r>
              <a:rPr lang="en-GB" sz="2200" b="1" dirty="0" smtClean="0"/>
              <a:t>Maslow’s Hierarchy of Needs</a:t>
            </a:r>
          </a:p>
          <a:p>
            <a:pPr algn="just"/>
            <a:r>
              <a:rPr lang="en-GB" sz="2000" dirty="0" smtClean="0"/>
              <a:t>Abraham Maslow proposed a Hierarchy of needs in which he makes a set of motives from individual biological needs to the individual social needs. These needs are depicted as a Pyramid.</a:t>
            </a:r>
          </a:p>
          <a:p>
            <a:endParaRPr lang="en-GB" sz="2200" dirty="0" smtClean="0"/>
          </a:p>
          <a:p>
            <a:endParaRPr lang="en-GB" dirty="0" smtClean="0"/>
          </a:p>
          <a:p>
            <a:endParaRPr lang="en-GB" dirty="0" smtClean="0"/>
          </a:p>
        </p:txBody>
      </p:sp>
    </p:spTree>
    <p:extLst>
      <p:ext uri="{BB962C8B-B14F-4D97-AF65-F5344CB8AC3E}">
        <p14:creationId xmlns:p14="http://schemas.microsoft.com/office/powerpoint/2010/main" val="1010957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rmAutofit/>
          </a:bodyPr>
          <a:lstStyle/>
          <a:p>
            <a:pPr algn="just"/>
            <a:r>
              <a:rPr lang="en-GB" sz="2000" dirty="0" smtClean="0"/>
              <a:t>At the base of the pyramid are all of the physiological needs that are necessary for survival. </a:t>
            </a:r>
          </a:p>
          <a:p>
            <a:pPr algn="just"/>
            <a:endParaRPr lang="en-GB" sz="2000" dirty="0" smtClean="0"/>
          </a:p>
          <a:p>
            <a:pPr algn="just"/>
            <a:r>
              <a:rPr lang="en-GB" sz="2000" dirty="0" smtClean="0"/>
              <a:t>These are followed by the basic needs for security and safety, the need to be loved (intimacy) and to have a sense of belonging, and the need to have self-worth and confidence.</a:t>
            </a:r>
          </a:p>
          <a:p>
            <a:pPr algn="just"/>
            <a:endParaRPr lang="en-GB" sz="2000" dirty="0" smtClean="0"/>
          </a:p>
          <a:p>
            <a:pPr algn="just"/>
            <a:r>
              <a:rPr lang="en-GB" sz="2000" dirty="0" smtClean="0"/>
              <a:t>On the top of the pyramid is </a:t>
            </a:r>
            <a:r>
              <a:rPr lang="en-GB" sz="2000" b="1" dirty="0" smtClean="0"/>
              <a:t>self-actualization</a:t>
            </a:r>
            <a:r>
              <a:rPr lang="en-GB" sz="2000" dirty="0" smtClean="0"/>
              <a:t>, which is a need that is essential to achieve one’s potential and it is only can realized when needs lower on the pyramids have been met.</a:t>
            </a:r>
            <a:endParaRPr lang="en-GB" sz="2000" dirty="0"/>
          </a:p>
        </p:txBody>
      </p:sp>
    </p:spTree>
    <p:extLst>
      <p:ext uri="{BB962C8B-B14F-4D97-AF65-F5344CB8AC3E}">
        <p14:creationId xmlns:p14="http://schemas.microsoft.com/office/powerpoint/2010/main" val="905913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1665</Words>
  <Application>Microsoft Office PowerPoint</Application>
  <PresentationFormat>On-screen Show (4:3)</PresentationFormat>
  <Paragraphs>156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Motivation</vt:lpstr>
      <vt:lpstr>Motivation</vt:lpstr>
      <vt:lpstr>PowerPoint Presentation</vt:lpstr>
      <vt:lpstr>PowerPoint Presentation</vt:lpstr>
      <vt:lpstr>PowerPoint Presentation</vt:lpstr>
      <vt:lpstr>Theories of  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Behroze Khalil</dc:creator>
  <cp:lastModifiedBy>Muhammad Behroze Khalil</cp:lastModifiedBy>
  <cp:revision>31</cp:revision>
  <dcterms:created xsi:type="dcterms:W3CDTF">2019-05-19T08:50:17Z</dcterms:created>
  <dcterms:modified xsi:type="dcterms:W3CDTF">2023-10-30T05:54:03Z</dcterms:modified>
</cp:coreProperties>
</file>