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25"/>
  </p:notesMasterIdLst>
  <p:handoutMasterIdLst>
    <p:handoutMasterId r:id="rId26"/>
  </p:handoutMasterIdLst>
  <p:sldIdLst>
    <p:sldId id="256" r:id="rId2"/>
    <p:sldId id="257" r:id="rId3"/>
    <p:sldId id="258" r:id="rId4"/>
    <p:sldId id="259" r:id="rId5"/>
    <p:sldId id="273" r:id="rId6"/>
    <p:sldId id="274" r:id="rId7"/>
    <p:sldId id="260" r:id="rId8"/>
    <p:sldId id="261" r:id="rId9"/>
    <p:sldId id="262" r:id="rId10"/>
    <p:sldId id="263" r:id="rId11"/>
    <p:sldId id="264" r:id="rId12"/>
    <p:sldId id="265" r:id="rId13"/>
    <p:sldId id="269" r:id="rId14"/>
    <p:sldId id="271" r:id="rId15"/>
    <p:sldId id="272" r:id="rId16"/>
    <p:sldId id="275" r:id="rId17"/>
    <p:sldId id="276" r:id="rId18"/>
    <p:sldId id="277" r:id="rId19"/>
    <p:sldId id="278" r:id="rId20"/>
    <p:sldId id="267" r:id="rId21"/>
    <p:sldId id="266" r:id="rId22"/>
    <p:sldId id="268"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27B528-7E54-4D6C-95E3-B10F5D5A3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IACSD</a:t>
            </a:r>
          </a:p>
        </p:txBody>
      </p:sp>
      <p:sp>
        <p:nvSpPr>
          <p:cNvPr id="3" name="Date Placeholder 2">
            <a:extLst>
              <a:ext uri="{FF2B5EF4-FFF2-40B4-BE49-F238E27FC236}">
                <a16:creationId xmlns:a16="http://schemas.microsoft.com/office/drawing/2014/main" id="{233EEAB5-3B21-4865-BBE0-F60C4A8BD9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78D2C3-1474-47AB-A88E-2547BB16CB8E}" type="datetimeFigureOut">
              <a:rPr lang="en-IN" smtClean="0"/>
              <a:t>29-09-2021</a:t>
            </a:fld>
            <a:endParaRPr lang="en-IN"/>
          </a:p>
        </p:txBody>
      </p:sp>
      <p:sp>
        <p:nvSpPr>
          <p:cNvPr id="4" name="Footer Placeholder 3">
            <a:extLst>
              <a:ext uri="{FF2B5EF4-FFF2-40B4-BE49-F238E27FC236}">
                <a16:creationId xmlns:a16="http://schemas.microsoft.com/office/drawing/2014/main" id="{01EF47F1-FC66-4DCC-A8D5-FB51F857E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EB5902A-3B7D-45DE-8B8C-3195901755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EC1E15-2EE2-4BE5-BDB3-78D39BCA7AF0}" type="slidenum">
              <a:rPr lang="en-IN" smtClean="0"/>
              <a:t>‹#›</a:t>
            </a:fld>
            <a:endParaRPr lang="en-IN"/>
          </a:p>
        </p:txBody>
      </p:sp>
    </p:spTree>
    <p:extLst>
      <p:ext uri="{BB962C8B-B14F-4D97-AF65-F5344CB8AC3E}">
        <p14:creationId xmlns:p14="http://schemas.microsoft.com/office/powerpoint/2010/main" val="183210997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IACSD</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8DC19-D806-404E-97D1-123292BE3736}" type="datetimeFigureOut">
              <a:rPr lang="en-IN" smtClean="0"/>
              <a:t>29-09-2021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7C2CC-5DBC-48AF-9993-F7257FAF6D2E}" type="slidenum">
              <a:rPr lang="en-IN" smtClean="0"/>
              <a:t>‹#›</a:t>
            </a:fld>
            <a:endParaRPr lang="en-IN"/>
          </a:p>
        </p:txBody>
      </p:sp>
    </p:spTree>
    <p:extLst>
      <p:ext uri="{BB962C8B-B14F-4D97-AF65-F5344CB8AC3E}">
        <p14:creationId xmlns:p14="http://schemas.microsoft.com/office/powerpoint/2010/main" val="37763787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1C123-F8D9-44A5-8445-48D705391786}"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31757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C3A38-A356-44E1-AABF-6287BDEF0858}"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6762855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C3A38-A356-44E1-AABF-6287BDEF0858}"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C9923E-73A9-43C8-80AC-0F0734BB7A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98796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CC3A38-A356-44E1-AABF-6287BDEF0858}" type="datetime1">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5861848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CC3A38-A356-44E1-AABF-6287BDEF0858}" type="datetime1">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69008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CC3A38-A356-44E1-AABF-6287BDEF0858}" type="datetime1">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9038459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B528-44A7-4BD3-8402-182254B507DB}"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702505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2D6FC-3AC7-4725-8F60-DA1A05DA3A78}"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99173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C06BC-E645-46A6-AD91-8C6E93533FB2}"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62350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DF996-9D16-4A5A-9D45-2ED1C01A0150}" type="datetime1">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09542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7207-5E4C-417B-A8AF-55385CF52FB6}" type="datetime1">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167274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05300-DAF3-4713-87EB-98DD5CAEC01B}" type="datetime1">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188792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D7700-BF54-4BF2-85DA-7783BA20488C}" type="datetime1">
              <a:rPr lang="en-IN" smtClean="0"/>
              <a:t>29-09-2021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340468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3352A-1863-43F2-AA5B-7B2F18B5AC11}" type="datetime1">
              <a:rPr lang="en-IN" smtClean="0"/>
              <a:t>29-09-2021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262798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645F7C-3421-4DAA-8A70-63BA501F6300}" type="datetime1">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63169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EA2DF-FD08-4D8C-B509-58EDBF6827C2}" type="datetime1">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C9923E-73A9-43C8-80AC-0F0734BB7A84}" type="slidenum">
              <a:rPr lang="en-IN" smtClean="0"/>
              <a:t>‹#›</a:t>
            </a:fld>
            <a:endParaRPr lang="en-IN"/>
          </a:p>
        </p:txBody>
      </p:sp>
    </p:spTree>
    <p:extLst>
      <p:ext uri="{BB962C8B-B14F-4D97-AF65-F5344CB8AC3E}">
        <p14:creationId xmlns:p14="http://schemas.microsoft.com/office/powerpoint/2010/main" val="5819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CC3A38-A356-44E1-AABF-6287BDEF0858}" type="datetime1">
              <a:rPr lang="en-IN" smtClean="0"/>
              <a:t>29-09-2021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C9923E-73A9-43C8-80AC-0F0734BB7A84}" type="slidenum">
              <a:rPr lang="en-IN" smtClean="0"/>
              <a:t>‹#›</a:t>
            </a:fld>
            <a:endParaRPr lang="en-IN"/>
          </a:p>
        </p:txBody>
      </p:sp>
    </p:spTree>
    <p:extLst>
      <p:ext uri="{BB962C8B-B14F-4D97-AF65-F5344CB8AC3E}">
        <p14:creationId xmlns:p14="http://schemas.microsoft.com/office/powerpoint/2010/main" val="1313471557"/>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www.javatpoint.com/java-Latoria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34F1-92B9-40B2-9BE7-A3A36B9F16BA}"/>
              </a:ext>
            </a:extLst>
          </p:cNvPr>
          <p:cNvSpPr>
            <a:spLocks noGrp="1"/>
          </p:cNvSpPr>
          <p:nvPr>
            <p:ph type="title"/>
          </p:nvPr>
        </p:nvSpPr>
        <p:spPr>
          <a:xfrm>
            <a:off x="1216294" y="2045982"/>
            <a:ext cx="8596668" cy="925818"/>
          </a:xfrm>
        </p:spPr>
        <p:txBody>
          <a:bodyPr>
            <a:normAutofit fontScale="90000"/>
          </a:bodyPr>
          <a:lstStyle/>
          <a:p>
            <a:pPr algn="ctr"/>
            <a:r>
              <a:rPr lang="en-US" sz="4400" b="1" dirty="0">
                <a:effectLst/>
              </a:rPr>
              <a:t>“HELLO DOCTOR”</a:t>
            </a:r>
            <a:br>
              <a:rPr lang="en-US" b="1" dirty="0">
                <a:effectLst/>
              </a:rPr>
            </a:b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CDF08C2-F27B-4648-851F-23284B965C24}"/>
              </a:ext>
            </a:extLst>
          </p:cNvPr>
          <p:cNvSpPr>
            <a:spLocks noGrp="1"/>
          </p:cNvSpPr>
          <p:nvPr>
            <p:ph idx="1"/>
          </p:nvPr>
        </p:nvSpPr>
        <p:spPr>
          <a:xfrm>
            <a:off x="677334" y="2916274"/>
            <a:ext cx="10515600" cy="1818723"/>
          </a:xfrm>
        </p:spPr>
        <p:txBody>
          <a:bodyPr/>
          <a:lstStyle/>
          <a:p>
            <a:pPr marL="0" indent="0">
              <a:buNone/>
            </a:pPr>
            <a:r>
              <a:rPr lang="en-IN" sz="2400" dirty="0">
                <a:latin typeface="Times New Roman" panose="02020603050405020304" pitchFamily="18" charset="0"/>
                <a:cs typeface="Times New Roman" panose="02020603050405020304" pitchFamily="18" charset="0"/>
              </a:rPr>
              <a:t>Presented by-</a:t>
            </a:r>
          </a:p>
          <a:p>
            <a:r>
              <a:rPr lang="en-IN" sz="2400" dirty="0">
                <a:latin typeface="Times New Roman" panose="02020603050405020304" pitchFamily="18" charset="0"/>
                <a:cs typeface="Times New Roman" panose="02020603050405020304" pitchFamily="18" charset="0"/>
              </a:rPr>
              <a:t>J K </a:t>
            </a:r>
            <a:r>
              <a:rPr lang="en-IN" sz="2400" dirty="0" err="1">
                <a:latin typeface="Times New Roman" panose="02020603050405020304" pitchFamily="18" charset="0"/>
                <a:cs typeface="Times New Roman" panose="02020603050405020304" pitchFamily="18" charset="0"/>
              </a:rPr>
              <a:t>Birajdar</a:t>
            </a:r>
            <a:r>
              <a:rPr lang="en-IN" sz="2400" dirty="0">
                <a:latin typeface="Times New Roman" panose="02020603050405020304" pitchFamily="18" charset="0"/>
                <a:cs typeface="Times New Roman" panose="02020603050405020304" pitchFamily="18" charset="0"/>
              </a:rPr>
              <a:t> (1034)</a:t>
            </a:r>
          </a:p>
          <a:p>
            <a:r>
              <a:rPr lang="en-IN" sz="2400" dirty="0">
                <a:latin typeface="Times New Roman" panose="02020603050405020304" pitchFamily="18" charset="0"/>
                <a:cs typeface="Times New Roman" panose="02020603050405020304" pitchFamily="18" charset="0"/>
              </a:rPr>
              <a:t>Anurag Nandkishor Kanoje(1087)</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38027F6-B9AE-4955-958F-FBBF3EDE0427}"/>
              </a:ext>
            </a:extLst>
          </p:cNvPr>
          <p:cNvSpPr>
            <a:spLocks noGrp="1"/>
          </p:cNvSpPr>
          <p:nvPr>
            <p:ph type="sldNum" sz="quarter" idx="12"/>
          </p:nvPr>
        </p:nvSpPr>
        <p:spPr/>
        <p:txBody>
          <a:bodyPr/>
          <a:lstStyle/>
          <a:p>
            <a:fld id="{F6C9923E-73A9-43C8-80AC-0F0734BB7A84}" type="slidenum">
              <a:rPr lang="en-IN" sz="1800" smtClean="0"/>
              <a:t>1</a:t>
            </a:fld>
            <a:endParaRPr lang="en-IN" sz="1800" dirty="0"/>
          </a:p>
        </p:txBody>
      </p:sp>
      <p:sp>
        <p:nvSpPr>
          <p:cNvPr id="7" name="TextBox 6">
            <a:extLst>
              <a:ext uri="{FF2B5EF4-FFF2-40B4-BE49-F238E27FC236}">
                <a16:creationId xmlns:a16="http://schemas.microsoft.com/office/drawing/2014/main" id="{1E1B0115-68BA-4B5E-B5E3-47FE29EA6BE1}"/>
              </a:ext>
            </a:extLst>
          </p:cNvPr>
          <p:cNvSpPr txBox="1"/>
          <p:nvPr/>
        </p:nvSpPr>
        <p:spPr>
          <a:xfrm>
            <a:off x="677334" y="5339390"/>
            <a:ext cx="36841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Mr. Prashant Karhale</a:t>
            </a:r>
          </a:p>
          <a:p>
            <a:pPr algn="ctr"/>
            <a:r>
              <a:rPr lang="en-IN" dirty="0">
                <a:latin typeface="Times New Roman" panose="02020603050405020304" pitchFamily="18" charset="0"/>
                <a:cs typeface="Times New Roman" panose="02020603050405020304" pitchFamily="18" charset="0"/>
              </a:rPr>
              <a:t>Centre Coordinator</a:t>
            </a:r>
          </a:p>
        </p:txBody>
      </p:sp>
      <p:sp>
        <p:nvSpPr>
          <p:cNvPr id="8" name="TextBox 7">
            <a:extLst>
              <a:ext uri="{FF2B5EF4-FFF2-40B4-BE49-F238E27FC236}">
                <a16:creationId xmlns:a16="http://schemas.microsoft.com/office/drawing/2014/main" id="{D2688D7B-D57D-4A60-B5A8-F25C1CF5535C}"/>
              </a:ext>
            </a:extLst>
          </p:cNvPr>
          <p:cNvSpPr txBox="1"/>
          <p:nvPr/>
        </p:nvSpPr>
        <p:spPr>
          <a:xfrm>
            <a:off x="7871961" y="5369221"/>
            <a:ext cx="2610678" cy="646331"/>
          </a:xfrm>
          <a:prstGeom prst="rect">
            <a:avLst/>
          </a:prstGeom>
          <a:noFill/>
        </p:spPr>
        <p:txBody>
          <a:bodyPr wrap="square" rtlCol="0">
            <a:spAutoFit/>
          </a:bodyPr>
          <a:lstStyle/>
          <a:p>
            <a:r>
              <a:rPr lang="en-US" b="1" dirty="0"/>
              <a:t>  Mr. Milind Arjun</a:t>
            </a:r>
            <a:endParaRPr lang="en-US" dirty="0"/>
          </a:p>
          <a:p>
            <a:pPr algn="ctr"/>
            <a:r>
              <a:rPr lang="en-IN" dirty="0">
                <a:latin typeface="Times New Roman" panose="02020603050405020304" pitchFamily="18" charset="0"/>
                <a:cs typeface="Times New Roman" panose="02020603050405020304" pitchFamily="18" charset="0"/>
              </a:rPr>
              <a:t>Project Guide</a:t>
            </a:r>
          </a:p>
        </p:txBody>
      </p:sp>
      <p:sp>
        <p:nvSpPr>
          <p:cNvPr id="9" name="TextBox 8">
            <a:extLst>
              <a:ext uri="{FF2B5EF4-FFF2-40B4-BE49-F238E27FC236}">
                <a16:creationId xmlns:a16="http://schemas.microsoft.com/office/drawing/2014/main" id="{595807B6-9E83-4CB7-981E-A2A8F6B1E402}"/>
              </a:ext>
            </a:extLst>
          </p:cNvPr>
          <p:cNvSpPr txBox="1"/>
          <p:nvPr/>
        </p:nvSpPr>
        <p:spPr>
          <a:xfrm>
            <a:off x="1216294" y="539579"/>
            <a:ext cx="8706678"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INSTITUTE FOR ADVANCED COMPUTING AND SOFTWARE DEVELOPMENT(IACSD),AKURDI.</a:t>
            </a:r>
          </a:p>
        </p:txBody>
      </p:sp>
      <p:pic>
        <p:nvPicPr>
          <p:cNvPr id="10" name="image1.jpeg">
            <a:extLst>
              <a:ext uri="{FF2B5EF4-FFF2-40B4-BE49-F238E27FC236}">
                <a16:creationId xmlns:a16="http://schemas.microsoft.com/office/drawing/2014/main" id="{2B47C90A-80DD-4ECA-BBCC-141F0FE28234}"/>
              </a:ext>
            </a:extLst>
          </p:cNvPr>
          <p:cNvPicPr/>
          <p:nvPr/>
        </p:nvPicPr>
        <p:blipFill>
          <a:blip r:embed="rId2" cstate="print"/>
          <a:stretch>
            <a:fillRect/>
          </a:stretch>
        </p:blipFill>
        <p:spPr>
          <a:xfrm>
            <a:off x="677334" y="251142"/>
            <a:ext cx="1138766" cy="1280489"/>
          </a:xfrm>
          <a:prstGeom prst="rect">
            <a:avLst/>
          </a:prstGeom>
        </p:spPr>
      </p:pic>
      <p:pic>
        <p:nvPicPr>
          <p:cNvPr id="11" name="image2.jpeg" descr="ATC_new_logo_2009">
            <a:extLst>
              <a:ext uri="{FF2B5EF4-FFF2-40B4-BE49-F238E27FC236}">
                <a16:creationId xmlns:a16="http://schemas.microsoft.com/office/drawing/2014/main" id="{48DCF4BF-EC47-486D-82C4-CEDFEDDE25CC}"/>
              </a:ext>
            </a:extLst>
          </p:cNvPr>
          <p:cNvPicPr/>
          <p:nvPr/>
        </p:nvPicPr>
        <p:blipFill>
          <a:blip r:embed="rId3" cstate="print"/>
          <a:stretch>
            <a:fillRect/>
          </a:stretch>
        </p:blipFill>
        <p:spPr>
          <a:xfrm>
            <a:off x="9274628" y="368411"/>
            <a:ext cx="1992927" cy="903238"/>
          </a:xfrm>
          <a:prstGeom prst="rect">
            <a:avLst/>
          </a:prstGeom>
        </p:spPr>
      </p:pic>
    </p:spTree>
    <p:extLst>
      <p:ext uri="{BB962C8B-B14F-4D97-AF65-F5344CB8AC3E}">
        <p14:creationId xmlns:p14="http://schemas.microsoft.com/office/powerpoint/2010/main" val="193522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7CE5-DB25-42F9-BF67-89E3A6AB461F}"/>
              </a:ext>
            </a:extLst>
          </p:cNvPr>
          <p:cNvSpPr>
            <a:spLocks noGrp="1"/>
          </p:cNvSpPr>
          <p:nvPr>
            <p:ph type="title"/>
          </p:nvPr>
        </p:nvSpPr>
        <p:spPr>
          <a:xfrm>
            <a:off x="1572127" y="624110"/>
            <a:ext cx="9932486" cy="1280890"/>
          </a:xfrm>
        </p:spPr>
        <p:txBody>
          <a:bodyPr>
            <a:normAutofit/>
          </a:bodyPr>
          <a:lstStyle/>
          <a:p>
            <a:pPr algn="ctr"/>
            <a:r>
              <a:rPr lang="en-IN" sz="32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DE265F11-C113-483D-AF6F-46A7A95C98DD}"/>
              </a:ext>
            </a:extLst>
          </p:cNvPr>
          <p:cNvSpPr>
            <a:spLocks noGrp="1"/>
          </p:cNvSpPr>
          <p:nvPr>
            <p:ph idx="1"/>
          </p:nvPr>
        </p:nvSpPr>
        <p:spPr>
          <a:xfrm>
            <a:off x="1572126" y="1905000"/>
            <a:ext cx="9932486" cy="4328890"/>
          </a:xfrm>
        </p:spPr>
        <p:txBody>
          <a:bodyPr>
            <a:noAutofit/>
          </a:bodyPr>
          <a:lstStyle/>
          <a:p>
            <a:r>
              <a:rPr lang="en-IN" sz="2400" dirty="0">
                <a:latin typeface="Times New Roman" panose="02020603050405020304" pitchFamily="18" charset="0"/>
                <a:cs typeface="Times New Roman" panose="02020603050405020304" pitchFamily="18" charset="0"/>
              </a:rPr>
              <a:t>This system will serve as an web application for efficient online appointment booking without  any hassle.</a:t>
            </a:r>
          </a:p>
          <a:p>
            <a:r>
              <a:rPr lang="en-IN" sz="2400" dirty="0">
                <a:latin typeface="Times New Roman" panose="02020603050405020304" pitchFamily="18" charset="0"/>
                <a:cs typeface="Times New Roman" panose="02020603050405020304" pitchFamily="18" charset="0"/>
              </a:rPr>
              <a:t>No need to physically visit any places especially in the pandemic for booking.</a:t>
            </a:r>
          </a:p>
          <a:p>
            <a:r>
              <a:rPr lang="en-IN" sz="2400" dirty="0">
                <a:latin typeface="Times New Roman" panose="02020603050405020304" pitchFamily="18" charset="0"/>
                <a:cs typeface="Times New Roman" panose="02020603050405020304" pitchFamily="18" charset="0"/>
              </a:rPr>
              <a:t>Search for blood donor and get contact details.</a:t>
            </a:r>
          </a:p>
          <a:p>
            <a:r>
              <a:rPr lang="en-US" sz="2400" dirty="0">
                <a:latin typeface="Times New Roman" panose="02020603050405020304" pitchFamily="18" charset="0"/>
                <a:cs typeface="Times New Roman" panose="02020603050405020304" pitchFamily="18" charset="0"/>
              </a:rPr>
              <a:t>maintain records or patient and doctors without physical documentation tension </a:t>
            </a:r>
          </a:p>
          <a:p>
            <a:r>
              <a:rPr lang="en-US" sz="2400" dirty="0">
                <a:latin typeface="Times New Roman" panose="02020603050405020304" pitchFamily="18" charset="0"/>
                <a:cs typeface="Times New Roman" panose="02020603050405020304" pitchFamily="18" charset="0"/>
              </a:rPr>
              <a:t>Used for small clinics as well as hospitals.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AA71FD-B95F-4496-A042-9C320592156B}"/>
              </a:ext>
            </a:extLst>
          </p:cNvPr>
          <p:cNvSpPr>
            <a:spLocks noGrp="1"/>
          </p:cNvSpPr>
          <p:nvPr>
            <p:ph type="sldNum" sz="quarter" idx="12"/>
          </p:nvPr>
        </p:nvSpPr>
        <p:spPr/>
        <p:txBody>
          <a:bodyPr/>
          <a:lstStyle/>
          <a:p>
            <a:fld id="{F6C9923E-73A9-43C8-80AC-0F0734BB7A84}" type="slidenum">
              <a:rPr lang="en-IN" sz="1800" smtClean="0"/>
              <a:t>10</a:t>
            </a:fld>
            <a:endParaRPr lang="en-IN" sz="1800" dirty="0"/>
          </a:p>
        </p:txBody>
      </p:sp>
    </p:spTree>
    <p:extLst>
      <p:ext uri="{BB962C8B-B14F-4D97-AF65-F5344CB8AC3E}">
        <p14:creationId xmlns:p14="http://schemas.microsoft.com/office/powerpoint/2010/main" val="82592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663E-4F44-431F-BDCB-1D00FE436B79}"/>
              </a:ext>
            </a:extLst>
          </p:cNvPr>
          <p:cNvSpPr>
            <a:spLocks noGrp="1"/>
          </p:cNvSpPr>
          <p:nvPr>
            <p:ph type="title"/>
          </p:nvPr>
        </p:nvSpPr>
        <p:spPr>
          <a:xfrm>
            <a:off x="1150851" y="624110"/>
            <a:ext cx="10353762" cy="867806"/>
          </a:xfrm>
        </p:spPr>
        <p:txBody>
          <a:bodyPr>
            <a:normAutofit/>
          </a:bodyPr>
          <a:lstStyle/>
          <a:p>
            <a:pPr algn="ctr"/>
            <a:r>
              <a:rPr lang="en-IN" sz="3200" b="1" dirty="0">
                <a:latin typeface="Times New Roman" panose="02020603050405020304" pitchFamily="18" charset="0"/>
                <a:cs typeface="Times New Roman" panose="02020603050405020304" pitchFamily="18" charset="0"/>
              </a:rPr>
              <a:t>ADVANTAGES &amp; DISADVANTAGES</a:t>
            </a:r>
          </a:p>
        </p:txBody>
      </p:sp>
      <p:sp>
        <p:nvSpPr>
          <p:cNvPr id="3" name="Content Placeholder 2">
            <a:extLst>
              <a:ext uri="{FF2B5EF4-FFF2-40B4-BE49-F238E27FC236}">
                <a16:creationId xmlns:a16="http://schemas.microsoft.com/office/drawing/2014/main" id="{B60BB704-7C66-4D02-B49F-2FC5E61F5673}"/>
              </a:ext>
            </a:extLst>
          </p:cNvPr>
          <p:cNvSpPr>
            <a:spLocks noGrp="1"/>
          </p:cNvSpPr>
          <p:nvPr>
            <p:ph idx="1"/>
          </p:nvPr>
        </p:nvSpPr>
        <p:spPr>
          <a:xfrm>
            <a:off x="913795" y="1491916"/>
            <a:ext cx="10353762" cy="5042234"/>
          </a:xfrm>
        </p:spPr>
        <p:txBody>
          <a:bodyPr>
            <a:normAutofit/>
          </a:bodyPr>
          <a:lstStyle/>
          <a:p>
            <a:pPr marL="0" indent="0" algn="just">
              <a:lnSpc>
                <a:spcPct val="150000"/>
              </a:lnSpc>
              <a:buNone/>
            </a:pPr>
            <a:r>
              <a:rPr lang="en-US" sz="3000" b="1" dirty="0">
                <a:latin typeface="Times New Roman" panose="02020603050405020304" pitchFamily="18" charset="0"/>
                <a:cs typeface="Times New Roman" panose="02020603050405020304" pitchFamily="18" charset="0"/>
              </a:rPr>
              <a:t>Advantages-</a:t>
            </a:r>
          </a:p>
          <a:p>
            <a:pPr algn="just">
              <a:lnSpc>
                <a:spcPct val="150000"/>
              </a:lnSpc>
            </a:pPr>
            <a:r>
              <a:rPr lang="en-US" sz="2400" dirty="0">
                <a:latin typeface="Times New Roman" panose="02020603050405020304" pitchFamily="18" charset="0"/>
                <a:cs typeface="Times New Roman" panose="02020603050405020304" pitchFamily="18" charset="0"/>
              </a:rPr>
              <a:t>It is user- friendly greater Efficiency and easy to use.</a:t>
            </a:r>
          </a:p>
          <a:p>
            <a:pPr algn="just">
              <a:lnSpc>
                <a:spcPct val="150000"/>
              </a:lnSpc>
            </a:pPr>
            <a:r>
              <a:rPr lang="en-US" sz="2400" dirty="0">
                <a:latin typeface="Times New Roman" panose="02020603050405020304" pitchFamily="18" charset="0"/>
                <a:cs typeface="Times New Roman" panose="02020603050405020304" pitchFamily="18" charset="0"/>
              </a:rPr>
              <a:t>Addition of new features and improvements are possible.</a:t>
            </a:r>
          </a:p>
          <a:p>
            <a:pPr lvl="0" algn="just">
              <a:lnSpc>
                <a:spcPct val="150000"/>
              </a:lnSpc>
            </a:pPr>
            <a:r>
              <a:rPr lang="en-US" sz="2600" dirty="0">
                <a:effectLst/>
                <a:latin typeface="Times New Roman" panose="02020603050405020304" pitchFamily="18" charset="0"/>
                <a:cs typeface="Times New Roman" panose="02020603050405020304" pitchFamily="18" charset="0"/>
              </a:rPr>
              <a:t>User’s data kept safe and secure</a:t>
            </a:r>
            <a:r>
              <a:rPr lang="en-US" sz="2600" dirty="0">
                <a:latin typeface="Times New Roman" panose="02020603050405020304" pitchFamily="18" charset="0"/>
                <a:cs typeface="Times New Roman" panose="02020603050405020304" pitchFamily="18" charset="0"/>
              </a:rPr>
              <a:t> and admin having control over other characters.</a:t>
            </a:r>
            <a:endParaRPr lang="en-US" sz="260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altLang="en-US" sz="3000" b="1" dirty="0">
                <a:latin typeface="Times New Roman" panose="02020603050405020304" pitchFamily="18" charset="0"/>
                <a:cs typeface="Times New Roman" panose="02020603050405020304" pitchFamily="18" charset="0"/>
              </a:rPr>
              <a:t>Disadvantage-</a:t>
            </a:r>
          </a:p>
          <a:p>
            <a:pPr algn="just">
              <a:lnSpc>
                <a:spcPct val="150000"/>
              </a:lnSpc>
            </a:pPr>
            <a:r>
              <a:rPr lang="en-IN" altLang="en-US" sz="2400" dirty="0">
                <a:latin typeface="Times New Roman" panose="02020603050405020304" pitchFamily="18" charset="0"/>
                <a:cs typeface="Times New Roman" panose="02020603050405020304" pitchFamily="18" charset="0"/>
              </a:rPr>
              <a:t>Cannot work without internet connection.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AF18EF-0C08-4024-BC73-0F47527AC075}"/>
              </a:ext>
            </a:extLst>
          </p:cNvPr>
          <p:cNvSpPr>
            <a:spLocks noGrp="1"/>
          </p:cNvSpPr>
          <p:nvPr>
            <p:ph type="sldNum" sz="quarter" idx="12"/>
          </p:nvPr>
        </p:nvSpPr>
        <p:spPr/>
        <p:txBody>
          <a:bodyPr/>
          <a:lstStyle/>
          <a:p>
            <a:fld id="{F6C9923E-73A9-43C8-80AC-0F0734BB7A84}" type="slidenum">
              <a:rPr lang="en-IN" sz="1800" smtClean="0"/>
              <a:t>11</a:t>
            </a:fld>
            <a:endParaRPr lang="en-IN" sz="1800" dirty="0"/>
          </a:p>
        </p:txBody>
      </p:sp>
    </p:spTree>
    <p:extLst>
      <p:ext uri="{BB962C8B-B14F-4D97-AF65-F5344CB8AC3E}">
        <p14:creationId xmlns:p14="http://schemas.microsoft.com/office/powerpoint/2010/main" val="38456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24E1-5BDB-4D3F-9366-719F95B9707B}"/>
              </a:ext>
            </a:extLst>
          </p:cNvPr>
          <p:cNvSpPr>
            <a:spLocks noGrp="1"/>
          </p:cNvSpPr>
          <p:nvPr>
            <p:ph type="title"/>
          </p:nvPr>
        </p:nvSpPr>
        <p:spPr>
          <a:xfrm>
            <a:off x="707572" y="150553"/>
            <a:ext cx="10353761" cy="1326321"/>
          </a:xfrm>
        </p:spPr>
        <p:txBody>
          <a:bodyPr>
            <a:normAutofit/>
          </a:bodyPr>
          <a:lstStyle/>
          <a:p>
            <a:pPr algn="ctr"/>
            <a:r>
              <a:rPr lang="en-IN" sz="3200" b="1" dirty="0">
                <a:latin typeface="Times New Roman" panose="02020603050405020304" pitchFamily="18" charset="0"/>
                <a:cs typeface="Times New Roman" panose="02020603050405020304" pitchFamily="18" charset="0"/>
              </a:rPr>
              <a:t>SCREENSHOTS-</a:t>
            </a:r>
          </a:p>
        </p:txBody>
      </p:sp>
      <p:sp>
        <p:nvSpPr>
          <p:cNvPr id="3" name="Slide Number Placeholder 2">
            <a:extLst>
              <a:ext uri="{FF2B5EF4-FFF2-40B4-BE49-F238E27FC236}">
                <a16:creationId xmlns:a16="http://schemas.microsoft.com/office/drawing/2014/main" id="{BBAA6049-8C82-4772-A650-687683625A3E}"/>
              </a:ext>
            </a:extLst>
          </p:cNvPr>
          <p:cNvSpPr>
            <a:spLocks noGrp="1"/>
          </p:cNvSpPr>
          <p:nvPr>
            <p:ph type="sldNum" sz="quarter" idx="12"/>
          </p:nvPr>
        </p:nvSpPr>
        <p:spPr/>
        <p:txBody>
          <a:bodyPr/>
          <a:lstStyle/>
          <a:p>
            <a:fld id="{F6C9923E-73A9-43C8-80AC-0F0734BB7A84}" type="slidenum">
              <a:rPr lang="en-IN" sz="1800" smtClean="0"/>
              <a:t>12</a:t>
            </a:fld>
            <a:endParaRPr lang="en-IN" sz="1800" dirty="0"/>
          </a:p>
        </p:txBody>
      </p:sp>
      <p:sp>
        <p:nvSpPr>
          <p:cNvPr id="8" name="TextBox 7">
            <a:extLst>
              <a:ext uri="{FF2B5EF4-FFF2-40B4-BE49-F238E27FC236}">
                <a16:creationId xmlns:a16="http://schemas.microsoft.com/office/drawing/2014/main" id="{5A4132FE-6041-451D-85D0-761F200B0C30}"/>
              </a:ext>
            </a:extLst>
          </p:cNvPr>
          <p:cNvSpPr txBox="1"/>
          <p:nvPr/>
        </p:nvSpPr>
        <p:spPr>
          <a:xfrm>
            <a:off x="691493" y="1032965"/>
            <a:ext cx="5483087"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Homepage </a:t>
            </a:r>
          </a:p>
        </p:txBody>
      </p:sp>
      <p:pic>
        <p:nvPicPr>
          <p:cNvPr id="7" name="Picture 6">
            <a:extLst>
              <a:ext uri="{FF2B5EF4-FFF2-40B4-BE49-F238E27FC236}">
                <a16:creationId xmlns:a16="http://schemas.microsoft.com/office/drawing/2014/main" id="{759ECEF5-AA55-4221-96CC-AE4F4758D4C9}"/>
              </a:ext>
            </a:extLst>
          </p:cNvPr>
          <p:cNvPicPr>
            <a:picLocks noChangeAspect="1"/>
          </p:cNvPicPr>
          <p:nvPr/>
        </p:nvPicPr>
        <p:blipFill>
          <a:blip r:embed="rId2"/>
          <a:stretch>
            <a:fillRect/>
          </a:stretch>
        </p:blipFill>
        <p:spPr>
          <a:xfrm>
            <a:off x="1311579" y="1476874"/>
            <a:ext cx="9796376" cy="4892842"/>
          </a:xfrm>
          <a:prstGeom prst="rect">
            <a:avLst/>
          </a:prstGeom>
        </p:spPr>
      </p:pic>
    </p:spTree>
    <p:extLst>
      <p:ext uri="{BB962C8B-B14F-4D97-AF65-F5344CB8AC3E}">
        <p14:creationId xmlns:p14="http://schemas.microsoft.com/office/powerpoint/2010/main" val="113031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D16A-DB78-47D1-AC83-F7EA8E106F9A}"/>
              </a:ext>
            </a:extLst>
          </p:cNvPr>
          <p:cNvSpPr>
            <a:spLocks noGrp="1"/>
          </p:cNvSpPr>
          <p:nvPr>
            <p:ph type="title"/>
          </p:nvPr>
        </p:nvSpPr>
        <p:spPr>
          <a:xfrm>
            <a:off x="531812" y="498820"/>
            <a:ext cx="10515600" cy="801066"/>
          </a:xfrm>
        </p:spPr>
        <p:txBody>
          <a:bodyPr>
            <a:normAutofit/>
          </a:bodyPr>
          <a:lstStyle/>
          <a:p>
            <a:pPr algn="ctr"/>
            <a:r>
              <a:rPr lang="en-IN" sz="2800" b="1" dirty="0">
                <a:latin typeface="Times New Roman" panose="02020603050405020304" pitchFamily="18" charset="0"/>
                <a:cs typeface="Times New Roman" panose="02020603050405020304" pitchFamily="18" charset="0"/>
              </a:rPr>
              <a:t>ABOUT US AND CONTACT US</a:t>
            </a:r>
          </a:p>
        </p:txBody>
      </p:sp>
      <p:sp>
        <p:nvSpPr>
          <p:cNvPr id="3" name="Slide Number Placeholder 2">
            <a:extLst>
              <a:ext uri="{FF2B5EF4-FFF2-40B4-BE49-F238E27FC236}">
                <a16:creationId xmlns:a16="http://schemas.microsoft.com/office/drawing/2014/main" id="{D907C2B7-A97A-44DC-BB8B-07E34FB6DA0A}"/>
              </a:ext>
            </a:extLst>
          </p:cNvPr>
          <p:cNvSpPr>
            <a:spLocks noGrp="1"/>
          </p:cNvSpPr>
          <p:nvPr>
            <p:ph type="sldNum" sz="quarter" idx="12"/>
          </p:nvPr>
        </p:nvSpPr>
        <p:spPr/>
        <p:txBody>
          <a:bodyPr/>
          <a:lstStyle/>
          <a:p>
            <a:fld id="{F6C9923E-73A9-43C8-80AC-0F0734BB7A84}" type="slidenum">
              <a:rPr lang="en-IN" sz="1800" smtClean="0"/>
              <a:t>13</a:t>
            </a:fld>
            <a:endParaRPr lang="en-IN" sz="1800" dirty="0"/>
          </a:p>
        </p:txBody>
      </p:sp>
      <p:pic>
        <p:nvPicPr>
          <p:cNvPr id="10" name="Picture 9">
            <a:extLst>
              <a:ext uri="{FF2B5EF4-FFF2-40B4-BE49-F238E27FC236}">
                <a16:creationId xmlns:a16="http://schemas.microsoft.com/office/drawing/2014/main" id="{56B07AE1-E9A7-41EE-B1CA-BC153B129004}"/>
              </a:ext>
            </a:extLst>
          </p:cNvPr>
          <p:cNvPicPr>
            <a:picLocks noChangeAspect="1"/>
          </p:cNvPicPr>
          <p:nvPr/>
        </p:nvPicPr>
        <p:blipFill>
          <a:blip r:embed="rId2"/>
          <a:stretch>
            <a:fillRect/>
          </a:stretch>
        </p:blipFill>
        <p:spPr>
          <a:xfrm>
            <a:off x="531812" y="1939376"/>
            <a:ext cx="5740651" cy="4130842"/>
          </a:xfrm>
          <a:prstGeom prst="rect">
            <a:avLst/>
          </a:prstGeom>
        </p:spPr>
      </p:pic>
      <p:pic>
        <p:nvPicPr>
          <p:cNvPr id="12" name="Picture 11">
            <a:extLst>
              <a:ext uri="{FF2B5EF4-FFF2-40B4-BE49-F238E27FC236}">
                <a16:creationId xmlns:a16="http://schemas.microsoft.com/office/drawing/2014/main" id="{F6E10B0F-FCF6-41EF-9877-5EE0DED3827E}"/>
              </a:ext>
            </a:extLst>
          </p:cNvPr>
          <p:cNvPicPr>
            <a:picLocks noChangeAspect="1"/>
          </p:cNvPicPr>
          <p:nvPr/>
        </p:nvPicPr>
        <p:blipFill>
          <a:blip r:embed="rId3"/>
          <a:stretch>
            <a:fillRect/>
          </a:stretch>
        </p:blipFill>
        <p:spPr>
          <a:xfrm>
            <a:off x="6320589" y="1939376"/>
            <a:ext cx="5566611" cy="4130842"/>
          </a:xfrm>
          <a:prstGeom prst="rect">
            <a:avLst/>
          </a:prstGeom>
        </p:spPr>
      </p:pic>
    </p:spTree>
    <p:extLst>
      <p:ext uri="{BB962C8B-B14F-4D97-AF65-F5344CB8AC3E}">
        <p14:creationId xmlns:p14="http://schemas.microsoft.com/office/powerpoint/2010/main" val="18450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54D6-E099-4109-A436-54CB81CB4AFF}"/>
              </a:ext>
            </a:extLst>
          </p:cNvPr>
          <p:cNvSpPr>
            <a:spLocks noGrp="1"/>
          </p:cNvSpPr>
          <p:nvPr>
            <p:ph type="title"/>
          </p:nvPr>
        </p:nvSpPr>
        <p:spPr>
          <a:xfrm>
            <a:off x="1640156" y="329899"/>
            <a:ext cx="8911687" cy="823008"/>
          </a:xfrm>
        </p:spPr>
        <p:txBody>
          <a:bodyPr>
            <a:normAutofit/>
          </a:bodyPr>
          <a:lstStyle/>
          <a:p>
            <a:pPr algn="ctr"/>
            <a:r>
              <a:rPr lang="en-IN" sz="2800" b="1" dirty="0">
                <a:latin typeface="Times New Roman" panose="02020603050405020304" pitchFamily="18" charset="0"/>
                <a:cs typeface="Times New Roman" panose="02020603050405020304" pitchFamily="18" charset="0"/>
              </a:rPr>
              <a:t>ROLE BASED LOGIN WITH VALIDATION</a:t>
            </a:r>
          </a:p>
        </p:txBody>
      </p:sp>
      <p:sp>
        <p:nvSpPr>
          <p:cNvPr id="3" name="Slide Number Placeholder 2">
            <a:extLst>
              <a:ext uri="{FF2B5EF4-FFF2-40B4-BE49-F238E27FC236}">
                <a16:creationId xmlns:a16="http://schemas.microsoft.com/office/drawing/2014/main" id="{F7F9E7A5-572C-40D0-ACFA-1748A6F06326}"/>
              </a:ext>
            </a:extLst>
          </p:cNvPr>
          <p:cNvSpPr>
            <a:spLocks noGrp="1"/>
          </p:cNvSpPr>
          <p:nvPr>
            <p:ph type="sldNum" sz="quarter" idx="12"/>
          </p:nvPr>
        </p:nvSpPr>
        <p:spPr/>
        <p:txBody>
          <a:bodyPr/>
          <a:lstStyle/>
          <a:p>
            <a:fld id="{F6C9923E-73A9-43C8-80AC-0F0734BB7A84}" type="slidenum">
              <a:rPr lang="en-IN" sz="1800" smtClean="0"/>
              <a:t>14</a:t>
            </a:fld>
            <a:endParaRPr lang="en-IN" sz="1800" dirty="0"/>
          </a:p>
        </p:txBody>
      </p:sp>
      <p:pic>
        <p:nvPicPr>
          <p:cNvPr id="5" name="Picture 4">
            <a:extLst>
              <a:ext uri="{FF2B5EF4-FFF2-40B4-BE49-F238E27FC236}">
                <a16:creationId xmlns:a16="http://schemas.microsoft.com/office/drawing/2014/main" id="{6AE3EFF6-B3CB-4F04-AEEB-0CB4CDCD46AC}"/>
              </a:ext>
            </a:extLst>
          </p:cNvPr>
          <p:cNvPicPr>
            <a:picLocks noChangeAspect="1"/>
          </p:cNvPicPr>
          <p:nvPr/>
        </p:nvPicPr>
        <p:blipFill>
          <a:blip r:embed="rId2"/>
          <a:stretch>
            <a:fillRect/>
          </a:stretch>
        </p:blipFill>
        <p:spPr>
          <a:xfrm>
            <a:off x="1684421" y="1433290"/>
            <a:ext cx="8534400" cy="4800600"/>
          </a:xfrm>
          <a:prstGeom prst="rect">
            <a:avLst/>
          </a:prstGeom>
        </p:spPr>
      </p:pic>
    </p:spTree>
    <p:extLst>
      <p:ext uri="{BB962C8B-B14F-4D97-AF65-F5344CB8AC3E}">
        <p14:creationId xmlns:p14="http://schemas.microsoft.com/office/powerpoint/2010/main" val="1840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714F-DB1A-4AFE-B267-DB19067A0DA9}"/>
              </a:ext>
            </a:extLst>
          </p:cNvPr>
          <p:cNvSpPr>
            <a:spLocks noGrp="1"/>
          </p:cNvSpPr>
          <p:nvPr>
            <p:ph type="title"/>
          </p:nvPr>
        </p:nvSpPr>
        <p:spPr>
          <a:xfrm>
            <a:off x="1311579" y="624110"/>
            <a:ext cx="10193033" cy="739469"/>
          </a:xfrm>
        </p:spPr>
        <p:txBody>
          <a:bodyPr>
            <a:normAutofit/>
          </a:bodyPr>
          <a:lstStyle/>
          <a:p>
            <a:pPr algn="ctr"/>
            <a:r>
              <a:rPr lang="en-IN" sz="2800" b="1" dirty="0">
                <a:latin typeface="Times New Roman" panose="02020603050405020304" pitchFamily="18" charset="0"/>
                <a:cs typeface="Times New Roman" panose="02020603050405020304" pitchFamily="18" charset="0"/>
              </a:rPr>
              <a:t>NEW PATIENT REGISTRATION</a:t>
            </a:r>
          </a:p>
        </p:txBody>
      </p:sp>
      <p:sp>
        <p:nvSpPr>
          <p:cNvPr id="3" name="Slide Number Placeholder 2">
            <a:extLst>
              <a:ext uri="{FF2B5EF4-FFF2-40B4-BE49-F238E27FC236}">
                <a16:creationId xmlns:a16="http://schemas.microsoft.com/office/drawing/2014/main" id="{D57FC159-F6D1-42C5-8622-E4DC4B3AD4C1}"/>
              </a:ext>
            </a:extLst>
          </p:cNvPr>
          <p:cNvSpPr>
            <a:spLocks noGrp="1"/>
          </p:cNvSpPr>
          <p:nvPr>
            <p:ph type="sldNum" sz="quarter" idx="12"/>
          </p:nvPr>
        </p:nvSpPr>
        <p:spPr/>
        <p:txBody>
          <a:bodyPr/>
          <a:lstStyle/>
          <a:p>
            <a:fld id="{F6C9923E-73A9-43C8-80AC-0F0734BB7A84}" type="slidenum">
              <a:rPr lang="en-IN" sz="1800" smtClean="0"/>
              <a:t>15</a:t>
            </a:fld>
            <a:endParaRPr lang="en-IN" sz="1800" dirty="0"/>
          </a:p>
        </p:txBody>
      </p:sp>
      <p:pic>
        <p:nvPicPr>
          <p:cNvPr id="5" name="Picture 4">
            <a:extLst>
              <a:ext uri="{FF2B5EF4-FFF2-40B4-BE49-F238E27FC236}">
                <a16:creationId xmlns:a16="http://schemas.microsoft.com/office/drawing/2014/main" id="{3B660CEE-7E1C-4EC5-9FF2-4753038990CB}"/>
              </a:ext>
            </a:extLst>
          </p:cNvPr>
          <p:cNvPicPr>
            <a:picLocks noChangeAspect="1"/>
          </p:cNvPicPr>
          <p:nvPr/>
        </p:nvPicPr>
        <p:blipFill>
          <a:blip r:embed="rId2"/>
          <a:stretch>
            <a:fillRect/>
          </a:stretch>
        </p:blipFill>
        <p:spPr>
          <a:xfrm>
            <a:off x="1311579" y="1363579"/>
            <a:ext cx="9767858" cy="5085347"/>
          </a:xfrm>
          <a:prstGeom prst="rect">
            <a:avLst/>
          </a:prstGeom>
        </p:spPr>
      </p:pic>
    </p:spTree>
    <p:extLst>
      <p:ext uri="{BB962C8B-B14F-4D97-AF65-F5344CB8AC3E}">
        <p14:creationId xmlns:p14="http://schemas.microsoft.com/office/powerpoint/2010/main" val="3949165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154" y="253679"/>
            <a:ext cx="10353761" cy="899228"/>
          </a:xfrm>
        </p:spPr>
        <p:txBody>
          <a:bodyPr>
            <a:normAutofit/>
          </a:bodyPr>
          <a:lstStyle/>
          <a:p>
            <a:pPr algn="ctr"/>
            <a:r>
              <a:rPr lang="en-IN" sz="2800" b="1" dirty="0">
                <a:latin typeface="Times New Roman" panose="02020603050405020304" pitchFamily="18" charset="0"/>
                <a:cs typeface="Times New Roman" panose="02020603050405020304" pitchFamily="18" charset="0"/>
              </a:rPr>
              <a:t>PATIENT LOGIN WITH DASHBOARD</a:t>
            </a:r>
          </a:p>
        </p:txBody>
      </p:sp>
      <p:sp>
        <p:nvSpPr>
          <p:cNvPr id="4" name="Slide Number Placeholder 3"/>
          <p:cNvSpPr>
            <a:spLocks noGrp="1"/>
          </p:cNvSpPr>
          <p:nvPr>
            <p:ph type="sldNum" sz="quarter" idx="12"/>
          </p:nvPr>
        </p:nvSpPr>
        <p:spPr/>
        <p:txBody>
          <a:bodyPr/>
          <a:lstStyle/>
          <a:p>
            <a:fld id="{F6C9923E-73A9-43C8-80AC-0F0734BB7A84}" type="slidenum">
              <a:rPr lang="en-IN" smtClean="0"/>
              <a:t>16</a:t>
            </a:fld>
            <a:endParaRPr lang="en-IN"/>
          </a:p>
        </p:txBody>
      </p:sp>
      <p:pic>
        <p:nvPicPr>
          <p:cNvPr id="6" name="Picture 5">
            <a:extLst>
              <a:ext uri="{FF2B5EF4-FFF2-40B4-BE49-F238E27FC236}">
                <a16:creationId xmlns:a16="http://schemas.microsoft.com/office/drawing/2014/main" id="{5C09A71B-7A77-4E9D-82F7-BE08A37FEE58}"/>
              </a:ext>
            </a:extLst>
          </p:cNvPr>
          <p:cNvPicPr>
            <a:picLocks noChangeAspect="1"/>
          </p:cNvPicPr>
          <p:nvPr/>
        </p:nvPicPr>
        <p:blipFill>
          <a:blip r:embed="rId2"/>
          <a:stretch>
            <a:fillRect/>
          </a:stretch>
        </p:blipFill>
        <p:spPr>
          <a:xfrm>
            <a:off x="921695" y="1380624"/>
            <a:ext cx="10353760" cy="5100387"/>
          </a:xfrm>
          <a:prstGeom prst="rect">
            <a:avLst/>
          </a:prstGeom>
        </p:spPr>
      </p:pic>
    </p:spTree>
    <p:extLst>
      <p:ext uri="{BB962C8B-B14F-4D97-AF65-F5344CB8AC3E}">
        <p14:creationId xmlns:p14="http://schemas.microsoft.com/office/powerpoint/2010/main" val="137635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806" y="324968"/>
            <a:ext cx="10353761" cy="814022"/>
          </a:xfrm>
        </p:spPr>
        <p:txBody>
          <a:bodyPr>
            <a:normAutofit/>
          </a:bodyPr>
          <a:lstStyle/>
          <a:p>
            <a:pPr algn="ctr"/>
            <a:r>
              <a:rPr lang="en-IN" sz="2800" b="1" dirty="0">
                <a:latin typeface="Times New Roman" panose="02020603050405020304" pitchFamily="18" charset="0"/>
                <a:cs typeface="Times New Roman" panose="02020603050405020304" pitchFamily="18" charset="0"/>
              </a:rPr>
              <a:t>PATIENT’S APPOINTMENT PROCESS FLOWS</a:t>
            </a:r>
          </a:p>
        </p:txBody>
      </p:sp>
      <p:sp>
        <p:nvSpPr>
          <p:cNvPr id="4" name="Slide Number Placeholder 3"/>
          <p:cNvSpPr>
            <a:spLocks noGrp="1"/>
          </p:cNvSpPr>
          <p:nvPr>
            <p:ph type="sldNum" sz="quarter" idx="12"/>
          </p:nvPr>
        </p:nvSpPr>
        <p:spPr>
          <a:xfrm>
            <a:off x="11222567" y="6375309"/>
            <a:ext cx="753545" cy="365125"/>
          </a:xfrm>
        </p:spPr>
        <p:txBody>
          <a:bodyPr/>
          <a:lstStyle/>
          <a:p>
            <a:fld id="{F6C9923E-73A9-43C8-80AC-0F0734BB7A84}" type="slidenum">
              <a:rPr lang="en-IN" smtClean="0"/>
              <a:t>17</a:t>
            </a:fld>
            <a:endParaRPr lang="en-IN" dirty="0"/>
          </a:p>
        </p:txBody>
      </p:sp>
      <p:pic>
        <p:nvPicPr>
          <p:cNvPr id="5" name="Picture 4">
            <a:extLst>
              <a:ext uri="{FF2B5EF4-FFF2-40B4-BE49-F238E27FC236}">
                <a16:creationId xmlns:a16="http://schemas.microsoft.com/office/drawing/2014/main" id="{8F33E9BA-35AE-457D-AA7E-6B23D205E0A0}"/>
              </a:ext>
            </a:extLst>
          </p:cNvPr>
          <p:cNvPicPr>
            <a:picLocks noChangeAspect="1"/>
          </p:cNvPicPr>
          <p:nvPr/>
        </p:nvPicPr>
        <p:blipFill>
          <a:blip r:embed="rId2"/>
          <a:stretch>
            <a:fillRect/>
          </a:stretch>
        </p:blipFill>
        <p:spPr>
          <a:xfrm>
            <a:off x="753979" y="1138990"/>
            <a:ext cx="4862540" cy="2735179"/>
          </a:xfrm>
          <a:prstGeom prst="rect">
            <a:avLst/>
          </a:prstGeom>
        </p:spPr>
      </p:pic>
      <p:pic>
        <p:nvPicPr>
          <p:cNvPr id="7" name="Picture 6">
            <a:extLst>
              <a:ext uri="{FF2B5EF4-FFF2-40B4-BE49-F238E27FC236}">
                <a16:creationId xmlns:a16="http://schemas.microsoft.com/office/drawing/2014/main" id="{D37CD2EC-FF5D-4A0A-9715-C0EBCC510488}"/>
              </a:ext>
            </a:extLst>
          </p:cNvPr>
          <p:cNvPicPr>
            <a:picLocks noChangeAspect="1"/>
          </p:cNvPicPr>
          <p:nvPr/>
        </p:nvPicPr>
        <p:blipFill>
          <a:blip r:embed="rId3"/>
          <a:stretch>
            <a:fillRect/>
          </a:stretch>
        </p:blipFill>
        <p:spPr>
          <a:xfrm>
            <a:off x="6575481" y="1138990"/>
            <a:ext cx="4862540" cy="2735179"/>
          </a:xfrm>
          <a:prstGeom prst="rect">
            <a:avLst/>
          </a:prstGeom>
        </p:spPr>
      </p:pic>
      <p:pic>
        <p:nvPicPr>
          <p:cNvPr id="9" name="Picture 8">
            <a:extLst>
              <a:ext uri="{FF2B5EF4-FFF2-40B4-BE49-F238E27FC236}">
                <a16:creationId xmlns:a16="http://schemas.microsoft.com/office/drawing/2014/main" id="{6FE9A76A-CC1C-42AB-8C45-56F25F24DDA8}"/>
              </a:ext>
            </a:extLst>
          </p:cNvPr>
          <p:cNvPicPr>
            <a:picLocks noChangeAspect="1"/>
          </p:cNvPicPr>
          <p:nvPr/>
        </p:nvPicPr>
        <p:blipFill>
          <a:blip r:embed="rId4"/>
          <a:stretch>
            <a:fillRect/>
          </a:stretch>
        </p:blipFill>
        <p:spPr>
          <a:xfrm>
            <a:off x="753979" y="3970421"/>
            <a:ext cx="4862540" cy="2770013"/>
          </a:xfrm>
          <a:prstGeom prst="rect">
            <a:avLst/>
          </a:prstGeom>
        </p:spPr>
      </p:pic>
      <p:pic>
        <p:nvPicPr>
          <p:cNvPr id="11" name="Picture 10">
            <a:extLst>
              <a:ext uri="{FF2B5EF4-FFF2-40B4-BE49-F238E27FC236}">
                <a16:creationId xmlns:a16="http://schemas.microsoft.com/office/drawing/2014/main" id="{AF76FB84-594A-4392-BBE7-1FA8064D5457}"/>
              </a:ext>
            </a:extLst>
          </p:cNvPr>
          <p:cNvPicPr>
            <a:picLocks noChangeAspect="1"/>
          </p:cNvPicPr>
          <p:nvPr/>
        </p:nvPicPr>
        <p:blipFill>
          <a:blip r:embed="rId5"/>
          <a:stretch>
            <a:fillRect/>
          </a:stretch>
        </p:blipFill>
        <p:spPr>
          <a:xfrm>
            <a:off x="6575482" y="3970421"/>
            <a:ext cx="4862540" cy="2735179"/>
          </a:xfrm>
          <a:prstGeom prst="rect">
            <a:avLst/>
          </a:prstGeom>
        </p:spPr>
      </p:pic>
    </p:spTree>
    <p:extLst>
      <p:ext uri="{BB962C8B-B14F-4D97-AF65-F5344CB8AC3E}">
        <p14:creationId xmlns:p14="http://schemas.microsoft.com/office/powerpoint/2010/main" val="310960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40632"/>
            <a:ext cx="10353761" cy="989342"/>
          </a:xfrm>
        </p:spPr>
        <p:txBody>
          <a:bodyPr>
            <a:noAutofit/>
          </a:bodyPr>
          <a:lstStyle/>
          <a:p>
            <a:pPr algn="ctr"/>
            <a:r>
              <a:rPr lang="en-US" sz="2800" b="1" dirty="0">
                <a:latin typeface="Times New Roman" panose="02020603050405020304" pitchFamily="18" charset="0"/>
                <a:cs typeface="Times New Roman" panose="02020603050405020304" pitchFamily="18" charset="0"/>
              </a:rPr>
              <a:t>D</a:t>
            </a:r>
            <a:r>
              <a:rPr lang="en-IN" sz="2800" b="1" dirty="0">
                <a:latin typeface="Times New Roman" panose="02020603050405020304" pitchFamily="18" charset="0"/>
                <a:cs typeface="Times New Roman" panose="02020603050405020304" pitchFamily="18" charset="0"/>
              </a:rPr>
              <a:t>OCTOR LOGIN DASHBOARD AND PEOCESS FLOWS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268754" y="6415965"/>
            <a:ext cx="753545" cy="365125"/>
          </a:xfrm>
        </p:spPr>
        <p:txBody>
          <a:bodyPr/>
          <a:lstStyle/>
          <a:p>
            <a:fld id="{F6C9923E-73A9-43C8-80AC-0F0734BB7A84}" type="slidenum">
              <a:rPr lang="en-IN" smtClean="0"/>
              <a:t>18</a:t>
            </a:fld>
            <a:endParaRPr lang="en-IN" dirty="0"/>
          </a:p>
        </p:txBody>
      </p:sp>
      <p:pic>
        <p:nvPicPr>
          <p:cNvPr id="5" name="Picture 4">
            <a:extLst>
              <a:ext uri="{FF2B5EF4-FFF2-40B4-BE49-F238E27FC236}">
                <a16:creationId xmlns:a16="http://schemas.microsoft.com/office/drawing/2014/main" id="{F6D4C862-12D4-4335-A91D-EEC37D44B9D3}"/>
              </a:ext>
            </a:extLst>
          </p:cNvPr>
          <p:cNvPicPr>
            <a:picLocks noChangeAspect="1"/>
          </p:cNvPicPr>
          <p:nvPr/>
        </p:nvPicPr>
        <p:blipFill>
          <a:blip r:embed="rId2"/>
          <a:stretch>
            <a:fillRect/>
          </a:stretch>
        </p:blipFill>
        <p:spPr>
          <a:xfrm>
            <a:off x="919119" y="1459832"/>
            <a:ext cx="5390147" cy="2470484"/>
          </a:xfrm>
          <a:prstGeom prst="rect">
            <a:avLst/>
          </a:prstGeom>
        </p:spPr>
      </p:pic>
      <p:pic>
        <p:nvPicPr>
          <p:cNvPr id="11" name="Picture 10">
            <a:extLst>
              <a:ext uri="{FF2B5EF4-FFF2-40B4-BE49-F238E27FC236}">
                <a16:creationId xmlns:a16="http://schemas.microsoft.com/office/drawing/2014/main" id="{B6EED436-E551-484F-A0C2-536D7E213C6D}"/>
              </a:ext>
            </a:extLst>
          </p:cNvPr>
          <p:cNvPicPr>
            <a:picLocks noChangeAspect="1"/>
          </p:cNvPicPr>
          <p:nvPr/>
        </p:nvPicPr>
        <p:blipFill>
          <a:blip r:embed="rId3"/>
          <a:stretch>
            <a:fillRect/>
          </a:stretch>
        </p:blipFill>
        <p:spPr>
          <a:xfrm>
            <a:off x="6593306" y="1401178"/>
            <a:ext cx="5213684" cy="2470484"/>
          </a:xfrm>
          <a:prstGeom prst="rect">
            <a:avLst/>
          </a:prstGeom>
        </p:spPr>
      </p:pic>
      <p:pic>
        <p:nvPicPr>
          <p:cNvPr id="13" name="Picture 12">
            <a:extLst>
              <a:ext uri="{FF2B5EF4-FFF2-40B4-BE49-F238E27FC236}">
                <a16:creationId xmlns:a16="http://schemas.microsoft.com/office/drawing/2014/main" id="{30D8B952-3209-4B8B-8AE4-5B5AA6584B80}"/>
              </a:ext>
            </a:extLst>
          </p:cNvPr>
          <p:cNvPicPr>
            <a:picLocks noChangeAspect="1"/>
          </p:cNvPicPr>
          <p:nvPr/>
        </p:nvPicPr>
        <p:blipFill>
          <a:blip r:embed="rId4"/>
          <a:stretch>
            <a:fillRect/>
          </a:stretch>
        </p:blipFill>
        <p:spPr>
          <a:xfrm>
            <a:off x="919119" y="4086016"/>
            <a:ext cx="5390147" cy="2531352"/>
          </a:xfrm>
          <a:prstGeom prst="rect">
            <a:avLst/>
          </a:prstGeom>
        </p:spPr>
      </p:pic>
      <p:pic>
        <p:nvPicPr>
          <p:cNvPr id="15" name="Picture 14">
            <a:extLst>
              <a:ext uri="{FF2B5EF4-FFF2-40B4-BE49-F238E27FC236}">
                <a16:creationId xmlns:a16="http://schemas.microsoft.com/office/drawing/2014/main" id="{0D1F739D-9D81-400F-B70A-BF0B98F58963}"/>
              </a:ext>
            </a:extLst>
          </p:cNvPr>
          <p:cNvPicPr>
            <a:picLocks noChangeAspect="1"/>
          </p:cNvPicPr>
          <p:nvPr/>
        </p:nvPicPr>
        <p:blipFill>
          <a:blip r:embed="rId5"/>
          <a:stretch>
            <a:fillRect/>
          </a:stretch>
        </p:blipFill>
        <p:spPr>
          <a:xfrm>
            <a:off x="6593307" y="3983957"/>
            <a:ext cx="5213684" cy="2582779"/>
          </a:xfrm>
          <a:prstGeom prst="rect">
            <a:avLst/>
          </a:prstGeom>
        </p:spPr>
      </p:pic>
    </p:spTree>
    <p:extLst>
      <p:ext uri="{BB962C8B-B14F-4D97-AF65-F5344CB8AC3E}">
        <p14:creationId xmlns:p14="http://schemas.microsoft.com/office/powerpoint/2010/main" val="103293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95" y="489746"/>
            <a:ext cx="10353761" cy="663161"/>
          </a:xfrm>
        </p:spPr>
        <p:txBody>
          <a:bodyPr>
            <a:normAutofit/>
          </a:bodyPr>
          <a:lstStyle/>
          <a:p>
            <a:pPr algn="ctr"/>
            <a:r>
              <a:rPr lang="en-IN" sz="2800" b="1" dirty="0">
                <a:latin typeface="Times New Roman" panose="02020603050405020304" pitchFamily="18" charset="0"/>
                <a:cs typeface="Times New Roman" panose="02020603050405020304" pitchFamily="18" charset="0"/>
              </a:rPr>
              <a:t>FRONTEND AND BACKEND</a:t>
            </a:r>
          </a:p>
        </p:txBody>
      </p:sp>
      <p:sp>
        <p:nvSpPr>
          <p:cNvPr id="4" name="Slide Number Placeholder 3"/>
          <p:cNvSpPr>
            <a:spLocks noGrp="1"/>
          </p:cNvSpPr>
          <p:nvPr>
            <p:ph type="sldNum" sz="quarter" idx="12"/>
          </p:nvPr>
        </p:nvSpPr>
        <p:spPr/>
        <p:txBody>
          <a:bodyPr/>
          <a:lstStyle/>
          <a:p>
            <a:fld id="{F6C9923E-73A9-43C8-80AC-0F0734BB7A84}" type="slidenum">
              <a:rPr lang="en-IN" smtClean="0"/>
              <a:t>19</a:t>
            </a:fld>
            <a:endParaRPr lang="en-IN"/>
          </a:p>
        </p:txBody>
      </p:sp>
      <p:pic>
        <p:nvPicPr>
          <p:cNvPr id="6" name="Picture 5">
            <a:extLst>
              <a:ext uri="{FF2B5EF4-FFF2-40B4-BE49-F238E27FC236}">
                <a16:creationId xmlns:a16="http://schemas.microsoft.com/office/drawing/2014/main" id="{1303E961-89F6-4448-9EEC-5A51FD96A41F}"/>
              </a:ext>
            </a:extLst>
          </p:cNvPr>
          <p:cNvPicPr>
            <a:picLocks noChangeAspect="1"/>
          </p:cNvPicPr>
          <p:nvPr/>
        </p:nvPicPr>
        <p:blipFill>
          <a:blip r:embed="rId2"/>
          <a:stretch>
            <a:fillRect/>
          </a:stretch>
        </p:blipFill>
        <p:spPr>
          <a:xfrm>
            <a:off x="139817" y="2114103"/>
            <a:ext cx="6096000" cy="3429000"/>
          </a:xfrm>
          <a:prstGeom prst="rect">
            <a:avLst/>
          </a:prstGeom>
        </p:spPr>
      </p:pic>
      <p:pic>
        <p:nvPicPr>
          <p:cNvPr id="8" name="Picture 7">
            <a:extLst>
              <a:ext uri="{FF2B5EF4-FFF2-40B4-BE49-F238E27FC236}">
                <a16:creationId xmlns:a16="http://schemas.microsoft.com/office/drawing/2014/main" id="{9F300B7F-3B74-41C9-BCC1-AC28E9A2AE0A}"/>
              </a:ext>
            </a:extLst>
          </p:cNvPr>
          <p:cNvPicPr>
            <a:picLocks noChangeAspect="1"/>
          </p:cNvPicPr>
          <p:nvPr/>
        </p:nvPicPr>
        <p:blipFill>
          <a:blip r:embed="rId3"/>
          <a:stretch>
            <a:fillRect/>
          </a:stretch>
        </p:blipFill>
        <p:spPr>
          <a:xfrm>
            <a:off x="6368714" y="2114102"/>
            <a:ext cx="5683469" cy="3429001"/>
          </a:xfrm>
          <a:prstGeom prst="rect">
            <a:avLst/>
          </a:prstGeom>
        </p:spPr>
      </p:pic>
    </p:spTree>
    <p:extLst>
      <p:ext uri="{BB962C8B-B14F-4D97-AF65-F5344CB8AC3E}">
        <p14:creationId xmlns:p14="http://schemas.microsoft.com/office/powerpoint/2010/main" val="332734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FD83-001B-475D-9EC4-D3AF29DEC46D}"/>
              </a:ext>
            </a:extLst>
          </p:cNvPr>
          <p:cNvSpPr>
            <a:spLocks noGrp="1"/>
          </p:cNvSpPr>
          <p:nvPr>
            <p:ph type="title"/>
          </p:nvPr>
        </p:nvSpPr>
        <p:spPr>
          <a:xfrm>
            <a:off x="537022" y="162292"/>
            <a:ext cx="10353761" cy="990615"/>
          </a:xfrm>
        </p:spPr>
        <p:txBody>
          <a:bodyPr/>
          <a:lstStyle/>
          <a:p>
            <a:pPr algn="ctr"/>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70B27287-605A-4353-946C-C1DE4F8FA46F}"/>
              </a:ext>
            </a:extLst>
          </p:cNvPr>
          <p:cNvSpPr>
            <a:spLocks noGrp="1"/>
          </p:cNvSpPr>
          <p:nvPr>
            <p:ph idx="1"/>
          </p:nvPr>
        </p:nvSpPr>
        <p:spPr>
          <a:xfrm>
            <a:off x="2654422" y="1162041"/>
            <a:ext cx="6479267" cy="5565330"/>
          </a:xfrm>
        </p:spPr>
        <p:txBody>
          <a:bodyPr>
            <a:normAutofit fontScale="32500" lnSpcReduction="20000"/>
          </a:bodyPr>
          <a:lstStyle/>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Description of system</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Advantages  and Disadvantages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7400" dirty="0">
                <a:latin typeface="Times New Roman" panose="02020603050405020304" pitchFamily="18" charset="0"/>
                <a:cs typeface="Times New Roman" panose="02020603050405020304" pitchFamily="18" charset="0"/>
              </a:rPr>
              <a:t>References</a:t>
            </a:r>
          </a:p>
          <a:p>
            <a:endParaRPr lang="en-IN" dirty="0"/>
          </a:p>
        </p:txBody>
      </p:sp>
      <p:sp>
        <p:nvSpPr>
          <p:cNvPr id="4" name="Slide Number Placeholder 3">
            <a:extLst>
              <a:ext uri="{FF2B5EF4-FFF2-40B4-BE49-F238E27FC236}">
                <a16:creationId xmlns:a16="http://schemas.microsoft.com/office/drawing/2014/main" id="{8983A836-C136-43B1-B18C-34FD0F017EF6}"/>
              </a:ext>
            </a:extLst>
          </p:cNvPr>
          <p:cNvSpPr>
            <a:spLocks noGrp="1"/>
          </p:cNvSpPr>
          <p:nvPr>
            <p:ph type="sldNum" sz="quarter" idx="12"/>
          </p:nvPr>
        </p:nvSpPr>
        <p:spPr/>
        <p:txBody>
          <a:bodyPr/>
          <a:lstStyle/>
          <a:p>
            <a:fld id="{F6C9923E-73A9-43C8-80AC-0F0734BB7A84}" type="slidenum">
              <a:rPr lang="en-IN" sz="1800" smtClean="0"/>
              <a:t>2</a:t>
            </a:fld>
            <a:endParaRPr lang="en-IN" sz="1800" dirty="0"/>
          </a:p>
        </p:txBody>
      </p:sp>
    </p:spTree>
    <p:extLst>
      <p:ext uri="{BB962C8B-B14F-4D97-AF65-F5344CB8AC3E}">
        <p14:creationId xmlns:p14="http://schemas.microsoft.com/office/powerpoint/2010/main" val="345419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B904-F456-411A-8355-BCB235D89478}"/>
              </a:ext>
            </a:extLst>
          </p:cNvPr>
          <p:cNvSpPr>
            <a:spLocks noGrp="1"/>
          </p:cNvSpPr>
          <p:nvPr>
            <p:ph type="title"/>
          </p:nvPr>
        </p:nvSpPr>
        <p:spPr>
          <a:xfrm>
            <a:off x="1620253" y="624110"/>
            <a:ext cx="9884359" cy="778562"/>
          </a:xfrm>
        </p:spPr>
        <p:txBody>
          <a:bodyPr>
            <a:normAutofit/>
          </a:bodyPr>
          <a:lstStyle/>
          <a:p>
            <a:pPr algn="ctr"/>
            <a:r>
              <a:rPr lang="en-IN" sz="2800" b="1" dirty="0">
                <a:latin typeface="Times New Roman" panose="02020603050405020304" pitchFamily="18" charset="0"/>
                <a:cs typeface="Times New Roman" panose="02020603050405020304" pitchFamily="18" charset="0"/>
              </a:rPr>
              <a:t>FUTURE SCOPE</a:t>
            </a:r>
          </a:p>
        </p:txBody>
      </p:sp>
      <p:sp>
        <p:nvSpPr>
          <p:cNvPr id="5" name="Content Placeholder 4"/>
          <p:cNvSpPr>
            <a:spLocks noGrp="1"/>
          </p:cNvSpPr>
          <p:nvPr>
            <p:ph idx="1"/>
          </p:nvPr>
        </p:nvSpPr>
        <p:spPr>
          <a:xfrm>
            <a:off x="1311579" y="2133600"/>
            <a:ext cx="10193033" cy="3777622"/>
          </a:xfrm>
        </p:spPr>
        <p:txBody>
          <a:bodyPr>
            <a:noAutofit/>
          </a:bodyPr>
          <a:lstStyle/>
          <a:p>
            <a:r>
              <a:rPr lang="en-US" sz="2400" dirty="0">
                <a:effectLst/>
                <a:latin typeface="Times New Roman" panose="02020603050405020304" pitchFamily="18" charset="0"/>
                <a:cs typeface="Times New Roman" panose="02020603050405020304" pitchFamily="18" charset="0"/>
              </a:rPr>
              <a:t>The Project can be further extended to provide it with a reliable and genuine Payment System. Also the project can be extended in  to allow the tracking of the locations of hospitals. Many other functionalities such as subscribing to future events, online consultation make the system more efficient and more reliable.</a:t>
            </a:r>
          </a:p>
        </p:txBody>
      </p:sp>
      <p:sp>
        <p:nvSpPr>
          <p:cNvPr id="4" name="Slide Number Placeholder 3">
            <a:extLst>
              <a:ext uri="{FF2B5EF4-FFF2-40B4-BE49-F238E27FC236}">
                <a16:creationId xmlns:a16="http://schemas.microsoft.com/office/drawing/2014/main" id="{4AD68955-D063-48FA-8D3C-26523B281468}"/>
              </a:ext>
            </a:extLst>
          </p:cNvPr>
          <p:cNvSpPr>
            <a:spLocks noGrp="1"/>
          </p:cNvSpPr>
          <p:nvPr>
            <p:ph type="sldNum" sz="quarter" idx="12"/>
          </p:nvPr>
        </p:nvSpPr>
        <p:spPr/>
        <p:txBody>
          <a:bodyPr/>
          <a:lstStyle/>
          <a:p>
            <a:fld id="{F6C9923E-73A9-43C8-80AC-0F0734BB7A84}" type="slidenum">
              <a:rPr lang="en-IN" sz="1800" smtClean="0"/>
              <a:t>20</a:t>
            </a:fld>
            <a:endParaRPr lang="en-IN" sz="1800" dirty="0"/>
          </a:p>
        </p:txBody>
      </p:sp>
    </p:spTree>
    <p:extLst>
      <p:ext uri="{BB962C8B-B14F-4D97-AF65-F5344CB8AC3E}">
        <p14:creationId xmlns:p14="http://schemas.microsoft.com/office/powerpoint/2010/main" val="1265934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AC16-3BCE-402E-AD02-ECAF1B9FF3F1}"/>
              </a:ext>
            </a:extLst>
          </p:cNvPr>
          <p:cNvSpPr>
            <a:spLocks noGrp="1"/>
          </p:cNvSpPr>
          <p:nvPr>
            <p:ph type="title"/>
          </p:nvPr>
        </p:nvSpPr>
        <p:spPr>
          <a:xfrm>
            <a:off x="537022" y="60545"/>
            <a:ext cx="10353761" cy="1056355"/>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5" name="Content Placeholder 4"/>
          <p:cNvSpPr>
            <a:spLocks noGrp="1"/>
          </p:cNvSpPr>
          <p:nvPr>
            <p:ph idx="1"/>
          </p:nvPr>
        </p:nvSpPr>
        <p:spPr>
          <a:xfrm>
            <a:off x="537022" y="1116900"/>
            <a:ext cx="10855235" cy="5131500"/>
          </a:xfrm>
        </p:spPr>
        <p:txBody>
          <a:bodyPr>
            <a:noAutofit/>
          </a:bodyPr>
          <a:lstStyle/>
          <a:p>
            <a:pPr>
              <a:buFont typeface="Wingdings" panose="05000000000000000000" pitchFamily="2" charset="2"/>
              <a:buChar char="Ø"/>
            </a:pPr>
            <a:r>
              <a:rPr lang="en-US" sz="28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This project helps in making paperless activities. It reduces the workload from Doctor and Receptionist. It provides more ease and flexibility to Doctor, Administrator and Receptionist. </a:t>
            </a:r>
          </a:p>
          <a:p>
            <a:pPr>
              <a:buFont typeface="Wingdings" panose="05000000000000000000" pitchFamily="2" charset="2"/>
              <a:buChar char="Ø"/>
            </a:pPr>
            <a:r>
              <a:rPr lang="en-US" sz="2400" dirty="0">
                <a:effectLst/>
                <a:latin typeface="Times New Roman" panose="02020603050405020304" pitchFamily="18" charset="0"/>
                <a:cs typeface="Times New Roman" panose="02020603050405020304" pitchFamily="18" charset="0"/>
              </a:rPr>
              <a:t>	This digitalization has reduced costs of Hospital. This work has created a little awareness and promotes the idea that the concept of paperless office is reality.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Online appointment helps to reduce people’s wastage of time and also reduce the crowd at hospitals specially in this pandemic.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0A357A-E06C-4924-990C-6F388DCA0C32}"/>
              </a:ext>
            </a:extLst>
          </p:cNvPr>
          <p:cNvSpPr>
            <a:spLocks noGrp="1"/>
          </p:cNvSpPr>
          <p:nvPr>
            <p:ph type="sldNum" sz="quarter" idx="12"/>
          </p:nvPr>
        </p:nvSpPr>
        <p:spPr/>
        <p:txBody>
          <a:bodyPr/>
          <a:lstStyle/>
          <a:p>
            <a:fld id="{F6C9923E-73A9-43C8-80AC-0F0734BB7A84}" type="slidenum">
              <a:rPr lang="en-IN" sz="1800" smtClean="0"/>
              <a:t>21</a:t>
            </a:fld>
            <a:endParaRPr lang="en-IN" sz="1800" dirty="0"/>
          </a:p>
        </p:txBody>
      </p:sp>
    </p:spTree>
    <p:extLst>
      <p:ext uri="{BB962C8B-B14F-4D97-AF65-F5344CB8AC3E}">
        <p14:creationId xmlns:p14="http://schemas.microsoft.com/office/powerpoint/2010/main" val="281203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6682-B110-4083-A8E0-395083D28A69}"/>
              </a:ext>
            </a:extLst>
          </p:cNvPr>
          <p:cNvSpPr>
            <a:spLocks noGrp="1"/>
          </p:cNvSpPr>
          <p:nvPr>
            <p:ph type="title"/>
          </p:nvPr>
        </p:nvSpPr>
        <p:spPr>
          <a:xfrm>
            <a:off x="1464817" y="624110"/>
            <a:ext cx="10039796" cy="1280890"/>
          </a:xfrm>
        </p:spPr>
        <p:txBody>
          <a:bodyPr>
            <a:normAutofit/>
          </a:bodyPr>
          <a:lstStyle/>
          <a:p>
            <a:pPr algn="ctr"/>
            <a:r>
              <a:rPr lang="en-IN" sz="2800" dirty="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1464816" y="2133600"/>
            <a:ext cx="10039796" cy="3777622"/>
          </a:xfrm>
        </p:spPr>
        <p:txBody>
          <a:bodyPr/>
          <a:lstStyle/>
          <a:p>
            <a:r>
              <a:rPr lang="en-US" dirty="0">
                <a:effectLst/>
              </a:rPr>
              <a:t>Google for problem solving</a:t>
            </a:r>
            <a:endParaRPr lang="en-IN" dirty="0">
              <a:effectLst/>
            </a:endParaRPr>
          </a:p>
          <a:p>
            <a:r>
              <a:rPr lang="en-US" dirty="0">
                <a:effectLst/>
              </a:rPr>
              <a:t>Head First Java 2nd Edition</a:t>
            </a:r>
            <a:endParaRPr lang="en-IN" dirty="0">
              <a:effectLst/>
            </a:endParaRPr>
          </a:p>
          <a:p>
            <a:r>
              <a:rPr lang="en-US" u="sng" dirty="0">
                <a:effectLst/>
                <a:hlinkClick r:id="rId2"/>
              </a:rPr>
              <a:t>http://www.javatpoint.com/java-Latorial</a:t>
            </a:r>
            <a:endParaRPr lang="en-IN" dirty="0">
              <a:effectLst/>
            </a:endParaRPr>
          </a:p>
          <a:p>
            <a:r>
              <a:rPr lang="en-US" dirty="0">
                <a:effectLst/>
              </a:rPr>
              <a:t>http://www tutorialspoint.com/</a:t>
            </a:r>
            <a:r>
              <a:rPr lang="en-US" dirty="0" err="1">
                <a:effectLst/>
              </a:rPr>
              <a:t>mysql</a:t>
            </a:r>
            <a:r>
              <a:rPr lang="en-US" dirty="0">
                <a:effectLst/>
              </a:rPr>
              <a:t>/</a:t>
            </a:r>
            <a:endParaRPr lang="en-IN" dirty="0">
              <a:effectLst/>
            </a:endParaRPr>
          </a:p>
          <a:p>
            <a:r>
              <a:rPr lang="en-US" dirty="0">
                <a:effectLst/>
                <a:hlinkClick r:id="rId3"/>
              </a:rPr>
              <a:t>https://www.w3schools.com/</a:t>
            </a:r>
            <a:endParaRPr lang="en-US" dirty="0">
              <a:effectLst/>
            </a:endParaRPr>
          </a:p>
          <a:p>
            <a:r>
              <a:rPr lang="en-US" dirty="0">
                <a:effectLst/>
              </a:rPr>
              <a:t>https://www.geeksforgeeks.org/</a:t>
            </a:r>
            <a:endParaRPr lang="en-IN" dirty="0">
              <a:effectLst/>
            </a:endParaRPr>
          </a:p>
        </p:txBody>
      </p:sp>
      <p:sp>
        <p:nvSpPr>
          <p:cNvPr id="4" name="Slide Number Placeholder 3">
            <a:extLst>
              <a:ext uri="{FF2B5EF4-FFF2-40B4-BE49-F238E27FC236}">
                <a16:creationId xmlns:a16="http://schemas.microsoft.com/office/drawing/2014/main" id="{843AF22C-F9D1-403C-B889-00C1A5F5B8B3}"/>
              </a:ext>
            </a:extLst>
          </p:cNvPr>
          <p:cNvSpPr>
            <a:spLocks noGrp="1"/>
          </p:cNvSpPr>
          <p:nvPr>
            <p:ph type="sldNum" sz="quarter" idx="12"/>
          </p:nvPr>
        </p:nvSpPr>
        <p:spPr/>
        <p:txBody>
          <a:bodyPr/>
          <a:lstStyle/>
          <a:p>
            <a:fld id="{F6C9923E-73A9-43C8-80AC-0F0734BB7A84}" type="slidenum">
              <a:rPr lang="en-IN" sz="1800" smtClean="0"/>
              <a:t>22</a:t>
            </a:fld>
            <a:endParaRPr lang="en-IN" sz="1800" dirty="0"/>
          </a:p>
        </p:txBody>
      </p:sp>
    </p:spTree>
    <p:extLst>
      <p:ext uri="{BB962C8B-B14F-4D97-AF65-F5344CB8AC3E}">
        <p14:creationId xmlns:p14="http://schemas.microsoft.com/office/powerpoint/2010/main" val="300741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BFC1-D59A-40A7-B3C2-EF1A33D2C5F5}"/>
              </a:ext>
            </a:extLst>
          </p:cNvPr>
          <p:cNvSpPr>
            <a:spLocks noGrp="1"/>
          </p:cNvSpPr>
          <p:nvPr>
            <p:ph type="ctrTitle"/>
          </p:nvPr>
        </p:nvSpPr>
        <p:spPr>
          <a:xfrm>
            <a:off x="2589213" y="2514601"/>
            <a:ext cx="8915399" cy="914400"/>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AC2D0EF7-75F3-4C4A-B5CB-019AE519BBE4}"/>
              </a:ext>
            </a:extLst>
          </p:cNvPr>
          <p:cNvSpPr>
            <a:spLocks noGrp="1"/>
          </p:cNvSpPr>
          <p:nvPr>
            <p:ph type="sldNum" sz="quarter" idx="12"/>
          </p:nvPr>
        </p:nvSpPr>
        <p:spPr/>
        <p:txBody>
          <a:bodyPr/>
          <a:lstStyle/>
          <a:p>
            <a:fld id="{F6C9923E-73A9-43C8-80AC-0F0734BB7A84}" type="slidenum">
              <a:rPr lang="en-IN" sz="1800" smtClean="0"/>
              <a:t>23</a:t>
            </a:fld>
            <a:endParaRPr lang="en-IN" sz="1800" dirty="0"/>
          </a:p>
        </p:txBody>
      </p:sp>
    </p:spTree>
    <p:extLst>
      <p:ext uri="{BB962C8B-B14F-4D97-AF65-F5344CB8AC3E}">
        <p14:creationId xmlns:p14="http://schemas.microsoft.com/office/powerpoint/2010/main" val="64161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17A4-2E49-42F0-90A3-DC33F39AFC4E}"/>
              </a:ext>
            </a:extLst>
          </p:cNvPr>
          <p:cNvSpPr>
            <a:spLocks noGrp="1"/>
          </p:cNvSpPr>
          <p:nvPr>
            <p:ph type="title"/>
          </p:nvPr>
        </p:nvSpPr>
        <p:spPr>
          <a:xfrm>
            <a:off x="1150851" y="624110"/>
            <a:ext cx="10353762" cy="929482"/>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5" name="Content Placeholder 4"/>
          <p:cNvSpPr>
            <a:spLocks noGrp="1"/>
          </p:cNvSpPr>
          <p:nvPr>
            <p:ph idx="1"/>
          </p:nvPr>
        </p:nvSpPr>
        <p:spPr>
          <a:xfrm>
            <a:off x="913794" y="1553592"/>
            <a:ext cx="10353762" cy="4077465"/>
          </a:xfrm>
        </p:spPr>
        <p:txBody>
          <a:bodyPr>
            <a:normAutofit/>
          </a:bodyPr>
          <a:lstStyle/>
          <a:p>
            <a:r>
              <a:rPr lang="en-US" dirty="0">
                <a:effectLst/>
                <a:latin typeface="Times New Roman" panose="02020603050405020304" pitchFamily="18" charset="0"/>
                <a:cs typeface="Times New Roman" panose="02020603050405020304" pitchFamily="18" charset="0"/>
              </a:rPr>
              <a:t>Hospitals are very case sensitive areas specially in this pandemic situation. People should not make crowd at hospital places, because of this pandemic hit very bad on the society.</a:t>
            </a:r>
          </a:p>
          <a:p>
            <a:r>
              <a:rPr lang="en-US" dirty="0">
                <a:effectLst/>
                <a:latin typeface="Times New Roman" panose="02020603050405020304" pitchFamily="18" charset="0"/>
                <a:cs typeface="Times New Roman" panose="02020603050405020304" pitchFamily="18" charset="0"/>
              </a:rPr>
              <a:t> To make the process entirely computerized so as to help people accordingly for the convenience of people in real time. </a:t>
            </a:r>
          </a:p>
          <a:p>
            <a:r>
              <a:rPr lang="en-US" dirty="0">
                <a:effectLst/>
                <a:latin typeface="Times New Roman" panose="02020603050405020304" pitchFamily="18" charset="0"/>
                <a:cs typeface="Times New Roman" panose="02020603050405020304" pitchFamily="18" charset="0"/>
              </a:rPr>
              <a:t>The purpose of this project to make the entire hospital system systematic and using web application so that people can get benefit of it and stop their wastage of time in hospitals and no need to suffer during the emergency. </a:t>
            </a:r>
          </a:p>
        </p:txBody>
      </p:sp>
      <p:sp>
        <p:nvSpPr>
          <p:cNvPr id="4" name="Slide Number Placeholder 3">
            <a:extLst>
              <a:ext uri="{FF2B5EF4-FFF2-40B4-BE49-F238E27FC236}">
                <a16:creationId xmlns:a16="http://schemas.microsoft.com/office/drawing/2014/main" id="{CC4FAA44-1F80-4BDF-B710-D947F8D43F14}"/>
              </a:ext>
            </a:extLst>
          </p:cNvPr>
          <p:cNvSpPr>
            <a:spLocks noGrp="1"/>
          </p:cNvSpPr>
          <p:nvPr>
            <p:ph type="sldNum" sz="quarter" idx="12"/>
          </p:nvPr>
        </p:nvSpPr>
        <p:spPr/>
        <p:txBody>
          <a:bodyPr/>
          <a:lstStyle/>
          <a:p>
            <a:fld id="{F6C9923E-73A9-43C8-80AC-0F0734BB7A84}" type="slidenum">
              <a:rPr lang="en-IN" sz="1800" smtClean="0"/>
              <a:t>3</a:t>
            </a:fld>
            <a:endParaRPr lang="en-IN" sz="1800" dirty="0"/>
          </a:p>
        </p:txBody>
      </p:sp>
    </p:spTree>
    <p:extLst>
      <p:ext uri="{BB962C8B-B14F-4D97-AF65-F5344CB8AC3E}">
        <p14:creationId xmlns:p14="http://schemas.microsoft.com/office/powerpoint/2010/main" val="271764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43C3-B088-4A16-BCBC-CC1F17358351}"/>
              </a:ext>
            </a:extLst>
          </p:cNvPr>
          <p:cNvSpPr>
            <a:spLocks noGrp="1"/>
          </p:cNvSpPr>
          <p:nvPr>
            <p:ph type="title"/>
          </p:nvPr>
        </p:nvSpPr>
        <p:spPr>
          <a:xfrm>
            <a:off x="913796" y="624110"/>
            <a:ext cx="10572352" cy="1280890"/>
          </a:xfrm>
        </p:spPr>
        <p:txBody>
          <a:bodyPr/>
          <a:lstStyle/>
          <a:p>
            <a:pPr algn="ctr"/>
            <a:r>
              <a:rPr lang="en-IN"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1A109E91-9890-4F4B-AD78-88F8504AA35D}"/>
              </a:ext>
            </a:extLst>
          </p:cNvPr>
          <p:cNvSpPr>
            <a:spLocks noGrp="1"/>
          </p:cNvSpPr>
          <p:nvPr>
            <p:ph idx="1"/>
          </p:nvPr>
        </p:nvSpPr>
        <p:spPr>
          <a:xfrm>
            <a:off x="913794" y="1935920"/>
            <a:ext cx="10572351" cy="4464879"/>
          </a:xfrm>
        </p:spPr>
        <p:txBody>
          <a:bodyPr>
            <a:normAutofit/>
          </a:bodyPr>
          <a:lstStyle/>
          <a:p>
            <a:r>
              <a:rPr lang="en-IN" sz="2400" dirty="0">
                <a:latin typeface="Times New Roman" panose="02020603050405020304" pitchFamily="18" charset="0"/>
                <a:cs typeface="Times New Roman" panose="02020603050405020304" pitchFamily="18" charset="0"/>
              </a:rPr>
              <a:t>Admin can have full access and permissions to add, delete or modify the data.</a:t>
            </a:r>
          </a:p>
          <a:p>
            <a:r>
              <a:rPr lang="en-IN" sz="2400" dirty="0">
                <a:latin typeface="Times New Roman" panose="02020603050405020304" pitchFamily="18" charset="0"/>
                <a:cs typeface="Times New Roman" panose="02020603050405020304" pitchFamily="18" charset="0"/>
              </a:rPr>
              <a:t>One can find blood donor in their city of their choice of blood group easily and can get the contact details of that person.</a:t>
            </a:r>
          </a:p>
          <a:p>
            <a:r>
              <a:rPr lang="en-IN" sz="2400" dirty="0">
                <a:latin typeface="Times New Roman" panose="02020603050405020304" pitchFamily="18" charset="0"/>
                <a:cs typeface="Times New Roman" panose="02020603050405020304" pitchFamily="18" charset="0"/>
              </a:rPr>
              <a:t>Ease of taking appointments with doctors and also can check the fees of the doctor.</a:t>
            </a:r>
          </a:p>
          <a:p>
            <a:r>
              <a:rPr lang="en-US" sz="2400" dirty="0">
                <a:latin typeface="Times New Roman" panose="02020603050405020304" pitchFamily="18" charset="0"/>
                <a:cs typeface="Times New Roman" panose="02020603050405020304" pitchFamily="18" charset="0"/>
              </a:rPr>
              <a:t>To produce a web-based system that allow the admin to add doctors, blood donors and provide functionalities to its role. </a:t>
            </a:r>
          </a:p>
          <a:p>
            <a:r>
              <a:rPr lang="en-US" sz="2400" dirty="0">
                <a:latin typeface="Times New Roman" panose="02020603050405020304" pitchFamily="18" charset="0"/>
                <a:cs typeface="Times New Roman" panose="02020603050405020304" pitchFamily="18" charset="0"/>
              </a:rPr>
              <a:t>To make entire process simple and easy to use over wider range.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EC777C-CEC8-4545-9D39-9E466D6C8EFA}"/>
              </a:ext>
            </a:extLst>
          </p:cNvPr>
          <p:cNvSpPr>
            <a:spLocks noGrp="1"/>
          </p:cNvSpPr>
          <p:nvPr>
            <p:ph type="sldNum" sz="quarter" idx="12"/>
          </p:nvPr>
        </p:nvSpPr>
        <p:spPr/>
        <p:txBody>
          <a:bodyPr/>
          <a:lstStyle/>
          <a:p>
            <a:fld id="{F6C9923E-73A9-43C8-80AC-0F0734BB7A84}" type="slidenum">
              <a:rPr lang="en-IN" sz="1800" smtClean="0"/>
              <a:t>4</a:t>
            </a:fld>
            <a:endParaRPr lang="en-IN" sz="1800" dirty="0"/>
          </a:p>
        </p:txBody>
      </p:sp>
    </p:spTree>
    <p:extLst>
      <p:ext uri="{BB962C8B-B14F-4D97-AF65-F5344CB8AC3E}">
        <p14:creationId xmlns:p14="http://schemas.microsoft.com/office/powerpoint/2010/main" val="372081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57A4-84DA-4302-A1CF-C16983328260}"/>
              </a:ext>
            </a:extLst>
          </p:cNvPr>
          <p:cNvSpPr>
            <a:spLocks noGrp="1"/>
          </p:cNvSpPr>
          <p:nvPr>
            <p:ph type="title"/>
          </p:nvPr>
        </p:nvSpPr>
        <p:spPr>
          <a:xfrm>
            <a:off x="913795" y="285751"/>
            <a:ext cx="10353761" cy="1162050"/>
          </a:xfrm>
        </p:spPr>
        <p:txBody>
          <a:bodyPr/>
          <a:lstStyle/>
          <a:p>
            <a:pPr algn="ctr"/>
            <a:r>
              <a:rPr lang="en-IN" b="1" dirty="0">
                <a:latin typeface="Times New Roman" panose="02020603050405020304" pitchFamily="18" charset="0"/>
                <a:cs typeface="Times New Roman" panose="02020603050405020304" pitchFamily="18" charset="0"/>
              </a:rPr>
              <a:t>EXISTING SYSTEM</a:t>
            </a:r>
          </a:p>
        </p:txBody>
      </p:sp>
      <p:sp>
        <p:nvSpPr>
          <p:cNvPr id="5" name="Content Placeholder 4"/>
          <p:cNvSpPr>
            <a:spLocks noGrp="1"/>
          </p:cNvSpPr>
          <p:nvPr>
            <p:ph idx="1"/>
          </p:nvPr>
        </p:nvSpPr>
        <p:spPr>
          <a:xfrm>
            <a:off x="913795" y="1390650"/>
            <a:ext cx="10353762" cy="4876800"/>
          </a:xfrm>
        </p:spPr>
        <p:txBody>
          <a:bodyPr>
            <a:noAutofit/>
          </a:bodyPr>
          <a:lstStyle/>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Existing System are not that matured to provide various facilities.</a:t>
            </a:r>
          </a:p>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Existing systems are specifically designed for particular hospitals and clinics for their own use.</a:t>
            </a:r>
          </a:p>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Existing system doesn’t provide blood donor related information. Systems are not so convenient and easy to use. </a:t>
            </a:r>
          </a:p>
          <a:p>
            <a:pPr marL="457200" marR="504190" indent="36830" algn="just">
              <a:lnSpc>
                <a:spcPct val="148000"/>
              </a:lnSpc>
              <a:spcAft>
                <a:spcPts val="550"/>
              </a:spcAft>
            </a:pPr>
            <a:r>
              <a:rPr lang="en-IN" sz="2400" dirty="0">
                <a:solidFill>
                  <a:srgbClr val="000000"/>
                </a:solidFill>
                <a:effectLst/>
                <a:latin typeface="Times New Roman" panose="02020603050405020304" pitchFamily="18" charset="0"/>
                <a:ea typeface="Times New Roman" panose="02020603050405020304" pitchFamily="18" charset="0"/>
              </a:rPr>
              <a:t>To take the appointment and consultation from another one can need to visit the that doctor’s own platform which is sort of irritating thing.</a:t>
            </a:r>
          </a:p>
        </p:txBody>
      </p:sp>
      <p:sp>
        <p:nvSpPr>
          <p:cNvPr id="4" name="Slide Number Placeholder 3">
            <a:extLst>
              <a:ext uri="{FF2B5EF4-FFF2-40B4-BE49-F238E27FC236}">
                <a16:creationId xmlns:a16="http://schemas.microsoft.com/office/drawing/2014/main" id="{5DFF766E-057A-4C5E-9468-3E07DC6E1308}"/>
              </a:ext>
            </a:extLst>
          </p:cNvPr>
          <p:cNvSpPr>
            <a:spLocks noGrp="1"/>
          </p:cNvSpPr>
          <p:nvPr>
            <p:ph type="sldNum" sz="quarter" idx="12"/>
          </p:nvPr>
        </p:nvSpPr>
        <p:spPr/>
        <p:txBody>
          <a:bodyPr/>
          <a:lstStyle/>
          <a:p>
            <a:fld id="{F6C9923E-73A9-43C8-80AC-0F0734BB7A84}" type="slidenum">
              <a:rPr lang="en-IN" sz="1800" smtClean="0"/>
              <a:t>5</a:t>
            </a:fld>
            <a:endParaRPr lang="en-IN" sz="1800" dirty="0"/>
          </a:p>
        </p:txBody>
      </p:sp>
    </p:spTree>
    <p:extLst>
      <p:ext uri="{BB962C8B-B14F-4D97-AF65-F5344CB8AC3E}">
        <p14:creationId xmlns:p14="http://schemas.microsoft.com/office/powerpoint/2010/main" val="1439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445" y="342901"/>
            <a:ext cx="10353761" cy="952500"/>
          </a:xfrm>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SYSTEM</a:t>
            </a:r>
            <a:endParaRPr lang="en-IN" sz="3200" b="1" dirty="0"/>
          </a:p>
        </p:txBody>
      </p:sp>
      <p:sp>
        <p:nvSpPr>
          <p:cNvPr id="3" name="Content Placeholder 2"/>
          <p:cNvSpPr>
            <a:spLocks noGrp="1"/>
          </p:cNvSpPr>
          <p:nvPr>
            <p:ph idx="1"/>
          </p:nvPr>
        </p:nvSpPr>
        <p:spPr>
          <a:xfrm>
            <a:off x="875695" y="1257864"/>
            <a:ext cx="10353762" cy="5085786"/>
          </a:xfrm>
        </p:spPr>
        <p:txBody>
          <a:bodyPr>
            <a:noAutofit/>
          </a:bodyPr>
          <a:lstStyle/>
          <a:p>
            <a:pPr marL="561340" indent="-6350" algn="l">
              <a:lnSpc>
                <a:spcPct val="107000"/>
              </a:lnSpc>
              <a:spcAft>
                <a:spcPts val="595"/>
              </a:spcAft>
              <a:tabLst>
                <a:tab pos="326390" algn="ctr"/>
                <a:tab pos="1581150" algn="ctr"/>
              </a:tabLst>
            </a:pPr>
            <a:r>
              <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Book appointment with doctor:</a:t>
            </a:r>
            <a:r>
              <a:rPr lang="en-IN" sz="24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a:t>
            </a:r>
            <a:r>
              <a:rPr lang="en-IN" sz="2400" dirty="0">
                <a:solidFill>
                  <a:srgbClr val="000000"/>
                </a:solidFill>
                <a:effectLst/>
                <a:latin typeface="Times New Roman" panose="02020603050405020304" pitchFamily="18" charset="0"/>
                <a:ea typeface="Times New Roman" panose="02020603050405020304" pitchFamily="18" charset="0"/>
              </a:rPr>
              <a:t>It provides facility to take an appointment with doctor with doctor’s available time slots. Doctor can see the details of the patients and cancel the appointment any time. Patients can check their current active appointment and history of appointment.</a:t>
            </a:r>
          </a:p>
          <a:p>
            <a:pPr marL="561340" indent="-6350" algn="l">
              <a:lnSpc>
                <a:spcPct val="107000"/>
              </a:lnSpc>
              <a:spcAft>
                <a:spcPts val="595"/>
              </a:spcAft>
              <a:tabLst>
                <a:tab pos="326390" algn="ctr"/>
                <a:tab pos="1376045" algn="ctr"/>
              </a:tabLst>
            </a:pPr>
            <a:r>
              <a:rPr lang="en-IN" sz="2400" dirty="0">
                <a:solidFill>
                  <a:srgbClr val="000000"/>
                </a:solidFill>
                <a:effectLst/>
                <a:latin typeface="Calibri" panose="020F0502020204030204" pitchFamily="34" charset="0"/>
                <a:ea typeface="Calibri" panose="020F0502020204030204" pitchFamily="34" charset="0"/>
              </a:rPr>
              <a:t>	</a:t>
            </a:r>
            <a:r>
              <a:rPr lang="en-IN" sz="2400" i="1" dirty="0">
                <a:solidFill>
                  <a:srgbClr val="000000"/>
                </a:solidFill>
                <a:effectLst/>
                <a:latin typeface="Arial" panose="020B0604020202020204" pitchFamily="34" charset="0"/>
                <a:ea typeface="Arial" panose="020B0604020202020204" pitchFamily="34" charset="0"/>
              </a:rPr>
              <a:t> </a:t>
            </a:r>
            <a:r>
              <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Search for blood donor:-</a:t>
            </a:r>
            <a:r>
              <a:rPr lang="en-IN" sz="2400" i="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Project provides facility to search the blood donor of their choice of blood group from and any city of they want and also see the contact details of the blood donor.  That will help during emergency situation.</a:t>
            </a:r>
          </a:p>
          <a:p>
            <a:pPr marL="561340" indent="-6350" algn="l">
              <a:lnSpc>
                <a:spcPct val="107000"/>
              </a:lnSpc>
              <a:spcAft>
                <a:spcPts val="595"/>
              </a:spcAft>
              <a:tabLst>
                <a:tab pos="326390" algn="ctr"/>
                <a:tab pos="1376045" algn="ctr"/>
              </a:tabLst>
            </a:pPr>
            <a:r>
              <a:rPr lang="en-IN" sz="24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Verified personal details data security:</a:t>
            </a:r>
            <a:r>
              <a:rPr lang="en-IN" sz="2400" b="1" u="sng" dirty="0">
                <a:solidFill>
                  <a:srgbClr val="000000"/>
                </a:solidFill>
                <a:uFill>
                  <a:solidFill>
                    <a:srgbClr val="000000"/>
                  </a:solidFill>
                </a:uFill>
                <a:latin typeface="Times New Roman" panose="02020603050405020304" pitchFamily="18" charset="0"/>
                <a:ea typeface="Times New Roman" panose="02020603050405020304" pitchFamily="18" charset="0"/>
              </a:rPr>
              <a:t>-</a:t>
            </a:r>
            <a:r>
              <a:rPr lang="en-IN" sz="2400" dirty="0">
                <a:solidFill>
                  <a:srgbClr val="000000"/>
                </a:solidFill>
                <a:effectLst/>
                <a:latin typeface="Times New Roman" panose="02020603050405020304" pitchFamily="18" charset="0"/>
                <a:ea typeface="Times New Roman" panose="02020603050405020304" pitchFamily="18" charset="0"/>
              </a:rPr>
              <a:t>Administrator can only add the blood donor so as to avoid any false information on the platform. Admin can see the donors and doctors list and can delete any time. </a:t>
            </a:r>
          </a:p>
          <a:p>
            <a:pPr marL="0" indent="0">
              <a:buNone/>
            </a:pPr>
            <a:endParaRPr lang="en-IN" sz="2800" dirty="0"/>
          </a:p>
        </p:txBody>
      </p:sp>
      <p:sp>
        <p:nvSpPr>
          <p:cNvPr id="4" name="Slide Number Placeholder 3"/>
          <p:cNvSpPr>
            <a:spLocks noGrp="1"/>
          </p:cNvSpPr>
          <p:nvPr>
            <p:ph type="sldNum" sz="quarter" idx="12"/>
          </p:nvPr>
        </p:nvSpPr>
        <p:spPr/>
        <p:txBody>
          <a:bodyPr/>
          <a:lstStyle/>
          <a:p>
            <a:r>
              <a:rPr lang="en-IN" sz="1400" dirty="0"/>
              <a:t>6</a:t>
            </a:r>
          </a:p>
        </p:txBody>
      </p:sp>
    </p:spTree>
    <p:extLst>
      <p:ext uri="{BB962C8B-B14F-4D97-AF65-F5344CB8AC3E}">
        <p14:creationId xmlns:p14="http://schemas.microsoft.com/office/powerpoint/2010/main" val="10809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0AAE-FB47-4804-A795-2C66570A9033}"/>
              </a:ext>
            </a:extLst>
          </p:cNvPr>
          <p:cNvSpPr>
            <a:spLocks noGrp="1"/>
          </p:cNvSpPr>
          <p:nvPr>
            <p:ph type="title"/>
          </p:nvPr>
        </p:nvSpPr>
        <p:spPr>
          <a:xfrm>
            <a:off x="1028095" y="624110"/>
            <a:ext cx="10476517" cy="1280890"/>
          </a:xfrm>
        </p:spPr>
        <p:txBody>
          <a:bodyPr/>
          <a:lstStyle/>
          <a:p>
            <a:pPr algn="ctr"/>
            <a:r>
              <a:rPr lang="en-IN" b="1" dirty="0">
                <a:latin typeface="Times New Roman" panose="02020603050405020304" pitchFamily="18" charset="0"/>
                <a:cs typeface="Times New Roman" panose="02020603050405020304" pitchFamily="18" charset="0"/>
              </a:rPr>
              <a:t>OBJECTIVES</a:t>
            </a:r>
          </a:p>
        </p:txBody>
      </p:sp>
      <p:sp>
        <p:nvSpPr>
          <p:cNvPr id="5" name="Content Placeholder 4"/>
          <p:cNvSpPr>
            <a:spLocks noGrp="1"/>
          </p:cNvSpPr>
          <p:nvPr>
            <p:ph idx="1"/>
          </p:nvPr>
        </p:nvSpPr>
        <p:spPr>
          <a:xfrm>
            <a:off x="1028095" y="2019864"/>
            <a:ext cx="10353762" cy="3695136"/>
          </a:xfrm>
        </p:spPr>
        <p:txBody>
          <a:bodyPr>
            <a:noAutofit/>
          </a:bodyPr>
          <a:lstStyle/>
          <a:p>
            <a:pPr lvl="0"/>
            <a:r>
              <a:rPr lang="en-US" sz="2400" dirty="0">
                <a:effectLst/>
                <a:latin typeface="Times New Roman" panose="02020603050405020304" pitchFamily="18" charset="0"/>
                <a:cs typeface="Times New Roman" panose="02020603050405020304" pitchFamily="18" charset="0"/>
              </a:rPr>
              <a:t>	To produce a web-based system that allow the admin to add doctors, blood donors and provide functionalities to its role. </a:t>
            </a:r>
          </a:p>
          <a:p>
            <a:pPr lvl="0"/>
            <a:r>
              <a:rPr lang="en-US" sz="2400" dirty="0">
                <a:effectLst/>
                <a:latin typeface="Times New Roman" panose="02020603050405020304" pitchFamily="18" charset="0"/>
                <a:cs typeface="Times New Roman" panose="02020603050405020304" pitchFamily="18" charset="0"/>
              </a:rPr>
              <a:t>	To ease for booking appointment with doctor. </a:t>
            </a:r>
          </a:p>
          <a:p>
            <a:pPr lvl="0"/>
            <a:r>
              <a:rPr lang="en-US" sz="2400" dirty="0">
                <a:effectLst/>
                <a:latin typeface="Times New Roman" panose="02020603050405020304" pitchFamily="18" charset="0"/>
                <a:cs typeface="Times New Roman" panose="02020603050405020304" pitchFamily="18" charset="0"/>
              </a:rPr>
              <a:t>	To make entire process simple and easy to use over wider range.</a:t>
            </a:r>
          </a:p>
        </p:txBody>
      </p:sp>
      <p:sp>
        <p:nvSpPr>
          <p:cNvPr id="4" name="Slide Number Placeholder 3">
            <a:extLst>
              <a:ext uri="{FF2B5EF4-FFF2-40B4-BE49-F238E27FC236}">
                <a16:creationId xmlns:a16="http://schemas.microsoft.com/office/drawing/2014/main" id="{FF804F4C-C846-4277-A937-A9ED80F2E5CC}"/>
              </a:ext>
            </a:extLst>
          </p:cNvPr>
          <p:cNvSpPr>
            <a:spLocks noGrp="1"/>
          </p:cNvSpPr>
          <p:nvPr>
            <p:ph type="sldNum" sz="quarter" idx="12"/>
          </p:nvPr>
        </p:nvSpPr>
        <p:spPr/>
        <p:txBody>
          <a:bodyPr/>
          <a:lstStyle/>
          <a:p>
            <a:fld id="{F6C9923E-73A9-43C8-80AC-0F0734BB7A84}" type="slidenum">
              <a:rPr lang="en-IN" sz="1800" smtClean="0"/>
              <a:t>7</a:t>
            </a:fld>
            <a:endParaRPr lang="en-IN" sz="1800" dirty="0"/>
          </a:p>
        </p:txBody>
      </p:sp>
    </p:spTree>
    <p:extLst>
      <p:ext uri="{BB962C8B-B14F-4D97-AF65-F5344CB8AC3E}">
        <p14:creationId xmlns:p14="http://schemas.microsoft.com/office/powerpoint/2010/main" val="37644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E1EC-4E4C-432A-B21E-7D68A24364EF}"/>
              </a:ext>
            </a:extLst>
          </p:cNvPr>
          <p:cNvSpPr>
            <a:spLocks noGrp="1"/>
          </p:cNvSpPr>
          <p:nvPr>
            <p:ph type="title"/>
          </p:nvPr>
        </p:nvSpPr>
        <p:spPr>
          <a:xfrm>
            <a:off x="1161226" y="311052"/>
            <a:ext cx="10353761" cy="953459"/>
          </a:xfrm>
        </p:spPr>
        <p:txBody>
          <a:bodyPr>
            <a:normAutofit/>
          </a:bodyPr>
          <a:lstStyle/>
          <a:p>
            <a:pPr algn="ctr"/>
            <a:r>
              <a:rPr lang="en-IN" sz="3200" b="1" dirty="0">
                <a:latin typeface="Times New Roman" panose="02020603050405020304" pitchFamily="18" charset="0"/>
                <a:cs typeface="Times New Roman" panose="02020603050405020304" pitchFamily="18" charset="0"/>
              </a:rPr>
              <a:t>SYSTEM ARCHITECTURE &amp; USE CASE DIAGRAM</a:t>
            </a:r>
          </a:p>
        </p:txBody>
      </p:sp>
      <p:sp>
        <p:nvSpPr>
          <p:cNvPr id="3" name="Slide Number Placeholder 2">
            <a:extLst>
              <a:ext uri="{FF2B5EF4-FFF2-40B4-BE49-F238E27FC236}">
                <a16:creationId xmlns:a16="http://schemas.microsoft.com/office/drawing/2014/main" id="{FF831DF8-FF2A-4CFF-84F5-0D1EB34383B3}"/>
              </a:ext>
            </a:extLst>
          </p:cNvPr>
          <p:cNvSpPr>
            <a:spLocks noGrp="1"/>
          </p:cNvSpPr>
          <p:nvPr>
            <p:ph type="sldNum" sz="quarter" idx="12"/>
          </p:nvPr>
        </p:nvSpPr>
        <p:spPr/>
        <p:txBody>
          <a:bodyPr/>
          <a:lstStyle/>
          <a:p>
            <a:fld id="{F6C9923E-73A9-43C8-80AC-0F0734BB7A84}" type="slidenum">
              <a:rPr lang="en-IN" sz="1800" smtClean="0"/>
              <a:t>8</a:t>
            </a:fld>
            <a:endParaRPr lang="en-IN" sz="1800" dirty="0"/>
          </a:p>
        </p:txBody>
      </p:sp>
    </p:spTree>
    <p:extLst>
      <p:ext uri="{BB962C8B-B14F-4D97-AF65-F5344CB8AC3E}">
        <p14:creationId xmlns:p14="http://schemas.microsoft.com/office/powerpoint/2010/main" val="33792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593F-FAA8-4220-B273-73B66A0F1A24}"/>
              </a:ext>
            </a:extLst>
          </p:cNvPr>
          <p:cNvSpPr>
            <a:spLocks noGrp="1"/>
          </p:cNvSpPr>
          <p:nvPr>
            <p:ph type="title"/>
          </p:nvPr>
        </p:nvSpPr>
        <p:spPr>
          <a:xfrm>
            <a:off x="647095" y="285750"/>
            <a:ext cx="10353761" cy="974879"/>
          </a:xfrm>
        </p:spPr>
        <p:txBody>
          <a:bodyPr>
            <a:normAutofit/>
          </a:bodyPr>
          <a:lstStyle/>
          <a:p>
            <a:pPr algn="ctr"/>
            <a:r>
              <a:rPr lang="en-IN" sz="3200" b="1" dirty="0">
                <a:latin typeface="Times New Roman" panose="02020603050405020304" pitchFamily="18" charset="0"/>
                <a:cs typeface="Times New Roman" panose="02020603050405020304" pitchFamily="18" charset="0"/>
              </a:rPr>
              <a:t>DESCRIPTION OF THE SYSTEM</a:t>
            </a:r>
          </a:p>
        </p:txBody>
      </p:sp>
      <p:sp>
        <p:nvSpPr>
          <p:cNvPr id="7" name="Content Placeholder 6"/>
          <p:cNvSpPr>
            <a:spLocks noGrp="1"/>
          </p:cNvSpPr>
          <p:nvPr>
            <p:ph idx="1"/>
          </p:nvPr>
        </p:nvSpPr>
        <p:spPr>
          <a:xfrm>
            <a:off x="856645" y="1562100"/>
            <a:ext cx="10353762" cy="5010150"/>
          </a:xfrm>
        </p:spPr>
        <p:txBody>
          <a:bodyPr>
            <a:noAutofit/>
          </a:bodyPr>
          <a:lstStyle/>
          <a:p>
            <a:pPr lvl="1"/>
            <a:r>
              <a:rPr lang="en-US" sz="2400" dirty="0">
                <a:effectLst/>
                <a:latin typeface="Times New Roman" panose="02020603050405020304" pitchFamily="18" charset="0"/>
                <a:cs typeface="Times New Roman" panose="02020603050405020304" pitchFamily="18" charset="0"/>
              </a:rPr>
              <a:t>•All the users will see the same page when they enter in this website. This page gives the option to signup for patients and common login option to all admin, doctor and patients. </a:t>
            </a:r>
          </a:p>
          <a:p>
            <a:pPr lvl="1"/>
            <a:r>
              <a:rPr lang="en-US" sz="2400" dirty="0">
                <a:effectLst/>
                <a:latin typeface="Times New Roman" panose="02020603050405020304" pitchFamily="18" charset="0"/>
                <a:cs typeface="Times New Roman" panose="02020603050405020304" pitchFamily="18" charset="0"/>
              </a:rPr>
              <a:t>•After being authenticated by correct username and password, user will be redirect to their corresponding profile where they can do various activities. </a:t>
            </a:r>
          </a:p>
          <a:p>
            <a:pPr lvl="1"/>
            <a:r>
              <a:rPr lang="en-US" sz="2400" dirty="0">
                <a:effectLst/>
                <a:latin typeface="Times New Roman" panose="02020603050405020304" pitchFamily="18" charset="0"/>
                <a:cs typeface="Times New Roman" panose="02020603050405020304" pitchFamily="18" charset="0"/>
              </a:rPr>
              <a:t>	The user interface will be simple and consistence, using terminology commonly understood by intended users of the system. The system will have simple interface, consistence with standard interface, to eliminate need for user training of infrequent users. </a:t>
            </a:r>
            <a:endParaRPr lang="en-US" sz="14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CB8894-6A96-44FC-8CF8-6A33A1AB250B}"/>
              </a:ext>
            </a:extLst>
          </p:cNvPr>
          <p:cNvSpPr>
            <a:spLocks noGrp="1"/>
          </p:cNvSpPr>
          <p:nvPr>
            <p:ph type="sldNum" sz="quarter" idx="12"/>
          </p:nvPr>
        </p:nvSpPr>
        <p:spPr/>
        <p:txBody>
          <a:bodyPr/>
          <a:lstStyle/>
          <a:p>
            <a:fld id="{F6C9923E-73A9-43C8-80AC-0F0734BB7A84}" type="slidenum">
              <a:rPr lang="en-IN" sz="1800" smtClean="0"/>
              <a:t>9</a:t>
            </a:fld>
            <a:endParaRPr lang="en-IN" sz="1800" dirty="0"/>
          </a:p>
        </p:txBody>
      </p:sp>
    </p:spTree>
    <p:extLst>
      <p:ext uri="{BB962C8B-B14F-4D97-AF65-F5344CB8AC3E}">
        <p14:creationId xmlns:p14="http://schemas.microsoft.com/office/powerpoint/2010/main" val="938933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1052</TotalTime>
  <Words>970</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Wisp</vt:lpstr>
      <vt:lpstr>“HELLO DOCTOR”  </vt:lpstr>
      <vt:lpstr>INDEX</vt:lpstr>
      <vt:lpstr>INTRODUCTION</vt:lpstr>
      <vt:lpstr>MOTIVATION</vt:lpstr>
      <vt:lpstr>EXISTING SYSTEM</vt:lpstr>
      <vt:lpstr>PROPOSED SYSTEM</vt:lpstr>
      <vt:lpstr>OBJECTIVES</vt:lpstr>
      <vt:lpstr>SYSTEM ARCHITECTURE &amp; USE CASE DIAGRAM</vt:lpstr>
      <vt:lpstr>DESCRIPTION OF THE SYSTEM</vt:lpstr>
      <vt:lpstr>APPLICATIONS</vt:lpstr>
      <vt:lpstr>ADVANTAGES &amp; DISADVANTAGES</vt:lpstr>
      <vt:lpstr>SCREENSHOTS-</vt:lpstr>
      <vt:lpstr>ABOUT US AND CONTACT US</vt:lpstr>
      <vt:lpstr>ROLE BASED LOGIN WITH VALIDATION</vt:lpstr>
      <vt:lpstr>NEW PATIENT REGISTRATION</vt:lpstr>
      <vt:lpstr>PATIENT LOGIN WITH DASHBOARD</vt:lpstr>
      <vt:lpstr>PATIENT’S APPOINTMENT PROCESS FLOWS</vt:lpstr>
      <vt:lpstr>DOCTOR LOGIN DASHBOARD AND PEOCESS FLOWS</vt:lpstr>
      <vt:lpstr>FRONTEND AND BACKEND</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WEDDING PLANNER</dc:title>
  <dc:creator>priyanka jadhav</dc:creator>
  <cp:lastModifiedBy>Jk Biraj</cp:lastModifiedBy>
  <cp:revision>44</cp:revision>
  <dcterms:created xsi:type="dcterms:W3CDTF">2021-02-01T11:24:43Z</dcterms:created>
  <dcterms:modified xsi:type="dcterms:W3CDTF">2021-09-29T05:34:45Z</dcterms:modified>
</cp:coreProperties>
</file>