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89" r:id="rId3"/>
    <p:sldId id="288" r:id="rId4"/>
    <p:sldId id="261" r:id="rId5"/>
    <p:sldId id="262" r:id="rId6"/>
    <p:sldId id="264" r:id="rId7"/>
    <p:sldId id="265" r:id="rId8"/>
    <p:sldId id="267" r:id="rId9"/>
    <p:sldId id="290" r:id="rId10"/>
    <p:sldId id="266" r:id="rId11"/>
    <p:sldId id="291" r:id="rId12"/>
    <p:sldId id="270" r:id="rId13"/>
    <p:sldId id="271" r:id="rId14"/>
    <p:sldId id="274" r:id="rId15"/>
    <p:sldId id="275" r:id="rId16"/>
    <p:sldId id="276" r:id="rId17"/>
    <p:sldId id="284" r:id="rId18"/>
    <p:sldId id="285" r:id="rId19"/>
    <p:sldId id="277" r:id="rId20"/>
    <p:sldId id="278" r:id="rId21"/>
    <p:sldId id="279" r:id="rId22"/>
    <p:sldId id="280" r:id="rId23"/>
    <p:sldId id="281" r:id="rId24"/>
    <p:sldId id="283" r:id="rId25"/>
  </p:sldIdLst>
  <p:sldSz cx="9144000" cy="6858000" type="screen4x3"/>
  <p:notesSz cx="6858000" cy="9144000"/>
  <p:kinsoku lang="ja-JP" invalStChars="、。，．・：；？！゛゜ヽヾゝゞ々ー’”）〕］｝〉》」』】°‰′″℃％ぁぃぅぇぉっゃゅょゎァィゥェォッャュョヮヵヶ!%),.:;?]}｡｣､･ｧｨｩｪｫｬｭｮｯｰﾞﾟ¢" invalEndChars="‘“（〔［｛〈《「『【￥＄$([\{｢£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Geneva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Geneva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Geneva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Geneva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Geneva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Geneva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Geneva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Geneva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Geneva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FF7C80"/>
    <a:srgbClr val="6E0000"/>
    <a:srgbClr val="5B1717"/>
    <a:srgbClr val="5A0C0C"/>
    <a:srgbClr val="6B0D0D"/>
    <a:srgbClr val="003399"/>
    <a:srgbClr val="840C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75" autoAdjust="0"/>
    <p:restoredTop sz="95280" autoAdjust="0"/>
  </p:normalViewPr>
  <p:slideViewPr>
    <p:cSldViewPr>
      <p:cViewPr varScale="1">
        <p:scale>
          <a:sx n="83" d="100"/>
          <a:sy n="83" d="100"/>
        </p:scale>
        <p:origin x="161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8014124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91902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5838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94799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08" name="Picture 16" descr=" SEAL3.jpg                                                      00006BACMac OS X                       B94893B7: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33600" y="2632075"/>
            <a:ext cx="4267200" cy="422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3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790700" y="3124200"/>
            <a:ext cx="55626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 sz="28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43000" y="1447800"/>
            <a:ext cx="6858000" cy="1143000"/>
          </a:xfrm>
        </p:spPr>
        <p:txBody>
          <a:bodyPr/>
          <a:lstStyle>
            <a:lvl1pPr algn="ctr">
              <a:defRPr sz="47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6156325" y="5943600"/>
            <a:ext cx="3013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1676400" y="830263"/>
            <a:ext cx="1219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33799" name="Picture 7" descr="Untitled-1.jpg                                                 00000893 keithpaul                      BC07756D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3800" name="Picture 8" descr="A [blk-201].jpg                                                00000893 keithpaul                      BC07756D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3" y="357188"/>
            <a:ext cx="3049587" cy="40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3801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0"/>
            <a:ext cx="91440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152400" y="6172200"/>
            <a:ext cx="3030538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latin typeface="Verdana" charset="0"/>
              </a:rPr>
              <a:t>enter Dept name in Title Master</a:t>
            </a:r>
          </a:p>
        </p:txBody>
      </p:sp>
      <p:sp>
        <p:nvSpPr>
          <p:cNvPr id="33804" name="Line 12"/>
          <p:cNvSpPr>
            <a:spLocks noChangeShapeType="1"/>
          </p:cNvSpPr>
          <p:nvPr/>
        </p:nvSpPr>
        <p:spPr bwMode="auto">
          <a:xfrm>
            <a:off x="0" y="60960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2909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4200" y="609600"/>
            <a:ext cx="22098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609600"/>
            <a:ext cx="64770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896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5898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32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000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371600"/>
            <a:ext cx="4000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7968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7227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0358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3125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46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696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81534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609600"/>
            <a:ext cx="8839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156325" y="5943600"/>
            <a:ext cx="3013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6" name="Line 22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73" name="Picture 49" descr="Untitled-1.jpg                                                 00000893 keithpaul                      BC07756D: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 descr="A [blk-201].jpg                                                00000893 keithpaul                      BC07756D: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"/>
            <a:ext cx="2592388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75" name="Picture 5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0"/>
            <a:ext cx="91440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76" name="Text Box 52"/>
          <p:cNvSpPr txBox="1">
            <a:spLocks noChangeArrowheads="1"/>
          </p:cNvSpPr>
          <p:nvPr/>
        </p:nvSpPr>
        <p:spPr bwMode="auto">
          <a:xfrm>
            <a:off x="8382000" y="6172200"/>
            <a:ext cx="6096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7EB13825-85DD-9A4A-BEAD-79462FEC6238}" type="slidenum">
              <a:rPr lang="en-US" sz="1400">
                <a:latin typeface="Verdana" charset="0"/>
              </a:rPr>
              <a:pPr>
                <a:spcBef>
                  <a:spcPct val="50000"/>
                </a:spcBef>
              </a:pPr>
              <a:t>‹#›</a:t>
            </a:fld>
            <a:endParaRPr lang="en-US" b="1">
              <a:solidFill>
                <a:srgbClr val="336699"/>
              </a:solidFill>
              <a:latin typeface="Verdana" charset="0"/>
            </a:endParaRPr>
          </a:p>
        </p:txBody>
      </p:sp>
      <p:sp>
        <p:nvSpPr>
          <p:cNvPr id="1077" name="Rectangle 53"/>
          <p:cNvSpPr>
            <a:spLocks noChangeArrowheads="1"/>
          </p:cNvSpPr>
          <p:nvPr/>
        </p:nvSpPr>
        <p:spPr bwMode="auto">
          <a:xfrm>
            <a:off x="152400" y="6172200"/>
            <a:ext cx="3084513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latin typeface="Verdana" charset="0"/>
              </a:rPr>
              <a:t>enter Dept name in Slide Master</a:t>
            </a:r>
            <a:endParaRPr lang="en-US" sz="1400">
              <a:solidFill>
                <a:srgbClr val="0B3D91"/>
              </a:solidFill>
              <a:latin typeface="Frutiger 66 BoldItalic" charset="0"/>
            </a:endParaRPr>
          </a:p>
        </p:txBody>
      </p:sp>
      <p:sp>
        <p:nvSpPr>
          <p:cNvPr id="1078" name="Line 54"/>
          <p:cNvSpPr>
            <a:spLocks noChangeShapeType="1"/>
          </p:cNvSpPr>
          <p:nvPr/>
        </p:nvSpPr>
        <p:spPr bwMode="auto">
          <a:xfrm>
            <a:off x="0" y="60960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881C1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881C1C"/>
          </a:solidFill>
          <a:latin typeface="Georgia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881C1C"/>
          </a:solidFill>
          <a:latin typeface="Georgia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881C1C"/>
          </a:solidFill>
          <a:latin typeface="Georgia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881C1C"/>
          </a:solidFill>
          <a:latin typeface="Georgia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881C1C"/>
          </a:solidFill>
          <a:latin typeface="Georgia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881C1C"/>
          </a:solidFill>
          <a:latin typeface="Georgia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881C1C"/>
          </a:solidFill>
          <a:latin typeface="Georgia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881C1C"/>
          </a:solidFill>
          <a:latin typeface="Georgia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Wingdings" charset="0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Times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Times" charset="0"/>
        <a:buChar char="•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Times" charset="0"/>
        <a:buChar char="•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Times" charset="0"/>
        <a:buChar char="•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Times" charset="0"/>
        <a:buChar char="•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Times" charset="0"/>
        <a:buChar char="•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6858000" cy="1143000"/>
          </a:xfrm>
          <a:noFill/>
          <a:ln/>
        </p:spPr>
        <p:txBody>
          <a:bodyPr/>
          <a:lstStyle/>
          <a:p>
            <a:br>
              <a:rPr lang="en-US" sz="3200" dirty="0"/>
            </a:br>
            <a:r>
              <a:rPr lang="en-US" sz="3200" dirty="0"/>
              <a:t>RLE Compression using Verilog and Verification using Functional Simulation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0" y="358140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3/8/2017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Test Bench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Verilog wrapper module which does the following </a:t>
            </a:r>
          </a:p>
          <a:p>
            <a:pPr lvl="1"/>
            <a:r>
              <a:rPr lang="en-US" dirty="0"/>
              <a:t>Invokes the Design Under Test (DUT) - RLE</a:t>
            </a:r>
          </a:p>
          <a:p>
            <a:pPr lvl="1"/>
            <a:r>
              <a:rPr lang="en-US" dirty="0"/>
              <a:t>Provides the inputs to the DUT</a:t>
            </a:r>
          </a:p>
          <a:p>
            <a:pPr lvl="1"/>
            <a:r>
              <a:rPr lang="en-US" dirty="0"/>
              <a:t>Formats the outputs suitable for viewing</a:t>
            </a:r>
            <a:br>
              <a:rPr lang="en-US" dirty="0"/>
            </a:br>
            <a:endParaRPr lang="en-US" dirty="0"/>
          </a:p>
          <a:p>
            <a:pPr marL="400050">
              <a:buFont typeface="Wingdings" panose="05000000000000000000" pitchFamily="2" charset="2"/>
              <a:buChar char="§"/>
            </a:pPr>
            <a:r>
              <a:rPr lang="en-US" dirty="0"/>
              <a:t>Verilog provides constructs such as procedural blocks and timing controls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5728900"/>
            <a:ext cx="876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Good source: https://people.ece.cornell.edu/land/courses/ece5760/Verilog/LatticeTestbenchPrimer.pdf</a:t>
            </a:r>
          </a:p>
        </p:txBody>
      </p:sp>
    </p:spTree>
    <p:extLst>
      <p:ext uri="{BB962C8B-B14F-4D97-AF65-F5344CB8AC3E}">
        <p14:creationId xmlns:p14="http://schemas.microsoft.com/office/powerpoint/2010/main" val="2087656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Bench Template</a:t>
            </a:r>
          </a:p>
        </p:txBody>
      </p:sp>
      <p:sp>
        <p:nvSpPr>
          <p:cNvPr id="4" name="Rectangle: Rounded Corners 3"/>
          <p:cNvSpPr/>
          <p:nvPr/>
        </p:nvSpPr>
        <p:spPr bwMode="auto">
          <a:xfrm>
            <a:off x="762000" y="1905000"/>
            <a:ext cx="7772400" cy="3733800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eneva" charset="0"/>
              <a:ea typeface="ＭＳ Ｐゴシック" charset="0"/>
            </a:endParaRPr>
          </a:p>
        </p:txBody>
      </p:sp>
      <p:sp>
        <p:nvSpPr>
          <p:cNvPr id="5" name="Rectangle: Rounded Corners 4"/>
          <p:cNvSpPr/>
          <p:nvPr/>
        </p:nvSpPr>
        <p:spPr bwMode="auto">
          <a:xfrm>
            <a:off x="1371600" y="2819400"/>
            <a:ext cx="3733800" cy="2362200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eneva" charset="0"/>
              <a:ea typeface="ＭＳ Ｐゴシック" charset="0"/>
            </a:endParaRPr>
          </a:p>
        </p:txBody>
      </p:sp>
      <p:sp>
        <p:nvSpPr>
          <p:cNvPr id="6" name="Rectangle: Rounded Corners 5"/>
          <p:cNvSpPr/>
          <p:nvPr/>
        </p:nvSpPr>
        <p:spPr bwMode="auto">
          <a:xfrm>
            <a:off x="2590800" y="3771900"/>
            <a:ext cx="1981200" cy="1028700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eneva" charset="0"/>
              <a:ea typeface="ＭＳ Ｐゴシック" charset="0"/>
            </a:endParaRPr>
          </a:p>
        </p:txBody>
      </p:sp>
      <p:sp>
        <p:nvSpPr>
          <p:cNvPr id="7" name="Rectangle: Rounded Corners 6"/>
          <p:cNvSpPr/>
          <p:nvPr/>
        </p:nvSpPr>
        <p:spPr bwMode="auto">
          <a:xfrm>
            <a:off x="5943600" y="3771900"/>
            <a:ext cx="1981200" cy="1028700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eneva" charset="0"/>
              <a:ea typeface="ＭＳ Ｐゴシック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4572000" y="4000500"/>
            <a:ext cx="13716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4572000" y="4495800"/>
            <a:ext cx="13716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1104900" y="2112318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Module ‘RLE_test’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30218" y="2956694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Instance ‘RLE_top’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19534" y="3993862"/>
            <a:ext cx="1958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RLE Verilog netlist </a:t>
            </a:r>
          </a:p>
          <a:p>
            <a:r>
              <a:rPr lang="en-US" sz="1600" dirty="0"/>
              <a:t>module (DUT)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43600" y="4000500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Procedural blocks </a:t>
            </a:r>
          </a:p>
          <a:p>
            <a:r>
              <a:rPr lang="en-US" sz="1600" dirty="0"/>
              <a:t>with test bench code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54418" y="3694418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DUT inputs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46916" y="4492823"/>
            <a:ext cx="1196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DUT outputs</a:t>
            </a:r>
          </a:p>
        </p:txBody>
      </p:sp>
    </p:spTree>
    <p:extLst>
      <p:ext uri="{BB962C8B-B14F-4D97-AF65-F5344CB8AC3E}">
        <p14:creationId xmlns:p14="http://schemas.microsoft.com/office/powerpoint/2010/main" val="1338005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Summary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>
                <a:ea typeface="ＭＳ Ｐゴシック" panose="020B0600070205080204" pitchFamily="34" charset="-128"/>
              </a:rPr>
              <a:t>To implement hardware for RLE</a:t>
            </a:r>
          </a:p>
          <a:p>
            <a:pPr lvl="1"/>
            <a:r>
              <a:rPr lang="en-US" altLang="en-US" sz="1600" dirty="0">
                <a:ea typeface="ＭＳ Ｐゴシック" panose="020B0600070205080204" pitchFamily="34" charset="-128"/>
              </a:rPr>
              <a:t>Encoding is done in Hardware (Verilog)</a:t>
            </a:r>
            <a:br>
              <a:rPr lang="en-US" altLang="en-US" sz="1600" dirty="0">
                <a:ea typeface="ＭＳ Ｐゴシック" panose="020B0600070205080204" pitchFamily="34" charset="-128"/>
              </a:rPr>
            </a:br>
            <a:endParaRPr lang="en-US" altLang="en-US" sz="1600" dirty="0">
              <a:ea typeface="ＭＳ Ｐゴシック" panose="020B0600070205080204" pitchFamily="34" charset="-128"/>
            </a:endParaRP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Functional simulation</a:t>
            </a:r>
          </a:p>
          <a:p>
            <a:pPr lvl="1"/>
            <a:r>
              <a:rPr lang="en-US" altLang="en-US" sz="1600" dirty="0">
                <a:ea typeface="ＭＳ Ｐゴシック" panose="020B0600070205080204" pitchFamily="34" charset="-128"/>
              </a:rPr>
              <a:t>Verify the design by providing the input stimulus and observe the output using Verilog test bench</a:t>
            </a:r>
            <a:br>
              <a:rPr lang="en-US" altLang="en-US" sz="1600" dirty="0">
                <a:ea typeface="ＭＳ Ｐゴシック" panose="020B0600070205080204" pitchFamily="34" charset="-128"/>
              </a:rPr>
            </a:br>
            <a:endParaRPr lang="en-US" altLang="en-US" sz="16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3989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ubtitle 4"/>
          <p:cNvSpPr>
            <a:spLocks noGrp="1"/>
          </p:cNvSpPr>
          <p:nvPr>
            <p:ph type="subTitle" idx="1"/>
          </p:nvPr>
        </p:nvSpPr>
        <p:spPr>
          <a:xfrm>
            <a:off x="1219200" y="2362200"/>
            <a:ext cx="6934200" cy="1752600"/>
          </a:xfrm>
        </p:spPr>
        <p:txBody>
          <a:bodyPr/>
          <a:lstStyle/>
          <a:p>
            <a:r>
              <a:rPr lang="en-US" altLang="en-US" sz="3600" b="1">
                <a:ea typeface="ＭＳ Ｐゴシック" panose="020B0600070205080204" pitchFamily="34" charset="-128"/>
              </a:rPr>
              <a:t>Appendix</a:t>
            </a:r>
          </a:p>
          <a:p>
            <a:r>
              <a:rPr lang="en-US" altLang="en-US" sz="3600" b="1">
                <a:ea typeface="ＭＳ Ｐゴシック" panose="020B0600070205080204" pitchFamily="34" charset="-128"/>
              </a:rPr>
              <a:t>Signals and their Description </a:t>
            </a:r>
          </a:p>
        </p:txBody>
      </p:sp>
    </p:spTree>
    <p:extLst>
      <p:ext uri="{BB962C8B-B14F-4D97-AF65-F5344CB8AC3E}">
        <p14:creationId xmlns:p14="http://schemas.microsoft.com/office/powerpoint/2010/main" val="2434107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RLE Internal Signals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err="1">
                <a:ea typeface="ＭＳ Ｐゴシック" panose="020B0600070205080204" pitchFamily="34" charset="-128"/>
              </a:rPr>
              <a:t>reg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rd_reg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connected to </a:t>
            </a:r>
            <a:r>
              <a:rPr lang="en-US" altLang="en-US" dirty="0" err="1">
                <a:ea typeface="ＭＳ Ｐゴシック" panose="020B0600070205080204" pitchFamily="34" charset="-128"/>
              </a:rPr>
              <a:t>rd_req</a:t>
            </a:r>
            <a:r>
              <a:rPr lang="en-US" altLang="en-US" dirty="0">
                <a:ea typeface="ＭＳ Ｐゴシック" panose="020B0600070205080204" pitchFamily="34" charset="-128"/>
              </a:rPr>
              <a:t>; </a:t>
            </a:r>
          </a:p>
          <a:p>
            <a:pPr eaLnBrk="1" hangingPunct="1"/>
            <a:r>
              <a:rPr lang="en-US" altLang="en-US" sz="2000" dirty="0" err="1">
                <a:ea typeface="ＭＳ Ｐゴシック" panose="020B0600070205080204" pitchFamily="34" charset="-128"/>
              </a:rPr>
              <a:t>reg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wr_reg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Connected to </a:t>
            </a:r>
            <a:r>
              <a:rPr lang="en-US" altLang="en-US" dirty="0" err="1">
                <a:ea typeface="ＭＳ Ｐゴシック" panose="020B0600070205080204" pitchFamily="34" charset="-128"/>
              </a:rPr>
              <a:t>wr_req</a:t>
            </a:r>
            <a:r>
              <a:rPr lang="en-US" altLang="en-US" dirty="0">
                <a:ea typeface="ＭＳ Ｐゴシック" panose="020B0600070205080204" pitchFamily="34" charset="-128"/>
              </a:rPr>
              <a:t>;</a:t>
            </a:r>
          </a:p>
          <a:p>
            <a:pPr eaLnBrk="1" hangingPunct="1"/>
            <a:r>
              <a:rPr lang="en-US" altLang="en-US" sz="2000" dirty="0" err="1">
                <a:ea typeface="ＭＳ Ｐゴシック" panose="020B0600070205080204" pitchFamily="34" charset="-128"/>
              </a:rPr>
              <a:t>reg</a:t>
            </a:r>
            <a:r>
              <a:rPr lang="en-US" altLang="en-US" sz="2000" dirty="0">
                <a:ea typeface="ＭＳ Ｐゴシック" panose="020B0600070205080204" pitchFamily="34" charset="-128"/>
              </a:rPr>
              <a:t> [22:0]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bit_count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Stores number of same consecutive bit in bit stream</a:t>
            </a:r>
          </a:p>
          <a:p>
            <a:pPr lvl="1" eaLnBrk="1" hangingPunct="1"/>
            <a:r>
              <a:rPr lang="en-US" altLang="en-US" dirty="0" err="1">
                <a:ea typeface="ＭＳ Ｐゴシック" panose="020B0600070205080204" pitchFamily="34" charset="-128"/>
              </a:rPr>
              <a:t>value_type</a:t>
            </a:r>
            <a:r>
              <a:rPr lang="en-US" altLang="en-US" dirty="0">
                <a:ea typeface="ＭＳ Ｐゴシック" panose="020B0600070205080204" pitchFamily="34" charset="-128"/>
              </a:rPr>
              <a:t> represent bit ID</a:t>
            </a:r>
          </a:p>
          <a:p>
            <a:pPr eaLnBrk="1" hangingPunct="1"/>
            <a:r>
              <a:rPr lang="en-US" altLang="en-US" sz="2000" dirty="0" err="1">
                <a:ea typeface="ＭＳ Ｐゴシック" panose="020B0600070205080204" pitchFamily="34" charset="-128"/>
              </a:rPr>
              <a:t>reg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value_type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Bit ID</a:t>
            </a:r>
          </a:p>
        </p:txBody>
      </p:sp>
    </p:spTree>
    <p:extLst>
      <p:ext uri="{BB962C8B-B14F-4D97-AF65-F5344CB8AC3E}">
        <p14:creationId xmlns:p14="http://schemas.microsoft.com/office/powerpoint/2010/main" val="2008103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RLE Internal Signals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err="1">
                <a:ea typeface="ＭＳ Ｐゴシック" panose="020B0600070205080204" pitchFamily="34" charset="-128"/>
              </a:rPr>
              <a:t>reg</a:t>
            </a:r>
            <a:r>
              <a:rPr lang="en-US" altLang="en-US" sz="2000" dirty="0">
                <a:ea typeface="ＭＳ Ｐゴシック" panose="020B0600070205080204" pitchFamily="34" charset="-128"/>
              </a:rPr>
              <a:t> [7:0]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shift_buf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Store 8 bit segment of bit stream comes from input side FIFO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Will be shifted out to calculate number of bits</a:t>
            </a:r>
          </a:p>
          <a:p>
            <a:pPr eaLnBrk="1" hangingPunct="1"/>
            <a:r>
              <a:rPr lang="en-US" altLang="en-US" sz="2000" dirty="0" err="1">
                <a:ea typeface="ＭＳ Ｐゴシック" panose="020B0600070205080204" pitchFamily="34" charset="-128"/>
              </a:rPr>
              <a:t>reg</a:t>
            </a:r>
            <a:r>
              <a:rPr lang="en-US" altLang="en-US" sz="2000" dirty="0">
                <a:ea typeface="ＭＳ Ｐゴシック" panose="020B0600070205080204" pitchFamily="34" charset="-128"/>
              </a:rPr>
              <a:t> [3:0]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shift_count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Current shift amount of </a:t>
            </a:r>
            <a:r>
              <a:rPr lang="en-US" altLang="en-US" dirty="0" err="1">
                <a:ea typeface="ＭＳ Ｐゴシック" panose="020B0600070205080204" pitchFamily="34" charset="-128"/>
              </a:rPr>
              <a:t>shift_buf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000" dirty="0" err="1">
                <a:ea typeface="ＭＳ Ｐゴシック" panose="020B0600070205080204" pitchFamily="34" charset="-128"/>
              </a:rPr>
              <a:t>reg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new_bitstream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Indicate new bit sequence is starting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Current encoded data segment is passed to output side FIFO</a:t>
            </a: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2012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RLE Internal Signals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err="1">
                <a:ea typeface="ＭＳ Ｐゴシック" panose="020B0600070205080204" pitchFamily="34" charset="-128"/>
              </a:rPr>
              <a:t>reg</a:t>
            </a:r>
            <a:r>
              <a:rPr lang="en-US" altLang="en-US" sz="2000" dirty="0">
                <a:ea typeface="ＭＳ Ｐゴシック" panose="020B0600070205080204" pitchFamily="34" charset="-128"/>
              </a:rPr>
              <a:t> [3:0] state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Represent State.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There are 9 states in total</a:t>
            </a:r>
          </a:p>
          <a:p>
            <a:pPr eaLnBrk="1" hangingPunct="1"/>
            <a:r>
              <a:rPr lang="en-US" altLang="en-US" sz="2000" dirty="0" err="1">
                <a:ea typeface="ＭＳ Ｐゴシック" panose="020B0600070205080204" pitchFamily="34" charset="-128"/>
              </a:rPr>
              <a:t>reg</a:t>
            </a:r>
            <a:r>
              <a:rPr lang="en-US" altLang="en-US" sz="2000" dirty="0">
                <a:ea typeface="ＭＳ Ｐゴシック" panose="020B0600070205080204" pitchFamily="34" charset="-128"/>
              </a:rPr>
              <a:t> [3:0]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next_state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Represent Next state</a:t>
            </a:r>
          </a:p>
        </p:txBody>
      </p:sp>
    </p:spTree>
    <p:extLst>
      <p:ext uri="{BB962C8B-B14F-4D97-AF65-F5344CB8AC3E}">
        <p14:creationId xmlns:p14="http://schemas.microsoft.com/office/powerpoint/2010/main" val="3995959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RLE Interface - Input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input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clk,rst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sz="1600" dirty="0">
                <a:ea typeface="ＭＳ Ｐゴシック" panose="020B0600070205080204" pitchFamily="34" charset="-128"/>
              </a:rPr>
              <a:t>clk and reset</a:t>
            </a:r>
          </a:p>
          <a:p>
            <a:pPr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input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recv_ready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sz="1600" dirty="0">
                <a:ea typeface="ＭＳ Ｐゴシック" panose="020B0600070205080204" pitchFamily="34" charset="-128"/>
              </a:rPr>
              <a:t>Connected with (!</a:t>
            </a:r>
            <a:r>
              <a:rPr lang="en-US" altLang="en-US" sz="1600" dirty="0" err="1">
                <a:ea typeface="ＭＳ Ｐゴシック" panose="020B0600070205080204" pitchFamily="34" charset="-128"/>
              </a:rPr>
              <a:t>fifo_empty</a:t>
            </a:r>
            <a:r>
              <a:rPr lang="en-US" altLang="en-US" sz="1600" dirty="0">
                <a:ea typeface="ＭＳ Ｐゴシック" panose="020B0600070205080204" pitchFamily="34" charset="-128"/>
              </a:rPr>
              <a:t>) of input side FIFO</a:t>
            </a:r>
          </a:p>
          <a:p>
            <a:pPr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input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send_ready</a:t>
            </a:r>
            <a:endParaRPr lang="en-US" altLang="en-US" sz="1600" dirty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sz="1600" dirty="0">
                <a:ea typeface="ＭＳ Ｐゴシック" panose="020B0600070205080204" pitchFamily="34" charset="-128"/>
              </a:rPr>
              <a:t>Connected with (!</a:t>
            </a:r>
            <a:r>
              <a:rPr lang="en-US" altLang="en-US" sz="1600" dirty="0" err="1">
                <a:ea typeface="ＭＳ Ｐゴシック" panose="020B0600070205080204" pitchFamily="34" charset="-128"/>
              </a:rPr>
              <a:t>fifo_full</a:t>
            </a:r>
            <a:r>
              <a:rPr lang="en-US" altLang="en-US" sz="1600" dirty="0">
                <a:ea typeface="ＭＳ Ｐゴシック" panose="020B0600070205080204" pitchFamily="34" charset="-128"/>
              </a:rPr>
              <a:t>) of output side FIFO</a:t>
            </a:r>
          </a:p>
          <a:p>
            <a:pPr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input [7:0]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in_data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sz="1600" dirty="0">
                <a:ea typeface="ＭＳ Ｐゴシック" panose="020B0600070205080204" pitchFamily="34" charset="-128"/>
              </a:rPr>
              <a:t>Input data from input side FIFO</a:t>
            </a:r>
          </a:p>
          <a:p>
            <a:pPr lvl="1" eaLnBrk="1" hangingPunct="1"/>
            <a:r>
              <a:rPr lang="en-US" altLang="en-US" sz="1600" dirty="0">
                <a:ea typeface="ＭＳ Ｐゴシック" panose="020B0600070205080204" pitchFamily="34" charset="-128"/>
              </a:rPr>
              <a:t>8 bit segment of original bit stream</a:t>
            </a:r>
          </a:p>
          <a:p>
            <a:pPr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input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end_of_stream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sz="1600" dirty="0">
                <a:ea typeface="ＭＳ Ｐゴシック" panose="020B0600070205080204" pitchFamily="34" charset="-128"/>
              </a:rPr>
              <a:t>Indicate the end of bit stream</a:t>
            </a:r>
          </a:p>
          <a:p>
            <a:pPr lvl="1" eaLnBrk="1" hangingPunct="1"/>
            <a:r>
              <a:rPr lang="en-US" altLang="en-US" sz="1600" dirty="0">
                <a:ea typeface="ＭＳ Ｐゴシック" panose="020B0600070205080204" pitchFamily="34" charset="-128"/>
              </a:rPr>
              <a:t>Request flushing out the last segment </a:t>
            </a:r>
          </a:p>
        </p:txBody>
      </p:sp>
    </p:spTree>
    <p:extLst>
      <p:ext uri="{BB962C8B-B14F-4D97-AF65-F5344CB8AC3E}">
        <p14:creationId xmlns:p14="http://schemas.microsoft.com/office/powerpoint/2010/main" val="854785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RLE Interface - Output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output [23:0] </a:t>
            </a:r>
            <a:r>
              <a:rPr lang="en-US" altLang="en-US" dirty="0" err="1">
                <a:ea typeface="ＭＳ Ｐゴシック" panose="020B0600070205080204" pitchFamily="34" charset="-128"/>
              </a:rPr>
              <a:t>out_data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sz="1600" dirty="0">
                <a:ea typeface="ＭＳ Ｐゴシック" panose="020B0600070205080204" pitchFamily="34" charset="-128"/>
              </a:rPr>
              <a:t>Output data to output side FIFO</a:t>
            </a:r>
          </a:p>
          <a:p>
            <a:pPr lvl="1" eaLnBrk="1" hangingPunct="1"/>
            <a:r>
              <a:rPr lang="en-US" altLang="en-US" sz="1600" dirty="0">
                <a:ea typeface="ＭＳ Ｐゴシック" panose="020B0600070205080204" pitchFamily="34" charset="-128"/>
              </a:rPr>
              <a:t>[23] has bit ID, [22:0] has bit counting value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output </a:t>
            </a:r>
            <a:r>
              <a:rPr lang="en-US" altLang="en-US" dirty="0" err="1">
                <a:ea typeface="ＭＳ Ｐゴシック" panose="020B0600070205080204" pitchFamily="34" charset="-128"/>
              </a:rPr>
              <a:t>rd_req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sz="1600" dirty="0">
                <a:ea typeface="ＭＳ Ｐゴシック" panose="020B0600070205080204" pitchFamily="34" charset="-128"/>
              </a:rPr>
              <a:t>Read request for input side FIFO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output </a:t>
            </a:r>
            <a:r>
              <a:rPr lang="en-US" altLang="en-US" dirty="0" err="1">
                <a:ea typeface="ＭＳ Ｐゴシック" panose="020B0600070205080204" pitchFamily="34" charset="-128"/>
              </a:rPr>
              <a:t>wr_req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sz="1600" dirty="0">
                <a:ea typeface="ＭＳ Ｐゴシック" panose="020B0600070205080204" pitchFamily="34" charset="-128"/>
              </a:rPr>
              <a:t>Write request for output side FIFO</a:t>
            </a: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5239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Oval 4"/>
          <p:cNvSpPr>
            <a:spLocks noChangeArrowheads="1"/>
          </p:cNvSpPr>
          <p:nvPr/>
        </p:nvSpPr>
        <p:spPr bwMode="auto">
          <a:xfrm>
            <a:off x="6400800" y="3429000"/>
            <a:ext cx="1143000" cy="1219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40C22"/>
              </a:buClr>
              <a:buSzPct val="10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READ_INPUT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FF0000"/>
                </a:solidFill>
                <a:latin typeface="Arial" panose="020B0604020202020204" pitchFamily="34" charset="0"/>
              </a:rPr>
              <a:t>shift_buf = in_data</a:t>
            </a:r>
          </a:p>
        </p:txBody>
      </p:sp>
      <p:sp>
        <p:nvSpPr>
          <p:cNvPr id="44035" name="Oval 5"/>
          <p:cNvSpPr>
            <a:spLocks noChangeArrowheads="1"/>
          </p:cNvSpPr>
          <p:nvPr/>
        </p:nvSpPr>
        <p:spPr bwMode="auto">
          <a:xfrm>
            <a:off x="6553200" y="1905000"/>
            <a:ext cx="1143000" cy="1219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40C22"/>
              </a:buClr>
              <a:buSzPct val="10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WAIT_INPUT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FF0000"/>
                </a:solidFill>
                <a:latin typeface="Arial" panose="020B0604020202020204" pitchFamily="34" charset="0"/>
              </a:rPr>
              <a:t>rd_reg = 0</a:t>
            </a:r>
          </a:p>
        </p:txBody>
      </p:sp>
      <p:sp>
        <p:nvSpPr>
          <p:cNvPr id="44036" name="Oval 6"/>
          <p:cNvSpPr>
            <a:spLocks noChangeArrowheads="1"/>
          </p:cNvSpPr>
          <p:nvPr/>
        </p:nvSpPr>
        <p:spPr bwMode="auto">
          <a:xfrm>
            <a:off x="5791200" y="685800"/>
            <a:ext cx="1143000" cy="1219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40C22"/>
              </a:buClr>
              <a:buSzPct val="10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REQUEST_INPUT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FF0000"/>
                </a:solidFill>
                <a:latin typeface="Arial" panose="020B0604020202020204" pitchFamily="34" charset="0"/>
              </a:rPr>
              <a:t>rd_reg = 1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FF0000"/>
                </a:solidFill>
                <a:latin typeface="Arial" panose="020B0604020202020204" pitchFamily="34" charset="0"/>
              </a:rPr>
              <a:t>shift_count = 0</a:t>
            </a:r>
          </a:p>
        </p:txBody>
      </p:sp>
      <p:sp>
        <p:nvSpPr>
          <p:cNvPr id="44037" name="Oval 7"/>
          <p:cNvSpPr>
            <a:spLocks noChangeArrowheads="1"/>
          </p:cNvSpPr>
          <p:nvPr/>
        </p:nvSpPr>
        <p:spPr bwMode="auto">
          <a:xfrm>
            <a:off x="5334000" y="4495800"/>
            <a:ext cx="1143000" cy="1219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40C22"/>
              </a:buClr>
              <a:buSzPct val="10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COUNT_BITS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FF0000"/>
                </a:solidFill>
                <a:latin typeface="Arial" panose="020B0604020202020204" pitchFamily="34" charset="0"/>
              </a:rPr>
              <a:t>Increase bit_count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FF0000"/>
                </a:solidFill>
                <a:latin typeface="Arial" panose="020B0604020202020204" pitchFamily="34" charset="0"/>
              </a:rPr>
              <a:t>Set/reset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FF0000"/>
                </a:solidFill>
                <a:latin typeface="Arial" panose="020B0604020202020204" pitchFamily="34" charset="0"/>
              </a:rPr>
              <a:t>new_bitstream</a:t>
            </a:r>
          </a:p>
        </p:txBody>
      </p:sp>
      <p:sp>
        <p:nvSpPr>
          <p:cNvPr id="44038" name="Oval 8"/>
          <p:cNvSpPr>
            <a:spLocks noChangeArrowheads="1"/>
          </p:cNvSpPr>
          <p:nvPr/>
        </p:nvSpPr>
        <p:spPr bwMode="auto">
          <a:xfrm>
            <a:off x="2819400" y="4724400"/>
            <a:ext cx="1143000" cy="1219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40C22"/>
              </a:buClr>
              <a:buSzPct val="10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SHIFT_BITS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FF0000"/>
                </a:solidFill>
                <a:latin typeface="Arial" panose="020B0604020202020204" pitchFamily="34" charset="0"/>
              </a:rPr>
              <a:t>Shift sift_buf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FF0000"/>
                </a:solidFill>
                <a:latin typeface="Arial" panose="020B0604020202020204" pitchFamily="34" charset="0"/>
              </a:rPr>
              <a:t>Increase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FF0000"/>
                </a:solidFill>
                <a:latin typeface="Arial" panose="020B0604020202020204" pitchFamily="34" charset="0"/>
              </a:rPr>
              <a:t>shift_count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FF0000"/>
                </a:solidFill>
                <a:latin typeface="Arial" panose="020B0604020202020204" pitchFamily="34" charset="0"/>
              </a:rPr>
              <a:t>Lookup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FF0000"/>
                </a:solidFill>
                <a:latin typeface="Arial" panose="020B0604020202020204" pitchFamily="34" charset="0"/>
              </a:rPr>
              <a:t>new_bitstream</a:t>
            </a:r>
          </a:p>
        </p:txBody>
      </p:sp>
      <p:sp>
        <p:nvSpPr>
          <p:cNvPr id="44039" name="Oval 9"/>
          <p:cNvSpPr>
            <a:spLocks noChangeArrowheads="1"/>
          </p:cNvSpPr>
          <p:nvPr/>
        </p:nvSpPr>
        <p:spPr bwMode="auto">
          <a:xfrm>
            <a:off x="1447800" y="3733800"/>
            <a:ext cx="1143000" cy="1219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40C22"/>
              </a:buClr>
              <a:buSzPct val="10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COUNT_DONE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FF0000"/>
                </a:solidFill>
                <a:latin typeface="Arial" panose="020B0604020202020204" pitchFamily="34" charset="0"/>
              </a:rPr>
              <a:t>wr_reg = 1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44040" name="Oval 10"/>
          <p:cNvSpPr>
            <a:spLocks noChangeArrowheads="1"/>
          </p:cNvSpPr>
          <p:nvPr/>
        </p:nvSpPr>
        <p:spPr bwMode="auto">
          <a:xfrm>
            <a:off x="1219200" y="2057400"/>
            <a:ext cx="1143000" cy="1219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40C22"/>
              </a:buClr>
              <a:buSzPct val="10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WAIT_OUTPUT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FF0000"/>
                </a:solidFill>
                <a:latin typeface="Arial" panose="020B0604020202020204" pitchFamily="34" charset="0"/>
              </a:rPr>
              <a:t>wr_reg = 0</a:t>
            </a:r>
          </a:p>
        </p:txBody>
      </p:sp>
      <p:sp>
        <p:nvSpPr>
          <p:cNvPr id="44041" name="Oval 11"/>
          <p:cNvSpPr>
            <a:spLocks noChangeArrowheads="1"/>
          </p:cNvSpPr>
          <p:nvPr/>
        </p:nvSpPr>
        <p:spPr bwMode="auto">
          <a:xfrm>
            <a:off x="1981200" y="762000"/>
            <a:ext cx="1143000" cy="1219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40C22"/>
              </a:buClr>
              <a:buSzPct val="10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RESET_COUNT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FF0000"/>
                </a:solidFill>
                <a:latin typeface="Arial" panose="020B0604020202020204" pitchFamily="34" charset="0"/>
              </a:rPr>
              <a:t>bit_count = 0</a:t>
            </a:r>
          </a:p>
        </p:txBody>
      </p:sp>
      <p:sp>
        <p:nvSpPr>
          <p:cNvPr id="44042" name="Oval 12"/>
          <p:cNvSpPr>
            <a:spLocks noChangeArrowheads="1"/>
          </p:cNvSpPr>
          <p:nvPr/>
        </p:nvSpPr>
        <p:spPr bwMode="auto">
          <a:xfrm>
            <a:off x="4038600" y="533400"/>
            <a:ext cx="1143000" cy="1219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40C22"/>
              </a:buClr>
              <a:buSzPct val="10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INIT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FF0000"/>
                </a:solidFill>
                <a:latin typeface="Arial" panose="020B0604020202020204" pitchFamily="34" charset="0"/>
              </a:rPr>
              <a:t>bit_count = 0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FF0000"/>
                </a:solidFill>
                <a:latin typeface="Arial" panose="020B0604020202020204" pitchFamily="34" charset="0"/>
              </a:rPr>
              <a:t>shift_buf = 0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FF0000"/>
                </a:solidFill>
                <a:latin typeface="Arial" panose="020B0604020202020204" pitchFamily="34" charset="0"/>
              </a:rPr>
              <a:t>rd_reg = 0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FF0000"/>
                </a:solidFill>
                <a:latin typeface="Arial" panose="020B0604020202020204" pitchFamily="34" charset="0"/>
              </a:rPr>
              <a:t>wr_req_reg = 0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FF0000"/>
                </a:solidFill>
                <a:latin typeface="Arial" panose="020B0604020202020204" pitchFamily="34" charset="0"/>
              </a:rPr>
              <a:t>new_bitstream = 1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cxnSp>
        <p:nvCxnSpPr>
          <p:cNvPr id="44043" name="Straight Arrow Connector 13"/>
          <p:cNvCxnSpPr>
            <a:cxnSpLocks noChangeShapeType="1"/>
            <a:stCxn id="44042" idx="6"/>
            <a:endCxn id="44036" idx="2"/>
          </p:cNvCxnSpPr>
          <p:nvPr/>
        </p:nvCxnSpPr>
        <p:spPr bwMode="auto">
          <a:xfrm>
            <a:off x="5181600" y="1143000"/>
            <a:ext cx="609600" cy="152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4" name="Straight Arrow Connector 15"/>
          <p:cNvCxnSpPr>
            <a:cxnSpLocks noChangeShapeType="1"/>
            <a:stCxn id="44036" idx="5"/>
          </p:cNvCxnSpPr>
          <p:nvPr/>
        </p:nvCxnSpPr>
        <p:spPr bwMode="auto">
          <a:xfrm rot="16200000" flipH="1">
            <a:off x="6723857" y="1770856"/>
            <a:ext cx="254000" cy="1666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5" name="Shape 17"/>
          <p:cNvCxnSpPr>
            <a:cxnSpLocks noChangeShapeType="1"/>
            <a:stCxn id="44036" idx="6"/>
            <a:endCxn id="44036" idx="0"/>
          </p:cNvCxnSpPr>
          <p:nvPr/>
        </p:nvCxnSpPr>
        <p:spPr bwMode="auto">
          <a:xfrm flipH="1" flipV="1">
            <a:off x="6362700" y="685800"/>
            <a:ext cx="571500" cy="609600"/>
          </a:xfrm>
          <a:prstGeom prst="curvedConnector4">
            <a:avLst>
              <a:gd name="adj1" fmla="val -40000"/>
              <a:gd name="adj2" fmla="val 137500"/>
            </a:avLst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6" name="Straight Arrow Connector 21"/>
          <p:cNvCxnSpPr>
            <a:cxnSpLocks noChangeShapeType="1"/>
            <a:stCxn id="44035" idx="4"/>
            <a:endCxn id="44034" idx="0"/>
          </p:cNvCxnSpPr>
          <p:nvPr/>
        </p:nvCxnSpPr>
        <p:spPr bwMode="auto">
          <a:xfrm rot="5400000">
            <a:off x="6896100" y="3200400"/>
            <a:ext cx="304800" cy="152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7" name="Straight Arrow Connector 26"/>
          <p:cNvCxnSpPr>
            <a:cxnSpLocks noChangeShapeType="1"/>
            <a:stCxn id="44034" idx="3"/>
            <a:endCxn id="44037" idx="7"/>
          </p:cNvCxnSpPr>
          <p:nvPr/>
        </p:nvCxnSpPr>
        <p:spPr bwMode="auto">
          <a:xfrm rot="5400000">
            <a:off x="6337301" y="4443412"/>
            <a:ext cx="203200" cy="257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8" name="Curved Connector 34"/>
          <p:cNvCxnSpPr>
            <a:cxnSpLocks noChangeShapeType="1"/>
            <a:stCxn id="44037" idx="1"/>
            <a:endCxn id="44038" idx="7"/>
          </p:cNvCxnSpPr>
          <p:nvPr/>
        </p:nvCxnSpPr>
        <p:spPr bwMode="auto">
          <a:xfrm rot="-5400000" flipH="1" flipV="1">
            <a:off x="4533901" y="3935412"/>
            <a:ext cx="228600" cy="1704975"/>
          </a:xfrm>
          <a:prstGeom prst="curvedConnector3">
            <a:avLst>
              <a:gd name="adj1" fmla="val -14403"/>
            </a:avLst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9" name="Curved Connector 36"/>
          <p:cNvCxnSpPr>
            <a:cxnSpLocks noChangeShapeType="1"/>
            <a:stCxn id="44038" idx="5"/>
            <a:endCxn id="44037" idx="3"/>
          </p:cNvCxnSpPr>
          <p:nvPr/>
        </p:nvCxnSpPr>
        <p:spPr bwMode="auto">
          <a:xfrm rot="5400000" flipH="1" flipV="1">
            <a:off x="4533901" y="4799012"/>
            <a:ext cx="228600" cy="1704975"/>
          </a:xfrm>
          <a:prstGeom prst="curvedConnector3">
            <a:avLst>
              <a:gd name="adj1" fmla="val -178106"/>
            </a:avLst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0" name="Shape 39"/>
          <p:cNvCxnSpPr>
            <a:cxnSpLocks noChangeShapeType="1"/>
            <a:stCxn id="44038" idx="2"/>
            <a:endCxn id="44039" idx="4"/>
          </p:cNvCxnSpPr>
          <p:nvPr/>
        </p:nvCxnSpPr>
        <p:spPr bwMode="auto">
          <a:xfrm rot="10800000">
            <a:off x="2019300" y="4953000"/>
            <a:ext cx="800100" cy="381000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1" name="Straight Arrow Connector 41"/>
          <p:cNvCxnSpPr>
            <a:cxnSpLocks noChangeShapeType="1"/>
            <a:stCxn id="44038" idx="0"/>
            <a:endCxn id="44036" idx="4"/>
          </p:cNvCxnSpPr>
          <p:nvPr/>
        </p:nvCxnSpPr>
        <p:spPr bwMode="auto">
          <a:xfrm rot="5400000" flipH="1" flipV="1">
            <a:off x="3467100" y="1828800"/>
            <a:ext cx="2819400" cy="297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2" name="Shape 59"/>
          <p:cNvCxnSpPr>
            <a:cxnSpLocks noChangeShapeType="1"/>
            <a:stCxn id="44039" idx="3"/>
            <a:endCxn id="44039" idx="1"/>
          </p:cNvCxnSpPr>
          <p:nvPr/>
        </p:nvCxnSpPr>
        <p:spPr bwMode="auto">
          <a:xfrm rot="5400000" flipH="1">
            <a:off x="1184276" y="4343400"/>
            <a:ext cx="862012" cy="1587"/>
          </a:xfrm>
          <a:prstGeom prst="curvedConnector5">
            <a:avLst>
              <a:gd name="adj1" fmla="val -26519"/>
              <a:gd name="adj2" fmla="val 57265870"/>
              <a:gd name="adj3" fmla="val 126519"/>
            </a:avLst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3" name="Straight Arrow Connector 64"/>
          <p:cNvCxnSpPr>
            <a:cxnSpLocks noChangeShapeType="1"/>
            <a:stCxn id="44039" idx="0"/>
            <a:endCxn id="44040" idx="4"/>
          </p:cNvCxnSpPr>
          <p:nvPr/>
        </p:nvCxnSpPr>
        <p:spPr bwMode="auto">
          <a:xfrm rot="16200000" flipV="1">
            <a:off x="1676400" y="3390900"/>
            <a:ext cx="457200" cy="228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4" name="Straight Arrow Connector 66"/>
          <p:cNvCxnSpPr>
            <a:cxnSpLocks noChangeShapeType="1"/>
            <a:stCxn id="44040" idx="0"/>
            <a:endCxn id="44041" idx="3"/>
          </p:cNvCxnSpPr>
          <p:nvPr/>
        </p:nvCxnSpPr>
        <p:spPr bwMode="auto">
          <a:xfrm rot="5400000" flipH="1" flipV="1">
            <a:off x="1842294" y="1751806"/>
            <a:ext cx="254000" cy="3571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5" name="Straight Arrow Connector 68"/>
          <p:cNvCxnSpPr>
            <a:cxnSpLocks noChangeShapeType="1"/>
            <a:stCxn id="44041" idx="7"/>
            <a:endCxn id="44042" idx="2"/>
          </p:cNvCxnSpPr>
          <p:nvPr/>
        </p:nvCxnSpPr>
        <p:spPr bwMode="auto">
          <a:xfrm rot="16200000" flipH="1">
            <a:off x="3396457" y="500856"/>
            <a:ext cx="203200" cy="10810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6" name="Straight Arrow Connector 70"/>
          <p:cNvCxnSpPr>
            <a:cxnSpLocks noChangeShapeType="1"/>
            <a:stCxn id="44041" idx="5"/>
            <a:endCxn id="44037" idx="0"/>
          </p:cNvCxnSpPr>
          <p:nvPr/>
        </p:nvCxnSpPr>
        <p:spPr bwMode="auto">
          <a:xfrm rot="16200000" flipH="1">
            <a:off x="3085307" y="1675606"/>
            <a:ext cx="2692400" cy="29479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57" name="TextBox 80"/>
          <p:cNvSpPr txBox="1">
            <a:spLocks noChangeArrowheads="1"/>
          </p:cNvSpPr>
          <p:nvPr/>
        </p:nvSpPr>
        <p:spPr bwMode="auto">
          <a:xfrm>
            <a:off x="7086600" y="838200"/>
            <a:ext cx="8985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40C22"/>
              </a:buClr>
              <a:buSzPct val="10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>
                <a:latin typeface="Arial" panose="020B0604020202020204" pitchFamily="34" charset="0"/>
              </a:rPr>
              <a:t>!recv_read</a:t>
            </a:r>
          </a:p>
        </p:txBody>
      </p:sp>
      <p:cxnSp>
        <p:nvCxnSpPr>
          <p:cNvPr id="44058" name="Straight Arrow Connector 84"/>
          <p:cNvCxnSpPr>
            <a:cxnSpLocks noChangeShapeType="1"/>
            <a:stCxn id="44036" idx="3"/>
            <a:endCxn id="44039" idx="7"/>
          </p:cNvCxnSpPr>
          <p:nvPr/>
        </p:nvCxnSpPr>
        <p:spPr bwMode="auto">
          <a:xfrm rot="5400000">
            <a:off x="3098801" y="1052512"/>
            <a:ext cx="2184400" cy="35337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59" name="TextBox 87"/>
          <p:cNvSpPr txBox="1">
            <a:spLocks noChangeArrowheads="1"/>
          </p:cNvSpPr>
          <p:nvPr/>
        </p:nvSpPr>
        <p:spPr bwMode="auto">
          <a:xfrm>
            <a:off x="3962400" y="1905000"/>
            <a:ext cx="1290638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40C22"/>
              </a:buClr>
              <a:buSzPct val="10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>
                <a:latin typeface="Arial" panose="020B0604020202020204" pitchFamily="34" charset="0"/>
              </a:rPr>
              <a:t>!recv_read&amp;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>
                <a:latin typeface="Arial" panose="020B0604020202020204" pitchFamily="34" charset="0"/>
              </a:rPr>
              <a:t>end_of_stream&amp;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>
                <a:latin typeface="Arial" panose="020B0604020202020204" pitchFamily="34" charset="0"/>
              </a:rPr>
              <a:t>bit_count != 0</a:t>
            </a:r>
          </a:p>
        </p:txBody>
      </p:sp>
      <p:sp>
        <p:nvSpPr>
          <p:cNvPr id="44060" name="TextBox 92"/>
          <p:cNvSpPr txBox="1">
            <a:spLocks noChangeArrowheads="1"/>
          </p:cNvSpPr>
          <p:nvPr/>
        </p:nvSpPr>
        <p:spPr bwMode="auto">
          <a:xfrm>
            <a:off x="1524000" y="5181600"/>
            <a:ext cx="117316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40C22"/>
              </a:buClr>
              <a:buSzPct val="10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>
                <a:latin typeface="Arial" panose="020B0604020202020204" pitchFamily="34" charset="0"/>
              </a:rPr>
              <a:t>new_bitstream</a:t>
            </a:r>
          </a:p>
        </p:txBody>
      </p:sp>
      <p:sp>
        <p:nvSpPr>
          <p:cNvPr id="44061" name="TextBox 93"/>
          <p:cNvSpPr txBox="1">
            <a:spLocks noChangeArrowheads="1"/>
          </p:cNvSpPr>
          <p:nvPr/>
        </p:nvSpPr>
        <p:spPr bwMode="auto">
          <a:xfrm>
            <a:off x="3352800" y="3505200"/>
            <a:ext cx="12668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40C22"/>
              </a:buClr>
              <a:buSzPct val="10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>
                <a:latin typeface="Arial" panose="020B0604020202020204" pitchFamily="34" charset="0"/>
              </a:rPr>
              <a:t>shift_count == 7</a:t>
            </a:r>
          </a:p>
        </p:txBody>
      </p:sp>
      <p:sp>
        <p:nvSpPr>
          <p:cNvPr id="44062" name="TextBox 94"/>
          <p:cNvSpPr txBox="1">
            <a:spLocks noChangeArrowheads="1"/>
          </p:cNvSpPr>
          <p:nvPr/>
        </p:nvSpPr>
        <p:spPr bwMode="auto">
          <a:xfrm>
            <a:off x="1752600" y="3276600"/>
            <a:ext cx="9683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40C22"/>
              </a:buClr>
              <a:buSzPct val="10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>
                <a:latin typeface="Arial" panose="020B0604020202020204" pitchFamily="34" charset="0"/>
              </a:rPr>
              <a:t>send_ready</a:t>
            </a:r>
          </a:p>
        </p:txBody>
      </p:sp>
      <p:sp>
        <p:nvSpPr>
          <p:cNvPr id="44063" name="TextBox 130"/>
          <p:cNvSpPr txBox="1">
            <a:spLocks noChangeArrowheads="1"/>
          </p:cNvSpPr>
          <p:nvPr/>
        </p:nvSpPr>
        <p:spPr bwMode="auto">
          <a:xfrm>
            <a:off x="2895600" y="762000"/>
            <a:ext cx="11874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40C22"/>
              </a:buClr>
              <a:buSzPct val="10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>
                <a:latin typeface="Arial" panose="020B0604020202020204" pitchFamily="34" charset="0"/>
              </a:rPr>
              <a:t>end_of_stream</a:t>
            </a:r>
          </a:p>
        </p:txBody>
      </p:sp>
    </p:spTree>
    <p:extLst>
      <p:ext uri="{BB962C8B-B14F-4D97-AF65-F5344CB8AC3E}">
        <p14:creationId xmlns:p14="http://schemas.microsoft.com/office/powerpoint/2010/main" val="3391760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to write Verilog for a custom design</a:t>
            </a:r>
            <a:br>
              <a:rPr lang="en-US" dirty="0"/>
            </a:br>
            <a:endParaRPr lang="en-US" dirty="0"/>
          </a:p>
          <a:p>
            <a:r>
              <a:rPr lang="en-US" dirty="0"/>
              <a:t>Understand how to verify your design using functional simulation </a:t>
            </a:r>
            <a:br>
              <a:rPr lang="en-US" dirty="0"/>
            </a:br>
            <a:endParaRPr lang="en-US" dirty="0"/>
          </a:p>
          <a:p>
            <a:r>
              <a:rPr lang="en-US" dirty="0"/>
              <a:t>Learn to write Verilog test bench for your design 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242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RLE State in detail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INIT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Initialize registers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REQUEST_INPUT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Assert rd_req signal to FIFO by setting rd_reg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FIFO takes rd_req signal at next clock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WAIT_INPUT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1 cycle stall is needed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De-assert rd_req by setting rd_reg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READ_INPUT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FIFO provides valid data after taking rd_req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shift_buf stores 8 bit input data </a:t>
            </a:r>
          </a:p>
        </p:txBody>
      </p:sp>
    </p:spTree>
    <p:extLst>
      <p:ext uri="{BB962C8B-B14F-4D97-AF65-F5344CB8AC3E}">
        <p14:creationId xmlns:p14="http://schemas.microsoft.com/office/powerpoint/2010/main" val="4040832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RLE State in detail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COUNT_BITS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Count number of consecutive bits in </a:t>
            </a:r>
            <a:r>
              <a:rPr lang="en-US" altLang="en-US" dirty="0" err="1">
                <a:ea typeface="ＭＳ Ｐゴシック" panose="020B0600070205080204" pitchFamily="34" charset="-128"/>
              </a:rPr>
              <a:t>shift_buf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If new type of bit starts, store bit ID in </a:t>
            </a:r>
            <a:r>
              <a:rPr lang="en-US" altLang="en-US" dirty="0" err="1">
                <a:ea typeface="ＭＳ Ｐゴシック" panose="020B0600070205080204" pitchFamily="34" charset="-128"/>
              </a:rPr>
              <a:t>value_type</a:t>
            </a:r>
            <a:r>
              <a:rPr lang="en-US" altLang="en-US" dirty="0">
                <a:ea typeface="ＭＳ Ｐゴシック" panose="020B0600070205080204" pitchFamily="34" charset="-128"/>
              </a:rPr>
              <a:t> register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If current </a:t>
            </a:r>
            <a:r>
              <a:rPr lang="en-US" altLang="en-US" dirty="0" err="1">
                <a:ea typeface="ＭＳ Ｐゴシック" panose="020B0600070205080204" pitchFamily="34" charset="-128"/>
              </a:rPr>
              <a:t>value_type</a:t>
            </a:r>
            <a:r>
              <a:rPr lang="en-US" altLang="en-US" dirty="0">
                <a:ea typeface="ＭＳ Ｐゴシック" panose="020B0600070205080204" pitchFamily="34" charset="-128"/>
              </a:rPr>
              <a:t> and </a:t>
            </a:r>
            <a:r>
              <a:rPr lang="en-US" altLang="en-US" dirty="0" err="1">
                <a:ea typeface="ＭＳ Ｐゴシック" panose="020B0600070205080204" pitchFamily="34" charset="-128"/>
              </a:rPr>
              <a:t>shift_buf</a:t>
            </a:r>
            <a:r>
              <a:rPr lang="en-US" altLang="en-US" dirty="0">
                <a:ea typeface="ＭＳ Ｐゴシック" panose="020B0600070205080204" pitchFamily="34" charset="-128"/>
              </a:rPr>
              <a:t>[0] is not matched, notify current encoding is completed and new encoding will be started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SHIFT_BITS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Right shift the </a:t>
            </a:r>
            <a:r>
              <a:rPr lang="en-US" altLang="en-US" dirty="0" err="1">
                <a:ea typeface="ＭＳ Ｐゴシック" panose="020B0600070205080204" pitchFamily="34" charset="-128"/>
              </a:rPr>
              <a:t>shift_buf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Increase </a:t>
            </a:r>
            <a:r>
              <a:rPr lang="en-US" altLang="en-US" dirty="0" err="1">
                <a:ea typeface="ＭＳ Ｐゴシック" panose="020B0600070205080204" pitchFamily="34" charset="-128"/>
              </a:rPr>
              <a:t>shift_count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Look up </a:t>
            </a:r>
            <a:r>
              <a:rPr lang="en-US" altLang="en-US" dirty="0" err="1">
                <a:ea typeface="ＭＳ Ｐゴシック" panose="020B0600070205080204" pitchFamily="34" charset="-128"/>
              </a:rPr>
              <a:t>new_bitstream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COUNT_DONE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Assert </a:t>
            </a:r>
            <a:r>
              <a:rPr lang="en-US" altLang="en-US" dirty="0" err="1">
                <a:ea typeface="ＭＳ Ｐゴシック" panose="020B0600070205080204" pitchFamily="34" charset="-128"/>
              </a:rPr>
              <a:t>wr_req</a:t>
            </a:r>
            <a:r>
              <a:rPr lang="en-US" altLang="en-US" dirty="0">
                <a:ea typeface="ＭＳ Ｐゴシック" panose="020B0600070205080204" pitchFamily="34" charset="-128"/>
              </a:rPr>
              <a:t> by setting </a:t>
            </a:r>
            <a:r>
              <a:rPr lang="en-US" altLang="en-US" dirty="0" err="1">
                <a:ea typeface="ＭＳ Ｐゴシック" panose="020B0600070205080204" pitchFamily="34" charset="-128"/>
              </a:rPr>
              <a:t>wr_reg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FIFO will take </a:t>
            </a:r>
            <a:r>
              <a:rPr lang="en-US" altLang="en-US" dirty="0" err="1">
                <a:ea typeface="ＭＳ Ｐゴシック" panose="020B0600070205080204" pitchFamily="34" charset="-128"/>
              </a:rPr>
              <a:t>wr_req</a:t>
            </a:r>
            <a:r>
              <a:rPr lang="en-US" altLang="en-US" dirty="0">
                <a:ea typeface="ＭＳ Ｐゴシック" panose="020B0600070205080204" pitchFamily="34" charset="-128"/>
              </a:rPr>
              <a:t> signal in next clock cycle</a:t>
            </a:r>
          </a:p>
        </p:txBody>
      </p:sp>
    </p:spTree>
    <p:extLst>
      <p:ext uri="{BB962C8B-B14F-4D97-AF65-F5344CB8AC3E}">
        <p14:creationId xmlns:p14="http://schemas.microsoft.com/office/powerpoint/2010/main" val="28955273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RLE State in detail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WAIT_OUTPUT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1 cycle stall is needed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De-assert wr_req by setting wr_reg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RESET_COUNT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Reset bit counting register after passing encoded data to output side FIFO</a:t>
            </a: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4973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Race Condition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4191000" y="1905000"/>
            <a:ext cx="4572000" cy="4525963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Produces different simulation result from real hardware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Keeping verilog design guideline is important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828800"/>
            <a:ext cx="2895600" cy="3694113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>
                <a:latin typeface="Arial" charset="0"/>
                <a:ea typeface="ＭＳ Ｐゴシック" charset="-128"/>
              </a:rPr>
              <a:t>always @(posedge clk) </a:t>
            </a:r>
          </a:p>
          <a:p>
            <a:pPr eaLnBrk="1" hangingPunct="1">
              <a:defRPr/>
            </a:pPr>
            <a:r>
              <a:rPr lang="en-US">
                <a:latin typeface="Arial" charset="0"/>
                <a:ea typeface="ＭＳ Ｐゴシック" charset="-128"/>
              </a:rPr>
              <a:t>   a = b;</a:t>
            </a:r>
          </a:p>
          <a:p>
            <a:pPr eaLnBrk="1" hangingPunct="1">
              <a:defRPr/>
            </a:pPr>
            <a:r>
              <a:rPr lang="en-US">
                <a:latin typeface="Arial" charset="0"/>
                <a:ea typeface="ＭＳ Ｐゴシック" charset="-128"/>
              </a:rPr>
              <a:t>always @(posedge clk)</a:t>
            </a:r>
          </a:p>
          <a:p>
            <a:pPr eaLnBrk="1" hangingPunct="1">
              <a:defRPr/>
            </a:pPr>
            <a:r>
              <a:rPr lang="en-US">
                <a:latin typeface="Arial" charset="0"/>
                <a:ea typeface="ＭＳ Ｐゴシック" charset="-128"/>
              </a:rPr>
              <a:t>   b = c;</a:t>
            </a:r>
          </a:p>
          <a:p>
            <a:pPr eaLnBrk="1" hangingPunct="1">
              <a:defRPr/>
            </a:pPr>
            <a:endParaRPr lang="en-US">
              <a:latin typeface="Arial" charset="0"/>
              <a:ea typeface="ＭＳ Ｐゴシック" charset="-128"/>
            </a:endParaRPr>
          </a:p>
          <a:p>
            <a:pPr eaLnBrk="1" hangingPunct="1">
              <a:defRPr/>
            </a:pPr>
            <a:endParaRPr lang="en-US">
              <a:latin typeface="Arial" charset="0"/>
              <a:ea typeface="ＭＳ Ｐゴシック" charset="-128"/>
            </a:endParaRPr>
          </a:p>
          <a:p>
            <a:pPr eaLnBrk="1" hangingPunct="1">
              <a:defRPr/>
            </a:pPr>
            <a:r>
              <a:rPr lang="en-US">
                <a:latin typeface="Arial" charset="0"/>
                <a:ea typeface="ＭＳ Ｐゴシック" charset="-128"/>
              </a:rPr>
              <a:t>Which statement will be executed first?</a:t>
            </a:r>
          </a:p>
          <a:p>
            <a:pPr eaLnBrk="1" hangingPunct="1">
              <a:defRPr/>
            </a:pPr>
            <a:endParaRPr lang="en-US">
              <a:latin typeface="Arial" charset="0"/>
              <a:ea typeface="ＭＳ Ｐゴシック" charset="-128"/>
            </a:endParaRPr>
          </a:p>
          <a:p>
            <a:pPr eaLnBrk="1" hangingPunct="1">
              <a:defRPr/>
            </a:pPr>
            <a:endParaRPr lang="en-US">
              <a:latin typeface="Arial" charset="0"/>
              <a:ea typeface="ＭＳ Ｐゴシック" charset="-128"/>
            </a:endParaRPr>
          </a:p>
          <a:p>
            <a:pPr eaLnBrk="1" hangingPunct="1">
              <a:defRPr/>
            </a:pPr>
            <a:endParaRPr lang="en-US">
              <a:latin typeface="Arial" charset="0"/>
              <a:ea typeface="ＭＳ Ｐゴシック" charset="-128"/>
            </a:endParaRPr>
          </a:p>
          <a:p>
            <a:pPr eaLnBrk="1" hangingPunct="1">
              <a:defRPr/>
            </a:pPr>
            <a:endParaRPr lang="en-US">
              <a:latin typeface="Arial" charset="0"/>
              <a:ea typeface="ＭＳ Ｐゴシック" charset="-128"/>
            </a:endParaRPr>
          </a:p>
          <a:p>
            <a:pPr eaLnBrk="1" hangingPunct="1">
              <a:defRPr/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26629" name="TextBox 5"/>
          <p:cNvSpPr txBox="1">
            <a:spLocks noChangeArrowheads="1"/>
          </p:cNvSpPr>
          <p:nvPr/>
        </p:nvSpPr>
        <p:spPr bwMode="auto">
          <a:xfrm>
            <a:off x="609600" y="1447800"/>
            <a:ext cx="1441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40C22"/>
              </a:buClr>
              <a:buSzPct val="10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An Example</a:t>
            </a:r>
          </a:p>
        </p:txBody>
      </p:sp>
    </p:spTree>
    <p:extLst>
      <p:ext uri="{BB962C8B-B14F-4D97-AF65-F5344CB8AC3E}">
        <p14:creationId xmlns:p14="http://schemas.microsoft.com/office/powerpoint/2010/main" val="3980727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Important Design Guideline for LAB 3 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Do not mix BA and NBA in the same always block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Use BA for combinational circuit in given design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State transition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Use NBA for sequential circuit in given design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Updating registers</a:t>
            </a:r>
          </a:p>
        </p:txBody>
      </p:sp>
    </p:spTree>
    <p:extLst>
      <p:ext uri="{BB962C8B-B14F-4D97-AF65-F5344CB8AC3E}">
        <p14:creationId xmlns:p14="http://schemas.microsoft.com/office/powerpoint/2010/main" val="2419674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Length 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data stream and records how many bits</a:t>
            </a:r>
          </a:p>
          <a:p>
            <a:pPr marL="0" indent="0">
              <a:buNone/>
            </a:pPr>
            <a:r>
              <a:rPr lang="en-US" dirty="0"/>
              <a:t>   are the same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Output the value of the bit and the number of</a:t>
            </a:r>
          </a:p>
          <a:p>
            <a:pPr marL="0" indent="0">
              <a:buNone/>
            </a:pPr>
            <a:r>
              <a:rPr lang="en-US" dirty="0"/>
              <a:t>    iterations of that value</a:t>
            </a:r>
          </a:p>
          <a:p>
            <a:pPr lvl="1"/>
            <a:r>
              <a:rPr lang="en-US" dirty="0"/>
              <a:t>ID Value</a:t>
            </a:r>
          </a:p>
          <a:p>
            <a:pPr lvl="1"/>
            <a:r>
              <a:rPr lang="en-US" dirty="0"/>
              <a:t>Count Value</a:t>
            </a:r>
          </a:p>
        </p:txBody>
      </p:sp>
    </p:spTree>
    <p:extLst>
      <p:ext uri="{BB962C8B-B14F-4D97-AF65-F5344CB8AC3E}">
        <p14:creationId xmlns:p14="http://schemas.microsoft.com/office/powerpoint/2010/main" val="3228769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Run Length Encoding (Contd..)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Input – 8 Bit data stream segments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Output – 24 Bit data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How does it work?</a:t>
            </a:r>
          </a:p>
          <a:p>
            <a:pPr lvl="1"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First bit – ID Bit (0 or 1)</a:t>
            </a:r>
          </a:p>
          <a:p>
            <a:pPr lvl="1"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Count value - 23 bits  (Number of 0s or 1s)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More of same value in sequence, more data is saved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Worst Case -  Interchanging data (01010101.....)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662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Illustration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276725" y="1617663"/>
            <a:ext cx="381000" cy="304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>
                <a:solidFill>
                  <a:schemeClr val="tx1"/>
                </a:solidFill>
                <a:ea typeface="ＭＳ Ｐゴシック" charset="-128"/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4657725" y="1617663"/>
            <a:ext cx="381000" cy="304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>
                <a:solidFill>
                  <a:schemeClr val="tx1"/>
                </a:solidFill>
                <a:ea typeface="ＭＳ Ｐゴシック" charset="-128"/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5038725" y="1617663"/>
            <a:ext cx="381000" cy="304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  <a:ea typeface="ＭＳ Ｐゴシック" charset="-128"/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5419725" y="1617663"/>
            <a:ext cx="381000" cy="304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>
                <a:solidFill>
                  <a:schemeClr val="tx1"/>
                </a:solidFill>
                <a:ea typeface="ＭＳ Ｐゴシック" charset="-128"/>
              </a:rPr>
              <a:t>0</a:t>
            </a:r>
          </a:p>
        </p:txBody>
      </p:sp>
      <p:sp>
        <p:nvSpPr>
          <p:cNvPr id="8" name="Rectangle 7"/>
          <p:cNvSpPr/>
          <p:nvPr/>
        </p:nvSpPr>
        <p:spPr>
          <a:xfrm>
            <a:off x="5800725" y="1617663"/>
            <a:ext cx="381000" cy="304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>
                <a:solidFill>
                  <a:schemeClr val="tx1"/>
                </a:solidFill>
                <a:ea typeface="ＭＳ Ｐゴシック" charset="-128"/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6181725" y="1617663"/>
            <a:ext cx="381000" cy="304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>
                <a:solidFill>
                  <a:schemeClr val="tx1"/>
                </a:solidFill>
                <a:ea typeface="ＭＳ Ｐゴシック" charset="-128"/>
              </a:rPr>
              <a:t>0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62725" y="1617663"/>
            <a:ext cx="381000" cy="304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>
                <a:solidFill>
                  <a:schemeClr val="tx1"/>
                </a:solidFill>
                <a:ea typeface="ＭＳ Ｐゴシック" charset="-128"/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43725" y="1617663"/>
            <a:ext cx="381000" cy="304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>
                <a:solidFill>
                  <a:schemeClr val="tx1"/>
                </a:solidFill>
                <a:ea typeface="ＭＳ Ｐゴシック" charset="-128"/>
              </a:rPr>
              <a:t>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086225" y="2913063"/>
            <a:ext cx="381000" cy="304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>
                <a:solidFill>
                  <a:schemeClr val="tx1"/>
                </a:solidFill>
                <a:ea typeface="ＭＳ Ｐゴシック" charset="-128"/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467225" y="2913063"/>
            <a:ext cx="3048000" cy="304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>
                <a:solidFill>
                  <a:schemeClr val="tx1"/>
                </a:solidFill>
                <a:ea typeface="ＭＳ Ｐゴシック" charset="-128"/>
              </a:rPr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86225" y="3522663"/>
            <a:ext cx="381000" cy="304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>
                <a:solidFill>
                  <a:schemeClr val="tx1"/>
                </a:solidFill>
                <a:ea typeface="ＭＳ Ｐゴシック" charset="-128"/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467225" y="3522663"/>
            <a:ext cx="3048000" cy="304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>
                <a:solidFill>
                  <a:schemeClr val="tx1"/>
                </a:solidFill>
                <a:ea typeface="ＭＳ Ｐゴシック" charset="-128"/>
              </a:rPr>
              <a:t>7</a:t>
            </a:r>
          </a:p>
        </p:txBody>
      </p:sp>
      <p:sp>
        <p:nvSpPr>
          <p:cNvPr id="17423" name="TextBox 29"/>
          <p:cNvSpPr txBox="1">
            <a:spLocks noChangeArrowheads="1"/>
          </p:cNvSpPr>
          <p:nvPr/>
        </p:nvSpPr>
        <p:spPr bwMode="auto">
          <a:xfrm>
            <a:off x="5745163" y="2667000"/>
            <a:ext cx="4540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40C22"/>
              </a:buClr>
              <a:buSzPct val="10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23bit</a:t>
            </a:r>
          </a:p>
        </p:txBody>
      </p:sp>
      <p:sp>
        <p:nvSpPr>
          <p:cNvPr id="17424" name="TextBox 30"/>
          <p:cNvSpPr txBox="1">
            <a:spLocks noChangeArrowheads="1"/>
          </p:cNvSpPr>
          <p:nvPr/>
        </p:nvSpPr>
        <p:spPr bwMode="auto">
          <a:xfrm>
            <a:off x="4086225" y="2695575"/>
            <a:ext cx="3905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40C22"/>
              </a:buClr>
              <a:buSzPct val="10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1bit</a:t>
            </a:r>
          </a:p>
        </p:txBody>
      </p:sp>
      <p:sp>
        <p:nvSpPr>
          <p:cNvPr id="17425" name="TextBox 31"/>
          <p:cNvSpPr txBox="1">
            <a:spLocks noChangeArrowheads="1"/>
          </p:cNvSpPr>
          <p:nvPr/>
        </p:nvSpPr>
        <p:spPr bwMode="auto">
          <a:xfrm>
            <a:off x="679450" y="1814513"/>
            <a:ext cx="3006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40C22"/>
              </a:buClr>
              <a:buSzPct val="10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Original Data Stream Segment</a:t>
            </a:r>
          </a:p>
        </p:txBody>
      </p:sp>
      <p:sp>
        <p:nvSpPr>
          <p:cNvPr id="17426" name="TextBox 32"/>
          <p:cNvSpPr txBox="1">
            <a:spLocks noChangeArrowheads="1"/>
          </p:cNvSpPr>
          <p:nvPr/>
        </p:nvSpPr>
        <p:spPr bwMode="auto">
          <a:xfrm>
            <a:off x="495300" y="3608388"/>
            <a:ext cx="30829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40C22"/>
              </a:buClr>
              <a:buSzPct val="10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Encoded Data Stream Segment</a:t>
            </a:r>
          </a:p>
        </p:txBody>
      </p:sp>
      <p:sp>
        <p:nvSpPr>
          <p:cNvPr id="17427" name="TextBox 33"/>
          <p:cNvSpPr txBox="1">
            <a:spLocks noChangeArrowheads="1"/>
          </p:cNvSpPr>
          <p:nvPr/>
        </p:nvSpPr>
        <p:spPr bwMode="auto">
          <a:xfrm>
            <a:off x="5745163" y="1371600"/>
            <a:ext cx="3905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40C22"/>
              </a:buClr>
              <a:buSzPct val="10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8bit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276725" y="2227263"/>
            <a:ext cx="381000" cy="304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>
                <a:solidFill>
                  <a:schemeClr val="tx1"/>
                </a:solidFill>
                <a:ea typeface="ＭＳ Ｐゴシック" charset="-128"/>
              </a:rPr>
              <a:t>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657725" y="2227263"/>
            <a:ext cx="381000" cy="304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>
                <a:solidFill>
                  <a:schemeClr val="tx1"/>
                </a:solidFill>
                <a:ea typeface="ＭＳ Ｐゴシック" charset="-128"/>
              </a:rPr>
              <a:t>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038725" y="2227263"/>
            <a:ext cx="381000" cy="304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>
                <a:solidFill>
                  <a:schemeClr val="tx1"/>
                </a:solidFill>
                <a:ea typeface="ＭＳ Ｐゴシック" charset="-128"/>
              </a:rPr>
              <a:t>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419725" y="2227263"/>
            <a:ext cx="381000" cy="304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>
                <a:solidFill>
                  <a:schemeClr val="tx1"/>
                </a:solidFill>
                <a:ea typeface="ＭＳ Ｐゴシック" charset="-128"/>
              </a:rPr>
              <a:t>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800725" y="2227263"/>
            <a:ext cx="381000" cy="304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>
                <a:solidFill>
                  <a:schemeClr val="tx1"/>
                </a:solidFill>
                <a:ea typeface="ＭＳ Ｐゴシック" charset="-128"/>
              </a:rPr>
              <a:t>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181725" y="2227263"/>
            <a:ext cx="381000" cy="304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>
                <a:solidFill>
                  <a:schemeClr val="tx1"/>
                </a:solidFill>
                <a:ea typeface="ＭＳ Ｐゴシック" charset="-128"/>
              </a:rPr>
              <a:t>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562725" y="2227263"/>
            <a:ext cx="381000" cy="304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>
                <a:solidFill>
                  <a:schemeClr val="tx1"/>
                </a:solidFill>
                <a:ea typeface="ＭＳ Ｐゴシック" charset="-128"/>
              </a:rPr>
              <a:t>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943725" y="2227263"/>
            <a:ext cx="381000" cy="304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>
                <a:solidFill>
                  <a:schemeClr val="tx1"/>
                </a:solidFill>
                <a:ea typeface="ＭＳ Ｐゴシック" charset="-128"/>
              </a:rPr>
              <a:t>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086225" y="4132263"/>
            <a:ext cx="381000" cy="304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>
                <a:solidFill>
                  <a:schemeClr val="tx1"/>
                </a:solidFill>
                <a:ea typeface="ＭＳ Ｐゴシック" charset="-128"/>
              </a:rPr>
              <a:t>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467225" y="4132263"/>
            <a:ext cx="3048000" cy="304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>
                <a:solidFill>
                  <a:schemeClr val="tx1"/>
                </a:solidFill>
                <a:ea typeface="ＭＳ Ｐゴシック" charset="-128"/>
              </a:rPr>
              <a:t>4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086225" y="4741863"/>
            <a:ext cx="381000" cy="304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>
                <a:solidFill>
                  <a:schemeClr val="tx1"/>
                </a:solidFill>
                <a:ea typeface="ＭＳ Ｐゴシック" charset="-128"/>
              </a:rPr>
              <a:t>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467225" y="4741863"/>
            <a:ext cx="3048000" cy="304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>
                <a:solidFill>
                  <a:schemeClr val="tx1"/>
                </a:solidFill>
                <a:ea typeface="ＭＳ Ｐゴシック" charset="-128"/>
              </a:rPr>
              <a:t>2</a:t>
            </a:r>
          </a:p>
        </p:txBody>
      </p:sp>
      <p:cxnSp>
        <p:nvCxnSpPr>
          <p:cNvPr id="17440" name="Elbow Connector 41"/>
          <p:cNvCxnSpPr>
            <a:cxnSpLocks noChangeShapeType="1"/>
            <a:stCxn id="11" idx="3"/>
          </p:cNvCxnSpPr>
          <p:nvPr/>
        </p:nvCxnSpPr>
        <p:spPr bwMode="auto">
          <a:xfrm flipH="1">
            <a:off x="4114800" y="1770063"/>
            <a:ext cx="3209925" cy="304800"/>
          </a:xfrm>
          <a:prstGeom prst="bentConnector3">
            <a:avLst>
              <a:gd name="adj1" fmla="val -7120"/>
            </a:avLst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41" name="Shape 43"/>
          <p:cNvCxnSpPr>
            <a:cxnSpLocks noChangeShapeType="1"/>
            <a:endCxn id="25" idx="1"/>
          </p:cNvCxnSpPr>
          <p:nvPr/>
        </p:nvCxnSpPr>
        <p:spPr bwMode="auto">
          <a:xfrm rot="16200000" flipH="1">
            <a:off x="4043363" y="2146300"/>
            <a:ext cx="304800" cy="161925"/>
          </a:xfrm>
          <a:prstGeom prst="bentConnector2">
            <a:avLst/>
          </a:prstGeom>
          <a:noFill/>
          <a:ln w="25400">
            <a:solidFill>
              <a:schemeClr val="accent1"/>
            </a:solidFill>
            <a:miter lim="800000"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7442" name="Group 51"/>
          <p:cNvGrpSpPr>
            <a:grpSpLocks/>
          </p:cNvGrpSpPr>
          <p:nvPr/>
        </p:nvGrpSpPr>
        <p:grpSpPr bwMode="auto">
          <a:xfrm>
            <a:off x="3886200" y="4308475"/>
            <a:ext cx="3629025" cy="568325"/>
            <a:chOff x="3886200" y="3300414"/>
            <a:chExt cx="3629025" cy="568324"/>
          </a:xfrm>
        </p:grpSpPr>
        <p:cxnSp>
          <p:nvCxnSpPr>
            <p:cNvPr id="17451" name="Elbow Connector 47"/>
            <p:cNvCxnSpPr>
              <a:cxnSpLocks noChangeShapeType="1"/>
            </p:cNvCxnSpPr>
            <p:nvPr/>
          </p:nvCxnSpPr>
          <p:spPr bwMode="auto">
            <a:xfrm flipH="1">
              <a:off x="3886200" y="3300414"/>
              <a:ext cx="3629025" cy="304800"/>
            </a:xfrm>
            <a:prstGeom prst="bentConnector3">
              <a:avLst>
                <a:gd name="adj1" fmla="val -6301"/>
              </a:avLst>
            </a:prstGeom>
            <a:noFill/>
            <a:ln w="25400">
              <a:solidFill>
                <a:schemeClr val="accent1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52" name="Shape 49"/>
            <p:cNvCxnSpPr>
              <a:cxnSpLocks noChangeShapeType="1"/>
            </p:cNvCxnSpPr>
            <p:nvPr/>
          </p:nvCxnSpPr>
          <p:spPr bwMode="auto">
            <a:xfrm rot="16200000" flipH="1">
              <a:off x="3833813" y="3616325"/>
              <a:ext cx="304800" cy="200025"/>
            </a:xfrm>
            <a:prstGeom prst="bentConnector2">
              <a:avLst/>
            </a:prstGeom>
            <a:noFill/>
            <a:ln w="25400">
              <a:solidFill>
                <a:schemeClr val="accent1"/>
              </a:solidFill>
              <a:miter lim="800000"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443" name="Group 52"/>
          <p:cNvGrpSpPr>
            <a:grpSpLocks/>
          </p:cNvGrpSpPr>
          <p:nvPr/>
        </p:nvGrpSpPr>
        <p:grpSpPr bwMode="auto">
          <a:xfrm>
            <a:off x="3886200" y="3675063"/>
            <a:ext cx="3629025" cy="609600"/>
            <a:chOff x="3886200" y="3276600"/>
            <a:chExt cx="3629025" cy="609600"/>
          </a:xfrm>
        </p:grpSpPr>
        <p:cxnSp>
          <p:nvCxnSpPr>
            <p:cNvPr id="17449" name="Elbow Connector 53"/>
            <p:cNvCxnSpPr>
              <a:cxnSpLocks noChangeShapeType="1"/>
            </p:cNvCxnSpPr>
            <p:nvPr/>
          </p:nvCxnSpPr>
          <p:spPr bwMode="auto">
            <a:xfrm flipH="1">
              <a:off x="3886200" y="3276600"/>
              <a:ext cx="3629025" cy="304800"/>
            </a:xfrm>
            <a:prstGeom prst="bentConnector3">
              <a:avLst>
                <a:gd name="adj1" fmla="val -6301"/>
              </a:avLst>
            </a:prstGeom>
            <a:noFill/>
            <a:ln w="25400">
              <a:solidFill>
                <a:schemeClr val="accent1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50" name="Shape 54"/>
            <p:cNvCxnSpPr>
              <a:cxnSpLocks noChangeShapeType="1"/>
            </p:cNvCxnSpPr>
            <p:nvPr/>
          </p:nvCxnSpPr>
          <p:spPr bwMode="auto">
            <a:xfrm rot="16200000" flipH="1">
              <a:off x="3833813" y="3633787"/>
              <a:ext cx="304800" cy="200025"/>
            </a:xfrm>
            <a:prstGeom prst="bentConnector2">
              <a:avLst/>
            </a:prstGeom>
            <a:noFill/>
            <a:ln w="25400">
              <a:solidFill>
                <a:schemeClr val="accent1"/>
              </a:solidFill>
              <a:miter lim="800000"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444" name="Group 55"/>
          <p:cNvGrpSpPr>
            <a:grpSpLocks/>
          </p:cNvGrpSpPr>
          <p:nvPr/>
        </p:nvGrpSpPr>
        <p:grpSpPr bwMode="auto">
          <a:xfrm>
            <a:off x="3886200" y="3065463"/>
            <a:ext cx="3629025" cy="609600"/>
            <a:chOff x="3886200" y="3276600"/>
            <a:chExt cx="3629025" cy="609600"/>
          </a:xfrm>
        </p:grpSpPr>
        <p:cxnSp>
          <p:nvCxnSpPr>
            <p:cNvPr id="17447" name="Elbow Connector 56"/>
            <p:cNvCxnSpPr>
              <a:cxnSpLocks noChangeShapeType="1"/>
            </p:cNvCxnSpPr>
            <p:nvPr/>
          </p:nvCxnSpPr>
          <p:spPr bwMode="auto">
            <a:xfrm flipH="1">
              <a:off x="3886200" y="3276600"/>
              <a:ext cx="3629025" cy="304800"/>
            </a:xfrm>
            <a:prstGeom prst="bentConnector3">
              <a:avLst>
                <a:gd name="adj1" fmla="val -6301"/>
              </a:avLst>
            </a:prstGeom>
            <a:noFill/>
            <a:ln w="25400">
              <a:solidFill>
                <a:schemeClr val="accent1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48" name="Shape 57"/>
            <p:cNvCxnSpPr>
              <a:cxnSpLocks noChangeShapeType="1"/>
            </p:cNvCxnSpPr>
            <p:nvPr/>
          </p:nvCxnSpPr>
          <p:spPr bwMode="auto">
            <a:xfrm rot="16200000" flipH="1">
              <a:off x="3833813" y="3633787"/>
              <a:ext cx="304800" cy="200025"/>
            </a:xfrm>
            <a:prstGeom prst="bentConnector2">
              <a:avLst/>
            </a:prstGeom>
            <a:noFill/>
            <a:ln w="25400">
              <a:solidFill>
                <a:schemeClr val="accent1"/>
              </a:solidFill>
              <a:miter lim="800000"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7445" name="TextBox 58"/>
          <p:cNvSpPr txBox="1">
            <a:spLocks noChangeArrowheads="1"/>
          </p:cNvSpPr>
          <p:nvPr/>
        </p:nvSpPr>
        <p:spPr bwMode="auto">
          <a:xfrm>
            <a:off x="4343400" y="138906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40C22"/>
              </a:buClr>
              <a:buSzPct val="10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7446" name="TextBox 59"/>
          <p:cNvSpPr txBox="1">
            <a:spLocks noChangeArrowheads="1"/>
          </p:cNvSpPr>
          <p:nvPr/>
        </p:nvSpPr>
        <p:spPr bwMode="auto">
          <a:xfrm>
            <a:off x="7010400" y="138906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40C22"/>
              </a:buClr>
              <a:buSzPct val="10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210964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Implemented using a state machine written in Verilog (provided)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Understand the state diagram (appendix)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State transitions provided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Fill in the commented sections</a:t>
            </a:r>
          </a:p>
          <a:p>
            <a:pPr marL="0" indent="0">
              <a:buNone/>
            </a:pP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429000"/>
            <a:ext cx="5334462" cy="217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787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Technique to verify the functionality of a hardware design (Design verification) 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Standard procedure followed in the industry before implementing in a target device</a:t>
            </a:r>
          </a:p>
          <a:p>
            <a:endParaRPr lang="en-US" sz="2000" dirty="0"/>
          </a:p>
          <a:p>
            <a:r>
              <a:rPr lang="en-US" sz="2000" dirty="0"/>
              <a:t>Provide the inputs to your design and check the outputs to confirm functionality</a:t>
            </a:r>
          </a:p>
          <a:p>
            <a:endParaRPr lang="en-US" sz="2000" dirty="0"/>
          </a:p>
          <a:p>
            <a:r>
              <a:rPr lang="en-US" sz="2000" dirty="0"/>
              <a:t>ModelSim from Mentor Graphics is a well known tool used in the industry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848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ModelSim – Functional simulation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Two ways to perform the design verification</a:t>
            </a:r>
          </a:p>
          <a:p>
            <a:pPr lvl="1"/>
            <a:r>
              <a:rPr lang="en-US" sz="1600" dirty="0"/>
              <a:t>Set the inputs through wave editor and observe the outputs</a:t>
            </a:r>
          </a:p>
          <a:p>
            <a:pPr lvl="1"/>
            <a:r>
              <a:rPr lang="en-US" sz="1600" dirty="0"/>
              <a:t>Design a test bench for your design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667000"/>
            <a:ext cx="5791200" cy="332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3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 Editor in ModelSim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95400"/>
            <a:ext cx="8001000" cy="477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45879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B2B2B2"/>
      </a:folHlink>
    </a:clrScheme>
    <a:fontScheme name="Blank Presentation">
      <a:majorFont>
        <a:latin typeface="Georgi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enev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eneva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umass-template</Template>
  <TotalTime>2486</TotalTime>
  <Words>982</Words>
  <Application>Microsoft Office PowerPoint</Application>
  <PresentationFormat>On-screen Show (4:3)</PresentationFormat>
  <Paragraphs>229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MS PGothic</vt:lpstr>
      <vt:lpstr>Arial</vt:lpstr>
      <vt:lpstr>Calibri</vt:lpstr>
      <vt:lpstr>Frutiger 66 BoldItalic</vt:lpstr>
      <vt:lpstr>Geneva</vt:lpstr>
      <vt:lpstr>Georgia</vt:lpstr>
      <vt:lpstr>Times</vt:lpstr>
      <vt:lpstr>Verdana</vt:lpstr>
      <vt:lpstr>Wingdings</vt:lpstr>
      <vt:lpstr>Blank Presentation</vt:lpstr>
      <vt:lpstr> RLE Compression using Verilog and Verification using Functional Simulation</vt:lpstr>
      <vt:lpstr>Objectives</vt:lpstr>
      <vt:lpstr>Run Length Encoding</vt:lpstr>
      <vt:lpstr>Run Length Encoding (Contd..)</vt:lpstr>
      <vt:lpstr>Illustration</vt:lpstr>
      <vt:lpstr>RLE Implementation</vt:lpstr>
      <vt:lpstr>Functional Simulation</vt:lpstr>
      <vt:lpstr>ModelSim – Functional simulation tool</vt:lpstr>
      <vt:lpstr>Wave Editor in ModelSim</vt:lpstr>
      <vt:lpstr> Test Bench</vt:lpstr>
      <vt:lpstr>Test Bench Template</vt:lpstr>
      <vt:lpstr>Summary</vt:lpstr>
      <vt:lpstr>PowerPoint Presentation</vt:lpstr>
      <vt:lpstr>RLE Internal Signals</vt:lpstr>
      <vt:lpstr>RLE Internal Signals</vt:lpstr>
      <vt:lpstr>RLE Internal Signals</vt:lpstr>
      <vt:lpstr>RLE Interface - Input</vt:lpstr>
      <vt:lpstr>RLE Interface - Output</vt:lpstr>
      <vt:lpstr>PowerPoint Presentation</vt:lpstr>
      <vt:lpstr>RLE State in detail</vt:lpstr>
      <vt:lpstr>RLE State in detail</vt:lpstr>
      <vt:lpstr>RLE State in detail</vt:lpstr>
      <vt:lpstr>Race Condition</vt:lpstr>
      <vt:lpstr>Important Design Guideline for LAB 3 </vt:lpstr>
    </vt:vector>
  </TitlesOfParts>
  <Company>Ž退Ԝজ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compression - RLE</dc:title>
  <dc:creator>Sachin  Bhat</dc:creator>
  <cp:lastModifiedBy>Sachin  Bhat</cp:lastModifiedBy>
  <cp:revision>39</cp:revision>
  <dcterms:created xsi:type="dcterms:W3CDTF">2016-06-28T16:17:13Z</dcterms:created>
  <dcterms:modified xsi:type="dcterms:W3CDTF">2017-03-08T18:04:27Z</dcterms:modified>
</cp:coreProperties>
</file>