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324" r:id="rId3"/>
    <p:sldId id="263" r:id="rId4"/>
    <p:sldId id="325" r:id="rId5"/>
    <p:sldId id="317" r:id="rId6"/>
    <p:sldId id="282" r:id="rId7"/>
    <p:sldId id="323" r:id="rId8"/>
    <p:sldId id="309" r:id="rId9"/>
    <p:sldId id="328" r:id="rId10"/>
    <p:sldId id="304" r:id="rId11"/>
    <p:sldId id="318" r:id="rId12"/>
    <p:sldId id="262" r:id="rId13"/>
    <p:sldId id="278" r:id="rId14"/>
    <p:sldId id="326" r:id="rId15"/>
    <p:sldId id="264" r:id="rId16"/>
    <p:sldId id="306" r:id="rId17"/>
    <p:sldId id="327" r:id="rId18"/>
    <p:sldId id="315" r:id="rId19"/>
    <p:sldId id="330" r:id="rId20"/>
    <p:sldId id="295" r:id="rId21"/>
    <p:sldId id="329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5" autoAdjust="0"/>
    <p:restoredTop sz="94660"/>
  </p:normalViewPr>
  <p:slideViewPr>
    <p:cSldViewPr>
      <p:cViewPr varScale="1">
        <p:scale>
          <a:sx n="108" d="100"/>
          <a:sy n="108" d="100"/>
        </p:scale>
        <p:origin x="16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E08E529-6AD4-4280-B6E1-21B28D3E808F}" type="datetime1">
              <a:rPr lang="en-US"/>
              <a:pPr>
                <a:defRPr/>
              </a:pPr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195A86DD-00DC-40C9-B49F-8145975DBC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3A7B5DC6-EBE5-4A1A-8F33-08E17A7C551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26A4A3-3CF6-496C-A4D6-D72D984EB7F5}" type="slidenum">
              <a:rPr lang="en-GB" altLang="en-US" sz="1300" smtClean="0"/>
              <a:pPr>
                <a:spcBef>
                  <a:spcPct val="0"/>
                </a:spcBef>
              </a:pPr>
              <a:t>1</a:t>
            </a:fld>
            <a:endParaRPr lang="en-GB" altLang="en-US" sz="13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CACAAC3-1115-4378-A65F-452960A00884}" type="slidenum">
              <a:rPr lang="en-GB" altLang="en-US" sz="1300" smtClean="0"/>
              <a:pPr>
                <a:spcBef>
                  <a:spcPct val="0"/>
                </a:spcBef>
              </a:pPr>
              <a:t>3</a:t>
            </a:fld>
            <a:endParaRPr lang="en-GB" altLang="en-US" sz="13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E2DA320-6962-4581-99CB-2E1A81718B2F}" type="slidenum">
              <a:rPr lang="en-GB" altLang="en-US" sz="1300" smtClean="0"/>
              <a:pPr>
                <a:spcBef>
                  <a:spcPct val="0"/>
                </a:spcBef>
              </a:pPr>
              <a:t>12</a:t>
            </a:fld>
            <a:endParaRPr lang="en-GB" altLang="en-US" sz="13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2891EA3-6952-42C7-92B5-FB32176696A9}" type="slidenum">
              <a:rPr lang="en-GB" altLang="en-US" sz="1300" smtClean="0"/>
              <a:pPr>
                <a:spcBef>
                  <a:spcPct val="0"/>
                </a:spcBef>
              </a:pPr>
              <a:t>15</a:t>
            </a:fld>
            <a:endParaRPr lang="en-GB" altLang="en-US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125EBC3-2EE6-47BA-993B-2E2A07B259E8}" type="slidenum">
              <a:rPr lang="en-GB" altLang="en-US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GB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900FD52-D8A3-4106-A382-116EA840AA8B}" type="slidenum">
              <a:rPr lang="en-GB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2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3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4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125EBC3-2EE6-47BA-993B-2E2A07B259E8}" type="slidenum">
              <a:rPr lang="en-GB" altLang="en-US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19</a:t>
            </a:fld>
            <a:endParaRPr lang="en-GB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900FD52-D8A3-4106-A382-116EA840AA8B}" type="slidenum">
              <a:rPr lang="en-GB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2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3" name="Text Box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4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453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B1EC315-7B64-4655-BF83-3C73D55F2148}" type="slidenum">
              <a:rPr lang="en-GB" altLang="en-US" sz="1300" smtClean="0"/>
              <a:pPr>
                <a:spcBef>
                  <a:spcPct val="0"/>
                </a:spcBef>
              </a:pPr>
              <a:t>20</a:t>
            </a:fld>
            <a:endParaRPr lang="en-GB" altLang="en-US" sz="13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3600" y="2632075"/>
            <a:ext cx="4267200" cy="422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56325" y="5943600"/>
            <a:ext cx="301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676400" y="830263"/>
            <a:ext cx="12192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GB" altLang="en-US" sz="2400">
              <a:latin typeface="Geneva"/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357188"/>
            <a:ext cx="3049587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91440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52400" y="6172200"/>
            <a:ext cx="522763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400">
                <a:latin typeface="Verdana" panose="020B0604030504040204" pitchFamily="34" charset="0"/>
              </a:rPr>
              <a:t>ECE Department:  University of Massachusetts, Amherst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0" y="60960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0700" y="3124200"/>
            <a:ext cx="5562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43000" y="1447800"/>
            <a:ext cx="6858000" cy="1143000"/>
          </a:xfrm>
        </p:spPr>
        <p:txBody>
          <a:bodyPr/>
          <a:lstStyle>
            <a:lvl1pPr algn="ctr">
              <a:defRPr sz="47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466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558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609600"/>
            <a:ext cx="22098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64770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416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8392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81534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3695700"/>
            <a:ext cx="81534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238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773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410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3716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41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296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652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46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886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258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156325" y="5943600"/>
            <a:ext cx="301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"/>
            <a:ext cx="25923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91440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8382000" y="6172200"/>
            <a:ext cx="609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fld id="{E3D1C305-B82D-448C-A8F4-3223CB67D3EC}" type="slidenum">
              <a:rPr lang="en-US" altLang="en-US" sz="1400" smtClean="0">
                <a:latin typeface="Verdana" panose="020B0604030504040204" pitchFamily="34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altLang="en-US" sz="2400" b="1">
              <a:solidFill>
                <a:srgbClr val="336699"/>
              </a:solidFill>
              <a:latin typeface="Verdana" panose="020B0604030504040204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" y="6172200"/>
            <a:ext cx="9302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400">
                <a:latin typeface="Verdana" panose="020B0604030504040204" pitchFamily="34" charset="0"/>
              </a:rPr>
              <a:t>ECE 354</a:t>
            </a:r>
            <a:endParaRPr lang="en-US" altLang="en-US" sz="1400">
              <a:solidFill>
                <a:srgbClr val="0B3D91"/>
              </a:solidFill>
              <a:latin typeface="Frutiger 66 BoldItalic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0" y="60960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81C1C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81C1C"/>
          </a:solidFill>
          <a:latin typeface="Georgia" pitchFamily="18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81C1C"/>
          </a:solidFill>
          <a:latin typeface="Georgia" pitchFamily="18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81C1C"/>
          </a:solidFill>
          <a:latin typeface="Georgia" pitchFamily="18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81C1C"/>
          </a:solidFill>
          <a:latin typeface="Georgia" pitchFamily="18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2020603050405020304" pitchFamily="18" charset="0"/>
        <a:buChar char="•"/>
        <a:defRPr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2020603050405020304" pitchFamily="18" charset="0"/>
        <a:buChar char="•"/>
        <a:defRPr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2020603050405020304" pitchFamily="18" charset="0"/>
        <a:buChar char="•"/>
        <a:defRPr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2020603050405020304" pitchFamily="18" charset="0"/>
        <a:buChar char="•"/>
        <a:defRPr sz="1400">
          <a:solidFill>
            <a:schemeClr val="tx1"/>
          </a:solidFill>
          <a:latin typeface="Calibri" pitchFamily="34" charset="0"/>
          <a:ea typeface="ＭＳ Ｐゴシック" charset="-128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524000"/>
            <a:ext cx="6858000" cy="1143000"/>
          </a:xfrm>
        </p:spPr>
        <p:txBody>
          <a:bodyPr/>
          <a:lstStyle/>
          <a:p>
            <a:pPr eaLnBrk="1" hangingPunct="1"/>
            <a:r>
              <a:rPr lang="en-US" altLang="en-US" sz="4300">
                <a:ea typeface="ＭＳ Ｐゴシック" panose="020B0600070205080204" pitchFamily="34" charset="-128"/>
              </a:rPr>
              <a:t>ECE 354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0700" y="3124200"/>
            <a:ext cx="55626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Lab 4 </a:t>
            </a:r>
            <a:endParaRPr lang="en-US" sz="2400" dirty="0"/>
          </a:p>
          <a:p>
            <a:r>
              <a:rPr lang="en-US" sz="2000" dirty="0"/>
              <a:t>HW/SW Compression and Decompression of Captured Image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Hardware Design contd.,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Full source code for 8 bit and 24 bit FIFO will be provided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rle_fifo_8_24.v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Use the RLE Verilog code that you implemented in Lab 3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Top-level module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DE1_SOC_With_D5M.v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You will need make modifications to connect your new hardware</a:t>
            </a:r>
          </a:p>
          <a:p>
            <a:pPr marL="0" indent="0" eaLnBrk="1" hangingPunct="1">
              <a:buNone/>
            </a:pPr>
            <a:endParaRPr lang="en-US" altLang="en-US" dirty="0">
              <a:solidFill>
                <a:srgbClr val="000000"/>
              </a:solidFill>
              <a:latin typeface="Lucida Grande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Compile the design (Might take a while!)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Software design - preprocessing of the captured image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153400" cy="2514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Current image format uses 16 bits per pixel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Black and white image only needs one bit to convey all information for the pixel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Convert to a storage format that uses only 1 bit per pixel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Ex:</a:t>
            </a:r>
          </a:p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Pixel 1: 0000 0000 0000 0001	</a:t>
            </a:r>
          </a:p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Pixel 2: 0000 0000 0000 0000</a:t>
            </a:r>
          </a:p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Pixel 3: 0000 0000 0000 0001</a:t>
            </a:r>
          </a:p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…</a:t>
            </a:r>
          </a:p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Becomes</a:t>
            </a:r>
          </a:p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101…….</a:t>
            </a:r>
          </a:p>
        </p:txBody>
      </p:sp>
    </p:spTree>
    <p:extLst>
      <p:ext uri="{BB962C8B-B14F-4D97-AF65-F5344CB8AC3E}">
        <p14:creationId xmlns:p14="http://schemas.microsoft.com/office/powerpoint/2010/main" val="521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600">
                <a:ea typeface="ＭＳ Ｐゴシック" panose="020B0600070205080204" pitchFamily="34" charset="-128"/>
              </a:rPr>
              <a:t>Software Design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Use Altera functions to send/receive data</a:t>
            </a:r>
          </a:p>
          <a:p>
            <a:pPr lvl="1"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alt_write_byte</a:t>
            </a:r>
            <a:r>
              <a:rPr lang="en-US" altLang="en-US" dirty="0">
                <a:ea typeface="ＭＳ Ｐゴシック" panose="020B0600070205080204" pitchFamily="34" charset="-128"/>
              </a:rPr>
              <a:t>()</a:t>
            </a:r>
          </a:p>
          <a:p>
            <a:pPr lvl="1"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alt_read_byte</a:t>
            </a:r>
            <a:r>
              <a:rPr lang="en-US" altLang="en-US" dirty="0">
                <a:ea typeface="ＭＳ Ｐゴシック" panose="020B0600070205080204" pitchFamily="34" charset="-128"/>
              </a:rPr>
              <a:t>()</a:t>
            </a:r>
          </a:p>
          <a:p>
            <a:pPr lvl="1"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alt_read_word</a:t>
            </a:r>
            <a:r>
              <a:rPr lang="en-US" altLang="en-US" dirty="0">
                <a:ea typeface="ＭＳ Ｐゴシック" panose="020B0600070205080204" pitchFamily="34" charset="-128"/>
              </a:rPr>
              <a:t>()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Send data to be compressed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while(</a:t>
            </a:r>
            <a:r>
              <a:rPr lang="en-US" altLang="en-US" dirty="0" err="1">
                <a:ea typeface="ＭＳ Ｐゴシック" panose="020B0600070205080204" pitchFamily="34" charset="-128"/>
              </a:rPr>
              <a:t>buffer_not_full</a:t>
            </a:r>
            <a:r>
              <a:rPr lang="en-US" altLang="en-US" dirty="0">
                <a:ea typeface="ＭＳ Ｐゴシック" panose="020B0600070205080204" pitchFamily="34" charset="-128"/>
              </a:rPr>
              <a:t>){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  <a:r>
              <a:rPr lang="en-US" altLang="en-US" dirty="0" err="1">
                <a:ea typeface="ＭＳ Ｐゴシック" panose="020B0600070205080204" pitchFamily="34" charset="-128"/>
              </a:rPr>
              <a:t>alt_write_byte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data_pio_base</a:t>
            </a:r>
            <a:r>
              <a:rPr lang="en-US" altLang="en-US" dirty="0">
                <a:ea typeface="ＭＳ Ｐゴシック" panose="020B0600070205080204" pitchFamily="34" charset="-128"/>
              </a:rPr>
              <a:t>, data);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.....;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}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Receive data from compression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if(</a:t>
            </a:r>
            <a:r>
              <a:rPr lang="en-US" altLang="en-US" dirty="0" err="1">
                <a:ea typeface="ＭＳ Ｐゴシック" panose="020B0600070205080204" pitchFamily="34" charset="-128"/>
              </a:rPr>
              <a:t>buffer_not_empty</a:t>
            </a:r>
            <a:r>
              <a:rPr lang="en-US" altLang="en-US" dirty="0">
                <a:ea typeface="ＭＳ Ｐゴシック" panose="020B0600070205080204" pitchFamily="34" charset="-128"/>
              </a:rPr>
              <a:t>){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data = </a:t>
            </a:r>
            <a:r>
              <a:rPr lang="en-US" altLang="en-US" dirty="0" err="1">
                <a:ea typeface="ＭＳ Ｐゴシック" panose="020B0600070205080204" pitchFamily="34" charset="-128"/>
              </a:rPr>
              <a:t>alt_read_word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dataout_pio_base</a:t>
            </a:r>
            <a:r>
              <a:rPr lang="en-US" altLang="en-US" dirty="0">
                <a:ea typeface="ＭＳ Ｐゴシック" panose="020B0600070205080204" pitchFamily="34" charset="-128"/>
              </a:rPr>
              <a:t>);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....;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}</a:t>
            </a:r>
          </a:p>
          <a:p>
            <a:pPr lvl="1" eaLnBrk="1" hangingPunct="1">
              <a:buFont typeface="Times" panose="02020603050405020304" pitchFamily="18" charset="0"/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600">
                <a:ea typeface="ＭＳ Ｐゴシック" panose="020B0600070205080204" pitchFamily="34" charset="-128"/>
              </a:rPr>
              <a:t>Software Design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Software must be able to decompress data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Relatively easy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Data tells you what to write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Example:  (10000000 00000000 00000111)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First Value = 1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Second Value = 7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Write 1, 7 times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Output: 1111111</a:t>
            </a:r>
          </a:p>
          <a:p>
            <a:pPr marL="0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function in C to convert the captured color image to black and white on the ARM HPS and display the image on the monitor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Compress this image using the RLE in FPGA fabric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Implement a function in C to decompress the compressed image on the ARM HPS and display it on the monitor along with the compression ratio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64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600">
                <a:ea typeface="ＭＳ Ｐゴシック" panose="020B0600070205080204" pitchFamily="34" charset="-128"/>
              </a:rPr>
              <a:t>Tips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Go through the detailed instructions posted on the class website before starting the Lab 4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Compressed Data is variable length for every picture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Data could be compressed smaller, or expanded into larger data	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Assume compressed data can be larger than the original picture data and do not fix the compressed output array size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To implement hardware and software for RLE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Encoding is done by Hardware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GPIO is used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Read/Write data from/to hardware is done by using ALTERA API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Decoding is done by Software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RLE implementation is added to Lab 2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Take pictures and perform transformations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Display the images before and after compression and decompression occur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Re-do lab 4 but with Linux installed on the DE1-SoC board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Unlike bare-metal ARM HPS, Linux doesn’t have access to the physical memory space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a Linux kernel function </a:t>
            </a:r>
            <a:r>
              <a:rPr lang="en-US" dirty="0" err="1"/>
              <a:t>mmap</a:t>
            </a:r>
            <a:r>
              <a:rPr lang="en-US" dirty="0"/>
              <a:t> which maps the physical memory space to the virtual memory space 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resources will be posted in the future!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69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76200" y="28956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dirty="0">
                <a:solidFill>
                  <a:srgbClr val="881C1C"/>
                </a:solidFill>
                <a:latin typeface="Georgia" panose="02040502050405020303" pitchFamily="18" charset="0"/>
              </a:rPr>
              <a:t>Questions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76200" y="28956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 dirty="0">
                <a:solidFill>
                  <a:srgbClr val="881C1C"/>
                </a:solidFill>
                <a:latin typeface="Georgia" panose="02040502050405020303" pitchFamily="18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3987386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how to leverage the FPGA-based hardware acceleration in an  SoC design.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Understand how communication is done between the FPGA fabric and the ARM hard core processor system (HPS) in an SoC board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Understand how to add new components to an existing QSYS design to implement new functionalities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61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600">
                <a:ea typeface="ＭＳ Ｐゴシック" panose="020B0600070205080204" pitchFamily="34" charset="-128"/>
              </a:rPr>
              <a:t>How to Add/Wire New Modules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Top Module wires the components together with the QSYS system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DE1_SOC_With_D5M.v is the top module for the project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Must add three components into the top module file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2 Buffers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1 RLE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To add a module, must follow certain format</a:t>
            </a:r>
          </a:p>
          <a:p>
            <a:pPr lvl="1"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Module_File_Name</a:t>
            </a:r>
            <a:r>
              <a:rPr lang="en-US" altLang="en-US" dirty="0">
                <a:ea typeface="ＭＳ Ｐゴシック" panose="020B0600070205080204" pitchFamily="34" charset="-128"/>
              </a:rPr>
              <a:t>    </a:t>
            </a:r>
            <a:r>
              <a:rPr lang="en-US" altLang="en-US" dirty="0" err="1">
                <a:ea typeface="ＭＳ Ｐゴシック" panose="020B0600070205080204" pitchFamily="34" charset="-128"/>
              </a:rPr>
              <a:t>Module_Name</a:t>
            </a:r>
            <a:r>
              <a:rPr lang="en-US" altLang="en-US" dirty="0">
                <a:ea typeface="ＭＳ Ｐゴシック" panose="020B0600070205080204" pitchFamily="34" charset="-128"/>
              </a:rPr>
              <a:t> (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.input1 (wire1)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.input2 (wire 2)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.output1 (wire3)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);</a:t>
            </a:r>
          </a:p>
          <a:p>
            <a:pPr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Computer_System is the QSYS system generated by QSYS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Look at QSYS – Generate – Show Instantiation Template to view names of connections to be added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Signals in Block Structure (Non-QSYS)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FIFO_IN_READ_REQ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Asserted by the encoder when it is ready for the next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bitstream</a:t>
            </a:r>
            <a:r>
              <a:rPr lang="en-US" altLang="en-US" sz="1700" dirty="0">
                <a:ea typeface="ＭＳ Ｐゴシック" panose="020B0600070205080204" pitchFamily="34" charset="-128"/>
              </a:rPr>
              <a:t> segment.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FIFO_IN_EMPTY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Indicates that the FIFO in buffer is empty. The RLE must wait until the FIFO in buffer is nonempty to request new data.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FIFO_IN_ODATA[7:0]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Provides the next bit-stream segment to RLE unit when FIFO_IN_READ_REQ is asserted.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RLE_OUT[23:0]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Passes the encoded data from the encoder to the FIFO out buffer.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RLE_DONE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Indicates that the encoder unit is ready to output the next encoded segment. It is also used as a write assert signal for the FIFO out buffer.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FIFO_OUT_FULL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Indicates that the FIFO out buffer is full. The RLE unit should wait until this signal is de-asserted to write its next prepared segment.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630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600">
                <a:ea typeface="ＭＳ Ｐゴシック" panose="020B0600070205080204" pitchFamily="34" charset="-128"/>
              </a:rPr>
              <a:t>Overview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In this lab, you will do the following:</a:t>
            </a:r>
          </a:p>
          <a:p>
            <a:pPr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Implement new features by adding Verilog files into an existing Quartus project</a:t>
            </a:r>
          </a:p>
          <a:p>
            <a:pPr lvl="1"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FIFO Buffer Modules </a:t>
            </a:r>
          </a:p>
          <a:p>
            <a:pPr lvl="1" eaLnBrk="1" hangingPunct="1"/>
            <a:r>
              <a:rPr lang="en-US" altLang="en-US" sz="1600" dirty="0">
                <a:ea typeface="ＭＳ Ｐゴシック" panose="020B0600070205080204" pitchFamily="34" charset="-128"/>
              </a:rPr>
              <a:t>RLE Compression Module (implemented in lab 3)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Use the RLE implemented on FPGA fabric to compress the captured image</a:t>
            </a:r>
            <a:br>
              <a:rPr lang="en-US" altLang="en-US" sz="1800" dirty="0">
                <a:ea typeface="ＭＳ Ｐゴシック" panose="020B0600070205080204" pitchFamily="34" charset="-128"/>
              </a:rPr>
            </a:br>
            <a:endParaRPr lang="en-US" altLang="en-US" sz="1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800" dirty="0">
                <a:ea typeface="ＭＳ Ｐゴシック" panose="020B0600070205080204" pitchFamily="34" charset="-128"/>
              </a:rPr>
              <a:t>Implement the RLE decompression algorithm using C on ARM HPS to recreate the original image and display on the monitor</a:t>
            </a:r>
          </a:p>
          <a:p>
            <a:pPr lvl="1"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>
              <a:buFont typeface="Times" panose="02020603050405020304" pitchFamily="18" charset="0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>
              <a:buFont typeface="Times" panose="02020603050405020304" pitchFamily="18" charset="0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System Diagram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838200" y="2209800"/>
            <a:ext cx="2438400" cy="2590800"/>
          </a:xfrm>
          <a:prstGeom prst="rect">
            <a:avLst/>
          </a:prstGeom>
          <a:gradFill rotWithShape="1">
            <a:gsLst>
              <a:gs pos="0">
                <a:srgbClr val="00E9A6"/>
              </a:gs>
              <a:gs pos="20000">
                <a:srgbClr val="00E3A3"/>
              </a:gs>
              <a:gs pos="100000">
                <a:srgbClr val="00AD7B"/>
              </a:gs>
            </a:gsLst>
            <a:lin ang="5400000"/>
          </a:gradFill>
          <a:ln w="9525">
            <a:solidFill>
              <a:srgbClr val="00CC9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5715000" y="2209800"/>
            <a:ext cx="2514600" cy="2590800"/>
          </a:xfrm>
          <a:prstGeom prst="rect">
            <a:avLst/>
          </a:prstGeom>
          <a:gradFill rotWithShape="1">
            <a:gsLst>
              <a:gs pos="0">
                <a:srgbClr val="00E9A6"/>
              </a:gs>
              <a:gs pos="20000">
                <a:srgbClr val="00E3A3"/>
              </a:gs>
              <a:gs pos="100000">
                <a:srgbClr val="00AD7B"/>
              </a:gs>
            </a:gsLst>
            <a:lin ang="5400000"/>
          </a:gradFill>
          <a:ln w="9525">
            <a:solidFill>
              <a:srgbClr val="00CC9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9223" name="Right Arrow 8"/>
          <p:cNvSpPr>
            <a:spLocks noChangeArrowheads="1"/>
          </p:cNvSpPr>
          <p:nvPr/>
        </p:nvSpPr>
        <p:spPr bwMode="auto">
          <a:xfrm>
            <a:off x="3124200" y="2514600"/>
            <a:ext cx="2743200" cy="6096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Picture data</a:t>
            </a:r>
          </a:p>
        </p:txBody>
      </p:sp>
      <p:sp>
        <p:nvSpPr>
          <p:cNvPr id="9224" name="Left Arrow 10"/>
          <p:cNvSpPr>
            <a:spLocks noChangeArrowheads="1"/>
          </p:cNvSpPr>
          <p:nvPr/>
        </p:nvSpPr>
        <p:spPr bwMode="auto">
          <a:xfrm>
            <a:off x="3124200" y="3200400"/>
            <a:ext cx="2743200" cy="609600"/>
          </a:xfrm>
          <a:prstGeom prst="lef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Compressed picture data</a:t>
            </a:r>
          </a:p>
        </p:txBody>
      </p:sp>
      <p:sp>
        <p:nvSpPr>
          <p:cNvPr id="9226" name="Rectangle 12"/>
          <p:cNvSpPr>
            <a:spLocks noChangeArrowheads="1"/>
          </p:cNvSpPr>
          <p:nvPr/>
        </p:nvSpPr>
        <p:spPr bwMode="auto">
          <a:xfrm>
            <a:off x="2238407" y="1318661"/>
            <a:ext cx="1371600" cy="385797"/>
          </a:xfrm>
          <a:prstGeom prst="rect">
            <a:avLst/>
          </a:prstGeom>
          <a:gradFill rotWithShape="1">
            <a:gsLst>
              <a:gs pos="0">
                <a:srgbClr val="00E9A6"/>
              </a:gs>
              <a:gs pos="20000">
                <a:srgbClr val="00E3A3"/>
              </a:gs>
              <a:gs pos="100000">
                <a:srgbClr val="00AD7B"/>
              </a:gs>
            </a:gsLst>
            <a:lin ang="5400000"/>
          </a:gradFill>
          <a:ln w="9525">
            <a:solidFill>
              <a:srgbClr val="00CC9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FFFF"/>
                </a:solidFill>
                <a:latin typeface="Verdana" panose="020B0604030504040204" pitchFamily="34" charset="0"/>
              </a:rPr>
              <a:t>Camera</a:t>
            </a:r>
          </a:p>
        </p:txBody>
      </p:sp>
      <p:sp>
        <p:nvSpPr>
          <p:cNvPr id="9227" name="Rectangle 13"/>
          <p:cNvSpPr>
            <a:spLocks noChangeArrowheads="1"/>
          </p:cNvSpPr>
          <p:nvPr/>
        </p:nvSpPr>
        <p:spPr bwMode="auto">
          <a:xfrm>
            <a:off x="228600" y="5410200"/>
            <a:ext cx="1600200" cy="685800"/>
          </a:xfrm>
          <a:prstGeom prst="rect">
            <a:avLst/>
          </a:prstGeom>
          <a:gradFill rotWithShape="1">
            <a:gsLst>
              <a:gs pos="0">
                <a:srgbClr val="00E9A6"/>
              </a:gs>
              <a:gs pos="20000">
                <a:srgbClr val="00E3A3"/>
              </a:gs>
              <a:gs pos="100000">
                <a:srgbClr val="00AD7B"/>
              </a:gs>
            </a:gsLst>
            <a:lin ang="5400000"/>
          </a:gradFill>
          <a:ln w="9525">
            <a:solidFill>
              <a:srgbClr val="00CC9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Verdana" panose="020B0604030504040204" pitchFamily="34" charset="0"/>
              </a:rPr>
              <a:t>Monitor</a:t>
            </a:r>
          </a:p>
        </p:txBody>
      </p:sp>
      <p:sp>
        <p:nvSpPr>
          <p:cNvPr id="9228" name="Rounded Rectangle 14"/>
          <p:cNvSpPr>
            <a:spLocks noChangeArrowheads="1"/>
          </p:cNvSpPr>
          <p:nvPr/>
        </p:nvSpPr>
        <p:spPr bwMode="auto">
          <a:xfrm>
            <a:off x="1066800" y="2438400"/>
            <a:ext cx="1981200" cy="2209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9230" name="Rounded Rectangle 16"/>
          <p:cNvSpPr>
            <a:spLocks noChangeArrowheads="1"/>
          </p:cNvSpPr>
          <p:nvPr/>
        </p:nvSpPr>
        <p:spPr bwMode="auto">
          <a:xfrm>
            <a:off x="5905500" y="2362200"/>
            <a:ext cx="2171700" cy="2057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FPGA RLE Encoder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(Hardware)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9231" name="Rounded Rectangle 17"/>
          <p:cNvSpPr>
            <a:spLocks noChangeArrowheads="1"/>
          </p:cNvSpPr>
          <p:nvPr/>
        </p:nvSpPr>
        <p:spPr bwMode="auto">
          <a:xfrm>
            <a:off x="1219200" y="3657600"/>
            <a:ext cx="1676400" cy="762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Verdana" panose="020B0604030504040204" pitchFamily="34" charset="0"/>
              </a:rPr>
              <a:t>RLE Decoder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Verdana" panose="020B0604030504040204" pitchFamily="34" charset="0"/>
              </a:rPr>
              <a:t>(Software)</a:t>
            </a:r>
          </a:p>
        </p:txBody>
      </p:sp>
      <p:sp>
        <p:nvSpPr>
          <p:cNvPr id="9236" name="TextBox 27"/>
          <p:cNvSpPr txBox="1">
            <a:spLocks noChangeArrowheads="1"/>
          </p:cNvSpPr>
          <p:nvPr/>
        </p:nvSpPr>
        <p:spPr bwMode="auto">
          <a:xfrm>
            <a:off x="1690815" y="2819400"/>
            <a:ext cx="7617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ARM </a:t>
            </a:r>
          </a:p>
        </p:txBody>
      </p:sp>
      <p:cxnSp>
        <p:nvCxnSpPr>
          <p:cNvPr id="9237" name="Straight Arrow Connector 29"/>
          <p:cNvCxnSpPr>
            <a:cxnSpLocks noChangeShapeType="1"/>
          </p:cNvCxnSpPr>
          <p:nvPr/>
        </p:nvCxnSpPr>
        <p:spPr bwMode="auto">
          <a:xfrm flipV="1">
            <a:off x="2116660" y="1750919"/>
            <a:ext cx="307910" cy="37251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9" name="Straight Arrow Connector 35"/>
          <p:cNvCxnSpPr>
            <a:cxnSpLocks noChangeShapeType="1"/>
            <a:endCxn id="9227" idx="0"/>
          </p:cNvCxnSpPr>
          <p:nvPr/>
        </p:nvCxnSpPr>
        <p:spPr bwMode="auto">
          <a:xfrm rot="5400000">
            <a:off x="1009650" y="5048250"/>
            <a:ext cx="381000" cy="3429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2" name="TextBox 41"/>
          <p:cNvSpPr txBox="1">
            <a:spLocks noChangeArrowheads="1"/>
          </p:cNvSpPr>
          <p:nvPr/>
        </p:nvSpPr>
        <p:spPr bwMode="auto">
          <a:xfrm>
            <a:off x="304800" y="5029200"/>
            <a:ext cx="946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VGA Port</a:t>
            </a:r>
          </a:p>
        </p:txBody>
      </p:sp>
      <p:sp>
        <p:nvSpPr>
          <p:cNvPr id="27" name="TextBox 41"/>
          <p:cNvSpPr txBox="1">
            <a:spLocks noChangeArrowheads="1"/>
          </p:cNvSpPr>
          <p:nvPr/>
        </p:nvSpPr>
        <p:spPr bwMode="auto">
          <a:xfrm>
            <a:off x="3317033" y="3805336"/>
            <a:ext cx="24737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High Bandwidth Interconnect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3868110" y="5144276"/>
            <a:ext cx="1371600" cy="385797"/>
          </a:xfrm>
          <a:prstGeom prst="rect">
            <a:avLst/>
          </a:prstGeom>
          <a:gradFill rotWithShape="1">
            <a:gsLst>
              <a:gs pos="0">
                <a:srgbClr val="00E9A6"/>
              </a:gs>
              <a:gs pos="20000">
                <a:srgbClr val="00E3A3"/>
              </a:gs>
              <a:gs pos="100000">
                <a:srgbClr val="00AD7B"/>
              </a:gs>
            </a:gsLst>
            <a:lin ang="5400000"/>
          </a:gradFill>
          <a:ln w="9525">
            <a:solidFill>
              <a:srgbClr val="00CC9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FFFF"/>
                </a:solidFill>
                <a:latin typeface="Verdana" panose="020B0604030504040204" pitchFamily="34" charset="0"/>
              </a:rPr>
              <a:t>SDRAM</a:t>
            </a:r>
          </a:p>
        </p:txBody>
      </p:sp>
      <p:cxnSp>
        <p:nvCxnSpPr>
          <p:cNvPr id="18" name="Straight Arrow Connector 29"/>
          <p:cNvCxnSpPr>
            <a:cxnSpLocks noChangeShapeType="1"/>
            <a:stCxn id="17" idx="1"/>
          </p:cNvCxnSpPr>
          <p:nvPr/>
        </p:nvCxnSpPr>
        <p:spPr bwMode="auto">
          <a:xfrm flipH="1" flipV="1">
            <a:off x="3078162" y="4849217"/>
            <a:ext cx="789948" cy="48795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7249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RLE Hardware Block Structure and Integration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838200" y="1600200"/>
            <a:ext cx="73152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Verdana" panose="020B0604030504040204" pitchFamily="34" charset="0"/>
              </a:rPr>
              <a:t>ARM core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838200" y="4495800"/>
            <a:ext cx="12954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Verdana" panose="020B0604030504040204" pitchFamily="34" charset="0"/>
              </a:rPr>
              <a:t>FIFO_send</a:t>
            </a:r>
            <a:endParaRPr lang="en-US" altLang="en-US" sz="1600" dirty="0">
              <a:latin typeface="Verdana" panose="020B0604030504040204" pitchFamily="34" charset="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858000" y="4495800"/>
            <a:ext cx="12954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Verdana" panose="020B0604030504040204" pitchFamily="34" charset="0"/>
              </a:rPr>
              <a:t>FIFO_recv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962400" y="4495800"/>
            <a:ext cx="1143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Verdana" panose="020B0604030504040204" pitchFamily="34" charset="0"/>
              </a:rPr>
              <a:t>RLE Unit</a:t>
            </a:r>
          </a:p>
        </p:txBody>
      </p:sp>
      <p:cxnSp>
        <p:nvCxnSpPr>
          <p:cNvPr id="14343" name="Straight Arrow Connector 8"/>
          <p:cNvCxnSpPr>
            <a:cxnSpLocks noChangeShapeType="1"/>
          </p:cNvCxnSpPr>
          <p:nvPr/>
        </p:nvCxnSpPr>
        <p:spPr bwMode="auto">
          <a:xfrm rot="5400000">
            <a:off x="343694" y="3848894"/>
            <a:ext cx="1295400" cy="1588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TextBox 9"/>
          <p:cNvSpPr txBox="1">
            <a:spLocks noChangeArrowheads="1"/>
          </p:cNvSpPr>
          <p:nvPr/>
        </p:nvSpPr>
        <p:spPr bwMode="auto">
          <a:xfrm rot="-5400000">
            <a:off x="313532" y="3648868"/>
            <a:ext cx="1143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</a:rPr>
              <a:t>ODATA_PIO[7:0]</a:t>
            </a:r>
          </a:p>
        </p:txBody>
      </p:sp>
      <p:cxnSp>
        <p:nvCxnSpPr>
          <p:cNvPr id="14345" name="Straight Arrow Connector 10"/>
          <p:cNvCxnSpPr>
            <a:cxnSpLocks noChangeShapeType="1"/>
          </p:cNvCxnSpPr>
          <p:nvPr/>
        </p:nvCxnSpPr>
        <p:spPr bwMode="auto">
          <a:xfrm rot="5400000">
            <a:off x="894557" y="3848894"/>
            <a:ext cx="1295400" cy="158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TextBox 11"/>
          <p:cNvSpPr txBox="1">
            <a:spLocks noChangeArrowheads="1"/>
          </p:cNvSpPr>
          <p:nvPr/>
        </p:nvSpPr>
        <p:spPr bwMode="auto">
          <a:xfrm rot="-5400000">
            <a:off x="517525" y="3749675"/>
            <a:ext cx="18018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</a:rPr>
              <a:t>FIFO_IN_WRITE_REQ_PIO</a:t>
            </a:r>
          </a:p>
        </p:txBody>
      </p:sp>
      <p:cxnSp>
        <p:nvCxnSpPr>
          <p:cNvPr id="14347" name="Straight Arrow Connector 12"/>
          <p:cNvCxnSpPr>
            <a:cxnSpLocks noChangeShapeType="1"/>
          </p:cNvCxnSpPr>
          <p:nvPr/>
        </p:nvCxnSpPr>
        <p:spPr bwMode="auto">
          <a:xfrm rot="5400000">
            <a:off x="1334294" y="3847306"/>
            <a:ext cx="1295400" cy="1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8" name="TextBox 13"/>
          <p:cNvSpPr txBox="1">
            <a:spLocks noChangeArrowheads="1"/>
          </p:cNvSpPr>
          <p:nvPr/>
        </p:nvSpPr>
        <p:spPr bwMode="auto">
          <a:xfrm rot="-5400000">
            <a:off x="1199357" y="3753643"/>
            <a:ext cx="13525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</a:rPr>
              <a:t>FIFO_IN_FULL_PIO</a:t>
            </a:r>
          </a:p>
        </p:txBody>
      </p:sp>
      <p:cxnSp>
        <p:nvCxnSpPr>
          <p:cNvPr id="14349" name="Straight Arrow Connector 14"/>
          <p:cNvCxnSpPr>
            <a:cxnSpLocks noChangeShapeType="1"/>
          </p:cNvCxnSpPr>
          <p:nvPr/>
        </p:nvCxnSpPr>
        <p:spPr bwMode="auto">
          <a:xfrm rot="5400000">
            <a:off x="6398419" y="3842544"/>
            <a:ext cx="1295400" cy="1588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 type="arrow" w="med" len="med"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0" name="TextBox 15"/>
          <p:cNvSpPr txBox="1">
            <a:spLocks noChangeArrowheads="1"/>
          </p:cNvSpPr>
          <p:nvPr/>
        </p:nvSpPr>
        <p:spPr bwMode="auto">
          <a:xfrm rot="-5400000">
            <a:off x="6333332" y="3801268"/>
            <a:ext cx="1143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IDATA_PIO[23:0]</a:t>
            </a:r>
          </a:p>
        </p:txBody>
      </p:sp>
      <p:cxnSp>
        <p:nvCxnSpPr>
          <p:cNvPr id="14351" name="Straight Arrow Connector 16"/>
          <p:cNvCxnSpPr>
            <a:cxnSpLocks noChangeShapeType="1"/>
          </p:cNvCxnSpPr>
          <p:nvPr/>
        </p:nvCxnSpPr>
        <p:spPr bwMode="auto">
          <a:xfrm rot="5400000">
            <a:off x="6744494" y="3874294"/>
            <a:ext cx="1295400" cy="1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2" name="TextBox 17"/>
          <p:cNvSpPr txBox="1">
            <a:spLocks noChangeArrowheads="1"/>
          </p:cNvSpPr>
          <p:nvPr/>
        </p:nvSpPr>
        <p:spPr bwMode="auto">
          <a:xfrm rot="-5400000">
            <a:off x="6677025" y="3762375"/>
            <a:ext cx="12176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RESULT_READY_PIO</a:t>
            </a:r>
          </a:p>
        </p:txBody>
      </p:sp>
      <p:cxnSp>
        <p:nvCxnSpPr>
          <p:cNvPr id="14353" name="Straight Arrow Connector 20"/>
          <p:cNvCxnSpPr>
            <a:cxnSpLocks noChangeShapeType="1"/>
          </p:cNvCxnSpPr>
          <p:nvPr/>
        </p:nvCxnSpPr>
        <p:spPr bwMode="auto">
          <a:xfrm rot="5400000">
            <a:off x="7354094" y="3874294"/>
            <a:ext cx="1295400" cy="1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4" name="TextBox 21"/>
          <p:cNvSpPr txBox="1">
            <a:spLocks noChangeArrowheads="1"/>
          </p:cNvSpPr>
          <p:nvPr/>
        </p:nvSpPr>
        <p:spPr bwMode="auto">
          <a:xfrm rot="-5400000">
            <a:off x="6951663" y="3716337"/>
            <a:ext cx="18875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FIFO_OUT_READ_REQ_PIO</a:t>
            </a:r>
          </a:p>
        </p:txBody>
      </p:sp>
      <p:cxnSp>
        <p:nvCxnSpPr>
          <p:cNvPr id="14355" name="Straight Arrow Connector 22"/>
          <p:cNvCxnSpPr>
            <a:cxnSpLocks noChangeShapeType="1"/>
          </p:cNvCxnSpPr>
          <p:nvPr/>
        </p:nvCxnSpPr>
        <p:spPr bwMode="auto">
          <a:xfrm rot="5400000">
            <a:off x="3982243" y="3845719"/>
            <a:ext cx="1295400" cy="1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6" name="TextBox 23"/>
          <p:cNvSpPr txBox="1">
            <a:spLocks noChangeArrowheads="1"/>
          </p:cNvSpPr>
          <p:nvPr/>
        </p:nvSpPr>
        <p:spPr bwMode="auto">
          <a:xfrm rot="-5400000">
            <a:off x="3677378" y="3687393"/>
            <a:ext cx="12202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</a:rPr>
              <a:t>RLE_RESET_PIO</a:t>
            </a:r>
          </a:p>
        </p:txBody>
      </p:sp>
      <p:cxnSp>
        <p:nvCxnSpPr>
          <p:cNvPr id="14357" name="Straight Arrow Connector 24"/>
          <p:cNvCxnSpPr>
            <a:cxnSpLocks noChangeShapeType="1"/>
          </p:cNvCxnSpPr>
          <p:nvPr/>
        </p:nvCxnSpPr>
        <p:spPr bwMode="auto">
          <a:xfrm>
            <a:off x="2133600" y="4648200"/>
            <a:ext cx="1828800" cy="1588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Straight Arrow Connector 29"/>
          <p:cNvCxnSpPr>
            <a:cxnSpLocks noChangeShapeType="1"/>
          </p:cNvCxnSpPr>
          <p:nvPr/>
        </p:nvCxnSpPr>
        <p:spPr bwMode="auto">
          <a:xfrm>
            <a:off x="2133600" y="5029200"/>
            <a:ext cx="1828800" cy="1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Straight Arrow Connector 35"/>
          <p:cNvCxnSpPr>
            <a:cxnSpLocks noChangeShapeType="1"/>
          </p:cNvCxnSpPr>
          <p:nvPr/>
        </p:nvCxnSpPr>
        <p:spPr bwMode="auto">
          <a:xfrm>
            <a:off x="2133600" y="5334000"/>
            <a:ext cx="1828800" cy="1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0" name="TextBox 36"/>
          <p:cNvSpPr txBox="1">
            <a:spLocks noChangeArrowheads="1"/>
          </p:cNvSpPr>
          <p:nvPr/>
        </p:nvSpPr>
        <p:spPr bwMode="auto">
          <a:xfrm>
            <a:off x="2209800" y="4373563"/>
            <a:ext cx="16764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FIFO_IN_ODATA[7:0]</a:t>
            </a:r>
          </a:p>
        </p:txBody>
      </p:sp>
      <p:sp>
        <p:nvSpPr>
          <p:cNvPr id="14361" name="TextBox 37"/>
          <p:cNvSpPr txBox="1">
            <a:spLocks noChangeArrowheads="1"/>
          </p:cNvSpPr>
          <p:nvPr/>
        </p:nvSpPr>
        <p:spPr bwMode="auto">
          <a:xfrm>
            <a:off x="2286000" y="4784725"/>
            <a:ext cx="1447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FIFO_IN_READ_REQ</a:t>
            </a:r>
          </a:p>
        </p:txBody>
      </p:sp>
      <p:sp>
        <p:nvSpPr>
          <p:cNvPr id="14362" name="TextBox 38"/>
          <p:cNvSpPr txBox="1">
            <a:spLocks noChangeArrowheads="1"/>
          </p:cNvSpPr>
          <p:nvPr/>
        </p:nvSpPr>
        <p:spPr bwMode="auto">
          <a:xfrm>
            <a:off x="2286000" y="5089525"/>
            <a:ext cx="1447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FIFO_IN_EMPTY</a:t>
            </a:r>
          </a:p>
        </p:txBody>
      </p:sp>
      <p:cxnSp>
        <p:nvCxnSpPr>
          <p:cNvPr id="14363" name="Straight Arrow Connector 39"/>
          <p:cNvCxnSpPr>
            <a:cxnSpLocks noChangeShapeType="1"/>
          </p:cNvCxnSpPr>
          <p:nvPr/>
        </p:nvCxnSpPr>
        <p:spPr bwMode="auto">
          <a:xfrm>
            <a:off x="5105400" y="4679950"/>
            <a:ext cx="1752600" cy="1588"/>
          </a:xfrm>
          <a:prstGeom prst="straightConnector1">
            <a:avLst/>
          </a:prstGeom>
          <a:noFill/>
          <a:ln w="508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4" name="Straight Arrow Connector 40"/>
          <p:cNvCxnSpPr>
            <a:cxnSpLocks noChangeShapeType="1"/>
            <a:stCxn id="14342" idx="3"/>
            <a:endCxn id="14341" idx="1"/>
          </p:cNvCxnSpPr>
          <p:nvPr/>
        </p:nvCxnSpPr>
        <p:spPr bwMode="auto">
          <a:xfrm>
            <a:off x="5105400" y="5029200"/>
            <a:ext cx="1752600" cy="1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5" name="Straight Arrow Connector 41"/>
          <p:cNvCxnSpPr>
            <a:cxnSpLocks noChangeShapeType="1"/>
          </p:cNvCxnSpPr>
          <p:nvPr/>
        </p:nvCxnSpPr>
        <p:spPr bwMode="auto">
          <a:xfrm>
            <a:off x="5105400" y="5365750"/>
            <a:ext cx="1752600" cy="1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6" name="TextBox 42"/>
          <p:cNvSpPr txBox="1">
            <a:spLocks noChangeArrowheads="1"/>
          </p:cNvSpPr>
          <p:nvPr/>
        </p:nvSpPr>
        <p:spPr bwMode="auto">
          <a:xfrm>
            <a:off x="5181600" y="4403725"/>
            <a:ext cx="1447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RLE_OUT[23:0]</a:t>
            </a:r>
          </a:p>
        </p:txBody>
      </p:sp>
      <p:sp>
        <p:nvSpPr>
          <p:cNvPr id="14367" name="TextBox 43"/>
          <p:cNvSpPr txBox="1">
            <a:spLocks noChangeArrowheads="1"/>
          </p:cNvSpPr>
          <p:nvPr/>
        </p:nvSpPr>
        <p:spPr bwMode="auto">
          <a:xfrm>
            <a:off x="5181600" y="4814888"/>
            <a:ext cx="1447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RLE_DONE</a:t>
            </a:r>
          </a:p>
        </p:txBody>
      </p:sp>
      <p:sp>
        <p:nvSpPr>
          <p:cNvPr id="14368" name="TextBox 44"/>
          <p:cNvSpPr txBox="1">
            <a:spLocks noChangeArrowheads="1"/>
          </p:cNvSpPr>
          <p:nvPr/>
        </p:nvSpPr>
        <p:spPr bwMode="auto">
          <a:xfrm>
            <a:off x="5181600" y="5119688"/>
            <a:ext cx="1447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FIFO_OUT_FULL</a:t>
            </a:r>
          </a:p>
        </p:txBody>
      </p:sp>
      <p:cxnSp>
        <p:nvCxnSpPr>
          <p:cNvPr id="14369" name="Straight Connector 33"/>
          <p:cNvCxnSpPr>
            <a:cxnSpLocks noChangeShapeType="1"/>
          </p:cNvCxnSpPr>
          <p:nvPr/>
        </p:nvCxnSpPr>
        <p:spPr bwMode="auto">
          <a:xfrm rot="16200000" flipH="1">
            <a:off x="914400" y="3962400"/>
            <a:ext cx="152400" cy="152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0" name="Straight Connector 36"/>
          <p:cNvCxnSpPr>
            <a:cxnSpLocks noChangeShapeType="1"/>
          </p:cNvCxnSpPr>
          <p:nvPr/>
        </p:nvCxnSpPr>
        <p:spPr bwMode="auto">
          <a:xfrm>
            <a:off x="6964363" y="3724275"/>
            <a:ext cx="152400" cy="76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1" name="Straight Connector 38"/>
          <p:cNvCxnSpPr>
            <a:cxnSpLocks noChangeShapeType="1"/>
          </p:cNvCxnSpPr>
          <p:nvPr/>
        </p:nvCxnSpPr>
        <p:spPr bwMode="auto">
          <a:xfrm rot="16200000" flipH="1">
            <a:off x="2895600" y="4572000"/>
            <a:ext cx="152400" cy="152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2" name="Straight Connector 43"/>
          <p:cNvCxnSpPr>
            <a:cxnSpLocks noChangeShapeType="1"/>
          </p:cNvCxnSpPr>
          <p:nvPr/>
        </p:nvCxnSpPr>
        <p:spPr bwMode="auto">
          <a:xfrm rot="16200000" flipH="1">
            <a:off x="5638800" y="4589463"/>
            <a:ext cx="152400" cy="152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22"/>
          <p:cNvCxnSpPr>
            <a:cxnSpLocks noChangeShapeType="1"/>
          </p:cNvCxnSpPr>
          <p:nvPr/>
        </p:nvCxnSpPr>
        <p:spPr bwMode="auto">
          <a:xfrm rot="5400000">
            <a:off x="3494038" y="3838574"/>
            <a:ext cx="1295400" cy="1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23"/>
          <p:cNvSpPr txBox="1">
            <a:spLocks noChangeArrowheads="1"/>
          </p:cNvSpPr>
          <p:nvPr/>
        </p:nvSpPr>
        <p:spPr bwMode="auto">
          <a:xfrm rot="-5400000">
            <a:off x="4323556" y="3790862"/>
            <a:ext cx="1012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40C22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</a:rPr>
              <a:t>RLE_FLUSH_PIO</a:t>
            </a:r>
          </a:p>
        </p:txBody>
      </p:sp>
    </p:spTree>
    <p:extLst>
      <p:ext uri="{BB962C8B-B14F-4D97-AF65-F5344CB8AC3E}">
        <p14:creationId xmlns:p14="http://schemas.microsoft.com/office/powerpoint/2010/main" val="14857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FIFO Buffer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153400" cy="2514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Saves data based on clock tick when write request signal is asserted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Holds buffered values in registers until requested from RLE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Outputs data in a specified way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Same order in which it came into the buffer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First in the buffer, first to come out (FIFO)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Sends data only when requested by a signal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Used due to asynchronous signals and data sent from the software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HPS-FPGA Lightweight Bridge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ARM HPS does not have direct access to hardware instantiated on the FPGA fabric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Communication is done through the high bandwidth memory-mapped bus bridges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Tie the Avalon memory mapped slave connections of the PIOs to the Lightweight Bridge AXI Master connection in QSYS (detailed procedure provided in the lab instructions manual)</a:t>
            </a:r>
          </a:p>
        </p:txBody>
      </p:sp>
    </p:spTree>
    <p:extLst>
      <p:ext uri="{BB962C8B-B14F-4D97-AF65-F5344CB8AC3E}">
        <p14:creationId xmlns:p14="http://schemas.microsoft.com/office/powerpoint/2010/main" val="232464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Getting started - Hardware design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153400" cy="44958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Copy the contents of lab 2 into a new folder and rename it as lab 4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Add the rle_enc.v that you designed in lab 3 and rle_fifo_8_24.v given to you into your Quartus project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Add the additional PIOs to the existing QSYS system 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Modify DE1_SOC_With_D5M.v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Instantiate your RLE unit and two FIFO modules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Add the necessary wires for ARM-module and module-module connections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Connect your Verilog hardware and QSYS 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Signals in Block Structure (To be added in QSYS)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1600" dirty="0">
                <a:ea typeface="ＭＳ Ｐゴシック" panose="020B0600070205080204" pitchFamily="34" charset="-128"/>
              </a:rPr>
              <a:t>RESULT_READY_PIO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400" dirty="0">
                <a:ea typeface="ＭＳ Ｐゴシック" panose="020B0600070205080204" pitchFamily="34" charset="-128"/>
              </a:rPr>
              <a:t>Indicates that there is an encoded data segment in the FIFO. Note that this signal is active low since it is tied to the FIFO empty output.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600" dirty="0">
                <a:ea typeface="ＭＳ Ｐゴシック" panose="020B0600070205080204" pitchFamily="34" charset="-128"/>
              </a:rPr>
              <a:t>RLE_FLUSH_PIO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400" dirty="0">
                <a:ea typeface="ＭＳ Ｐゴシック" panose="020B0600070205080204" pitchFamily="34" charset="-128"/>
              </a:rPr>
              <a:t>Used at the end of the bit-stream. RLE produces the final encoded data segment immediately with the last counting bit value.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600" dirty="0">
                <a:ea typeface="ＭＳ Ｐゴシック" panose="020B0600070205080204" pitchFamily="34" charset="-128"/>
              </a:rPr>
              <a:t>RLE_RESET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400" dirty="0">
                <a:ea typeface="ＭＳ Ｐゴシック" panose="020B0600070205080204" pitchFamily="34" charset="-128"/>
              </a:rPr>
              <a:t>Signal for initializing RLE encoder.  Assert and de-assert at the beginning of the program.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600" dirty="0">
                <a:ea typeface="ＭＳ Ｐゴシック" panose="020B0600070205080204" pitchFamily="34" charset="-128"/>
              </a:rPr>
              <a:t>IDATA_PIO[23:0]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400" dirty="0">
                <a:ea typeface="ＭＳ Ｐゴシック" panose="020B0600070205080204" pitchFamily="34" charset="-128"/>
              </a:rPr>
              <a:t>Input ports to receive the encoded data.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400" dirty="0">
                <a:ea typeface="ＭＳ Ｐゴシック" panose="020B0600070205080204" pitchFamily="34" charset="-128"/>
              </a:rPr>
              <a:t>1 bit for bit ID, 23 bits for representing number of bits.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600" dirty="0">
                <a:ea typeface="ＭＳ Ｐゴシック" panose="020B0600070205080204" pitchFamily="34" charset="-128"/>
              </a:rPr>
              <a:t>ODATA_PIO[7:0]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400" dirty="0">
                <a:ea typeface="ＭＳ Ｐゴシック" panose="020B0600070205080204" pitchFamily="34" charset="-128"/>
              </a:rPr>
              <a:t>Output ports to send original bit-stream. Data is sent in 8-bit segments.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600" dirty="0">
                <a:ea typeface="ＭＳ Ｐゴシック" panose="020B0600070205080204" pitchFamily="34" charset="-128"/>
              </a:rPr>
              <a:t>FIFO_IN_FULL_PIO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400" dirty="0">
                <a:ea typeface="ＭＳ Ｐゴシック" panose="020B0600070205080204" pitchFamily="34" charset="-128"/>
              </a:rPr>
              <a:t>Indicates FIFO is full. Sending picture data stream should wait until this signal is de-asserted.</a:t>
            </a:r>
            <a:endParaRPr lang="en-US" altLang="en-US" sz="16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600" dirty="0">
                <a:ea typeface="ＭＳ Ｐゴシック" panose="020B0600070205080204" pitchFamily="34" charset="-128"/>
              </a:rPr>
              <a:t>FIFO_IN_WRITE_REQ_PIO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400" dirty="0">
                <a:ea typeface="ＭＳ Ｐゴシック" panose="020B0600070205080204" pitchFamily="34" charset="-128"/>
              </a:rPr>
              <a:t>Asserted to write </a:t>
            </a:r>
            <a:r>
              <a:rPr lang="en-US" altLang="en-US" sz="1400" dirty="0" err="1">
                <a:ea typeface="ＭＳ Ｐゴシック" panose="020B0600070205080204" pitchFamily="34" charset="-128"/>
              </a:rPr>
              <a:t>bitstream</a:t>
            </a:r>
            <a:r>
              <a:rPr lang="en-US" altLang="en-US" sz="1400" dirty="0">
                <a:ea typeface="ＭＳ Ｐゴシック" panose="020B0600070205080204" pitchFamily="34" charset="-128"/>
              </a:rPr>
              <a:t> segment to FIFO in buffer. FIFO stores input data when this signal is asserted.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600" dirty="0">
                <a:ea typeface="ＭＳ Ｐゴシック" panose="020B0600070205080204" pitchFamily="34" charset="-128"/>
              </a:rPr>
              <a:t>FIFO_OUT_READ_REQ_PIO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400" dirty="0">
                <a:ea typeface="ＭＳ Ｐゴシック" panose="020B0600070205080204" pitchFamily="34" charset="-128"/>
              </a:rPr>
              <a:t>Asserted when ARM wishes to read from the FIFO out. FIFO produces next data from the buffer when this signal is asserted.</a:t>
            </a:r>
          </a:p>
          <a:p>
            <a:pPr marL="457200" lvl="1" indent="0" eaLnBrk="1" hangingPunct="1">
              <a:lnSpc>
                <a:spcPct val="80000"/>
              </a:lnSpc>
              <a:buFont typeface="Times" panose="02020603050405020304" pitchFamily="18" charset="0"/>
              <a:buNone/>
              <a:defRPr/>
            </a:pPr>
            <a:endParaRPr lang="en-US" altLang="en-US" sz="1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0513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template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15749</TotalTime>
  <Words>975</Words>
  <Application>Microsoft Office PowerPoint</Application>
  <PresentationFormat>On-screen Show (4:3)</PresentationFormat>
  <Paragraphs>184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ＭＳ Ｐゴシック</vt:lpstr>
      <vt:lpstr>Arial</vt:lpstr>
      <vt:lpstr>Calibri</vt:lpstr>
      <vt:lpstr>Frutiger 66 BoldItalic</vt:lpstr>
      <vt:lpstr>Geneva</vt:lpstr>
      <vt:lpstr>Georgia</vt:lpstr>
      <vt:lpstr>Lucida Grande</vt:lpstr>
      <vt:lpstr>Times</vt:lpstr>
      <vt:lpstr>Times New Roman</vt:lpstr>
      <vt:lpstr>Verdana</vt:lpstr>
      <vt:lpstr>Wingdings</vt:lpstr>
      <vt:lpstr>template</vt:lpstr>
      <vt:lpstr>ECE 354</vt:lpstr>
      <vt:lpstr>Objectives</vt:lpstr>
      <vt:lpstr>Overview</vt:lpstr>
      <vt:lpstr>System Diagram</vt:lpstr>
      <vt:lpstr>RLE Hardware Block Structure and Integration</vt:lpstr>
      <vt:lpstr>FIFO Buffer</vt:lpstr>
      <vt:lpstr>HPS-FPGA Lightweight Bridge</vt:lpstr>
      <vt:lpstr>Getting started - Hardware design</vt:lpstr>
      <vt:lpstr>Signals in Block Structure (To be added in QSYS)</vt:lpstr>
      <vt:lpstr>Hardware Design contd.,</vt:lpstr>
      <vt:lpstr>Software design - preprocessing of the captured image</vt:lpstr>
      <vt:lpstr>Software Design</vt:lpstr>
      <vt:lpstr>Software Design</vt:lpstr>
      <vt:lpstr>Deliverables</vt:lpstr>
      <vt:lpstr>Tips</vt:lpstr>
      <vt:lpstr>Summary</vt:lpstr>
      <vt:lpstr>Extra credit </vt:lpstr>
      <vt:lpstr>PowerPoint Presentation</vt:lpstr>
      <vt:lpstr>PowerPoint Presentation</vt:lpstr>
      <vt:lpstr>How to Add/Wire New Modules</vt:lpstr>
      <vt:lpstr>Signals in Block Structure (Non-QSYS)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354 Lab 5</dc:title>
  <dc:creator>Sandip Kundu</dc:creator>
  <cp:lastModifiedBy>Sachin Bhat</cp:lastModifiedBy>
  <cp:revision>345</cp:revision>
  <dcterms:created xsi:type="dcterms:W3CDTF">2009-04-15T14:30:50Z</dcterms:created>
  <dcterms:modified xsi:type="dcterms:W3CDTF">2017-03-29T16:02:00Z</dcterms:modified>
</cp:coreProperties>
</file>