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378" r:id="rId2"/>
    <p:sldId id="379" r:id="rId3"/>
    <p:sldId id="260" r:id="rId4"/>
    <p:sldId id="340" r:id="rId5"/>
    <p:sldId id="339" r:id="rId6"/>
    <p:sldId id="341" r:id="rId7"/>
    <p:sldId id="262" r:id="rId8"/>
    <p:sldId id="287" r:id="rId9"/>
    <p:sldId id="388" r:id="rId10"/>
    <p:sldId id="257" r:id="rId11"/>
    <p:sldId id="342" r:id="rId12"/>
    <p:sldId id="343" r:id="rId13"/>
    <p:sldId id="347" r:id="rId14"/>
    <p:sldId id="264" r:id="rId15"/>
    <p:sldId id="267" r:id="rId16"/>
    <p:sldId id="258" r:id="rId17"/>
    <p:sldId id="269" r:id="rId18"/>
    <p:sldId id="346" r:id="rId19"/>
    <p:sldId id="319" r:id="rId20"/>
    <p:sldId id="344" r:id="rId21"/>
    <p:sldId id="373" r:id="rId22"/>
    <p:sldId id="274" r:id="rId23"/>
    <p:sldId id="277" r:id="rId24"/>
    <p:sldId id="275" r:id="rId25"/>
    <p:sldId id="382" r:id="rId26"/>
    <p:sldId id="383" r:id="rId27"/>
    <p:sldId id="380" r:id="rId28"/>
  </p:sldIdLst>
  <p:sldSz cx="9144000" cy="6858000" type="screen4x3"/>
  <p:notesSz cx="6743700" cy="97536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CC"/>
    <a:srgbClr val="009900"/>
    <a:srgbClr val="FFCC99"/>
    <a:srgbClr val="000099"/>
    <a:srgbClr val="0000FF"/>
    <a:srgbClr val="0066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6610" autoAdjust="0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2270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2270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fld id="{83C827B7-4AA5-498A-A5FB-E9CF4991F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80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2270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32325"/>
            <a:ext cx="494665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2270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fld id="{E0EEAC60-0800-4E29-BB78-01DCAE4A3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128CC8F-2E95-44D2-AF05-6B74E55E624C}" type="slidenum">
              <a:rPr lang="en-US" altLang="en-US" b="0" u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rPr>
              <a:pPr/>
              <a:t>5</a:t>
            </a:fld>
            <a:endParaRPr lang="en-US" altLang="en-US" b="0" u="none">
              <a:solidFill>
                <a:schemeClr val="tx1"/>
              </a:solidFill>
              <a:latin typeface="Times New Roman" panose="02020603050405020304" pitchFamily="18" charset="0"/>
              <a:cs typeface="Times New Roman (Hebrew)" charset="-79"/>
            </a:endParaRPr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73100" y="4632325"/>
            <a:ext cx="5397500" cy="43894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61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C1944-FED5-470B-A3E1-65E9445E83B7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2F41F-0C76-45C8-9F2E-AC13876FB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9BEC-44A7-415D-B254-B269BD31B6D2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B81C4-2BCB-458F-94C6-CB1A6C5E6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7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62FC0-4D87-4E8B-AA2A-5769EBF271F7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AD2F4-3011-465D-96F3-3B197D91D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DFC5-3659-406A-B7E4-B1F1316DD26C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A34D2-32B7-4E32-B616-E2D07C429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661B5-48D2-426A-9000-08F386383E85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1CEF4-83D4-43C2-AD23-9377B02B4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50FE5-C84A-41A7-A301-DD7915CE6A46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6AF7A-8BA6-411E-B446-2D55AD5AE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EBE3-D636-4627-80A9-16E7474001B8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B479E-BBDB-4981-B96A-DC15BC3DC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A3E8-9FEB-49C5-8F2A-DF33B423A23E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1948-383D-4646-80E2-38F7CC3E1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25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76D1-9858-4212-B652-F4C12CCAD193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A56F-2196-4FB7-81BA-9889D76E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3BE88-05BB-4F9E-9EDE-CBBEC455B972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369BC-278E-4D6F-9FB0-E190D8621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E227-13B6-4EF3-95E0-6CA1B194CCB1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40AEC-197A-469D-89D8-2C478A404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Verdana" pitchFamily="42" charset="0"/>
                <a:cs typeface="Arial" charset="0"/>
              </a:defRPr>
            </a:lvl1pPr>
          </a:lstStyle>
          <a:p>
            <a:pPr>
              <a:defRPr/>
            </a:pPr>
            <a:fld id="{DD9C876A-6E3E-4ECE-B05C-30388C1114CD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Verdana" pitchFamily="42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348125-1EF4-419A-9F75-6450EE19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1" r:id="rId2"/>
    <p:sldLayoutId id="2147483767" r:id="rId3"/>
    <p:sldLayoutId id="2147483762" r:id="rId4"/>
    <p:sldLayoutId id="2147483763" r:id="rId5"/>
    <p:sldLayoutId id="2147483764" r:id="rId6"/>
    <p:sldLayoutId id="2147483768" r:id="rId7"/>
    <p:sldLayoutId id="2147483769" r:id="rId8"/>
    <p:sldLayoutId id="2147483770" r:id="rId9"/>
    <p:sldLayoutId id="2147483765" r:id="rId10"/>
    <p:sldLayoutId id="21474837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pPr eaLnBrk="1" hangingPunct="1"/>
            <a:r>
              <a:rPr lang="en-GB" altLang="en-US" sz="6000" b="1">
                <a:solidFill>
                  <a:schemeClr val="tx1"/>
                </a:solidFill>
                <a:cs typeface="Arial" panose="020B0604020202020204" pitchFamily="34" charset="0"/>
              </a:rPr>
              <a:t>SE101.3</a:t>
            </a:r>
            <a:endParaRPr lang="en-US" altLang="en-US" sz="6000" b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B0F224C-AF40-444C-8CD8-12456B9E7F9A}" type="slidenum">
              <a:rPr lang="en-US" altLang="en-US" smtClean="0">
                <a:solidFill>
                  <a:schemeClr val="tx2"/>
                </a:solidFill>
              </a:rPr>
              <a:pPr/>
              <a:t>10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Creating Threads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6106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en-US">
                <a:cs typeface="Arial" panose="020B0604020202020204" pitchFamily="34" charset="0"/>
              </a:rPr>
              <a:t>There are two ways to create our own </a:t>
            </a:r>
            <a:r>
              <a:rPr lang="en-US" altLang="en-US" sz="2800" b="1">
                <a:cs typeface="Courier New" panose="02070309020205020404" pitchFamily="49" charset="0"/>
              </a:rPr>
              <a:t>Thread </a:t>
            </a:r>
            <a:r>
              <a:rPr lang="en-US" altLang="en-US">
                <a:cs typeface="Arial" panose="020B0604020202020204" pitchFamily="34" charset="0"/>
              </a:rPr>
              <a:t>object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Subclassing the </a:t>
            </a:r>
            <a:r>
              <a:rPr lang="en-US" altLang="en-US" b="1">
                <a:solidFill>
                  <a:schemeClr val="accent2"/>
                </a:solidFill>
                <a:cs typeface="Arial" panose="020B0604020202020204" pitchFamily="34" charset="0"/>
              </a:rPr>
              <a:t>Thread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 class and instantiating a new object of that class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Implementing the </a:t>
            </a:r>
            <a:r>
              <a:rPr lang="en-US" altLang="en-US" b="1">
                <a:solidFill>
                  <a:schemeClr val="accent2"/>
                </a:solidFill>
                <a:cs typeface="Courier New" panose="02070309020205020404" pitchFamily="49" charset="0"/>
              </a:rPr>
              <a:t>Runnable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 interface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altLang="en-US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990600" lvl="1" indent="-533400" eaLnBrk="1" hangingPunct="1">
              <a:buFont typeface="Symbol" panose="05050102010706020507" pitchFamily="18" charset="2"/>
              <a:buNone/>
            </a:pPr>
            <a:endParaRPr lang="en-US" altLang="en-US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609600" indent="-609600" eaLnBrk="1" hangingPunct="1"/>
            <a:r>
              <a:rPr lang="en-US" altLang="en-US">
                <a:cs typeface="Arial" panose="020B0604020202020204" pitchFamily="34" charset="0"/>
              </a:rPr>
              <a:t>In both cases the </a:t>
            </a:r>
            <a:r>
              <a:rPr lang="en-US" altLang="en-US" sz="2800" b="1">
                <a:cs typeface="Courier New" panose="02070309020205020404" pitchFamily="49" charset="0"/>
              </a:rPr>
              <a:t>run()</a:t>
            </a:r>
            <a:r>
              <a:rPr lang="en-US" altLang="en-US">
                <a:cs typeface="Arial" panose="020B0604020202020204" pitchFamily="34" charset="0"/>
              </a:rPr>
              <a:t> method should be implemented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9257035-C739-43D3-9F04-4717C18B4A06}" type="slidenum">
              <a:rPr lang="en-US" altLang="en-US" smtClean="0">
                <a:solidFill>
                  <a:schemeClr val="tx2"/>
                </a:solidFill>
              </a:rPr>
              <a:pPr/>
              <a:t>11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Extending Thread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ThreadExample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Thread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run 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(“---”);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ED60091-4CEC-4CA9-AFE0-5D8041409C9E}" type="slidenum">
              <a:rPr lang="en-US" altLang="en-US" smtClean="0">
                <a:solidFill>
                  <a:schemeClr val="tx2"/>
                </a:solidFill>
              </a:rPr>
              <a:pPr/>
              <a:t>12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Thread Methods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28800"/>
            <a:ext cx="8610600" cy="48768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Arial" panose="020B0604020202020204" pitchFamily="34" charset="0"/>
              </a:rPr>
              <a:t>void start()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Creates a new thread and makes it runnable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This method can be called only once</a:t>
            </a:r>
            <a:endParaRPr lang="en-US" altLang="en-US" sz="120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Arial" panose="020B0604020202020204" pitchFamily="34" charset="0"/>
              </a:rPr>
              <a:t>void run()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The new thread begins its life inside this method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void stop() </a:t>
            </a:r>
            <a:r>
              <a:rPr lang="en-US" altLang="en-US" sz="2800">
                <a:solidFill>
                  <a:schemeClr val="hlink"/>
                </a:solidFill>
                <a:cs typeface="Times New Roman" panose="02020603050405020304" pitchFamily="18" charset="0"/>
              </a:rPr>
              <a:t>(deprecated)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The thread is being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6F701CB-D2CB-47E4-8903-2732465E7F36}" type="slidenum">
              <a:rPr lang="en-US" altLang="en-US" smtClean="0">
                <a:solidFill>
                  <a:schemeClr val="tx2"/>
                </a:solidFill>
              </a:rPr>
              <a:pPr/>
              <a:t>13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Thread Methods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void yield()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cs typeface="Times New Roman" panose="02020603050405020304" pitchFamily="18" charset="0"/>
              </a:rPr>
              <a:t>Allow only threads of the same priority to run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void sleep(int</a:t>
            </a:r>
            <a:r>
              <a:rPr lang="en-US" altLang="en-US" sz="2800" b="1" i="1">
                <a:solidFill>
                  <a:schemeClr val="hlink"/>
                </a:solidFill>
                <a:cs typeface="Courier New" panose="02070309020205020404" pitchFamily="49" charset="0"/>
              </a:rPr>
              <a:t> m</a:t>
            </a: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) </a:t>
            </a:r>
            <a:r>
              <a:rPr lang="en-US" altLang="en-US" sz="2800" b="1">
                <a:cs typeface="Times New Roman" panose="02020603050405020304" pitchFamily="18" charset="0"/>
              </a:rPr>
              <a:t>or</a:t>
            </a:r>
            <a:r>
              <a:rPr lang="en-US" altLang="en-US" sz="2800" b="1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sleep(int</a:t>
            </a:r>
            <a:r>
              <a:rPr lang="en-US" altLang="en-US" sz="2800" b="1" i="1">
                <a:solidFill>
                  <a:schemeClr val="hlink"/>
                </a:solidFill>
                <a:cs typeface="Courier New" panose="02070309020205020404" pitchFamily="49" charset="0"/>
              </a:rPr>
              <a:t> m</a:t>
            </a: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, int </a:t>
            </a:r>
            <a:r>
              <a:rPr lang="en-US" altLang="en-US" sz="2800" b="1" i="1">
                <a:solidFill>
                  <a:schemeClr val="hlink"/>
                </a:solidFill>
                <a:cs typeface="Courier New" panose="02070309020205020404" pitchFamily="49" charset="0"/>
              </a:rPr>
              <a:t>n</a:t>
            </a: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)</a:t>
            </a:r>
            <a:r>
              <a:rPr lang="en-US" altLang="en-US" b="1">
                <a:latin typeface="Comic Sans MS" panose="030F0702030302020204" pitchFamily="66" charset="0"/>
                <a:cs typeface="Times New Roman" panose="02020603050405020304" pitchFamily="18" charset="0"/>
              </a:rPr>
              <a:t>  </a:t>
            </a:r>
            <a:endParaRPr lang="en-US" altLang="en-US" b="1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cs typeface="Times New Roman" panose="02020603050405020304" pitchFamily="18" charset="0"/>
              </a:rPr>
              <a:t>The thread sleeps for </a:t>
            </a:r>
            <a:r>
              <a:rPr lang="en-US" altLang="en-US" i="1">
                <a:cs typeface="Times New Roman" panose="02020603050405020304" pitchFamily="18" charset="0"/>
              </a:rPr>
              <a:t>m</a:t>
            </a:r>
            <a:r>
              <a:rPr lang="en-US" altLang="en-US">
                <a:cs typeface="Times New Roman" panose="02020603050405020304" pitchFamily="18" charset="0"/>
              </a:rPr>
              <a:t> milliseconds, plus 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nanoseconds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EC267A2-5417-4832-AB9E-90527DABDDDE}" type="slidenum">
              <a:rPr lang="en-US" altLang="en-US" smtClean="0">
                <a:solidFill>
                  <a:schemeClr val="tx2"/>
                </a:solidFill>
              </a:rPr>
              <a:pPr/>
              <a:t>14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Implementing Runnable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RunnableExample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Runnable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run ()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for (int i = 1; i &lt;= 100; i++)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		System.out.println (“***”);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FA638A4-8EC2-43F8-AF08-19128CD6E2CE}" type="slidenum">
              <a:rPr lang="en-US" altLang="en-US" smtClean="0">
                <a:solidFill>
                  <a:schemeClr val="tx2"/>
                </a:solidFill>
              </a:rPr>
              <a:pPr/>
              <a:t>15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A Runnable Object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610600" cy="4876800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When running the Runnable object, a Thread object is created from the Runnable object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Thread object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>
                <a:cs typeface="Arial" panose="020B0604020202020204" pitchFamily="34" charset="0"/>
              </a:rPr>
              <a:t>s </a:t>
            </a:r>
            <a:r>
              <a:rPr lang="en-US" altLang="en-US" sz="2800" b="1">
                <a:cs typeface="Courier New" panose="02070309020205020404" pitchFamily="49" charset="0"/>
              </a:rPr>
              <a:t>run()</a:t>
            </a:r>
            <a:r>
              <a:rPr lang="en-US" altLang="en-US">
                <a:cs typeface="Arial" panose="020B0604020202020204" pitchFamily="34" charset="0"/>
              </a:rPr>
              <a:t> method calls the Runnable object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>
                <a:cs typeface="Arial" panose="020B0604020202020204" pitchFamily="34" charset="0"/>
              </a:rPr>
              <a:t>s </a:t>
            </a:r>
            <a:r>
              <a:rPr lang="en-US" altLang="en-US" sz="2800" b="1">
                <a:cs typeface="Courier New" panose="02070309020205020404" pitchFamily="49" charset="0"/>
              </a:rPr>
              <a:t>run()</a:t>
            </a:r>
            <a:r>
              <a:rPr lang="en-US" altLang="en-US">
                <a:cs typeface="Arial" panose="020B0604020202020204" pitchFamily="34" charset="0"/>
              </a:rPr>
              <a:t> method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Allows threads to run inside any object, regardless of inheritance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1778D95-1DAA-4EBE-9702-C90CFEAB0968}" type="slidenum">
              <a:rPr lang="en-US" altLang="en-US" smtClean="0">
                <a:solidFill>
                  <a:schemeClr val="tx2"/>
                </a:solidFill>
              </a:rPr>
              <a:pPr/>
              <a:t>16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Starting the Threads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ThreadsStartExample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public static void main (String argv[])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ThreadExample ().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new Thread(new RunnableExample ()).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					</a:t>
            </a:r>
            <a:r>
              <a:rPr lang="en-US" altLang="en-US" sz="2000">
                <a:solidFill>
                  <a:srgbClr val="6699FF"/>
                </a:solidFill>
                <a:cs typeface="Arial" panose="020B0604020202020204" pitchFamily="34" charset="0"/>
              </a:rPr>
              <a:t>	</a:t>
            </a:r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371600" y="4343400"/>
            <a:ext cx="5791200" cy="13716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2400" b="0" u="none">
                <a:solidFill>
                  <a:schemeClr val="tx1"/>
                </a:solidFill>
                <a:latin typeface="Comic Sans MS" panose="030F0702030302020204" pitchFamily="66" charset="0"/>
              </a:rPr>
              <a:t>What will we see when running </a:t>
            </a:r>
          </a:p>
          <a:p>
            <a:pPr algn="ctr">
              <a:lnSpc>
                <a:spcPct val="120000"/>
              </a:lnSpc>
            </a:pPr>
            <a:r>
              <a:rPr lang="en-US" altLang="en-US" sz="2400" b="0" u="none">
                <a:solidFill>
                  <a:schemeClr val="tx1"/>
                </a:solidFill>
                <a:latin typeface="Comic Sans MS" panose="030F0702030302020204" pitchFamily="66" charset="0"/>
              </a:rPr>
              <a:t>ThreadsStartExample?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AE1874B-A368-4F2C-8A56-65EA4971731C}" type="slidenum">
              <a:rPr lang="en-US" altLang="en-US" smtClean="0">
                <a:solidFill>
                  <a:schemeClr val="tx2"/>
                </a:solidFill>
              </a:rPr>
              <a:pPr/>
              <a:t>17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Scheduling Threads</a:t>
            </a:r>
          </a:p>
        </p:txBody>
      </p:sp>
      <p:sp>
        <p:nvSpPr>
          <p:cNvPr id="26628" name="Oval 30"/>
          <p:cNvSpPr>
            <a:spLocks noChangeArrowheads="1"/>
          </p:cNvSpPr>
          <p:nvPr/>
        </p:nvSpPr>
        <p:spPr bwMode="auto">
          <a:xfrm>
            <a:off x="6324600" y="2362200"/>
            <a:ext cx="914400" cy="19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9" name="Rectangle 29"/>
          <p:cNvSpPr>
            <a:spLocks noChangeArrowheads="1"/>
          </p:cNvSpPr>
          <p:nvPr/>
        </p:nvSpPr>
        <p:spPr bwMode="auto">
          <a:xfrm>
            <a:off x="3429000" y="15240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0" name="Oval 28"/>
          <p:cNvSpPr>
            <a:spLocks noChangeArrowheads="1"/>
          </p:cNvSpPr>
          <p:nvPr/>
        </p:nvSpPr>
        <p:spPr bwMode="auto">
          <a:xfrm>
            <a:off x="914400" y="990600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1" name="Oval 3"/>
          <p:cNvSpPr>
            <a:spLocks noChangeArrowheads="1"/>
          </p:cNvSpPr>
          <p:nvPr/>
        </p:nvSpPr>
        <p:spPr bwMode="auto">
          <a:xfrm>
            <a:off x="11430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2" name="Oval 4"/>
          <p:cNvSpPr>
            <a:spLocks noChangeArrowheads="1"/>
          </p:cNvSpPr>
          <p:nvPr/>
        </p:nvSpPr>
        <p:spPr bwMode="auto">
          <a:xfrm>
            <a:off x="1371600" y="1143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3" name="Oval 5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4" name="Oval 6"/>
          <p:cNvSpPr>
            <a:spLocks noChangeArrowheads="1"/>
          </p:cNvSpPr>
          <p:nvPr/>
        </p:nvSpPr>
        <p:spPr bwMode="auto">
          <a:xfrm>
            <a:off x="35052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5" name="Oval 7"/>
          <p:cNvSpPr>
            <a:spLocks noChangeArrowheads="1"/>
          </p:cNvSpPr>
          <p:nvPr/>
        </p:nvSpPr>
        <p:spPr bwMode="auto">
          <a:xfrm>
            <a:off x="43434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6" name="Oval 8"/>
          <p:cNvSpPr>
            <a:spLocks noChangeArrowheads="1"/>
          </p:cNvSpPr>
          <p:nvPr/>
        </p:nvSpPr>
        <p:spPr bwMode="auto">
          <a:xfrm>
            <a:off x="52578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>
            <a:off x="38862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48006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 flipV="1">
            <a:off x="2057400" y="1752600"/>
            <a:ext cx="1371600" cy="7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0" name="Oval 14"/>
          <p:cNvSpPr>
            <a:spLocks noChangeArrowheads="1"/>
          </p:cNvSpPr>
          <p:nvPr/>
        </p:nvSpPr>
        <p:spPr bwMode="auto">
          <a:xfrm>
            <a:off x="6553200" y="3505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1" name="Oval 15"/>
          <p:cNvSpPr>
            <a:spLocks noChangeArrowheads="1"/>
          </p:cNvSpPr>
          <p:nvPr/>
        </p:nvSpPr>
        <p:spPr bwMode="auto">
          <a:xfrm>
            <a:off x="6629400" y="25908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2" name="Oval 16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3" name="Oval 18"/>
          <p:cNvSpPr>
            <a:spLocks noChangeArrowheads="1"/>
          </p:cNvSpPr>
          <p:nvPr/>
        </p:nvSpPr>
        <p:spPr bwMode="auto">
          <a:xfrm>
            <a:off x="4343400" y="2819400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4" name="Freeform 20"/>
          <p:cNvSpPr>
            <a:spLocks/>
          </p:cNvSpPr>
          <p:nvPr/>
        </p:nvSpPr>
        <p:spPr bwMode="auto">
          <a:xfrm>
            <a:off x="4724400" y="2133600"/>
            <a:ext cx="990600" cy="838200"/>
          </a:xfrm>
          <a:custGeom>
            <a:avLst/>
            <a:gdLst>
              <a:gd name="T0" fmla="*/ 2147483646 w 624"/>
              <a:gd name="T1" fmla="*/ 0 h 720"/>
              <a:gd name="T2" fmla="*/ 2147483646 w 624"/>
              <a:gd name="T3" fmla="*/ 2147483646 h 720"/>
              <a:gd name="T4" fmla="*/ 0 w 624"/>
              <a:gd name="T5" fmla="*/ 2147483646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5" name="Freeform 21"/>
          <p:cNvSpPr>
            <a:spLocks/>
          </p:cNvSpPr>
          <p:nvPr/>
        </p:nvSpPr>
        <p:spPr bwMode="auto">
          <a:xfrm>
            <a:off x="4648200" y="3124200"/>
            <a:ext cx="1600200" cy="622300"/>
          </a:xfrm>
          <a:custGeom>
            <a:avLst/>
            <a:gdLst>
              <a:gd name="T0" fmla="*/ 0 w 1008"/>
              <a:gd name="T1" fmla="*/ 0 h 392"/>
              <a:gd name="T2" fmla="*/ 2147483646 w 1008"/>
              <a:gd name="T3" fmla="*/ 2147483646 h 392"/>
              <a:gd name="T4" fmla="*/ 2147483646 w 1008"/>
              <a:gd name="T5" fmla="*/ 214748364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6" name="Freeform 22"/>
          <p:cNvSpPr>
            <a:spLocks/>
          </p:cNvSpPr>
          <p:nvPr/>
        </p:nvSpPr>
        <p:spPr bwMode="auto">
          <a:xfrm>
            <a:off x="3505200" y="2057400"/>
            <a:ext cx="762000" cy="914400"/>
          </a:xfrm>
          <a:custGeom>
            <a:avLst/>
            <a:gdLst>
              <a:gd name="T0" fmla="*/ 2147483646 w 456"/>
              <a:gd name="T1" fmla="*/ 2147483646 h 672"/>
              <a:gd name="T2" fmla="*/ 2147483646 w 456"/>
              <a:gd name="T3" fmla="*/ 2147483646 h 672"/>
              <a:gd name="T4" fmla="*/ 2147483646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7" name="Freeform 23"/>
          <p:cNvSpPr>
            <a:spLocks/>
          </p:cNvSpPr>
          <p:nvPr/>
        </p:nvSpPr>
        <p:spPr bwMode="auto">
          <a:xfrm>
            <a:off x="2971800" y="2133600"/>
            <a:ext cx="3124200" cy="2400300"/>
          </a:xfrm>
          <a:custGeom>
            <a:avLst/>
            <a:gdLst>
              <a:gd name="T0" fmla="*/ 2147483646 w 2080"/>
              <a:gd name="T1" fmla="*/ 2147483646 h 1656"/>
              <a:gd name="T2" fmla="*/ 2147483646 w 2080"/>
              <a:gd name="T3" fmla="*/ 2147483646 h 1656"/>
              <a:gd name="T4" fmla="*/ 214748364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6629400" y="3886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9" name="Text Box 26"/>
          <p:cNvSpPr txBox="1">
            <a:spLocks noChangeArrowheads="1"/>
          </p:cNvSpPr>
          <p:nvPr/>
        </p:nvSpPr>
        <p:spPr bwMode="auto">
          <a:xfrm>
            <a:off x="2819400" y="4387850"/>
            <a:ext cx="3408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200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I/O operation completes</a:t>
            </a:r>
          </a:p>
        </p:txBody>
      </p:sp>
      <p:sp>
        <p:nvSpPr>
          <p:cNvPr id="26650" name="Text Box 27"/>
          <p:cNvSpPr txBox="1">
            <a:spLocks noChangeArrowheads="1"/>
          </p:cNvSpPr>
          <p:nvPr/>
        </p:nvSpPr>
        <p:spPr bwMode="auto">
          <a:xfrm>
            <a:off x="2362200" y="1339850"/>
            <a:ext cx="1065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200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start()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3124200"/>
            <a:ext cx="3962400" cy="1223963"/>
            <a:chOff x="336" y="2208"/>
            <a:chExt cx="2208" cy="771"/>
          </a:xfrm>
        </p:grpSpPr>
        <p:sp>
          <p:nvSpPr>
            <p:cNvPr id="26661" name="Text Box 19"/>
            <p:cNvSpPr txBox="1">
              <a:spLocks noChangeArrowheads="1"/>
            </p:cNvSpPr>
            <p:nvPr/>
          </p:nvSpPr>
          <p:spPr bwMode="auto">
            <a:xfrm>
              <a:off x="336" y="2583"/>
              <a:ext cx="15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Currently executed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thread</a:t>
              </a:r>
            </a:p>
          </p:txBody>
        </p:sp>
        <p:sp>
          <p:nvSpPr>
            <p:cNvPr id="26662" name="Line 31"/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791200" y="1662113"/>
            <a:ext cx="2782888" cy="327025"/>
            <a:chOff x="3648" y="1287"/>
            <a:chExt cx="1753" cy="206"/>
          </a:xfrm>
        </p:grpSpPr>
        <p:sp>
          <p:nvSpPr>
            <p:cNvPr id="26659" name="Text Box 10"/>
            <p:cNvSpPr txBox="1">
              <a:spLocks noChangeArrowheads="1"/>
            </p:cNvSpPr>
            <p:nvPr/>
          </p:nvSpPr>
          <p:spPr bwMode="auto">
            <a:xfrm>
              <a:off x="4272" y="1287"/>
              <a:ext cx="112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Ready queue</a:t>
              </a:r>
            </a:p>
          </p:txBody>
        </p:sp>
        <p:sp>
          <p:nvSpPr>
            <p:cNvPr id="26660" name="Line 32"/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124200" y="4267200"/>
            <a:ext cx="5891213" cy="2055813"/>
            <a:chOff x="2304" y="2976"/>
            <a:chExt cx="3711" cy="1295"/>
          </a:xfrm>
        </p:grpSpPr>
        <p:sp>
          <p:nvSpPr>
            <p:cNvPr id="26657" name="Text Box 25"/>
            <p:cNvSpPr txBox="1">
              <a:spLocks noChangeArrowheads="1"/>
            </p:cNvSpPr>
            <p:nvPr/>
          </p:nvSpPr>
          <p:spPr bwMode="auto">
            <a:xfrm>
              <a:off x="2304" y="3495"/>
              <a:ext cx="3711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Waiting for I/O operation to be completed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Waiting to be notified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Sleeping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Waiting to enter a synchronized section</a:t>
              </a:r>
            </a:p>
          </p:txBody>
        </p:sp>
        <p:sp>
          <p:nvSpPr>
            <p:cNvPr id="26658" name="Line 33"/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62000" y="2209800"/>
            <a:ext cx="2076450" cy="919163"/>
            <a:chOff x="480" y="1632"/>
            <a:chExt cx="1308" cy="579"/>
          </a:xfrm>
        </p:grpSpPr>
        <p:sp>
          <p:nvSpPr>
            <p:cNvPr id="26655" name="Text Box 9"/>
            <p:cNvSpPr txBox="1">
              <a:spLocks noChangeArrowheads="1"/>
            </p:cNvSpPr>
            <p:nvPr/>
          </p:nvSpPr>
          <p:spPr bwMode="auto">
            <a:xfrm>
              <a:off x="480" y="1815"/>
              <a:ext cx="130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Newly created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threads</a:t>
              </a:r>
            </a:p>
          </p:txBody>
        </p:sp>
        <p:sp>
          <p:nvSpPr>
            <p:cNvPr id="26656" name="Line 34"/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E52334D-4E0E-416E-9B07-673A66975647}" type="slidenum">
              <a:rPr lang="en-US" altLang="en-US" smtClean="0">
                <a:solidFill>
                  <a:schemeClr val="tx2"/>
                </a:solidFill>
              </a:rPr>
              <a:pPr/>
              <a:t>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Thread State Diagram</a:t>
            </a:r>
          </a:p>
        </p:txBody>
      </p:sp>
      <p:sp>
        <p:nvSpPr>
          <p:cNvPr id="107522" name="AutoShape 1026"/>
          <p:cNvSpPr>
            <a:spLocks noChangeArrowheads="1"/>
          </p:cNvSpPr>
          <p:nvPr/>
        </p:nvSpPr>
        <p:spPr bwMode="auto">
          <a:xfrm rot="-5400000">
            <a:off x="1257300" y="800100"/>
            <a:ext cx="4267200" cy="6019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eaVert" wrap="none" anchorCtr="1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isAlive()</a:t>
            </a:r>
          </a:p>
        </p:txBody>
      </p:sp>
      <p:sp>
        <p:nvSpPr>
          <p:cNvPr id="107524" name="AutoShape 1028"/>
          <p:cNvSpPr>
            <a:spLocks noChangeArrowheads="1"/>
          </p:cNvSpPr>
          <p:nvPr/>
        </p:nvSpPr>
        <p:spPr bwMode="auto">
          <a:xfrm>
            <a:off x="457200" y="3581400"/>
            <a:ext cx="14478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New Thread</a:t>
            </a:r>
          </a:p>
        </p:txBody>
      </p:sp>
      <p:sp>
        <p:nvSpPr>
          <p:cNvPr id="107525" name="AutoShape 1029"/>
          <p:cNvSpPr>
            <a:spLocks noChangeArrowheads="1"/>
          </p:cNvSpPr>
          <p:nvPr/>
        </p:nvSpPr>
        <p:spPr bwMode="auto">
          <a:xfrm>
            <a:off x="7239000" y="3581400"/>
            <a:ext cx="14478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Dead Thread</a:t>
            </a:r>
          </a:p>
        </p:txBody>
      </p:sp>
      <p:sp>
        <p:nvSpPr>
          <p:cNvPr id="107526" name="AutoShape 1030"/>
          <p:cNvSpPr>
            <a:spLocks noChangeArrowheads="1"/>
          </p:cNvSpPr>
          <p:nvPr/>
        </p:nvSpPr>
        <p:spPr bwMode="auto">
          <a:xfrm rot="-5400000">
            <a:off x="3581400" y="2057400"/>
            <a:ext cx="2209800" cy="3124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eaVert" wrap="none" anchorCtr="1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Running</a:t>
            </a:r>
          </a:p>
        </p:txBody>
      </p:sp>
      <p:sp>
        <p:nvSpPr>
          <p:cNvPr id="107527" name="AutoShape 1031"/>
          <p:cNvSpPr>
            <a:spLocks noChangeArrowheads="1"/>
          </p:cNvSpPr>
          <p:nvPr/>
        </p:nvSpPr>
        <p:spPr bwMode="auto">
          <a:xfrm>
            <a:off x="4191000" y="3581400"/>
            <a:ext cx="11430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Runnable</a:t>
            </a:r>
          </a:p>
        </p:txBody>
      </p:sp>
      <p:sp>
        <p:nvSpPr>
          <p:cNvPr id="107528" name="Text Box 1032"/>
          <p:cNvSpPr txBox="1">
            <a:spLocks noChangeArrowheads="1"/>
          </p:cNvSpPr>
          <p:nvPr/>
        </p:nvSpPr>
        <p:spPr bwMode="auto">
          <a:xfrm>
            <a:off x="381000" y="30480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new ThreadExample();</a:t>
            </a:r>
          </a:p>
        </p:txBody>
      </p:sp>
      <p:sp>
        <p:nvSpPr>
          <p:cNvPr id="107529" name="Text Box 1033"/>
          <p:cNvSpPr txBox="1">
            <a:spLocks noChangeArrowheads="1"/>
          </p:cNvSpPr>
          <p:nvPr/>
        </p:nvSpPr>
        <p:spPr bwMode="auto">
          <a:xfrm>
            <a:off x="6629400" y="4276725"/>
            <a:ext cx="2436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run() method returns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191000" y="3148013"/>
            <a:ext cx="164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while (…) { … }</a:t>
            </a:r>
          </a:p>
        </p:txBody>
      </p:sp>
      <p:sp>
        <p:nvSpPr>
          <p:cNvPr id="107531" name="AutoShape 1035"/>
          <p:cNvSpPr>
            <a:spLocks noChangeArrowheads="1"/>
          </p:cNvSpPr>
          <p:nvPr/>
        </p:nvSpPr>
        <p:spPr bwMode="auto">
          <a:xfrm>
            <a:off x="4191000" y="4953000"/>
            <a:ext cx="11430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Blocked</a:t>
            </a:r>
          </a:p>
        </p:txBody>
      </p:sp>
      <p:cxnSp>
        <p:nvCxnSpPr>
          <p:cNvPr id="107532" name="AutoShape 1036"/>
          <p:cNvCxnSpPr>
            <a:cxnSpLocks noChangeShapeType="1"/>
            <a:stCxn id="107524" idx="3"/>
            <a:endCxn id="107527" idx="1"/>
          </p:cNvCxnSpPr>
          <p:nvPr/>
        </p:nvCxnSpPr>
        <p:spPr bwMode="auto">
          <a:xfrm>
            <a:off x="1905000" y="3924300"/>
            <a:ext cx="22860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AutoShape 1037"/>
          <p:cNvCxnSpPr>
            <a:cxnSpLocks noChangeShapeType="1"/>
            <a:stCxn id="107527" idx="3"/>
            <a:endCxn id="107525" idx="1"/>
          </p:cNvCxnSpPr>
          <p:nvPr/>
        </p:nvCxnSpPr>
        <p:spPr bwMode="auto">
          <a:xfrm>
            <a:off x="5334000" y="3924300"/>
            <a:ext cx="19050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AutoShape 1038"/>
          <p:cNvCxnSpPr>
            <a:cxnSpLocks noChangeShapeType="1"/>
            <a:stCxn id="107527" idx="2"/>
            <a:endCxn id="107531" idx="1"/>
          </p:cNvCxnSpPr>
          <p:nvPr/>
        </p:nvCxnSpPr>
        <p:spPr bwMode="auto">
          <a:xfrm rot="5400000">
            <a:off x="3962400" y="4495800"/>
            <a:ext cx="1028700" cy="571500"/>
          </a:xfrm>
          <a:prstGeom prst="curvedConnector4">
            <a:avLst>
              <a:gd name="adj1" fmla="val 33333"/>
              <a:gd name="adj2" fmla="val 140000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5" name="AutoShape 1039"/>
          <p:cNvCxnSpPr>
            <a:cxnSpLocks noChangeShapeType="1"/>
            <a:stCxn id="107531" idx="3"/>
            <a:endCxn id="107527" idx="2"/>
          </p:cNvCxnSpPr>
          <p:nvPr/>
        </p:nvCxnSpPr>
        <p:spPr bwMode="auto">
          <a:xfrm flipH="1" flipV="1">
            <a:off x="4762500" y="4267200"/>
            <a:ext cx="571500" cy="1028700"/>
          </a:xfrm>
          <a:prstGeom prst="curvedConnector4">
            <a:avLst>
              <a:gd name="adj1" fmla="val -40000"/>
              <a:gd name="adj2" fmla="val 66667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6" name="Text Box 1040"/>
          <p:cNvSpPr txBox="1">
            <a:spLocks noChangeArrowheads="1"/>
          </p:cNvSpPr>
          <p:nvPr/>
        </p:nvSpPr>
        <p:spPr bwMode="auto">
          <a:xfrm>
            <a:off x="5562600" y="5343525"/>
            <a:ext cx="2314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Object.wait()</a:t>
            </a:r>
          </a:p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Thread.sleep()</a:t>
            </a:r>
          </a:p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blocking IO call</a:t>
            </a:r>
          </a:p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waiting on a monitor</a:t>
            </a:r>
          </a:p>
        </p:txBody>
      </p:sp>
      <p:sp>
        <p:nvSpPr>
          <p:cNvPr id="107537" name="Text Box 1041"/>
          <p:cNvSpPr txBox="1">
            <a:spLocks noChangeArrowheads="1"/>
          </p:cNvSpPr>
          <p:nvPr/>
        </p:nvSpPr>
        <p:spPr bwMode="auto">
          <a:xfrm>
            <a:off x="1981200" y="404812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thread.start();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 autoUpdateAnimBg="0"/>
      <p:bldP spid="107524" grpId="0" animBg="1" autoUpdateAnimBg="0"/>
      <p:bldP spid="107525" grpId="0" animBg="1" autoUpdateAnimBg="0"/>
      <p:bldP spid="107526" grpId="0" animBg="1" autoUpdateAnimBg="0"/>
      <p:bldP spid="107527" grpId="0" animBg="1" autoUpdateAnimBg="0"/>
      <p:bldP spid="107528" grpId="0" autoUpdateAnimBg="0"/>
      <p:bldP spid="107529" grpId="0" autoUpdateAnimBg="0"/>
      <p:bldP spid="107530" grpId="0" autoUpdateAnimBg="0"/>
      <p:bldP spid="107531" grpId="0" animBg="1" autoUpdateAnimBg="0"/>
      <p:bldP spid="107536" grpId="0" autoUpdateAnimBg="0"/>
      <p:bldP spid="1075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F48BD1E-AB2B-4F93-B39A-599F64EFAC14}" type="slidenum">
              <a:rPr lang="en-US" altLang="en-US" smtClean="0">
                <a:solidFill>
                  <a:schemeClr val="tx2"/>
                </a:solidFill>
              </a:rPr>
              <a:pPr/>
              <a:t>19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20484" name="Rectangle 1028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10600" cy="487680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public class PrintThread1 extends Thread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String name;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public PrintThread1(String name)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this.name = name;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}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</a:t>
            </a:r>
            <a:r>
              <a:rPr lang="en-US" sz="2000" b="1" dirty="0">
                <a:solidFill>
                  <a:schemeClr val="accent2"/>
                </a:solidFill>
                <a:latin typeface="Courier New" pitchFamily="57" charset="0"/>
                <a:cs typeface="Courier New" pitchFamily="57" charset="0"/>
              </a:rPr>
              <a:t>public void run()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{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for (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int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=1;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&lt;100 ;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++)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    try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        </a:t>
            </a:r>
            <a:r>
              <a:rPr lang="en-US" sz="2000" b="1" dirty="0">
                <a:solidFill>
                  <a:schemeClr val="accent2"/>
                </a:solidFill>
                <a:latin typeface="Courier New" pitchFamily="57" charset="0"/>
                <a:cs typeface="Courier New" pitchFamily="57" charset="0"/>
              </a:rPr>
              <a:t>sleep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((long)(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Math.random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() * 100));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    } catch 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57" charset="0"/>
                <a:cs typeface="Courier New" pitchFamily="57" charset="0"/>
              </a:rPr>
              <a:t>InterruptedException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ie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) { } 	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   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System.out.print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(name);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}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914400" y="19812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u="none">
                <a:solidFill>
                  <a:schemeClr val="tx1"/>
                </a:solidFill>
              </a:rPr>
              <a:t>Lecture 07</a:t>
            </a:r>
          </a:p>
          <a:p>
            <a:pPr algn="ctr"/>
            <a:r>
              <a:rPr lang="en-US" altLang="en-US" sz="4800" u="none">
                <a:solidFill>
                  <a:schemeClr val="tx1"/>
                </a:solidFill>
              </a:rPr>
              <a:t>Java Threads</a:t>
            </a:r>
            <a:endParaRPr lang="en-US" altLang="en-US" sz="4800" i="1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A00E4D3-547B-49DB-8762-9AF678E65127}" type="slidenum">
              <a:rPr lang="en-US" altLang="en-US" smtClean="0">
                <a:solidFill>
                  <a:schemeClr val="tx2"/>
                </a:solidFill>
              </a:rPr>
              <a:pPr/>
              <a:t>20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Example (cont)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106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PrintThread1 a = new PrintThread1(“Th1");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PrintThread1 b = new PrintThread1(“Th2");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						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1C3B21-33D8-4C06-ADDE-C0D134BD336C}" type="slidenum">
              <a:rPr lang="en-US" altLang="en-US" smtClean="0">
                <a:solidFill>
                  <a:schemeClr val="tx2"/>
                </a:solidFill>
              </a:rPr>
              <a:pPr/>
              <a:t>21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533400" y="1905000"/>
            <a:ext cx="342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124200" y="1905000"/>
            <a:ext cx="3048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A56A532-2EA7-456E-A0EB-1AC7050C142F}" type="slidenum">
              <a:rPr lang="en-US" altLang="en-US" smtClean="0">
                <a:solidFill>
                  <a:schemeClr val="tx2"/>
                </a:solidFill>
              </a:rPr>
              <a:pPr/>
              <a:t>22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Thread Priority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Every thread has a priority</a:t>
            </a: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When a thread is created, it inherits the priority of the thread that created it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priority values range from 1 to 10, in increasing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8CBCC5-2782-42EE-B830-6351CBB2C0D4}" type="slidenum">
              <a:rPr lang="en-US" altLang="en-US" smtClean="0">
                <a:solidFill>
                  <a:schemeClr val="tx2"/>
                </a:solidFill>
              </a:rPr>
              <a:pPr/>
              <a:t>23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Thread Priority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The priority can be adjusted subsequently using the </a:t>
            </a:r>
            <a:r>
              <a:rPr lang="en-US" altLang="en-US" b="1">
                <a:cs typeface="Courier New" panose="02070309020205020404" pitchFamily="49" charset="0"/>
              </a:rPr>
              <a:t>setPriority()</a:t>
            </a:r>
            <a:r>
              <a:rPr lang="en-US" altLang="en-US" sz="2800">
                <a:cs typeface="Times New Roman" panose="02020603050405020304" pitchFamily="18" charset="0"/>
              </a:rPr>
              <a:t> method</a:t>
            </a: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The priority of a thread may be obtained using </a:t>
            </a:r>
            <a:r>
              <a:rPr lang="en-US" altLang="en-US" b="1">
                <a:cs typeface="Courier New" panose="02070309020205020404" pitchFamily="49" charset="0"/>
              </a:rPr>
              <a:t>getPriority()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 Priority constants are defined: 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MIN_PRIORITY=1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MAX_PRIORITY=10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NORM_PRIORITY=5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83C042-C117-4230-9817-44CE60D79B1C}" type="slidenum">
              <a:rPr lang="en-US" altLang="en-US" smtClean="0">
                <a:solidFill>
                  <a:schemeClr val="tx2"/>
                </a:solidFill>
              </a:rPr>
              <a:pPr/>
              <a:t>24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Daemon Threads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6106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solidFill>
                  <a:schemeClr val="hlink"/>
                </a:solidFill>
                <a:cs typeface="Arial" panose="020B0604020202020204" pitchFamily="34" charset="0"/>
              </a:rPr>
              <a:t>Daemon</a:t>
            </a:r>
            <a:r>
              <a:rPr lang="en-US" altLang="en-US" sz="2800" dirty="0">
                <a:cs typeface="Arial" panose="020B0604020202020204" pitchFamily="34" charset="0"/>
              </a:rPr>
              <a:t> threads are “</a:t>
            </a:r>
            <a:r>
              <a:rPr lang="en-US" altLang="en-US" sz="2800" dirty="0">
                <a:cs typeface="Times New Roman" panose="02020603050405020304" pitchFamily="18" charset="0"/>
              </a:rPr>
              <a:t>background” threads, that provide services to other threads, 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e.g., the garbage collection thread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Daemon threads die when the Java VM exits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Thread priority is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762000" y="914400"/>
            <a:ext cx="7620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</a:rPr>
              <a:t>class WorkerThread extends Thread {</a:t>
            </a:r>
          </a:p>
          <a:p>
            <a:endParaRPr lang="en-US" altLang="en-US" b="0" u="none">
              <a:solidFill>
                <a:schemeClr val="tx1"/>
              </a:solidFill>
            </a:endParaRPr>
          </a:p>
          <a:p>
            <a:r>
              <a:rPr lang="en-US" altLang="en-US" b="0" u="none">
                <a:solidFill>
                  <a:schemeClr val="tx1"/>
                </a:solidFill>
              </a:rPr>
              <a:t>    public WorkerThread()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setDaemon(false) ;   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}</a:t>
            </a:r>
          </a:p>
          <a:p>
            <a:endParaRPr lang="en-US" altLang="en-US" b="0" u="none">
              <a:solidFill>
                <a:schemeClr val="tx1"/>
              </a:solidFill>
            </a:endParaRPr>
          </a:p>
          <a:p>
            <a:r>
              <a:rPr lang="en-US" altLang="en-US" b="0" u="none">
                <a:solidFill>
                  <a:schemeClr val="tx1"/>
                </a:solidFill>
              </a:rPr>
              <a:t>    public void run()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int count=0 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while (true)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System.out.println("Hello from Worker "+count++) 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try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    sleep(5000);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} catch (InterruptedException e) {}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}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}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838200" y="914400"/>
            <a:ext cx="7696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</a:rPr>
              <a:t>public class DaemonTest {</a:t>
            </a:r>
          </a:p>
          <a:p>
            <a:endParaRPr lang="en-US" altLang="en-US" b="0" u="none">
              <a:solidFill>
                <a:schemeClr val="tx1"/>
              </a:solidFill>
            </a:endParaRPr>
          </a:p>
          <a:p>
            <a:r>
              <a:rPr lang="en-US" altLang="en-US" b="0" u="none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new WorkerThread().start();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try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Thread.sleep(7500);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} catch (InterruptedException e) {}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System.out.println("Main Thread ending") 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}</a:t>
            </a:r>
          </a:p>
          <a:p>
            <a:endParaRPr lang="en-US" altLang="en-US" b="0" u="none">
              <a:solidFill>
                <a:schemeClr val="tx1"/>
              </a:solidFill>
            </a:endParaRPr>
          </a:p>
          <a:p>
            <a:r>
              <a:rPr lang="en-US" altLang="en-US" b="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3AD4073-BC9A-4667-9132-6EFB476435CF}" type="slidenum">
              <a:rPr lang="en-US" altLang="en-US" smtClean="0">
                <a:solidFill>
                  <a:schemeClr val="tx2"/>
                </a:solidFill>
              </a:rPr>
              <a:pPr/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Multitasking and Multithreading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hlink"/>
                </a:solidFill>
                <a:cs typeface="Arial" panose="020B0604020202020204" pitchFamily="34" charset="0"/>
              </a:rPr>
              <a:t>Multitasking:</a:t>
            </a:r>
            <a:r>
              <a:rPr lang="en-US" altLang="en-US" sz="2800">
                <a:cs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refers to a computer's ability to perform multiple jobs concurrently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more than one program are running concurrently, e.g., UNIX</a:t>
            </a:r>
          </a:p>
          <a:p>
            <a:pPr eaLnBrk="1" hangingPunct="1"/>
            <a:r>
              <a:rPr lang="en-US" altLang="en-US" sz="2800">
                <a:solidFill>
                  <a:schemeClr val="hlink"/>
                </a:solidFill>
                <a:cs typeface="Arial" panose="020B0604020202020204" pitchFamily="34" charset="0"/>
              </a:rPr>
              <a:t>Multithreading</a:t>
            </a:r>
            <a:r>
              <a:rPr lang="en-US" altLang="en-US" sz="2800">
                <a:cs typeface="Arial" panose="020B0604020202020204" pitchFamily="34" charset="0"/>
              </a:rPr>
              <a:t>: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A </a:t>
            </a:r>
            <a:r>
              <a:rPr lang="en-US" altLang="en-US" sz="2400">
                <a:solidFill>
                  <a:schemeClr val="hlink"/>
                </a:solidFill>
                <a:cs typeface="Arial" panose="020B0604020202020204" pitchFamily="34" charset="0"/>
              </a:rPr>
              <a:t>thread</a:t>
            </a:r>
            <a:r>
              <a:rPr lang="en-US" altLang="en-US" sz="2400">
                <a:cs typeface="Arial" panose="020B0604020202020204" pitchFamily="34" charset="0"/>
              </a:rPr>
              <a:t> is a single sequence of execution within a program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refers to multiple threads of control within a single program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each program can run multiple threads of control within it, e.g., Web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2F1A108-F1AD-4C1E-9277-AE113E3B0A13}" type="slidenum">
              <a:rPr lang="en-US" altLang="en-US" smtClean="0">
                <a:solidFill>
                  <a:schemeClr val="tx2"/>
                </a:solidFill>
              </a:rPr>
              <a:pPr/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Concurrency vs. Parallelism</a:t>
            </a:r>
          </a:p>
        </p:txBody>
      </p:sp>
      <p:sp>
        <p:nvSpPr>
          <p:cNvPr id="101379" name="AutoShape 1027"/>
          <p:cNvSpPr>
            <a:spLocks noChangeArrowheads="1"/>
          </p:cNvSpPr>
          <p:nvPr/>
        </p:nvSpPr>
        <p:spPr bwMode="auto">
          <a:xfrm>
            <a:off x="838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b="0" u="none">
              <a:solidFill>
                <a:schemeClr val="tx1"/>
              </a:solidFill>
              <a:latin typeface="Tahoma" panose="020B0604030504040204" pitchFamily="34" charset="0"/>
              <a:cs typeface="Times New Roman (Hebrew)" charset="-79"/>
            </a:endParaRPr>
          </a:p>
        </p:txBody>
      </p:sp>
      <p:sp>
        <p:nvSpPr>
          <p:cNvPr id="101380" name="Rectangle 1028"/>
          <p:cNvSpPr>
            <a:spLocks noChangeArrowheads="1"/>
          </p:cNvSpPr>
          <p:nvPr/>
        </p:nvSpPr>
        <p:spPr bwMode="auto">
          <a:xfrm>
            <a:off x="1028700" y="2209800"/>
            <a:ext cx="1295400" cy="1066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1" name="Rectangle 1029"/>
          <p:cNvSpPr>
            <a:spLocks noChangeArrowheads="1"/>
          </p:cNvSpPr>
          <p:nvPr/>
        </p:nvSpPr>
        <p:spPr bwMode="auto">
          <a:xfrm>
            <a:off x="1028700" y="3886200"/>
            <a:ext cx="12954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2" name="Rectangle 1030"/>
          <p:cNvSpPr>
            <a:spLocks noChangeArrowheads="1"/>
          </p:cNvSpPr>
          <p:nvPr/>
        </p:nvSpPr>
        <p:spPr bwMode="auto">
          <a:xfrm>
            <a:off x="1028700" y="3352800"/>
            <a:ext cx="1295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3" name="Rectangle 1031"/>
          <p:cNvSpPr>
            <a:spLocks noChangeArrowheads="1"/>
          </p:cNvSpPr>
          <p:nvPr/>
        </p:nvSpPr>
        <p:spPr bwMode="auto">
          <a:xfrm>
            <a:off x="1028700" y="4724400"/>
            <a:ext cx="1295400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4" name="AutoShape 1032"/>
          <p:cNvSpPr>
            <a:spLocks noChangeArrowheads="1"/>
          </p:cNvSpPr>
          <p:nvPr/>
        </p:nvSpPr>
        <p:spPr bwMode="auto">
          <a:xfrm>
            <a:off x="43434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5" name="Rectangle 1033"/>
          <p:cNvSpPr>
            <a:spLocks noChangeArrowheads="1"/>
          </p:cNvSpPr>
          <p:nvPr/>
        </p:nvSpPr>
        <p:spPr bwMode="auto">
          <a:xfrm>
            <a:off x="4724400" y="2209800"/>
            <a:ext cx="9144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6" name="AutoShape 1034"/>
          <p:cNvSpPr>
            <a:spLocks noChangeArrowheads="1"/>
          </p:cNvSpPr>
          <p:nvPr/>
        </p:nvSpPr>
        <p:spPr bwMode="auto">
          <a:xfrm>
            <a:off x="6553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7" name="Rectangle 1035"/>
          <p:cNvSpPr>
            <a:spLocks noChangeArrowheads="1"/>
          </p:cNvSpPr>
          <p:nvPr/>
        </p:nvSpPr>
        <p:spPr bwMode="auto">
          <a:xfrm>
            <a:off x="6934200" y="2209800"/>
            <a:ext cx="914400" cy="3276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Text Box 1036"/>
          <p:cNvSpPr txBox="1">
            <a:spLocks noChangeArrowheads="1"/>
          </p:cNvSpPr>
          <p:nvPr/>
        </p:nvSpPr>
        <p:spPr bwMode="auto">
          <a:xfrm>
            <a:off x="1377950" y="1311275"/>
            <a:ext cx="595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Tahoma" panose="020B0604030504040204" pitchFamily="34" charset="0"/>
                <a:cs typeface="Times New Roman (Hebrew)" charset="-79"/>
              </a:rPr>
              <a:t>CPU</a:t>
            </a:r>
          </a:p>
        </p:txBody>
      </p:sp>
      <p:sp>
        <p:nvSpPr>
          <p:cNvPr id="13326" name="Text Box 1037"/>
          <p:cNvSpPr txBox="1">
            <a:spLocks noChangeArrowheads="1"/>
          </p:cNvSpPr>
          <p:nvPr/>
        </p:nvSpPr>
        <p:spPr bwMode="auto">
          <a:xfrm>
            <a:off x="4821238" y="13112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Tahoma" panose="020B0604030504040204" pitchFamily="34" charset="0"/>
                <a:cs typeface="Times New Roman (Hebrew)" charset="-79"/>
              </a:rPr>
              <a:t>CPU1</a:t>
            </a:r>
          </a:p>
        </p:txBody>
      </p:sp>
      <p:sp>
        <p:nvSpPr>
          <p:cNvPr id="13327" name="Text Box 1038"/>
          <p:cNvSpPr txBox="1">
            <a:spLocks noChangeArrowheads="1"/>
          </p:cNvSpPr>
          <p:nvPr/>
        </p:nvSpPr>
        <p:spPr bwMode="auto">
          <a:xfrm>
            <a:off x="7031038" y="13112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Tahoma" panose="020B0604030504040204" pitchFamily="34" charset="0"/>
                <a:cs typeface="Times New Roman (Hebrew)" charset="-79"/>
              </a:rPr>
              <a:t>CPU2</a:t>
            </a:r>
          </a:p>
        </p:txBody>
      </p:sp>
      <p:sp>
        <p:nvSpPr>
          <p:cNvPr id="13328" name="Line 1039"/>
          <p:cNvSpPr>
            <a:spLocks noChangeShapeType="1"/>
          </p:cNvSpPr>
          <p:nvPr/>
        </p:nvSpPr>
        <p:spPr bwMode="auto">
          <a:xfrm>
            <a:off x="3352800" y="1371600"/>
            <a:ext cx="0" cy="4724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 autoUpdateAnimBg="0"/>
      <p:bldP spid="101380" grpId="0" animBg="1"/>
      <p:bldP spid="101381" grpId="0" animBg="1"/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ADCF923-1A91-4C33-B1C3-F8CBBB952726}" type="slidenum">
              <a:rPr lang="en-US" altLang="en-US" smtClean="0">
                <a:solidFill>
                  <a:schemeClr val="tx2"/>
                </a:solidFill>
              </a:rPr>
              <a:pPr/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Threads and Processes</a:t>
            </a:r>
          </a:p>
        </p:txBody>
      </p:sp>
      <p:sp>
        <p:nvSpPr>
          <p:cNvPr id="14340" name="Text Box 1027"/>
          <p:cNvSpPr txBox="1">
            <a:spLocks noChangeArrowheads="1"/>
          </p:cNvSpPr>
          <p:nvPr/>
        </p:nvSpPr>
        <p:spPr bwMode="auto">
          <a:xfrm>
            <a:off x="4273550" y="13811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CPU</a:t>
            </a:r>
          </a:p>
        </p:txBody>
      </p:sp>
      <p:sp>
        <p:nvSpPr>
          <p:cNvPr id="14341" name="AutoShape 1028"/>
          <p:cNvSpPr>
            <a:spLocks noChangeArrowheads="1"/>
          </p:cNvSpPr>
          <p:nvPr/>
        </p:nvSpPr>
        <p:spPr bwMode="auto">
          <a:xfrm>
            <a:off x="647700" y="1905000"/>
            <a:ext cx="78486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b="0" u="none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98309" name="Rectangle 1029"/>
          <p:cNvSpPr>
            <a:spLocks noChangeArrowheads="1"/>
          </p:cNvSpPr>
          <p:nvPr/>
        </p:nvSpPr>
        <p:spPr bwMode="auto">
          <a:xfrm>
            <a:off x="10287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 1</a:t>
            </a:r>
          </a:p>
        </p:txBody>
      </p:sp>
      <p:sp>
        <p:nvSpPr>
          <p:cNvPr id="98310" name="Rectangle 1030"/>
          <p:cNvSpPr>
            <a:spLocks noChangeArrowheads="1"/>
          </p:cNvSpPr>
          <p:nvPr/>
        </p:nvSpPr>
        <p:spPr bwMode="auto">
          <a:xfrm>
            <a:off x="47625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 3</a:t>
            </a:r>
          </a:p>
        </p:txBody>
      </p:sp>
      <p:sp>
        <p:nvSpPr>
          <p:cNvPr id="98311" name="Rectangle 1031"/>
          <p:cNvSpPr>
            <a:spLocks noChangeArrowheads="1"/>
          </p:cNvSpPr>
          <p:nvPr/>
        </p:nvSpPr>
        <p:spPr bwMode="auto">
          <a:xfrm>
            <a:off x="29337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 2</a:t>
            </a:r>
          </a:p>
        </p:txBody>
      </p:sp>
      <p:sp>
        <p:nvSpPr>
          <p:cNvPr id="98312" name="Rectangle 1032"/>
          <p:cNvSpPr>
            <a:spLocks noChangeArrowheads="1"/>
          </p:cNvSpPr>
          <p:nvPr/>
        </p:nvSpPr>
        <p:spPr bwMode="auto">
          <a:xfrm>
            <a:off x="65913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 4</a:t>
            </a:r>
          </a:p>
        </p:txBody>
      </p:sp>
      <p:sp>
        <p:nvSpPr>
          <p:cNvPr id="98313" name="Oval 1033"/>
          <p:cNvSpPr>
            <a:spLocks noChangeArrowheads="1"/>
          </p:cNvSpPr>
          <p:nvPr/>
        </p:nvSpPr>
        <p:spPr bwMode="auto">
          <a:xfrm>
            <a:off x="4914900" y="2286000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main</a:t>
            </a:r>
          </a:p>
        </p:txBody>
      </p:sp>
      <p:sp>
        <p:nvSpPr>
          <p:cNvPr id="98314" name="Oval 1034"/>
          <p:cNvSpPr>
            <a:spLocks noChangeArrowheads="1"/>
          </p:cNvSpPr>
          <p:nvPr/>
        </p:nvSpPr>
        <p:spPr bwMode="auto">
          <a:xfrm>
            <a:off x="4914900" y="3048000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run</a:t>
            </a:r>
          </a:p>
        </p:txBody>
      </p:sp>
      <p:sp>
        <p:nvSpPr>
          <p:cNvPr id="98315" name="Oval 1035"/>
          <p:cNvSpPr>
            <a:spLocks noChangeArrowheads="1"/>
          </p:cNvSpPr>
          <p:nvPr/>
        </p:nvSpPr>
        <p:spPr bwMode="auto">
          <a:xfrm>
            <a:off x="4991100" y="4648200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GC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 autoUpdateAnimBg="0"/>
      <p:bldP spid="98310" grpId="0" animBg="1" autoUpdateAnimBg="0"/>
      <p:bldP spid="98311" grpId="0" animBg="1" autoUpdateAnimBg="0"/>
      <p:bldP spid="98312" grpId="0" animBg="1" autoUpdateAnimBg="0"/>
      <p:bldP spid="98313" grpId="0" animBg="1" autoUpdateAnimBg="0"/>
      <p:bldP spid="98314" grpId="0" animBg="1" autoUpdateAnimBg="0"/>
      <p:bldP spid="983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FA4F340-EBE6-47BF-AB8E-C9769B1D6D80}" type="slidenum">
              <a:rPr lang="en-US" altLang="en-US" smtClean="0">
                <a:solidFill>
                  <a:schemeClr val="tx2"/>
                </a:solidFill>
              </a:rPr>
              <a:pPr/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228600"/>
            <a:ext cx="7239001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What are Threads Good For?</a:t>
            </a: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To maintain responsiveness of an application during a long running task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To enable cancellation of separable tasks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Some problems are intrinsically parallel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To monitor status of some resource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Some APIs and systems demand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1FDD58B-FF49-4D01-960C-ECC2E02B077F}" type="slidenum">
              <a:rPr lang="en-US" altLang="en-US" smtClean="0">
                <a:solidFill>
                  <a:schemeClr val="tx2"/>
                </a:solidFill>
              </a:rPr>
              <a:pPr/>
              <a:t>7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Application Thread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10600" cy="4876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en-US" altLang="en-US">
                <a:cs typeface="Arial" panose="020B0604020202020204" pitchFamily="34" charset="0"/>
              </a:rPr>
              <a:t>When we execute an application: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The JVM 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creates </a:t>
            </a:r>
            <a:r>
              <a:rPr lang="en-US" altLang="en-US">
                <a:cs typeface="Arial" panose="020B0604020202020204" pitchFamily="34" charset="0"/>
              </a:rPr>
              <a:t>a Thread object whose task is defined by the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en-US">
                <a:cs typeface="Arial" panose="020B0604020202020204" pitchFamily="34" charset="0"/>
              </a:rPr>
              <a:t> method 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The JVM 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starts </a:t>
            </a:r>
            <a:r>
              <a:rPr lang="en-US" altLang="en-US">
                <a:cs typeface="Arial" panose="020B0604020202020204" pitchFamily="34" charset="0"/>
              </a:rPr>
              <a:t>the thread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The thread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 executes</a:t>
            </a:r>
            <a:r>
              <a:rPr lang="en-US" altLang="en-US">
                <a:cs typeface="Arial" panose="020B0604020202020204" pitchFamily="34" charset="0"/>
              </a:rPr>
              <a:t> the statements of the program one by one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After executing all the statements, the method returns and the 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thread 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E0D7287-2B39-492C-BC64-836BACBA4D4E}" type="slidenum">
              <a:rPr lang="en-US" altLang="en-US" smtClean="0">
                <a:solidFill>
                  <a:schemeClr val="tx2"/>
                </a:solidFill>
              </a:rPr>
              <a:pPr/>
              <a:t>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Multiple Threads in an Application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>
                <a:cs typeface="Arial" panose="020B0604020202020204" pitchFamily="34" charset="0"/>
              </a:rPr>
              <a:t>Each thread has its private run-time stack 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en-US" sz="2800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>
                <a:cs typeface="Arial" panose="020B0604020202020204" pitchFamily="34" charset="0"/>
              </a:rPr>
              <a:t>If two threads execute the same method, each will have its own copy of the local variables the methods uses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en-US" sz="2800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>
                <a:cs typeface="Arial" panose="020B0604020202020204" pitchFamily="34" charset="0"/>
              </a:rPr>
              <a:t>Two different threads can act on the same object and same static fields concurrently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067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066800"/>
            <a:ext cx="7924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Life Cycle of a Thread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1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C:\WINDOWS\Profiles\sarina\Application Data\Microsoft\Templates\dbi_course.pot</Template>
  <TotalTime>5614</TotalTime>
  <Words>1065</Words>
  <Application>Microsoft Office PowerPoint</Application>
  <PresentationFormat>On-screen Show (4:3)</PresentationFormat>
  <Paragraphs>239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Candara</vt:lpstr>
      <vt:lpstr>Comic Sans MS</vt:lpstr>
      <vt:lpstr>Courier New</vt:lpstr>
      <vt:lpstr>Monotype Sorts</vt:lpstr>
      <vt:lpstr>Symbol</vt:lpstr>
      <vt:lpstr>Tahoma</vt:lpstr>
      <vt:lpstr>Times New Roman</vt:lpstr>
      <vt:lpstr>Verdana</vt:lpstr>
      <vt:lpstr>Waveform</vt:lpstr>
      <vt:lpstr>SE101.3</vt:lpstr>
      <vt:lpstr>PowerPoint Presentation</vt:lpstr>
      <vt:lpstr>Multitasking and Multithreading</vt:lpstr>
      <vt:lpstr>Concurrency vs. Parallelism</vt:lpstr>
      <vt:lpstr>Threads and Processes</vt:lpstr>
      <vt:lpstr>What are Threads Good For?</vt:lpstr>
      <vt:lpstr>Application Thread</vt:lpstr>
      <vt:lpstr>Multiple Threads in an Application</vt:lpstr>
      <vt:lpstr>PowerPoint Presentation</vt:lpstr>
      <vt:lpstr>Creating Threads</vt:lpstr>
      <vt:lpstr>Extending Thread</vt:lpstr>
      <vt:lpstr>Thread Methods</vt:lpstr>
      <vt:lpstr>Thread Methods</vt:lpstr>
      <vt:lpstr>Implementing Runnable</vt:lpstr>
      <vt:lpstr>A Runnable Object</vt:lpstr>
      <vt:lpstr>Starting the Threads</vt:lpstr>
      <vt:lpstr>Scheduling Threads</vt:lpstr>
      <vt:lpstr>Thread State Diagram</vt:lpstr>
      <vt:lpstr>Example</vt:lpstr>
      <vt:lpstr>Example (cont)</vt:lpstr>
      <vt:lpstr>PowerPoint Presentation</vt:lpstr>
      <vt:lpstr>Thread Priority</vt:lpstr>
      <vt:lpstr>Thread Priority (cont.)</vt:lpstr>
      <vt:lpstr>Daemon Threads</vt:lpstr>
      <vt:lpstr>PowerPoint Presentation</vt:lpstr>
      <vt:lpstr>PowerPoint Presentation</vt:lpstr>
      <vt:lpstr>Thank You</vt:lpstr>
    </vt:vector>
  </TitlesOfParts>
  <Company>The Hebrew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Manoja</dc:creator>
  <cp:lastModifiedBy>Mohamed Shafraz</cp:lastModifiedBy>
  <cp:revision>166</cp:revision>
  <dcterms:created xsi:type="dcterms:W3CDTF">2001-03-17T02:25:22Z</dcterms:created>
  <dcterms:modified xsi:type="dcterms:W3CDTF">2022-06-22T10:09:53Z</dcterms:modified>
</cp:coreProperties>
</file>