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2" r:id="rId1"/>
  </p:sldMasterIdLst>
  <p:notesMasterIdLst>
    <p:notesMasterId r:id="rId27"/>
  </p:notesMasterIdLst>
  <p:sldIdLst>
    <p:sldId id="256" r:id="rId2"/>
    <p:sldId id="409" r:id="rId3"/>
    <p:sldId id="410" r:id="rId4"/>
    <p:sldId id="411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  <p:sldId id="421" r:id="rId14"/>
    <p:sldId id="422" r:id="rId15"/>
    <p:sldId id="423" r:id="rId16"/>
    <p:sldId id="425" r:id="rId17"/>
    <p:sldId id="426" r:id="rId18"/>
    <p:sldId id="427" r:id="rId19"/>
    <p:sldId id="429" r:id="rId20"/>
    <p:sldId id="431" r:id="rId21"/>
    <p:sldId id="432" r:id="rId22"/>
    <p:sldId id="433" r:id="rId23"/>
    <p:sldId id="434" r:id="rId24"/>
    <p:sldId id="435" r:id="rId25"/>
    <p:sldId id="27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8" autoAdjust="0"/>
    <p:restoredTop sz="94576" autoAdjust="0"/>
  </p:normalViewPr>
  <p:slideViewPr>
    <p:cSldViewPr>
      <p:cViewPr varScale="1">
        <p:scale>
          <a:sx n="81" d="100"/>
          <a:sy n="81" d="100"/>
        </p:scale>
        <p:origin x="151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60BB-88F8-4C30-89B7-71EE3FDEE947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3EEC7-3CE3-461A-B84A-66AD13FB8E0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83F66-16F4-4CE1-954C-2C030A2A3F8C}" type="slidenum">
              <a:rPr lang="ar-SA"/>
              <a:pPr/>
              <a:t>2</a:t>
            </a:fld>
            <a:endParaRPr lang="en-US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93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063157-8048-41CD-8AEA-CD98E21C2157}" type="slidenum">
              <a:rPr lang="ar-SA"/>
              <a:pPr/>
              <a:t>11</a:t>
            </a:fld>
            <a:endParaRPr lang="en-US"/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09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14A52F-CBEF-4CE7-99C4-1199C9A95BA3}" type="slidenum">
              <a:rPr lang="ar-SA"/>
              <a:pPr/>
              <a:t>12</a:t>
            </a:fld>
            <a:endParaRPr lang="en-US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0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0D2D7-2466-4938-A82B-A89BAE980E00}" type="slidenum">
              <a:rPr lang="ar-SA"/>
              <a:pPr/>
              <a:t>13</a:t>
            </a:fld>
            <a:endParaRPr lang="en-US"/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365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241DA9-C983-4673-A2F5-E53C386AC9BB}" type="slidenum">
              <a:rPr lang="ar-SA"/>
              <a:pPr/>
              <a:t>14</a:t>
            </a:fld>
            <a:endParaRPr lang="en-US"/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486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592451-DA46-47A9-99A1-36B1C2A9DD73}" type="slidenum">
              <a:rPr lang="ar-SA"/>
              <a:pPr/>
              <a:t>15</a:t>
            </a:fld>
            <a:endParaRPr lang="en-US"/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1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2AA499-C909-4472-8786-E78744D93D17}" type="slidenum">
              <a:rPr lang="ar-SA"/>
              <a:pPr/>
              <a:t>16</a:t>
            </a:fld>
            <a:endParaRPr lang="en-US"/>
          </a:p>
        </p:txBody>
      </p:sp>
      <p:sp>
        <p:nvSpPr>
          <p:cNvPr id="1505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703263"/>
            <a:ext cx="4529138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4340225"/>
            <a:ext cx="5003800" cy="4106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868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EC451E-2142-42F8-ADD4-AF7B7107B609}" type="slidenum">
              <a:rPr lang="ar-SA"/>
              <a:pPr/>
              <a:t>17</a:t>
            </a:fld>
            <a:endParaRPr lang="en-US"/>
          </a:p>
        </p:txBody>
      </p:sp>
      <p:sp>
        <p:nvSpPr>
          <p:cNvPr id="1525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703263"/>
            <a:ext cx="4529138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4340225"/>
            <a:ext cx="5003800" cy="4106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17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53F824-693A-48AB-B6A3-24652E772C7D}" type="slidenum">
              <a:rPr lang="ar-SA"/>
              <a:pPr/>
              <a:t>18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703263"/>
            <a:ext cx="4529138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4340225"/>
            <a:ext cx="5003800" cy="4106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982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D88334-EA94-49F1-A63C-B997E8BC5650}" type="slidenum">
              <a:rPr lang="ar-SA"/>
              <a:pPr/>
              <a:t>19</a:t>
            </a:fld>
            <a:endParaRPr lang="en-US"/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27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35FFD-34FF-4107-9551-07F09C7DEFF9}" type="slidenum">
              <a:rPr lang="ar-SA"/>
              <a:pPr/>
              <a:t>20</a:t>
            </a:fld>
            <a:endParaRPr lang="en-US"/>
          </a:p>
        </p:txBody>
      </p:sp>
      <p:sp>
        <p:nvSpPr>
          <p:cNvPr id="215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98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D9C424-ABB5-474D-9CBC-BFCFDD320F79}" type="slidenum">
              <a:rPr lang="ar-SA"/>
              <a:pPr/>
              <a:t>3</a:t>
            </a:fld>
            <a:endParaRPr lang="en-US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768D4-FEF3-44A4-A9F1-BB7F39D49D8B}" type="slidenum">
              <a:rPr lang="ar-SA"/>
              <a:pPr/>
              <a:t>21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7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2F5BC-26BA-4784-A5A7-07FFE157CB9B}" type="slidenum">
              <a:rPr lang="ar-SA"/>
              <a:pPr/>
              <a:t>22</a:t>
            </a:fld>
            <a:endParaRPr lang="en-US"/>
          </a:p>
        </p:txBody>
      </p:sp>
      <p:sp>
        <p:nvSpPr>
          <p:cNvPr id="237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862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538313-2772-43A6-9D8A-5D9801AB25E8}" type="slidenum">
              <a:rPr lang="ar-SA"/>
              <a:pPr/>
              <a:t>23</a:t>
            </a:fld>
            <a:endParaRPr lang="en-US"/>
          </a:p>
        </p:txBody>
      </p:sp>
      <p:sp>
        <p:nvSpPr>
          <p:cNvPr id="166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703263"/>
            <a:ext cx="4529138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4340225"/>
            <a:ext cx="5003800" cy="4106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81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E65612-759B-4A87-A047-CD619C111E81}" type="slidenum">
              <a:rPr lang="ar-SA"/>
              <a:pPr/>
              <a:t>4</a:t>
            </a:fld>
            <a:endParaRPr lang="en-US"/>
          </a:p>
        </p:txBody>
      </p:sp>
      <p:sp>
        <p:nvSpPr>
          <p:cNvPr id="145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703263"/>
            <a:ext cx="4529138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4340225"/>
            <a:ext cx="5003800" cy="4106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00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12B529-3661-4A29-A464-204076A0F6FF}" type="slidenum">
              <a:rPr lang="ar-SA"/>
              <a:pPr/>
              <a:t>5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0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875F60-8A04-479A-B816-9A823E688EEE}" type="slidenum">
              <a:rPr lang="ar-SA"/>
              <a:pPr/>
              <a:t>6</a:t>
            </a:fld>
            <a:endParaRPr lang="en-US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32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A0119-3215-491E-9438-B09A3B7EB0D9}" type="slidenum">
              <a:rPr lang="ar-SA"/>
              <a:pPr/>
              <a:t>7</a:t>
            </a:fld>
            <a:endParaRPr lang="en-US"/>
          </a:p>
        </p:txBody>
      </p:sp>
      <p:sp>
        <p:nvSpPr>
          <p:cNvPr id="198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15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107D26-5112-4D5E-8D73-94D61489C624}" type="slidenum">
              <a:rPr lang="ar-SA"/>
              <a:pPr/>
              <a:t>8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97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D43085-84A3-4CCB-BDD3-CB7FCCDFBBE5}" type="slidenum">
              <a:rPr lang="ar-SA"/>
              <a:pPr/>
              <a:t>9</a:t>
            </a:fld>
            <a:endParaRPr lang="en-US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024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8BE351-D617-4E30-93EA-6DCA989D5AEF}" type="slidenum">
              <a:rPr lang="ar-SA"/>
              <a:pPr/>
              <a:t>10</a:t>
            </a:fld>
            <a:endParaRPr lang="en-US"/>
          </a:p>
        </p:txBody>
      </p:sp>
      <p:sp>
        <p:nvSpPr>
          <p:cNvPr id="147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65225" y="703263"/>
            <a:ext cx="4529138" cy="339725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27100" y="4340225"/>
            <a:ext cx="5003800" cy="41068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2075" tIns="46038" rIns="92075" bIns="46038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54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0CBC208F-76BE-4342-8C8A-74DD5372BDEA}" type="datetimeFigureOut">
              <a:rPr lang="en-US" smtClean="0"/>
              <a:pPr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801BD04-6064-4D81-AC01-37C293B756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819400"/>
            <a:ext cx="8915400" cy="1094308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SE101.3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169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1252537"/>
          </a:xfrm>
          <a:noFill/>
          <a:ln/>
        </p:spPr>
        <p:txBody>
          <a:bodyPr lIns="92075" tIns="46038" rIns="92075" bIns="46038"/>
          <a:lstStyle/>
          <a:p>
            <a:r>
              <a:rPr lang="en-US" b="1" dirty="0">
                <a:solidFill>
                  <a:schemeClr val="tx1"/>
                </a:solidFill>
              </a:rPr>
              <a:t>Interaction with the Database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752600"/>
            <a:ext cx="8915400" cy="4876800"/>
          </a:xfrm>
          <a:noFill/>
          <a:ln/>
        </p:spPr>
        <p:txBody>
          <a:bodyPr lIns="92075" tIns="46038" rIns="92075" bIns="46038"/>
          <a:lstStyle/>
          <a:p>
            <a:r>
              <a:rPr lang="en-US" dirty="0">
                <a:solidFill>
                  <a:schemeClr val="tx1"/>
                </a:solidFill>
              </a:rPr>
              <a:t>We use</a:t>
            </a:r>
            <a:r>
              <a:rPr lang="en-US" sz="2800" dirty="0">
                <a:solidFill>
                  <a:schemeClr val="tx1"/>
                </a:solidFill>
                <a:latin typeface="Arial" charset="0"/>
              </a:rPr>
              <a:t> Statement</a:t>
            </a:r>
            <a:r>
              <a:rPr lang="en-US" dirty="0">
                <a:solidFill>
                  <a:schemeClr val="tx1"/>
                </a:solidFill>
              </a:rPr>
              <a:t> objects in order to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Query the database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the database</a:t>
            </a:r>
          </a:p>
          <a:p>
            <a:pPr lvl="1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Three different interfaces are used:</a:t>
            </a:r>
          </a:p>
          <a:p>
            <a:pPr lvl="1">
              <a:buFont typeface="Times New Roman" pitchFamily="18" charset="0"/>
              <a:buNone/>
            </a:pPr>
            <a:r>
              <a:rPr lang="en-US" sz="2400" dirty="0">
                <a:solidFill>
                  <a:schemeClr val="tx1"/>
                </a:solidFill>
                <a:latin typeface="Arial" charset="0"/>
              </a:rPr>
              <a:t>Statement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PreparedStatement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CallableStatement</a:t>
            </a:r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pPr lvl="1">
              <a:buFont typeface="Times New Roman" pitchFamily="18" charset="0"/>
              <a:buNone/>
            </a:pPr>
            <a:endParaRPr lang="en-US" sz="2400" dirty="0">
              <a:solidFill>
                <a:schemeClr val="tx1"/>
              </a:solidFill>
              <a:latin typeface="Arial" charset="0"/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All are interfaces, hence cannot be instantiated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They are created by the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Connection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7724C-0E2F-47A7-8532-558F578F9554}" type="slidenum">
              <a:rPr lang="ar-SA"/>
              <a:pPr/>
              <a:t>11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Querying with Statement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304800" y="4462463"/>
            <a:ext cx="8382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82575" indent="-282575" algn="l" eaLnBrk="1" hangingPunct="1">
              <a:lnSpc>
                <a:spcPct val="100000"/>
              </a:lnSpc>
              <a:buSzTx/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The </a:t>
            </a:r>
            <a:r>
              <a:rPr lang="en-US" dirty="0" err="1">
                <a:latin typeface="Arial" charset="0"/>
                <a:cs typeface="Arial" charset="0"/>
              </a:rPr>
              <a:t>executeQuery</a:t>
            </a:r>
            <a:r>
              <a:rPr lang="en-US" sz="2800" dirty="0">
                <a:latin typeface="Times New Roman" pitchFamily="18" charset="0"/>
                <a:cs typeface="Arial" charset="0"/>
              </a:rPr>
              <a:t> method returns a </a:t>
            </a:r>
            <a:r>
              <a:rPr lang="en-US" dirty="0" err="1">
                <a:latin typeface="Arial" charset="0"/>
                <a:cs typeface="Arial" charset="0"/>
              </a:rPr>
              <a:t>ResultSet</a:t>
            </a:r>
            <a:r>
              <a:rPr lang="en-US" sz="2800" dirty="0">
                <a:latin typeface="Times New Roman" pitchFamily="18" charset="0"/>
                <a:cs typeface="Arial" charset="0"/>
              </a:rPr>
              <a:t> object representing the query result.</a:t>
            </a:r>
          </a:p>
          <a:p>
            <a:pPr lvl="2" algn="l" eaLnBrk="1" hangingPunct="1">
              <a:lnSpc>
                <a:spcPct val="100000"/>
              </a:lnSpc>
              <a:buSzTx/>
              <a:buFontTx/>
              <a:buChar char="•"/>
            </a:pPr>
            <a:r>
              <a:rPr lang="en-US" sz="2800" dirty="0">
                <a:latin typeface="Times New Roman" pitchFamily="18" charset="0"/>
                <a:cs typeface="Arial" charset="0"/>
              </a:rPr>
              <a:t>Will be discussed later…</a:t>
            </a:r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990600" y="1447800"/>
            <a:ext cx="6705600" cy="2676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String </a:t>
            </a:r>
            <a:r>
              <a:rPr lang="en-US">
                <a:solidFill>
                  <a:srgbClr val="9900CC"/>
                </a:solidFill>
                <a:latin typeface="Arial" charset="0"/>
                <a:cs typeface="Arial" charset="0"/>
              </a:rPr>
              <a:t>queryStr</a:t>
            </a: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>
                <a:solidFill>
                  <a:srgbClr val="0066FF"/>
                </a:solidFill>
                <a:latin typeface="Arial" charset="0"/>
                <a:cs typeface="Arial" charset="0"/>
              </a:rPr>
              <a:t>"SELECT * FROM employee "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+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>
                <a:solidFill>
                  <a:srgbClr val="0066FF"/>
                </a:solidFill>
                <a:latin typeface="Arial" charset="0"/>
                <a:cs typeface="Arial" charset="0"/>
              </a:rPr>
              <a:t>"WHERE lname = ‘Wong'"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Statement stmt = con.createStatement();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ResultSet rs = stmt.executeQuery(</a:t>
            </a:r>
            <a:r>
              <a:rPr lang="en-US">
                <a:solidFill>
                  <a:srgbClr val="9900CC"/>
                </a:solidFill>
                <a:latin typeface="Arial" charset="0"/>
                <a:cs typeface="Arial" charset="0"/>
              </a:rPr>
              <a:t>queryStr</a:t>
            </a: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);	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990600" y="1447800"/>
            <a:ext cx="6705600" cy="13716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990600" y="3200400"/>
            <a:ext cx="67056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990600" y="3657600"/>
            <a:ext cx="67056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8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8" grpId="0" build="p" autoUpdateAnimBg="0"/>
      <p:bldP spid="108558" grpId="0" animBg="1"/>
      <p:bldP spid="108559" grpId="0" animBg="1"/>
      <p:bldP spid="10856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5DA6-8AF0-4EAF-9820-68031D57D70B}" type="slidenum">
              <a:rPr lang="ar-SA"/>
              <a:pPr/>
              <a:t>12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12525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Changing DB with Statement</a:t>
            </a:r>
          </a:p>
        </p:txBody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1295400" y="1438275"/>
            <a:ext cx="6705600" cy="26765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String </a:t>
            </a:r>
            <a:r>
              <a:rPr lang="en-US">
                <a:solidFill>
                  <a:srgbClr val="9900CC"/>
                </a:solidFill>
                <a:latin typeface="Arial" charset="0"/>
                <a:cs typeface="Arial" charset="0"/>
              </a:rPr>
              <a:t>deleteStr</a:t>
            </a: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>
                <a:solidFill>
                  <a:srgbClr val="0066FF"/>
                </a:solidFill>
                <a:latin typeface="Arial" charset="0"/>
                <a:cs typeface="Arial" charset="0"/>
              </a:rPr>
              <a:t>"DELETE FROM employee "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+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>
                <a:solidFill>
                  <a:srgbClr val="0066FF"/>
                </a:solidFill>
                <a:latin typeface="Arial" charset="0"/>
                <a:cs typeface="Arial" charset="0"/>
              </a:rPr>
              <a:t>"WHERE lname = ‘Wong'"</a:t>
            </a: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Statement stmt = con.createStatement();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int delnum = stmt.executeUpdate(</a:t>
            </a:r>
            <a:r>
              <a:rPr lang="en-US">
                <a:solidFill>
                  <a:srgbClr val="9900CC"/>
                </a:solidFill>
                <a:latin typeface="Arial" charset="0"/>
                <a:cs typeface="Arial" charset="0"/>
              </a:rPr>
              <a:t>deleteStr</a:t>
            </a: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);	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228600" y="4343400"/>
            <a:ext cx="8915400" cy="2209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l"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dirty="0" err="1">
                <a:latin typeface="Arial" charset="0"/>
                <a:cs typeface="Arial" charset="0"/>
              </a:rPr>
              <a:t>executeUpdate</a:t>
            </a:r>
            <a:r>
              <a:rPr lang="en-US" dirty="0">
                <a:latin typeface="Times New Roman" pitchFamily="18" charset="0"/>
                <a:cs typeface="Arial" charset="0"/>
              </a:rPr>
              <a:t> is used for data manipulation: insert, delete, update, create table, etc. (anything other than querying!)</a:t>
            </a:r>
          </a:p>
          <a:p>
            <a:pPr marL="342900" indent="-342900" algn="l"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r>
              <a:rPr lang="en-US" dirty="0" err="1">
                <a:latin typeface="Arial" charset="0"/>
                <a:cs typeface="Arial" charset="0"/>
              </a:rPr>
              <a:t>executeUpdate</a:t>
            </a:r>
            <a:r>
              <a:rPr lang="en-US" dirty="0">
                <a:latin typeface="Times New Roman" pitchFamily="18" charset="0"/>
                <a:cs typeface="Arial" charset="0"/>
              </a:rPr>
              <a:t> returns the number of rows modified</a:t>
            </a:r>
          </a:p>
          <a:p>
            <a:pPr marL="342900" indent="-342900" algn="l" eaLnBrk="1" hangingPunct="1">
              <a:lnSpc>
                <a:spcPct val="130000"/>
              </a:lnSpc>
              <a:spcBef>
                <a:spcPct val="20000"/>
              </a:spcBef>
              <a:buFontTx/>
              <a:buChar char="•"/>
            </a:pPr>
            <a:endParaRPr lang="en-US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1295400" y="3200400"/>
            <a:ext cx="67056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1295400" y="3657600"/>
            <a:ext cx="6705600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1295400" y="1447800"/>
            <a:ext cx="6705600" cy="1295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05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build="p" autoUpdateAnimBg="0"/>
      <p:bldP spid="110598" grpId="0" animBg="1"/>
      <p:bldP spid="110599" grpId="0" animBg="1"/>
      <p:bldP spid="1106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1F91-2FE2-41CE-B34A-341975D7BF11}" type="slidenum">
              <a:rPr lang="ar-SA"/>
              <a:pPr/>
              <a:t>13</a:t>
            </a:fld>
            <a:endParaRPr lang="en-US"/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8229600" cy="12525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About Prepared Statements</a:t>
            </a:r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676400"/>
            <a:ext cx="7408862" cy="34512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</a:rPr>
              <a:t>Prepared Statements are used for queries that are executed many times</a:t>
            </a:r>
          </a:p>
          <a:p>
            <a:pPr>
              <a:lnSpc>
                <a:spcPct val="11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</a:rPr>
              <a:t>They are parsed (compiled) by the DBMS only once</a:t>
            </a:r>
          </a:p>
          <a:p>
            <a:pPr>
              <a:lnSpc>
                <a:spcPct val="11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</a:rPr>
              <a:t>Column values can be set after compilation</a:t>
            </a:r>
          </a:p>
          <a:p>
            <a:pPr>
              <a:lnSpc>
                <a:spcPct val="11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</a:rPr>
              <a:t>Instead of values, use ‘?’</a:t>
            </a:r>
          </a:p>
          <a:p>
            <a:pPr>
              <a:lnSpc>
                <a:spcPct val="11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2000" dirty="0">
                <a:solidFill>
                  <a:schemeClr val="tx1"/>
                </a:solidFill>
              </a:rPr>
              <a:t>Hence, Prepared Statements can be though of as statements that contain placeholders to be substituted later with actual values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EC9E9-36F2-42CA-9FDD-3FBB56BAAB6D}" type="slidenum">
              <a:rPr lang="ar-SA"/>
              <a:pPr/>
              <a:t>14</a:t>
            </a:fld>
            <a:endParaRPr lang="en-US"/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81000"/>
            <a:ext cx="8077200" cy="838200"/>
          </a:xfrm>
        </p:spPr>
        <p:txBody>
          <a:bodyPr/>
          <a:lstStyle/>
          <a:p>
            <a:r>
              <a:rPr lang="en-US"/>
              <a:t>Querying with </a:t>
            </a:r>
            <a:r>
              <a:rPr lang="en-US" sz="3200">
                <a:latin typeface="Arial" charset="0"/>
              </a:rPr>
              <a:t>PreparedStatement</a:t>
            </a:r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1249363" y="1530350"/>
            <a:ext cx="6675437" cy="496751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String 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queryStr</a:t>
            </a:r>
            <a:r>
              <a:rPr lang="en-US" dirty="0">
                <a:solidFill>
                  <a:srgbClr val="9900CC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=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"SELECT * FROM employee "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+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"WHERE </a:t>
            </a:r>
            <a:r>
              <a:rPr lang="en-US" dirty="0" err="1">
                <a:solidFill>
                  <a:srgbClr val="0066FF"/>
                </a:solidFill>
                <a:latin typeface="Arial" charset="0"/>
                <a:cs typeface="Arial" charset="0"/>
              </a:rPr>
              <a:t>superssn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= </a:t>
            </a:r>
            <a:r>
              <a:rPr lang="en-US" dirty="0">
                <a:solidFill>
                  <a:srgbClr val="009999"/>
                </a:solidFill>
                <a:latin typeface="Arial" charset="0"/>
                <a:cs typeface="Arial" charset="0"/>
              </a:rPr>
              <a:t>?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and salary &gt; </a:t>
            </a:r>
            <a:r>
              <a:rPr lang="en-US" dirty="0">
                <a:solidFill>
                  <a:srgbClr val="996633"/>
                </a:solidFill>
                <a:latin typeface="Arial" charset="0"/>
                <a:cs typeface="Arial" charset="0"/>
              </a:rPr>
              <a:t>?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PreparedStatement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 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	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con.prepareStatement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queryStr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pstmt.setString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009999"/>
                </a:solidFill>
                <a:latin typeface="Arial" charset="0"/>
                <a:cs typeface="Arial" charset="0"/>
              </a:rPr>
              <a:t>1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,</a:t>
            </a:r>
            <a:r>
              <a:rPr lang="en-US" dirty="0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 dirty="0">
                <a:solidFill>
                  <a:srgbClr val="0066FF"/>
                </a:solidFill>
                <a:latin typeface="Arial" charset="0"/>
                <a:cs typeface="Arial" charset="0"/>
              </a:rPr>
              <a:t>"333445555"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pstmt.setInt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996633"/>
                </a:solidFill>
                <a:latin typeface="Arial" charset="0"/>
                <a:cs typeface="Arial" charset="0"/>
              </a:rPr>
              <a:t>2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, 26000);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ResultSet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rs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 = 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pstmt.executeQuery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();	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1249363" y="1600200"/>
            <a:ext cx="6675437" cy="1295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1249363" y="3295650"/>
            <a:ext cx="6675437" cy="914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1249363" y="4538663"/>
            <a:ext cx="6675437" cy="9144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0" grpId="0" animBg="1"/>
      <p:bldP spid="121861" grpId="0" animBg="1"/>
      <p:bldP spid="12186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711A7-14BB-484F-91BA-2C79A805F05D}" type="slidenum">
              <a:rPr lang="ar-SA"/>
              <a:pPr/>
              <a:t>15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8229600" cy="12525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Updating with </a:t>
            </a:r>
            <a:r>
              <a:rPr lang="en-US" sz="3200" b="1" dirty="0" err="1">
                <a:solidFill>
                  <a:schemeClr val="tx1"/>
                </a:solidFill>
                <a:latin typeface="Arial" charset="0"/>
              </a:rPr>
              <a:t>PreparedStatement</a:t>
            </a:r>
            <a:endParaRPr lang="en-US" sz="3200" b="1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1143000" y="1600200"/>
            <a:ext cx="7010400" cy="47942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String deleteStr = 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>
                <a:solidFill>
                  <a:srgbClr val="0066FF"/>
                </a:solidFill>
                <a:latin typeface="Arial" charset="0"/>
                <a:cs typeface="Arial" charset="0"/>
              </a:rPr>
              <a:t>“DELETE FROM employee "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</a:t>
            </a: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+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	</a:t>
            </a:r>
            <a:r>
              <a:rPr lang="en-US">
                <a:solidFill>
                  <a:srgbClr val="0066FF"/>
                </a:solidFill>
                <a:latin typeface="Arial" charset="0"/>
                <a:cs typeface="Arial" charset="0"/>
              </a:rPr>
              <a:t>"WHERE superssn = ? and salary &gt; ?"</a:t>
            </a: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;</a:t>
            </a:r>
            <a:r>
              <a:rPr lang="en-US">
                <a:solidFill>
                  <a:schemeClr val="tx2"/>
                </a:solidFill>
                <a:latin typeface="Arial" charset="0"/>
                <a:cs typeface="Arial" charset="0"/>
              </a:rPr>
              <a:t> 	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>
              <a:solidFill>
                <a:schemeClr val="tx2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PreparedStatement pstmt = 	con.prepareStatement(deleteStr);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pstmt.setString(1, </a:t>
            </a:r>
            <a:r>
              <a:rPr lang="en-US">
                <a:solidFill>
                  <a:srgbClr val="0066FF"/>
                </a:solidFill>
                <a:latin typeface="Arial" charset="0"/>
                <a:cs typeface="Arial" charset="0"/>
              </a:rPr>
              <a:t>"333445555"</a:t>
            </a: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pstmt.setDouble(2, 26000);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endParaRPr lang="en-US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int delnum = pstmt.executeUpdate();	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  <a:noFill/>
          <a:ln/>
        </p:spPr>
        <p:txBody>
          <a:bodyPr lIns="92075" tIns="46038" rIns="92075" bIns="46038"/>
          <a:lstStyle/>
          <a:p>
            <a:r>
              <a:rPr lang="en-US" b="1" dirty="0" err="1">
                <a:solidFill>
                  <a:schemeClr val="tx1"/>
                </a:solidFill>
              </a:rPr>
              <a:t>ResultSet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610600" cy="4114800"/>
          </a:xfrm>
          <a:noFill/>
          <a:ln/>
        </p:spPr>
        <p:txBody>
          <a:bodyPr lIns="92075" tIns="46038" rIns="92075" bIns="46038"/>
          <a:lstStyle/>
          <a:p>
            <a:pPr>
              <a:lnSpc>
                <a:spcPct val="120000"/>
              </a:lnSpc>
            </a:pP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ResultSet</a:t>
            </a:r>
            <a:r>
              <a:rPr lang="en-US" sz="2800" dirty="0">
                <a:solidFill>
                  <a:schemeClr val="tx1"/>
                </a:solidFill>
              </a:rPr>
              <a:t> objects provide access to the tables generated as results of executing a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Statement</a:t>
            </a:r>
            <a:r>
              <a:rPr lang="en-US" sz="2800" dirty="0">
                <a:solidFill>
                  <a:schemeClr val="tx1"/>
                </a:solidFill>
              </a:rPr>
              <a:t> queries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Only one </a:t>
            </a:r>
            <a:r>
              <a:rPr lang="en-US" sz="2400" dirty="0" err="1">
                <a:solidFill>
                  <a:schemeClr val="tx1"/>
                </a:solidFill>
                <a:latin typeface="Arial" charset="0"/>
              </a:rPr>
              <a:t>ResultSet</a:t>
            </a:r>
            <a:r>
              <a:rPr lang="en-US" sz="2800" dirty="0">
                <a:solidFill>
                  <a:schemeClr val="tx1"/>
                </a:solidFill>
              </a:rPr>
              <a:t> per 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Statement</a:t>
            </a:r>
            <a:r>
              <a:rPr lang="en-US" sz="2800" dirty="0">
                <a:solidFill>
                  <a:schemeClr val="tx1"/>
                </a:solidFill>
              </a:rPr>
              <a:t> can be open at the same time!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The table rows are retrieved in sequence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000" dirty="0" err="1">
                <a:solidFill>
                  <a:schemeClr val="tx1"/>
                </a:solidFill>
                <a:latin typeface="Arial" charset="0"/>
              </a:rPr>
              <a:t>ResultSet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maintains a cursor pointing to its current row 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charset="0"/>
              </a:rPr>
              <a:t>next()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method moves the cursor to the next row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  <a:noFill/>
          <a:ln/>
        </p:spPr>
        <p:txBody>
          <a:bodyPr lIns="92075" tIns="46038" rIns="92075" bIns="46038"/>
          <a:lstStyle/>
          <a:p>
            <a:r>
              <a:rPr lang="en-US" b="1" dirty="0" err="1">
                <a:solidFill>
                  <a:schemeClr val="tx1"/>
                </a:solidFill>
              </a:rPr>
              <a:t>ResultSet</a:t>
            </a:r>
            <a:r>
              <a:rPr lang="en-US" b="1" dirty="0">
                <a:solidFill>
                  <a:schemeClr val="tx1"/>
                </a:solidFill>
              </a:rPr>
              <a:t> Methods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524000"/>
            <a:ext cx="7772400" cy="4114800"/>
          </a:xfrm>
          <a:noFill/>
          <a:ln/>
        </p:spPr>
        <p:txBody>
          <a:bodyPr lIns="92075" tIns="46038" rIns="92075" bIns="46038"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 err="1">
                <a:solidFill>
                  <a:srgbClr val="0000FF"/>
                </a:solidFill>
                <a:latin typeface="Arial" charset="0"/>
              </a:rPr>
              <a:t>boolean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 next() 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activates the next row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the first call to next() activates the first row</a:t>
            </a:r>
          </a:p>
          <a:p>
            <a:pPr lvl="1">
              <a:lnSpc>
                <a:spcPct val="120000"/>
              </a:lnSpc>
            </a:pPr>
            <a:r>
              <a:rPr lang="en-US" sz="2400" dirty="0">
                <a:solidFill>
                  <a:schemeClr val="tx1"/>
                </a:solidFill>
              </a:rPr>
              <a:t>returns false if there are no more rows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00FF"/>
                </a:solidFill>
                <a:latin typeface="Arial" charset="0"/>
              </a:rPr>
              <a:t>void close() 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disposes of the </a:t>
            </a:r>
            <a:r>
              <a:rPr lang="en-US" sz="2000" dirty="0" err="1">
                <a:solidFill>
                  <a:srgbClr val="0000FF"/>
                </a:solidFill>
                <a:latin typeface="Arial" charset="0"/>
              </a:rPr>
              <a:t>ResultSet</a:t>
            </a:r>
            <a:endParaRPr lang="en-US" sz="2000" dirty="0">
              <a:solidFill>
                <a:srgbClr val="0000FF"/>
              </a:solidFill>
              <a:latin typeface="Arial" charset="0"/>
            </a:endParaRPr>
          </a:p>
          <a:p>
            <a:pPr lvl="1">
              <a:lnSpc>
                <a:spcPct val="120000"/>
              </a:lnSpc>
            </a:pPr>
            <a:r>
              <a:rPr lang="en-US" sz="2400" dirty="0"/>
              <a:t>allows you to re-use the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Statement</a:t>
            </a:r>
            <a:r>
              <a:rPr lang="en-US" sz="2400" dirty="0"/>
              <a:t> that created it</a:t>
            </a:r>
          </a:p>
          <a:p>
            <a:pPr lvl="1">
              <a:lnSpc>
                <a:spcPct val="120000"/>
              </a:lnSpc>
            </a:pPr>
            <a:r>
              <a:rPr lang="en-US" sz="2400" dirty="0"/>
              <a:t>automatically called by most </a:t>
            </a:r>
            <a:r>
              <a:rPr lang="en-US" sz="2000" dirty="0">
                <a:solidFill>
                  <a:srgbClr val="0000FF"/>
                </a:solidFill>
                <a:latin typeface="Arial" charset="0"/>
              </a:rPr>
              <a:t>Statement </a:t>
            </a:r>
            <a:r>
              <a:rPr lang="en-US" sz="2400" dirty="0"/>
              <a:t>methods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8229600" cy="1252537"/>
          </a:xfrm>
          <a:noFill/>
          <a:ln/>
        </p:spPr>
        <p:txBody>
          <a:bodyPr lIns="92075" tIns="46038" rIns="92075" bIns="46038"/>
          <a:lstStyle/>
          <a:p>
            <a:r>
              <a:rPr lang="en-US" b="1" dirty="0" err="1">
                <a:solidFill>
                  <a:schemeClr val="tx1"/>
                </a:solidFill>
              </a:rPr>
              <a:t>ResultSet</a:t>
            </a:r>
            <a:r>
              <a:rPr lang="en-US" b="1" dirty="0">
                <a:solidFill>
                  <a:schemeClr val="tx1"/>
                </a:solidFill>
              </a:rPr>
              <a:t> Methods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752600"/>
            <a:ext cx="7772400" cy="4114800"/>
          </a:xfrm>
          <a:noFill/>
          <a:ln/>
        </p:spPr>
        <p:txBody>
          <a:bodyPr lIns="92075" tIns="46038" rIns="92075" bIns="46038">
            <a:noAutofit/>
          </a:bodyPr>
          <a:lstStyle/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rgbClr val="CC0000"/>
                </a:solidFill>
                <a:latin typeface="Arial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get</a:t>
            </a:r>
            <a:r>
              <a:rPr lang="en-US" sz="1800" i="1" dirty="0" err="1">
                <a:solidFill>
                  <a:srgbClr val="CC0000"/>
                </a:solidFill>
                <a:latin typeface="Arial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rgbClr val="9900CC"/>
                </a:solidFill>
                <a:latin typeface="Arial" charset="0"/>
              </a:rPr>
              <a:t>columnIndex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returns the given field as the given type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indices start at </a:t>
            </a:r>
            <a:r>
              <a:rPr lang="en-US" sz="1800" dirty="0">
                <a:solidFill>
                  <a:srgbClr val="0000FF"/>
                </a:solidFill>
              </a:rPr>
              <a:t>1</a:t>
            </a:r>
            <a:r>
              <a:rPr lang="en-US" sz="1800" dirty="0"/>
              <a:t> and not </a:t>
            </a:r>
            <a:r>
              <a:rPr lang="en-US" sz="1800" dirty="0">
                <a:solidFill>
                  <a:srgbClr val="0000FF"/>
                </a:solidFill>
              </a:rPr>
              <a:t>0</a:t>
            </a:r>
            <a:r>
              <a:rPr lang="en-US" sz="1800" dirty="0"/>
              <a:t>!</a:t>
            </a:r>
          </a:p>
          <a:p>
            <a:pPr lvl="1">
              <a:lnSpc>
                <a:spcPct val="120000"/>
              </a:lnSpc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1800" i="1" dirty="0">
                <a:solidFill>
                  <a:srgbClr val="CC0000"/>
                </a:solidFill>
                <a:latin typeface="Arial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get</a:t>
            </a:r>
            <a:r>
              <a:rPr lang="en-US" sz="1800" i="1" dirty="0" err="1">
                <a:solidFill>
                  <a:srgbClr val="CC0000"/>
                </a:solidFill>
                <a:latin typeface="Arial" charset="0"/>
              </a:rPr>
              <a:t>Type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(String </a:t>
            </a:r>
            <a:r>
              <a:rPr lang="en-US" sz="1800" dirty="0" err="1">
                <a:solidFill>
                  <a:srgbClr val="9900CC"/>
                </a:solidFill>
                <a:latin typeface="Arial" charset="0"/>
              </a:rPr>
              <a:t>columnName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same, but uses name of field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less efficient</a:t>
            </a:r>
          </a:p>
          <a:p>
            <a:pPr lvl="1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For example: </a:t>
            </a:r>
            <a:r>
              <a:rPr lang="en-US" sz="1600" dirty="0" err="1">
                <a:solidFill>
                  <a:srgbClr val="0000FF"/>
                </a:solidFill>
                <a:latin typeface="Arial" charset="0"/>
              </a:rPr>
              <a:t>getString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sz="1600" dirty="0" err="1">
                <a:solidFill>
                  <a:srgbClr val="9900CC"/>
                </a:solidFill>
                <a:latin typeface="Arial" charset="0"/>
              </a:rPr>
              <a:t>columnIndex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)</a:t>
            </a:r>
            <a:r>
              <a:rPr lang="en-US" sz="1800" dirty="0"/>
              <a:t>,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Arial" charset="0"/>
              </a:rPr>
              <a:t>getInt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sz="1600" dirty="0" err="1">
                <a:solidFill>
                  <a:srgbClr val="9900CC"/>
                </a:solidFill>
                <a:latin typeface="Arial" charset="0"/>
              </a:rPr>
              <a:t>columnName</a:t>
            </a:r>
            <a:r>
              <a:rPr lang="en-US" sz="1600" dirty="0">
                <a:solidFill>
                  <a:srgbClr val="0000FF"/>
                </a:solidFill>
                <a:latin typeface="Arial" charset="0"/>
              </a:rPr>
              <a:t>)</a:t>
            </a:r>
            <a:r>
              <a:rPr lang="en-US" sz="1800" dirty="0"/>
              <a:t>, </a:t>
            </a:r>
            <a:r>
              <a:rPr lang="en-US" sz="1600" dirty="0" err="1">
                <a:solidFill>
                  <a:srgbClr val="0000FF"/>
                </a:solidFill>
                <a:latin typeface="Arial" charset="0"/>
              </a:rPr>
              <a:t>getTime</a:t>
            </a:r>
            <a:r>
              <a:rPr lang="en-US" sz="1800" dirty="0"/>
              <a:t>, </a:t>
            </a:r>
            <a:r>
              <a:rPr lang="en-US" sz="1600" dirty="0" err="1">
                <a:solidFill>
                  <a:srgbClr val="0000FF"/>
                </a:solidFill>
                <a:latin typeface="Arial" charset="0"/>
              </a:rPr>
              <a:t>getBoolean</a:t>
            </a:r>
            <a:r>
              <a:rPr lang="en-US" sz="1800" dirty="0"/>
              <a:t>, </a:t>
            </a:r>
            <a:r>
              <a:rPr lang="en-US" sz="1600" dirty="0" err="1">
                <a:solidFill>
                  <a:srgbClr val="0000FF"/>
                </a:solidFill>
                <a:latin typeface="Arial" charset="0"/>
              </a:rPr>
              <a:t>getType</a:t>
            </a:r>
            <a:r>
              <a:rPr lang="en-US" sz="1800" dirty="0"/>
              <a:t>,...</a:t>
            </a:r>
          </a:p>
          <a:p>
            <a:pPr>
              <a:lnSpc>
                <a:spcPct val="120000"/>
              </a:lnSpc>
            </a:pP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int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Arial" charset="0"/>
              </a:rPr>
              <a:t>findColumn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(String </a:t>
            </a:r>
            <a:r>
              <a:rPr lang="en-US" sz="1800" dirty="0" err="1">
                <a:solidFill>
                  <a:srgbClr val="9900CC"/>
                </a:solidFill>
                <a:latin typeface="Arial" charset="0"/>
              </a:rPr>
              <a:t>columnName</a:t>
            </a:r>
            <a:r>
              <a:rPr lang="en-US" sz="1800" dirty="0">
                <a:solidFill>
                  <a:srgbClr val="0000FF"/>
                </a:solidFill>
                <a:latin typeface="Arial" charset="0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looks up column index given column name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2621-B76C-4337-AEC3-EC34E2BD2A21}" type="slidenum">
              <a:rPr lang="ar-SA"/>
              <a:pPr/>
              <a:t>19</a:t>
            </a:fld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04800"/>
            <a:ext cx="8229600" cy="1252537"/>
          </a:xfrm>
        </p:spPr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ResultSet</a:t>
            </a:r>
            <a:r>
              <a:rPr lang="en-US" b="1" dirty="0">
                <a:solidFill>
                  <a:schemeClr val="tx1"/>
                </a:solidFill>
              </a:rPr>
              <a:t> Example</a:t>
            </a:r>
          </a:p>
        </p:txBody>
      </p:sp>
      <p:sp>
        <p:nvSpPr>
          <p:cNvPr id="182281" name="Text Box 9"/>
          <p:cNvSpPr txBox="1">
            <a:spLocks noChangeArrowheads="1"/>
          </p:cNvSpPr>
          <p:nvPr/>
        </p:nvSpPr>
        <p:spPr bwMode="auto">
          <a:xfrm>
            <a:off x="533400" y="2362200"/>
            <a:ext cx="8077200" cy="313932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Statement stmt = 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con.createStatement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();</a:t>
            </a:r>
          </a:p>
          <a:p>
            <a:pPr algn="l"/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/>
            <a:endParaRPr lang="en-US" dirty="0">
              <a:solidFill>
                <a:srgbClr val="CC0000"/>
              </a:solidFill>
              <a:latin typeface="Arial" charset="0"/>
              <a:cs typeface="Arial" charset="0"/>
            </a:endParaRPr>
          </a:p>
          <a:p>
            <a:pPr algn="l"/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ResultSet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 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rs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 = 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stmt.executeQuery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"select 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lname,salary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 f </a:t>
            </a:r>
            <a:r>
              <a:rPr lang="en-US" dirty="0" err="1">
                <a:solidFill>
                  <a:srgbClr val="0000FF"/>
                </a:solidFill>
                <a:latin typeface="Arial" charset="0"/>
                <a:cs typeface="Arial" charset="0"/>
              </a:rPr>
              <a:t>rom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 Employees"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  <a:r>
              <a:rPr lang="en-US" dirty="0">
                <a:solidFill>
                  <a:srgbClr val="FF3300"/>
                </a:solidFill>
                <a:latin typeface="Arial" charset="0"/>
                <a:cs typeface="Arial" charset="0"/>
              </a:rPr>
              <a:t>    </a:t>
            </a:r>
          </a:p>
          <a:p>
            <a:pPr algn="l"/>
            <a:endParaRPr lang="en-US" dirty="0">
              <a:solidFill>
                <a:schemeClr val="folHlink"/>
              </a:solidFill>
              <a:latin typeface="Arial" charset="0"/>
              <a:cs typeface="Arial" charset="0"/>
            </a:endParaRPr>
          </a:p>
          <a:p>
            <a:pPr algn="l"/>
            <a:endParaRPr lang="en-US" dirty="0">
              <a:solidFill>
                <a:schemeClr val="folHlink"/>
              </a:solidFill>
              <a:latin typeface="Arial" charset="0"/>
              <a:cs typeface="Arial" charset="0"/>
            </a:endParaRPr>
          </a:p>
          <a:p>
            <a:pPr algn="l"/>
            <a:r>
              <a:rPr lang="en-US" dirty="0">
                <a:solidFill>
                  <a:schemeClr val="folHlink"/>
                </a:solidFill>
                <a:latin typeface="Arial" charset="0"/>
                <a:cs typeface="Arial" charset="0"/>
              </a:rPr>
              <a:t>// Print the result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Arial" charset="0"/>
                <a:cs typeface="Arial" charset="0"/>
              </a:rPr>
              <a:t>while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9900CC"/>
                </a:solidFill>
                <a:latin typeface="Arial" charset="0"/>
                <a:cs typeface="Arial" charset="0"/>
              </a:rPr>
              <a:t>rs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.next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()) {</a:t>
            </a:r>
            <a:b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 	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System.out.print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rs.getString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(1) +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 ":"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);</a:t>
            </a:r>
            <a:b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</a:b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 	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System.out.println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 err="1">
                <a:solidFill>
                  <a:srgbClr val="CC0000"/>
                </a:solidFill>
                <a:latin typeface="Arial" charset="0"/>
                <a:cs typeface="Arial" charset="0"/>
              </a:rPr>
              <a:t>rs.getDouble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</a:rPr>
              <a:t>“salary"</a:t>
            </a:r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));</a:t>
            </a:r>
          </a:p>
          <a:p>
            <a:pPr algn="l"/>
            <a:r>
              <a:rPr lang="en-US" dirty="0">
                <a:solidFill>
                  <a:srgbClr val="CC0000"/>
                </a:solidFill>
                <a:latin typeface="Arial" charset="0"/>
                <a:cs typeface="Arial" charset="0"/>
              </a:rPr>
              <a:t>}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0C190-DA04-4D93-A437-7FA9BA3B21FA}" type="slidenum">
              <a:rPr lang="ar-SA"/>
              <a:pPr/>
              <a:t>2</a:t>
            </a:fld>
            <a:endParaRPr lang="en-US"/>
          </a:p>
        </p:txBody>
      </p:sp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239000" cy="838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Introduction to JDBC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219200"/>
            <a:ext cx="8305800" cy="5105400"/>
          </a:xfrm>
        </p:spPr>
        <p:txBody>
          <a:bodyPr/>
          <a:lstStyle/>
          <a:p>
            <a:endParaRPr lang="en-US" b="1" dirty="0"/>
          </a:p>
          <a:p>
            <a:r>
              <a:rPr lang="en-US" dirty="0">
                <a:solidFill>
                  <a:schemeClr val="tx1"/>
                </a:solidFill>
                <a:latin typeface="Verdana" pitchFamily="34" charset="0"/>
              </a:rPr>
              <a:t>JDBC – Java Database Connectivity</a:t>
            </a:r>
          </a:p>
          <a:p>
            <a:pPr>
              <a:buNone/>
            </a:pPr>
            <a:endParaRPr lang="en-US" b="1" dirty="0"/>
          </a:p>
          <a:p>
            <a:r>
              <a:rPr lang="en-US" b="1" dirty="0"/>
              <a:t>JDBC</a:t>
            </a:r>
            <a:r>
              <a:rPr lang="en-US" dirty="0"/>
              <a:t> is used for accessing databases from Java applications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Information is transferred from relations to objects and vice-versa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B0D5-3217-490E-AF75-9B3FEA653160}" type="slidenum">
              <a:rPr lang="ar-SA"/>
              <a:pPr/>
              <a:t>20</a:t>
            </a:fld>
            <a:endParaRPr lang="en-US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8229600" cy="125253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Cleaning Up After Yourself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905000"/>
            <a:ext cx="8610600" cy="19050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tx1"/>
                </a:solidFill>
              </a:rPr>
              <a:t>Remember to close the Connections, Statements, Prepared Statements and Result Sets</a:t>
            </a: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3276600" y="3352800"/>
            <a:ext cx="2743200" cy="18002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con.close();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stmt.close();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pstmt.close();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rs.close()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152D6-FE5F-4499-A9D5-486C98FD1985}" type="slidenum">
              <a:rPr lang="ar-SA"/>
              <a:pPr/>
              <a:t>21</a:t>
            </a:fld>
            <a:endParaRPr lang="en-US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12525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Dealing With Exceptions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7800"/>
            <a:ext cx="8610600" cy="1535113"/>
          </a:xfrm>
        </p:spPr>
        <p:txBody>
          <a:bodyPr/>
          <a:lstStyle/>
          <a:p>
            <a:r>
              <a:rPr lang="en-US"/>
              <a:t>An SQLException is actually a list of exceptions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609600" y="2847975"/>
            <a:ext cx="8001000" cy="35528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catch (SQLException e) {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   while (e != null) {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	System.out.println(e.getSQLState());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	System.out.println(e.getMessage());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	System.out.println(e.getErrorCode());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	e = e.getNextException();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   }</a:t>
            </a:r>
          </a:p>
          <a:p>
            <a:pPr algn="l" eaLnBrk="1" hangingPunct="1">
              <a:lnSpc>
                <a:spcPct val="100000"/>
              </a:lnSpc>
              <a:spcBef>
                <a:spcPct val="20000"/>
              </a:spcBef>
              <a:buSzTx/>
            </a:pPr>
            <a:r>
              <a:rPr lang="en-US">
                <a:solidFill>
                  <a:srgbClr val="CC0000"/>
                </a:solidFill>
                <a:latin typeface="Arial" charset="0"/>
                <a:cs typeface="Arial" charset="0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B9ACE-B044-4792-8CF1-B472E3F33EE7}" type="slidenum">
              <a:rPr lang="ar-SA"/>
              <a:pPr/>
              <a:t>22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Transactions and JDBC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52600"/>
            <a:ext cx="8305800" cy="3451225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Transaction: more than one statement that must all succeed (or all fail) together</a:t>
            </a:r>
          </a:p>
          <a:p>
            <a:pPr lvl="1"/>
            <a:r>
              <a:rPr lang="en-US" sz="1800" dirty="0">
                <a:solidFill>
                  <a:schemeClr val="tx1"/>
                </a:solidFill>
              </a:rPr>
              <a:t>e.g., updating several tables due to customer purchase</a:t>
            </a:r>
          </a:p>
          <a:p>
            <a:pPr lvl="1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If one fails, the system must reverse all previous actions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Also can’t leave DB in inconsistent state halfway through a transaction</a:t>
            </a:r>
          </a:p>
          <a:p>
            <a:pPr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COMMIT = complete transaction</a:t>
            </a:r>
          </a:p>
          <a:p>
            <a:r>
              <a:rPr lang="en-US" dirty="0">
                <a:solidFill>
                  <a:schemeClr val="tx1"/>
                </a:solidFill>
              </a:rPr>
              <a:t>ROLLBACK = cancel all actions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1252537"/>
          </a:xfrm>
          <a:noFill/>
          <a:ln/>
        </p:spPr>
        <p:txBody>
          <a:bodyPr lIns="92075" tIns="46038" rIns="92075" bIns="46038"/>
          <a:lstStyle/>
          <a:p>
            <a:r>
              <a:rPr lang="en-US" b="1" dirty="0">
                <a:solidFill>
                  <a:schemeClr val="tx1"/>
                </a:solidFill>
              </a:rPr>
              <a:t>Mapping Java Types to SQL Types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752600"/>
            <a:ext cx="7772400" cy="4114800"/>
          </a:xfrm>
          <a:noFill/>
          <a:ln/>
        </p:spPr>
        <p:txBody>
          <a:bodyPr lIns="92075" tIns="46038" rIns="92075" bIns="46038"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b="1" u="sng" dirty="0">
                <a:solidFill>
                  <a:srgbClr val="CC0000"/>
                </a:solidFill>
              </a:rPr>
              <a:t>SQL type </a:t>
            </a:r>
            <a:r>
              <a:rPr lang="en-US" sz="1800" b="1" dirty="0">
                <a:solidFill>
                  <a:srgbClr val="FF0000"/>
                </a:solidFill>
              </a:rPr>
              <a:t>	      </a:t>
            </a:r>
            <a:r>
              <a:rPr lang="en-US" sz="1800" b="1" u="sng" dirty="0">
                <a:solidFill>
                  <a:srgbClr val="CC0000"/>
                </a:solidFill>
              </a:rPr>
              <a:t>Java Type </a:t>
            </a:r>
            <a:r>
              <a:rPr lang="en-US" sz="1800" b="1" dirty="0"/>
              <a:t>          </a:t>
            </a: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CHAR, VARCHAR, LONGVARCHAR</a:t>
            </a:r>
            <a:r>
              <a:rPr lang="en-US" sz="1800" dirty="0"/>
              <a:t>	     </a:t>
            </a:r>
            <a:r>
              <a:rPr lang="en-US" sz="1800" dirty="0">
                <a:latin typeface="Arial" charset="0"/>
              </a:rPr>
              <a:t> String</a:t>
            </a: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NUMERIC, DECIMAL	      </a:t>
            </a:r>
            <a:r>
              <a:rPr lang="en-US" sz="1800" dirty="0" err="1">
                <a:latin typeface="Arial" charset="0"/>
              </a:rPr>
              <a:t>java.math.BigDecimal</a:t>
            </a:r>
            <a:endParaRPr lang="en-US" sz="1800" dirty="0">
              <a:latin typeface="Arial" charset="0"/>
            </a:endParaRP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BIT	      </a:t>
            </a:r>
            <a:r>
              <a:rPr lang="en-US" sz="1800" dirty="0" err="1">
                <a:latin typeface="Arial" charset="0"/>
              </a:rPr>
              <a:t>boolean</a:t>
            </a:r>
            <a:endParaRPr lang="en-US" sz="1800" dirty="0">
              <a:latin typeface="Arial" charset="0"/>
            </a:endParaRP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TINYINT	      byte</a:t>
            </a: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SMALLINT	      short</a:t>
            </a: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INTEGER	      </a:t>
            </a:r>
            <a:r>
              <a:rPr lang="en-US" sz="1800" dirty="0" err="1">
                <a:latin typeface="Arial" charset="0"/>
              </a:rPr>
              <a:t>int</a:t>
            </a:r>
            <a:endParaRPr lang="en-US" sz="1800" dirty="0">
              <a:latin typeface="Arial" charset="0"/>
            </a:endParaRP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BIGINT	      long</a:t>
            </a: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REAL	      float</a:t>
            </a: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FLOAT, DOUBLE	      </a:t>
            </a:r>
            <a:r>
              <a:rPr lang="en-US" sz="1800" dirty="0" err="1">
                <a:latin typeface="Arial" charset="0"/>
              </a:rPr>
              <a:t>double</a:t>
            </a:r>
            <a:endParaRPr lang="en-US" sz="1800" dirty="0">
              <a:latin typeface="Arial" charset="0"/>
            </a:endParaRP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BINARY, VARBINARY, LONGVARBINARY	      byte[]</a:t>
            </a: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DATE	      </a:t>
            </a:r>
            <a:r>
              <a:rPr lang="en-US" sz="1800" dirty="0" err="1">
                <a:latin typeface="Arial" charset="0"/>
              </a:rPr>
              <a:t>java.sql.Date</a:t>
            </a:r>
            <a:endParaRPr lang="en-US" sz="1800" dirty="0">
              <a:latin typeface="Arial" charset="0"/>
            </a:endParaRP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TIME	      </a:t>
            </a:r>
            <a:r>
              <a:rPr lang="en-US" sz="1800" dirty="0" err="1">
                <a:latin typeface="Arial" charset="0"/>
              </a:rPr>
              <a:t>java.sql.Time</a:t>
            </a:r>
            <a:endParaRPr lang="en-US" sz="1800" dirty="0">
              <a:latin typeface="Arial" charset="0"/>
            </a:endParaRPr>
          </a:p>
          <a:p>
            <a:pPr marL="0" indent="0">
              <a:lnSpc>
                <a:spcPct val="120000"/>
              </a:lnSpc>
              <a:spcBef>
                <a:spcPct val="10000"/>
              </a:spcBef>
              <a:buFontTx/>
              <a:buNone/>
              <a:tabLst>
                <a:tab pos="4578350" algn="l"/>
              </a:tabLst>
            </a:pPr>
            <a:r>
              <a:rPr lang="en-US" sz="1800" dirty="0">
                <a:latin typeface="Arial" charset="0"/>
              </a:rPr>
              <a:t>TIMESTAMP	      </a:t>
            </a:r>
            <a:r>
              <a:rPr lang="en-US" sz="1800" dirty="0" err="1">
                <a:latin typeface="Arial" charset="0"/>
              </a:rPr>
              <a:t>java.sql.Timestamp</a:t>
            </a:r>
            <a:endParaRPr lang="en-US" sz="18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9200" y="3352800"/>
            <a:ext cx="7162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Comic Sans MS" pitchFamily="66" charset="0"/>
              </a:rPr>
              <a:t>Happy Coding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400"/>
            <a:ext cx="8229600" cy="125272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24334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6DCC5-008C-4565-93AA-99D307487C32}" type="slidenum">
              <a:rPr lang="ar-SA"/>
              <a:pPr/>
              <a:t>3</a:t>
            </a:fld>
            <a:endParaRPr lang="en-US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229600" cy="12525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JDBC Architecture</a:t>
            </a:r>
          </a:p>
        </p:txBody>
      </p:sp>
      <p:sp>
        <p:nvSpPr>
          <p:cNvPr id="178185" name="Oval 9"/>
          <p:cNvSpPr>
            <a:spLocks noChangeArrowheads="1"/>
          </p:cNvSpPr>
          <p:nvPr/>
        </p:nvSpPr>
        <p:spPr bwMode="auto">
          <a:xfrm>
            <a:off x="228600" y="3200400"/>
            <a:ext cx="1905000" cy="1066800"/>
          </a:xfrm>
          <a:prstGeom prst="ellipse">
            <a:avLst/>
          </a:prstGeom>
          <a:solidFill>
            <a:srgbClr val="FF99CC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6" name="Text Box 10"/>
          <p:cNvSpPr txBox="1">
            <a:spLocks noChangeArrowheads="1"/>
          </p:cNvSpPr>
          <p:nvPr/>
        </p:nvSpPr>
        <p:spPr bwMode="auto">
          <a:xfrm>
            <a:off x="381000" y="3352800"/>
            <a:ext cx="2133600" cy="762000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SzTx/>
            </a:pPr>
            <a:r>
              <a:rPr lang="en-US" sz="2200" b="1" dirty="0">
                <a:solidFill>
                  <a:schemeClr val="tx1"/>
                </a:solidFill>
                <a:cs typeface="Arial" charset="0"/>
              </a:rPr>
              <a:t>Java Application</a:t>
            </a:r>
          </a:p>
        </p:txBody>
      </p:sp>
      <p:sp>
        <p:nvSpPr>
          <p:cNvPr id="178236" name="Oval 60"/>
          <p:cNvSpPr>
            <a:spLocks noChangeArrowheads="1"/>
          </p:cNvSpPr>
          <p:nvPr/>
        </p:nvSpPr>
        <p:spPr bwMode="auto">
          <a:xfrm>
            <a:off x="2743200" y="3200400"/>
            <a:ext cx="1524000" cy="10668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37" name="Text Box 61"/>
          <p:cNvSpPr txBox="1">
            <a:spLocks noChangeArrowheads="1"/>
          </p:cNvSpPr>
          <p:nvPr/>
        </p:nvSpPr>
        <p:spPr bwMode="auto">
          <a:xfrm>
            <a:off x="3048000" y="3581400"/>
            <a:ext cx="2133600" cy="4270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SzTx/>
            </a:pPr>
            <a:r>
              <a:rPr lang="en-US" sz="2200" b="1" dirty="0">
                <a:solidFill>
                  <a:srgbClr val="FF0000"/>
                </a:solidFill>
                <a:cs typeface="Arial" charset="0"/>
              </a:rPr>
              <a:t>JDBC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848600" y="1524000"/>
            <a:ext cx="939800" cy="1016000"/>
            <a:chOff x="4576" y="1120"/>
            <a:chExt cx="592" cy="640"/>
          </a:xfrm>
        </p:grpSpPr>
        <p:sp>
          <p:nvSpPr>
            <p:cNvPr id="178191" name="Oval 15"/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2" name="Oval 16"/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3" name="Oval 17"/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4" name="Oval 18"/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5" name="Oval 19"/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6" name="Oval 20"/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7" name="Oval 21"/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8" name="Oval 22"/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199" name="Oval 23"/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0" name="Oval 24"/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1" name="Oval 25"/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2" name="Oval 26"/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3" name="Oval 27"/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7848600" y="3200400"/>
            <a:ext cx="939800" cy="1016000"/>
            <a:chOff x="4576" y="1120"/>
            <a:chExt cx="592" cy="640"/>
          </a:xfrm>
        </p:grpSpPr>
        <p:sp>
          <p:nvSpPr>
            <p:cNvPr id="178205" name="Oval 29"/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6" name="Oval 30"/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7" name="Oval 31"/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8" name="Oval 32"/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09" name="Oval 33"/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0" name="Oval 34"/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1" name="Oval 35"/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2" name="Oval 36"/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3" name="Oval 37"/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4" name="Oval 38"/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5" name="Oval 39"/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6" name="Oval 40"/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17" name="Oval 41"/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7848600" y="4953000"/>
            <a:ext cx="939800" cy="1016000"/>
            <a:chOff x="4576" y="1120"/>
            <a:chExt cx="592" cy="640"/>
          </a:xfrm>
        </p:grpSpPr>
        <p:sp>
          <p:nvSpPr>
            <p:cNvPr id="178219" name="Oval 43"/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0" name="Oval 44"/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1" name="Oval 45"/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2" name="Oval 46"/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3" name="Oval 47"/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4" name="Oval 48"/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5" name="Oval 49"/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6" name="Oval 50"/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7" name="Oval 51"/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8" name="Oval 52"/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29" name="Oval 53"/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30" name="Oval 54"/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231" name="Oval 55"/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8232" name="Text Box 56"/>
          <p:cNvSpPr txBox="1">
            <a:spLocks noChangeArrowheads="1"/>
          </p:cNvSpPr>
          <p:nvPr/>
        </p:nvSpPr>
        <p:spPr bwMode="auto">
          <a:xfrm>
            <a:off x="7467600" y="2514600"/>
            <a:ext cx="1676400" cy="930275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SzTx/>
            </a:pPr>
            <a:r>
              <a:rPr lang="en-US" sz="2200" b="1">
                <a:solidFill>
                  <a:schemeClr val="tx1"/>
                </a:solidFill>
                <a:cs typeface="Arial" charset="0"/>
              </a:rPr>
              <a:t>Oracle</a:t>
            </a:r>
          </a:p>
          <a:p>
            <a:pPr>
              <a:lnSpc>
                <a:spcPct val="100000"/>
              </a:lnSpc>
              <a:buSzTx/>
            </a:pPr>
            <a:endParaRPr lang="en-US" sz="2200" b="1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78233" name="Text Box 57"/>
          <p:cNvSpPr txBox="1">
            <a:spLocks noChangeArrowheads="1"/>
          </p:cNvSpPr>
          <p:nvPr/>
        </p:nvSpPr>
        <p:spPr bwMode="auto">
          <a:xfrm>
            <a:off x="7391400" y="4191000"/>
            <a:ext cx="1905000" cy="427038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SzTx/>
            </a:pPr>
            <a:r>
              <a:rPr lang="en-US" sz="2200" b="1">
                <a:solidFill>
                  <a:schemeClr val="tx1"/>
                </a:solidFill>
                <a:cs typeface="Arial" charset="0"/>
              </a:rPr>
              <a:t>DB2</a:t>
            </a:r>
          </a:p>
        </p:txBody>
      </p:sp>
      <p:sp>
        <p:nvSpPr>
          <p:cNvPr id="178234" name="Text Box 58"/>
          <p:cNvSpPr txBox="1">
            <a:spLocks noChangeArrowheads="1"/>
          </p:cNvSpPr>
          <p:nvPr/>
        </p:nvSpPr>
        <p:spPr bwMode="auto">
          <a:xfrm>
            <a:off x="7391400" y="5973763"/>
            <a:ext cx="1905000" cy="427037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SzTx/>
            </a:pPr>
            <a:r>
              <a:rPr lang="en-US" sz="2200" b="1">
                <a:solidFill>
                  <a:schemeClr val="tx1"/>
                </a:solidFill>
                <a:cs typeface="Arial" charset="0"/>
              </a:rPr>
              <a:t>MySQL</a:t>
            </a:r>
          </a:p>
        </p:txBody>
      </p:sp>
      <p:sp>
        <p:nvSpPr>
          <p:cNvPr id="178246" name="Line 70"/>
          <p:cNvSpPr>
            <a:spLocks noChangeShapeType="1"/>
          </p:cNvSpPr>
          <p:nvPr/>
        </p:nvSpPr>
        <p:spPr bwMode="auto">
          <a:xfrm>
            <a:off x="2133600" y="37338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8180" name="Oval 4"/>
          <p:cNvSpPr>
            <a:spLocks noChangeArrowheads="1"/>
          </p:cNvSpPr>
          <p:nvPr/>
        </p:nvSpPr>
        <p:spPr bwMode="auto">
          <a:xfrm>
            <a:off x="5486400" y="1600200"/>
            <a:ext cx="1295400" cy="10668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181" name="Text Box 5"/>
          <p:cNvSpPr txBox="1">
            <a:spLocks noChangeArrowheads="1"/>
          </p:cNvSpPr>
          <p:nvPr/>
        </p:nvSpPr>
        <p:spPr bwMode="auto">
          <a:xfrm>
            <a:off x="5638800" y="1905000"/>
            <a:ext cx="2133600" cy="77946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SzTx/>
            </a:pPr>
            <a:r>
              <a:rPr lang="en-US" sz="1800" b="1" dirty="0">
                <a:solidFill>
                  <a:schemeClr val="tx1"/>
                </a:solidFill>
                <a:cs typeface="Arial" charset="0"/>
              </a:rPr>
              <a:t>Oracle </a:t>
            </a:r>
          </a:p>
          <a:p>
            <a:pPr>
              <a:lnSpc>
                <a:spcPct val="100000"/>
              </a:lnSpc>
              <a:buSzTx/>
            </a:pPr>
            <a:r>
              <a:rPr lang="en-US" sz="1800" b="1" dirty="0">
                <a:solidFill>
                  <a:schemeClr val="tx1"/>
                </a:solidFill>
                <a:cs typeface="Arial" charset="0"/>
              </a:rPr>
              <a:t>Driver</a:t>
            </a:r>
          </a:p>
        </p:txBody>
      </p:sp>
      <p:sp>
        <p:nvSpPr>
          <p:cNvPr id="178240" name="Oval 64"/>
          <p:cNvSpPr>
            <a:spLocks noChangeArrowheads="1"/>
          </p:cNvSpPr>
          <p:nvPr/>
        </p:nvSpPr>
        <p:spPr bwMode="auto">
          <a:xfrm>
            <a:off x="5486400" y="3276600"/>
            <a:ext cx="1295400" cy="10668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41" name="Text Box 65"/>
          <p:cNvSpPr txBox="1">
            <a:spLocks noChangeArrowheads="1"/>
          </p:cNvSpPr>
          <p:nvPr/>
        </p:nvSpPr>
        <p:spPr bwMode="auto">
          <a:xfrm>
            <a:off x="5562600" y="3505200"/>
            <a:ext cx="2133600" cy="77946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SzTx/>
            </a:pPr>
            <a:r>
              <a:rPr lang="en-US" sz="1800" b="1" dirty="0">
                <a:solidFill>
                  <a:schemeClr val="tx1"/>
                </a:solidFill>
                <a:cs typeface="Arial" charset="0"/>
              </a:rPr>
              <a:t>DB2</a:t>
            </a:r>
          </a:p>
          <a:p>
            <a:pPr>
              <a:lnSpc>
                <a:spcPct val="100000"/>
              </a:lnSpc>
              <a:buSzTx/>
            </a:pPr>
            <a:r>
              <a:rPr lang="en-US" sz="1800" b="1" dirty="0">
                <a:solidFill>
                  <a:schemeClr val="tx1"/>
                </a:solidFill>
                <a:cs typeface="Arial" charset="0"/>
              </a:rPr>
              <a:t>Driver</a:t>
            </a:r>
          </a:p>
        </p:txBody>
      </p:sp>
      <p:sp>
        <p:nvSpPr>
          <p:cNvPr id="178243" name="Oval 67"/>
          <p:cNvSpPr>
            <a:spLocks noChangeArrowheads="1"/>
          </p:cNvSpPr>
          <p:nvPr/>
        </p:nvSpPr>
        <p:spPr bwMode="auto">
          <a:xfrm>
            <a:off x="5486400" y="4953000"/>
            <a:ext cx="1295400" cy="1066800"/>
          </a:xfrm>
          <a:prstGeom prst="ellipse">
            <a:avLst/>
          </a:prstGeom>
          <a:solidFill>
            <a:srgbClr val="CCFFCC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44" name="Text Box 68"/>
          <p:cNvSpPr txBox="1">
            <a:spLocks noChangeArrowheads="1"/>
          </p:cNvSpPr>
          <p:nvPr/>
        </p:nvSpPr>
        <p:spPr bwMode="auto">
          <a:xfrm>
            <a:off x="5715000" y="5181600"/>
            <a:ext cx="2133600" cy="779463"/>
          </a:xfrm>
          <a:prstGeom prst="rect">
            <a:avLst/>
          </a:prstGeom>
          <a:noFill/>
          <a:ln w="2857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SzTx/>
            </a:pPr>
            <a:r>
              <a:rPr lang="en-US" sz="1800" b="1" dirty="0" err="1">
                <a:solidFill>
                  <a:schemeClr val="tx1"/>
                </a:solidFill>
                <a:cs typeface="Arial" charset="0"/>
              </a:rPr>
              <a:t>MySQL</a:t>
            </a:r>
            <a:r>
              <a:rPr lang="en-US" sz="1800" b="1" dirty="0">
                <a:solidFill>
                  <a:schemeClr val="tx1"/>
                </a:solidFill>
                <a:cs typeface="Arial" charset="0"/>
              </a:rPr>
              <a:t> </a:t>
            </a:r>
          </a:p>
          <a:p>
            <a:pPr>
              <a:lnSpc>
                <a:spcPct val="100000"/>
              </a:lnSpc>
              <a:buSzTx/>
            </a:pPr>
            <a:r>
              <a:rPr lang="en-US" sz="1800" b="1" dirty="0">
                <a:solidFill>
                  <a:schemeClr val="tx1"/>
                </a:solidFill>
                <a:cs typeface="Arial" charset="0"/>
              </a:rPr>
              <a:t>Driver</a:t>
            </a:r>
          </a:p>
        </p:txBody>
      </p:sp>
      <p:sp>
        <p:nvSpPr>
          <p:cNvPr id="178247" name="Line 71"/>
          <p:cNvSpPr>
            <a:spLocks noChangeShapeType="1"/>
          </p:cNvSpPr>
          <p:nvPr/>
        </p:nvSpPr>
        <p:spPr bwMode="auto">
          <a:xfrm>
            <a:off x="6781800" y="21336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8248" name="Line 72"/>
          <p:cNvSpPr>
            <a:spLocks noChangeShapeType="1"/>
          </p:cNvSpPr>
          <p:nvPr/>
        </p:nvSpPr>
        <p:spPr bwMode="auto">
          <a:xfrm>
            <a:off x="6781800" y="38100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8249" name="Line 73"/>
          <p:cNvSpPr>
            <a:spLocks noChangeShapeType="1"/>
          </p:cNvSpPr>
          <p:nvPr/>
        </p:nvSpPr>
        <p:spPr bwMode="auto">
          <a:xfrm>
            <a:off x="6781800" y="5486400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8251" name="Line 75"/>
          <p:cNvSpPr>
            <a:spLocks noChangeShapeType="1"/>
          </p:cNvSpPr>
          <p:nvPr/>
        </p:nvSpPr>
        <p:spPr bwMode="auto">
          <a:xfrm flipV="1">
            <a:off x="4114800" y="2514600"/>
            <a:ext cx="1524000" cy="91440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 type="arrow" w="lg" len="lg"/>
            <a:tailEnd type="arrow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8257" name="Rectangle 81" descr="Large confetti"/>
          <p:cNvSpPr>
            <a:spLocks noChangeArrowheads="1"/>
          </p:cNvSpPr>
          <p:nvPr/>
        </p:nvSpPr>
        <p:spPr bwMode="auto">
          <a:xfrm>
            <a:off x="7239000" y="1295400"/>
            <a:ext cx="228600" cy="5257800"/>
          </a:xfrm>
          <a:prstGeom prst="rect">
            <a:avLst/>
          </a:prstGeom>
          <a:pattFill prst="lgConfetti">
            <a:fgClr>
              <a:srgbClr val="800080"/>
            </a:fgClr>
            <a:bgClr>
              <a:srgbClr val="FFFFFF"/>
            </a:bgClr>
          </a:pattFill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8258" name="Rectangle 82"/>
          <p:cNvSpPr>
            <a:spLocks noChangeArrowheads="1"/>
          </p:cNvSpPr>
          <p:nvPr/>
        </p:nvSpPr>
        <p:spPr bwMode="auto">
          <a:xfrm>
            <a:off x="3505200" y="4495800"/>
            <a:ext cx="1676400" cy="4572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SzTx/>
            </a:pPr>
            <a:r>
              <a:rPr lang="en-US" sz="2200" b="1">
                <a:solidFill>
                  <a:schemeClr val="tx1"/>
                </a:solidFill>
                <a:cs typeface="Arial" charset="0"/>
              </a:rPr>
              <a:t>Network</a:t>
            </a:r>
          </a:p>
        </p:txBody>
      </p:sp>
      <p:sp>
        <p:nvSpPr>
          <p:cNvPr id="178259" name="Line 83"/>
          <p:cNvSpPr>
            <a:spLocks noChangeShapeType="1"/>
          </p:cNvSpPr>
          <p:nvPr/>
        </p:nvSpPr>
        <p:spPr bwMode="auto">
          <a:xfrm>
            <a:off x="5181600" y="4724400"/>
            <a:ext cx="2057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260" name="Rectangle 84"/>
          <p:cNvSpPr>
            <a:spLocks noChangeArrowheads="1"/>
          </p:cNvSpPr>
          <p:nvPr/>
        </p:nvSpPr>
        <p:spPr bwMode="auto">
          <a:xfrm>
            <a:off x="2590800" y="5410200"/>
            <a:ext cx="2438400" cy="11430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buSzTx/>
            </a:pPr>
            <a:r>
              <a:rPr lang="en-US" sz="2200" b="1">
                <a:solidFill>
                  <a:schemeClr val="tx1"/>
                </a:solidFill>
                <a:cs typeface="Arial" charset="0"/>
              </a:rPr>
              <a:t>We will </a:t>
            </a:r>
          </a:p>
          <a:p>
            <a:pPr>
              <a:lnSpc>
                <a:spcPct val="100000"/>
              </a:lnSpc>
              <a:buSzTx/>
            </a:pPr>
            <a:r>
              <a:rPr lang="en-US" sz="2200" b="1">
                <a:solidFill>
                  <a:schemeClr val="tx1"/>
                </a:solidFill>
                <a:cs typeface="Arial" charset="0"/>
              </a:rPr>
              <a:t>use this one…</a:t>
            </a:r>
          </a:p>
        </p:txBody>
      </p:sp>
      <p:sp>
        <p:nvSpPr>
          <p:cNvPr id="178261" name="Line 85"/>
          <p:cNvSpPr>
            <a:spLocks noChangeShapeType="1"/>
          </p:cNvSpPr>
          <p:nvPr/>
        </p:nvSpPr>
        <p:spPr bwMode="auto">
          <a:xfrm>
            <a:off x="4038600" y="4114800"/>
            <a:ext cx="1447800" cy="121920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 type="arrow" w="lg" len="lg"/>
            <a:tailEnd type="arrow" w="lg" len="lg"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78262" name="Line 86"/>
          <p:cNvSpPr>
            <a:spLocks noChangeShapeType="1"/>
          </p:cNvSpPr>
          <p:nvPr/>
        </p:nvSpPr>
        <p:spPr bwMode="auto">
          <a:xfrm>
            <a:off x="4267200" y="3810000"/>
            <a:ext cx="1219200" cy="0"/>
          </a:xfrm>
          <a:prstGeom prst="line">
            <a:avLst/>
          </a:prstGeom>
          <a:noFill/>
          <a:ln w="38100" cap="rnd">
            <a:solidFill>
              <a:srgbClr val="0000FF"/>
            </a:solidFill>
            <a:prstDash val="sysDot"/>
            <a:round/>
            <a:headEnd type="arrow" w="lg" len="lg"/>
            <a:tailEnd type="arrow" w="lg" len="lg"/>
          </a:ln>
          <a:effectLst/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8229600" cy="1252537"/>
          </a:xfrm>
          <a:noFill/>
          <a:ln/>
        </p:spPr>
        <p:txBody>
          <a:bodyPr lIns="92075" tIns="46038" rIns="92075" bIns="46038"/>
          <a:lstStyle/>
          <a:p>
            <a:r>
              <a:rPr lang="en-US" b="1" dirty="0">
                <a:solidFill>
                  <a:schemeClr val="tx1"/>
                </a:solidFill>
              </a:rPr>
              <a:t>JDBC Architecture (cont.)</a:t>
            </a:r>
          </a:p>
        </p:txBody>
      </p:sp>
      <p:sp>
        <p:nvSpPr>
          <p:cNvPr id="144407" name="Rectangle 23"/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2622550"/>
            <a:ext cx="8610600" cy="3611563"/>
          </a:xfrm>
          <a:noFill/>
          <a:ln/>
        </p:spPr>
        <p:txBody>
          <a:bodyPr lIns="92075" tIns="46038" rIns="92075" bIns="46038"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Java code calls JDBC library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JDBC loads a </a:t>
            </a:r>
            <a:r>
              <a:rPr lang="en-US" sz="2800" i="1" dirty="0">
                <a:solidFill>
                  <a:schemeClr val="tx1"/>
                </a:solidFill>
              </a:rPr>
              <a:t>driver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Driver talks to a particular database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An application can work with several databases by using all corresponding drivers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tx1"/>
                </a:solidFill>
              </a:rPr>
              <a:t>Ideal: can change database engines </a:t>
            </a:r>
            <a:r>
              <a:rPr lang="en-US" sz="2800" i="1" dirty="0">
                <a:solidFill>
                  <a:schemeClr val="tx1"/>
                </a:solidFill>
              </a:rPr>
              <a:t>without changing any application code</a:t>
            </a:r>
            <a:r>
              <a:rPr lang="en-US" sz="2800" dirty="0">
                <a:solidFill>
                  <a:schemeClr val="tx1"/>
                </a:solidFill>
              </a:rPr>
              <a:t> (not always in practice)</a:t>
            </a:r>
          </a:p>
        </p:txBody>
      </p:sp>
      <p:sp>
        <p:nvSpPr>
          <p:cNvPr id="144387" name="Oval 3"/>
          <p:cNvSpPr>
            <a:spLocks noChangeArrowheads="1"/>
          </p:cNvSpPr>
          <p:nvPr/>
        </p:nvSpPr>
        <p:spPr bwMode="auto">
          <a:xfrm>
            <a:off x="685800" y="1422400"/>
            <a:ext cx="1930400" cy="939800"/>
          </a:xfrm>
          <a:prstGeom prst="ellipse">
            <a:avLst/>
          </a:prstGeom>
          <a:solidFill>
            <a:srgbClr val="CCFFFF"/>
          </a:solidFill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Application</a:t>
            </a:r>
          </a:p>
        </p:txBody>
      </p:sp>
      <p:sp>
        <p:nvSpPr>
          <p:cNvPr id="144388" name="Oval 4"/>
          <p:cNvSpPr>
            <a:spLocks noChangeArrowheads="1"/>
          </p:cNvSpPr>
          <p:nvPr/>
        </p:nvSpPr>
        <p:spPr bwMode="auto">
          <a:xfrm>
            <a:off x="3225800" y="1422400"/>
            <a:ext cx="1549400" cy="939800"/>
          </a:xfrm>
          <a:prstGeom prst="ellipse">
            <a:avLst/>
          </a:prstGeom>
          <a:solidFill>
            <a:srgbClr val="CCFFFF"/>
          </a:solidFill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JDBC</a:t>
            </a:r>
          </a:p>
        </p:txBody>
      </p:sp>
      <p:sp>
        <p:nvSpPr>
          <p:cNvPr id="144389" name="Oval 5"/>
          <p:cNvSpPr>
            <a:spLocks noChangeArrowheads="1"/>
          </p:cNvSpPr>
          <p:nvPr/>
        </p:nvSpPr>
        <p:spPr bwMode="auto">
          <a:xfrm>
            <a:off x="5359400" y="1422400"/>
            <a:ext cx="1473200" cy="939800"/>
          </a:xfrm>
          <a:prstGeom prst="ellipse">
            <a:avLst/>
          </a:prstGeom>
          <a:solidFill>
            <a:srgbClr val="CCFFFF"/>
          </a:solidFill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buSzTx/>
            </a:pPr>
            <a:r>
              <a:rPr lang="en-US">
                <a:solidFill>
                  <a:schemeClr val="tx1"/>
                </a:solidFill>
                <a:latin typeface="Times New Roman" pitchFamily="18" charset="0"/>
              </a:rPr>
              <a:t>Driver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467600" y="1371600"/>
            <a:ext cx="939800" cy="1016000"/>
            <a:chOff x="4576" y="1120"/>
            <a:chExt cx="592" cy="640"/>
          </a:xfrm>
        </p:grpSpPr>
        <p:sp>
          <p:nvSpPr>
            <p:cNvPr id="144391" name="Oval 7"/>
            <p:cNvSpPr>
              <a:spLocks noChangeArrowheads="1"/>
            </p:cNvSpPr>
            <p:nvPr/>
          </p:nvSpPr>
          <p:spPr bwMode="auto">
            <a:xfrm>
              <a:off x="4577" y="164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2" name="Oval 8"/>
            <p:cNvSpPr>
              <a:spLocks noChangeArrowheads="1"/>
            </p:cNvSpPr>
            <p:nvPr/>
          </p:nvSpPr>
          <p:spPr bwMode="auto">
            <a:xfrm>
              <a:off x="4576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3" name="Oval 9"/>
            <p:cNvSpPr>
              <a:spLocks noChangeArrowheads="1"/>
            </p:cNvSpPr>
            <p:nvPr/>
          </p:nvSpPr>
          <p:spPr bwMode="auto">
            <a:xfrm>
              <a:off x="4577" y="160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Oval 10"/>
            <p:cNvSpPr>
              <a:spLocks noChangeArrowheads="1"/>
            </p:cNvSpPr>
            <p:nvPr/>
          </p:nvSpPr>
          <p:spPr bwMode="auto">
            <a:xfrm>
              <a:off x="4577" y="155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5" name="Oval 11"/>
            <p:cNvSpPr>
              <a:spLocks noChangeArrowheads="1"/>
            </p:cNvSpPr>
            <p:nvPr/>
          </p:nvSpPr>
          <p:spPr bwMode="auto">
            <a:xfrm>
              <a:off x="4577" y="150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6" name="Oval 12"/>
            <p:cNvSpPr>
              <a:spLocks noChangeArrowheads="1"/>
            </p:cNvSpPr>
            <p:nvPr/>
          </p:nvSpPr>
          <p:spPr bwMode="auto">
            <a:xfrm>
              <a:off x="4577" y="145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7" name="Oval 13"/>
            <p:cNvSpPr>
              <a:spLocks noChangeArrowheads="1"/>
            </p:cNvSpPr>
            <p:nvPr/>
          </p:nvSpPr>
          <p:spPr bwMode="auto">
            <a:xfrm>
              <a:off x="4577" y="140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8" name="Oval 14"/>
            <p:cNvSpPr>
              <a:spLocks noChangeArrowheads="1"/>
            </p:cNvSpPr>
            <p:nvPr/>
          </p:nvSpPr>
          <p:spPr bwMode="auto">
            <a:xfrm>
              <a:off x="4577" y="136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9" name="Oval 15"/>
            <p:cNvSpPr>
              <a:spLocks noChangeArrowheads="1"/>
            </p:cNvSpPr>
            <p:nvPr/>
          </p:nvSpPr>
          <p:spPr bwMode="auto">
            <a:xfrm>
              <a:off x="4577" y="1312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0" name="Oval 16"/>
            <p:cNvSpPr>
              <a:spLocks noChangeArrowheads="1"/>
            </p:cNvSpPr>
            <p:nvPr/>
          </p:nvSpPr>
          <p:spPr bwMode="auto">
            <a:xfrm>
              <a:off x="4577" y="1264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1" name="Oval 17"/>
            <p:cNvSpPr>
              <a:spLocks noChangeArrowheads="1"/>
            </p:cNvSpPr>
            <p:nvPr/>
          </p:nvSpPr>
          <p:spPr bwMode="auto">
            <a:xfrm>
              <a:off x="4577" y="1216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2" name="Oval 18"/>
            <p:cNvSpPr>
              <a:spLocks noChangeArrowheads="1"/>
            </p:cNvSpPr>
            <p:nvPr/>
          </p:nvSpPr>
          <p:spPr bwMode="auto">
            <a:xfrm>
              <a:off x="4577" y="1168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3" name="Oval 19"/>
            <p:cNvSpPr>
              <a:spLocks noChangeArrowheads="1"/>
            </p:cNvSpPr>
            <p:nvPr/>
          </p:nvSpPr>
          <p:spPr bwMode="auto">
            <a:xfrm>
              <a:off x="4577" y="1120"/>
              <a:ext cx="591" cy="112"/>
            </a:xfrm>
            <a:prstGeom prst="ellipse">
              <a:avLst/>
            </a:prstGeom>
            <a:solidFill>
              <a:srgbClr val="B2B2B2"/>
            </a:solidFill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404" name="Line 20"/>
          <p:cNvSpPr>
            <a:spLocks noChangeShapeType="1"/>
          </p:cNvSpPr>
          <p:nvPr/>
        </p:nvSpPr>
        <p:spPr bwMode="auto">
          <a:xfrm>
            <a:off x="2590800" y="1854200"/>
            <a:ext cx="6096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>
            <a:off x="4800600" y="1854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6858000" y="185420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FEFEA-7E3D-4D6F-867D-041DE84D8851}" type="slidenum">
              <a:rPr lang="ar-SA"/>
              <a:pPr/>
              <a:t>5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8229600" cy="12525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Seven Steps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66800" y="2057400"/>
            <a:ext cx="7408862" cy="34512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Load the driver</a:t>
            </a:r>
          </a:p>
          <a:p>
            <a:pPr>
              <a:lnSpc>
                <a:spcPct val="120000"/>
              </a:lnSpc>
            </a:pPr>
            <a:r>
              <a:rPr lang="en-US" dirty="0"/>
              <a:t>Define the connection URL</a:t>
            </a:r>
          </a:p>
          <a:p>
            <a:pPr>
              <a:lnSpc>
                <a:spcPct val="120000"/>
              </a:lnSpc>
            </a:pPr>
            <a:r>
              <a:rPr lang="en-US" dirty="0"/>
              <a:t>Establish the connection</a:t>
            </a:r>
          </a:p>
          <a:p>
            <a:pPr>
              <a:lnSpc>
                <a:spcPct val="120000"/>
              </a:lnSpc>
            </a:pPr>
            <a:r>
              <a:rPr lang="en-US" dirty="0"/>
              <a:t>Create a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Statement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dirty="0"/>
              <a:t>object</a:t>
            </a:r>
            <a:endParaRPr lang="en-US" dirty="0">
              <a:solidFill>
                <a:srgbClr val="CC3399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Execute a query using the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Statement</a:t>
            </a:r>
          </a:p>
          <a:p>
            <a:pPr>
              <a:lnSpc>
                <a:spcPct val="120000"/>
              </a:lnSpc>
            </a:pPr>
            <a:r>
              <a:rPr lang="en-US" dirty="0"/>
              <a:t>Process the result</a:t>
            </a:r>
          </a:p>
          <a:p>
            <a:pPr>
              <a:lnSpc>
                <a:spcPct val="120000"/>
              </a:lnSpc>
            </a:pPr>
            <a:r>
              <a:rPr lang="en-US" dirty="0"/>
              <a:t>Close the connection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A35C-06F9-442A-AEAA-73FEA7C968B3}" type="slidenum">
              <a:rPr lang="ar-SA"/>
              <a:pPr/>
              <a:t>6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12525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Loading the Driver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295400"/>
            <a:ext cx="8610600" cy="487680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We can register the driver indirectly using the statement</a:t>
            </a:r>
          </a:p>
          <a:p>
            <a:pPr>
              <a:buFontTx/>
              <a:buNone/>
            </a:pPr>
            <a:r>
              <a:rPr lang="en-US" sz="2800" dirty="0">
                <a:solidFill>
                  <a:schemeClr val="tx2"/>
                </a:solidFill>
              </a:rPr>
              <a:t>	  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Class.forName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(</a:t>
            </a:r>
            <a:r>
              <a:rPr lang="en-US" sz="2400" dirty="0">
                <a:solidFill>
                  <a:srgbClr val="009999"/>
                </a:solidFill>
                <a:latin typeface="Arial" charset="0"/>
              </a:rPr>
              <a:t>"</a:t>
            </a:r>
            <a:r>
              <a:rPr lang="en-US" sz="2400" dirty="0" err="1">
                <a:solidFill>
                  <a:srgbClr val="009999"/>
                </a:solidFill>
                <a:latin typeface="Arial" charset="0"/>
              </a:rPr>
              <a:t>com.mysql.jdbc.Driver</a:t>
            </a:r>
            <a:r>
              <a:rPr lang="en-US" sz="2400" dirty="0">
                <a:solidFill>
                  <a:srgbClr val="009999"/>
                </a:solidFill>
                <a:latin typeface="Arial" charset="0"/>
              </a:rPr>
              <a:t>"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);</a:t>
            </a:r>
          </a:p>
          <a:p>
            <a:pPr>
              <a:buFontTx/>
              <a:buNone/>
            </a:pPr>
            <a:endParaRPr lang="en-US" sz="2400" dirty="0">
              <a:solidFill>
                <a:srgbClr val="0000FF"/>
              </a:solidFill>
              <a:latin typeface="Arial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Class.forName</a:t>
            </a:r>
            <a:r>
              <a:rPr lang="en-US" sz="2800" dirty="0"/>
              <a:t> loads the specified class</a:t>
            </a:r>
          </a:p>
          <a:p>
            <a:endParaRPr lang="en-US" sz="2800" dirty="0"/>
          </a:p>
          <a:p>
            <a:r>
              <a:rPr lang="en-US" sz="2800" dirty="0"/>
              <a:t>When </a:t>
            </a:r>
            <a:r>
              <a:rPr lang="en-US" sz="2400" dirty="0" err="1">
                <a:solidFill>
                  <a:srgbClr val="0000FF"/>
                </a:solidFill>
                <a:latin typeface="Arial" charset="0"/>
              </a:rPr>
              <a:t>mysqlDriver</a:t>
            </a:r>
            <a:r>
              <a:rPr lang="en-US" sz="2800" dirty="0"/>
              <a:t> is loaded, it automatically</a:t>
            </a:r>
          </a:p>
          <a:p>
            <a:pPr lvl="1"/>
            <a:r>
              <a:rPr lang="en-US" sz="2400" dirty="0"/>
              <a:t>creates an instance of itself</a:t>
            </a:r>
          </a:p>
          <a:p>
            <a:pPr lvl="1"/>
            <a:r>
              <a:rPr lang="en-US" sz="2400" dirty="0"/>
              <a:t>registers this instance with the </a:t>
            </a:r>
            <a:r>
              <a:rPr lang="en-US" sz="2000" dirty="0" err="1">
                <a:solidFill>
                  <a:srgbClr val="CC0000"/>
                </a:solidFill>
                <a:latin typeface="Arial" charset="0"/>
              </a:rPr>
              <a:t>DriverManager</a:t>
            </a:r>
            <a:endParaRPr lang="en-US" sz="2000" dirty="0">
              <a:solidFill>
                <a:srgbClr val="CC0000"/>
              </a:solidFill>
              <a:latin typeface="Arial" charset="0"/>
            </a:endParaRPr>
          </a:p>
          <a:p>
            <a:pPr lvl="1"/>
            <a:endParaRPr lang="en-US" sz="2000" dirty="0">
              <a:solidFill>
                <a:srgbClr val="CC0000"/>
              </a:solidFill>
              <a:latin typeface="Arial" charset="0"/>
            </a:endParaRPr>
          </a:p>
          <a:p>
            <a:r>
              <a:rPr lang="en-US" sz="2800" dirty="0"/>
              <a:t>Hence, the driver class can be given as an argument of the application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416A1-54B4-42E7-AC71-F2D0B14F1ADD}" type="slidenum">
              <a:rPr lang="ar-SA"/>
              <a:pPr/>
              <a:t>7</a:t>
            </a:fld>
            <a:endParaRPr lang="en-US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8229600" cy="12525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An Example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71600"/>
            <a:ext cx="7848600" cy="52578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None/>
            </a:pPr>
            <a:endParaRPr lang="en-US" sz="22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US" sz="22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en-US" sz="2200" dirty="0">
              <a:solidFill>
                <a:schemeClr val="tx1"/>
              </a:solidFill>
              <a:latin typeface="Arial" charset="0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sz="2200" dirty="0">
                <a:solidFill>
                  <a:schemeClr val="tx1"/>
                </a:solidFill>
                <a:latin typeface="Arial" charset="0"/>
              </a:rPr>
              <a:t>    </a:t>
            </a:r>
            <a:br>
              <a:rPr lang="en-US" sz="2200" dirty="0">
                <a:solidFill>
                  <a:schemeClr val="tx1"/>
                </a:solidFill>
                <a:latin typeface="Arial" charset="0"/>
              </a:rPr>
            </a:br>
            <a:endParaRPr lang="en-US" sz="22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79216" name="Rectangle 16"/>
          <p:cNvSpPr>
            <a:spLocks noChangeArrowheads="1"/>
          </p:cNvSpPr>
          <p:nvPr/>
        </p:nvSpPr>
        <p:spPr bwMode="auto">
          <a:xfrm>
            <a:off x="762000" y="3733800"/>
            <a:ext cx="6858000" cy="3810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dirty="0" err="1">
                <a:solidFill>
                  <a:srgbClr val="CC0000"/>
                </a:solidFill>
                <a:latin typeface="Arial" charset="0"/>
              </a:rPr>
              <a:t>Class.forName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Arial" charset="0"/>
              </a:rPr>
              <a:t>"</a:t>
            </a:r>
            <a:r>
              <a:rPr lang="en-US" dirty="0" err="1">
                <a:solidFill>
                  <a:srgbClr val="0066FF"/>
                </a:solidFill>
                <a:latin typeface="Arial" charset="0"/>
              </a:rPr>
              <a:t>com.mysql.jdbc.Driver</a:t>
            </a:r>
            <a:r>
              <a:rPr lang="en-US" dirty="0">
                <a:solidFill>
                  <a:srgbClr val="0066FF"/>
                </a:solidFill>
                <a:latin typeface="Arial" charset="0"/>
              </a:rPr>
              <a:t>"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);</a:t>
            </a:r>
            <a:endParaRPr lang="en-US" dirty="0"/>
          </a:p>
        </p:txBody>
      </p:sp>
      <p:sp>
        <p:nvSpPr>
          <p:cNvPr id="179215" name="Rectangle 15"/>
          <p:cNvSpPr>
            <a:spLocks noChangeArrowheads="1"/>
          </p:cNvSpPr>
          <p:nvPr/>
        </p:nvSpPr>
        <p:spPr bwMode="auto">
          <a:xfrm>
            <a:off x="685800" y="2514600"/>
            <a:ext cx="7772400" cy="8382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>
              <a:lnSpc>
                <a:spcPct val="110000"/>
              </a:lnSpc>
              <a:buFontTx/>
              <a:buNone/>
            </a:pPr>
            <a:r>
              <a:rPr lang="en-US" dirty="0">
                <a:solidFill>
                  <a:srgbClr val="CC0000"/>
                </a:solidFill>
                <a:latin typeface="Arial" charset="0"/>
              </a:rPr>
              <a:t>Driver </a:t>
            </a:r>
            <a:r>
              <a:rPr lang="en-US" dirty="0" err="1">
                <a:solidFill>
                  <a:srgbClr val="CC0000"/>
                </a:solidFill>
                <a:latin typeface="Arial" charset="0"/>
              </a:rPr>
              <a:t>driver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 = new ORG.img.imgSQL2.imaginary2Driver();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 err="1">
                <a:solidFill>
                  <a:srgbClr val="CC0000"/>
                </a:solidFill>
                <a:latin typeface="Arial" charset="0"/>
              </a:rPr>
              <a:t>DriverManager.registerDriver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(driver);</a:t>
            </a:r>
          </a:p>
        </p:txBody>
      </p:sp>
      <p:sp>
        <p:nvSpPr>
          <p:cNvPr id="179214" name="Rectangle 14"/>
          <p:cNvSpPr>
            <a:spLocks noChangeArrowheads="1"/>
          </p:cNvSpPr>
          <p:nvPr/>
        </p:nvSpPr>
        <p:spPr bwMode="auto">
          <a:xfrm>
            <a:off x="685800" y="1752600"/>
            <a:ext cx="7315200" cy="3810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r>
              <a:rPr lang="en-US" dirty="0" err="1">
                <a:solidFill>
                  <a:srgbClr val="CC0000"/>
                </a:solidFill>
                <a:latin typeface="Arial" charset="0"/>
              </a:rPr>
              <a:t>Class.forName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Arial" charset="0"/>
              </a:rPr>
              <a:t>"ORG.img.imgSQL1.imaginary1Driver"</a:t>
            </a:r>
            <a:r>
              <a:rPr lang="en-US" dirty="0">
                <a:solidFill>
                  <a:srgbClr val="CC0000"/>
                </a:solidFill>
                <a:latin typeface="Arial" charset="0"/>
              </a:rPr>
              <a:t>);</a:t>
            </a:r>
            <a:endParaRPr lang="en-US" dirty="0"/>
          </a:p>
        </p:txBody>
      </p:sp>
      <p:sp>
        <p:nvSpPr>
          <p:cNvPr id="179205" name="AutoShape 5"/>
          <p:cNvSpPr>
            <a:spLocks noChangeArrowheads="1"/>
          </p:cNvSpPr>
          <p:nvPr/>
        </p:nvSpPr>
        <p:spPr bwMode="auto">
          <a:xfrm>
            <a:off x="2362200" y="4572000"/>
            <a:ext cx="4419600" cy="1752600"/>
          </a:xfrm>
          <a:prstGeom prst="can">
            <a:avLst>
              <a:gd name="adj" fmla="val 25000"/>
            </a:avLst>
          </a:prstGeom>
          <a:solidFill>
            <a:srgbClr val="CC99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endParaRPr lang="en-US" sz="2000"/>
          </a:p>
        </p:txBody>
      </p:sp>
      <p:sp>
        <p:nvSpPr>
          <p:cNvPr id="179210" name="Oval 10"/>
          <p:cNvSpPr>
            <a:spLocks noChangeArrowheads="1"/>
          </p:cNvSpPr>
          <p:nvPr/>
        </p:nvSpPr>
        <p:spPr bwMode="auto">
          <a:xfrm>
            <a:off x="2438400" y="5562600"/>
            <a:ext cx="1371600" cy="685800"/>
          </a:xfrm>
          <a:prstGeom prst="ellipse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en-US" sz="2000"/>
              <a:t>imaginary1</a:t>
            </a:r>
          </a:p>
        </p:txBody>
      </p:sp>
      <p:sp>
        <p:nvSpPr>
          <p:cNvPr id="179211" name="Oval 11"/>
          <p:cNvSpPr>
            <a:spLocks noChangeArrowheads="1"/>
          </p:cNvSpPr>
          <p:nvPr/>
        </p:nvSpPr>
        <p:spPr bwMode="auto">
          <a:xfrm>
            <a:off x="3886200" y="5638800"/>
            <a:ext cx="1371600" cy="685800"/>
          </a:xfrm>
          <a:prstGeom prst="ellipse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en-US" sz="2000"/>
              <a:t>imaginary2</a:t>
            </a:r>
          </a:p>
        </p:txBody>
      </p:sp>
      <p:sp>
        <p:nvSpPr>
          <p:cNvPr id="179212" name="Text Box 12"/>
          <p:cNvSpPr txBox="1">
            <a:spLocks noChangeArrowheads="1"/>
          </p:cNvSpPr>
          <p:nvPr/>
        </p:nvSpPr>
        <p:spPr bwMode="auto">
          <a:xfrm>
            <a:off x="3136900" y="6283325"/>
            <a:ext cx="2708275" cy="4905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>
                <a:latin typeface="Arial" charset="0"/>
                <a:cs typeface="Arial" charset="0"/>
              </a:rPr>
              <a:t>Registered Drivers</a:t>
            </a:r>
          </a:p>
        </p:txBody>
      </p:sp>
      <p:sp>
        <p:nvSpPr>
          <p:cNvPr id="179213" name="Oval 13"/>
          <p:cNvSpPr>
            <a:spLocks noChangeArrowheads="1"/>
          </p:cNvSpPr>
          <p:nvPr/>
        </p:nvSpPr>
        <p:spPr bwMode="auto">
          <a:xfrm>
            <a:off x="5334000" y="5562600"/>
            <a:ext cx="1371600" cy="685800"/>
          </a:xfrm>
          <a:prstGeom prst="ellipse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en-US" sz="2000"/>
              <a:t>MySQL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9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16" grpId="0" animBg="1"/>
      <p:bldP spid="179216" grpId="1" animBg="1"/>
      <p:bldP spid="179215" grpId="0" animBg="1"/>
      <p:bldP spid="179215" grpId="1" animBg="1"/>
      <p:bldP spid="179214" grpId="0" animBg="1"/>
      <p:bldP spid="179214" grpId="1" animBg="1"/>
      <p:bldP spid="179210" grpId="0" animBg="1"/>
      <p:bldP spid="179211" grpId="0" animBg="1"/>
      <p:bldP spid="1792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2E6B8-4757-4D08-871A-C45D065C0EFF}" type="slidenum">
              <a:rPr lang="ar-SA"/>
              <a:pPr/>
              <a:t>8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38138"/>
            <a:ext cx="8229600" cy="125253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Connecting to the Database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752600"/>
            <a:ext cx="8534400" cy="3451225"/>
          </a:xfrm>
        </p:spPr>
        <p:txBody>
          <a:bodyPr/>
          <a:lstStyle/>
          <a:p>
            <a:r>
              <a:rPr lang="en-US" dirty="0"/>
              <a:t>Every database is identified by a URL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Given a URL, </a:t>
            </a:r>
            <a:r>
              <a:rPr lang="en-US" sz="2800" dirty="0" err="1">
                <a:solidFill>
                  <a:srgbClr val="0000FF"/>
                </a:solidFill>
                <a:latin typeface="Arial" charset="0"/>
              </a:rPr>
              <a:t>DriverManager</a:t>
            </a:r>
            <a:r>
              <a:rPr lang="en-US" dirty="0"/>
              <a:t> looks for the driver that can talk to the corresponding database </a:t>
            </a:r>
          </a:p>
          <a:p>
            <a:pPr>
              <a:buNone/>
            </a:pPr>
            <a:endParaRPr lang="en-US" dirty="0"/>
          </a:p>
          <a:p>
            <a:r>
              <a:rPr lang="en-US" sz="2800" dirty="0" err="1">
                <a:solidFill>
                  <a:srgbClr val="0000FF"/>
                </a:solidFill>
                <a:latin typeface="Arial" charset="0"/>
              </a:rPr>
              <a:t>DriverManager</a:t>
            </a:r>
            <a:r>
              <a:rPr lang="en-US" dirty="0"/>
              <a:t> tries all registered drivers, until a suitable one is found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3F1EE-F69B-4838-9814-6F99FD36C01D}" type="slidenum">
              <a:rPr lang="ar-SA"/>
              <a:pPr/>
              <a:t>9</a:t>
            </a:fld>
            <a:endParaRPr lang="en-US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239000" cy="8382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Connecting to the Database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idx="4294967295"/>
          </p:nvPr>
        </p:nvSpPr>
        <p:spPr>
          <a:xfrm>
            <a:off x="228600" y="1295400"/>
            <a:ext cx="8610600" cy="1905000"/>
          </a:xfrm>
        </p:spPr>
        <p:txBody>
          <a:bodyPr/>
          <a:lstStyle/>
          <a:p>
            <a:r>
              <a:rPr lang="en-US" sz="2400" dirty="0" err="1">
                <a:solidFill>
                  <a:schemeClr val="tx1"/>
                </a:solidFill>
              </a:rPr>
              <a:t>conn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 err="1">
                <a:solidFill>
                  <a:schemeClr val="tx1"/>
                </a:solidFill>
              </a:rPr>
              <a:t>DriverManager.getConnection</a:t>
            </a:r>
            <a:r>
              <a:rPr lang="en-US" sz="2400" dirty="0">
                <a:solidFill>
                  <a:schemeClr val="tx1"/>
                </a:solidFill>
              </a:rPr>
              <a:t>(DB_URL,USER,PASS);</a:t>
            </a:r>
          </a:p>
        </p:txBody>
      </p:sp>
      <p:sp>
        <p:nvSpPr>
          <p:cNvPr id="180228" name="AutoShape 4"/>
          <p:cNvSpPr>
            <a:spLocks noChangeArrowheads="1"/>
          </p:cNvSpPr>
          <p:nvPr/>
        </p:nvSpPr>
        <p:spPr bwMode="auto">
          <a:xfrm>
            <a:off x="2362200" y="1981200"/>
            <a:ext cx="4419600" cy="1752600"/>
          </a:xfrm>
          <a:prstGeom prst="can">
            <a:avLst>
              <a:gd name="adj" fmla="val 25000"/>
            </a:avLst>
          </a:prstGeom>
          <a:solidFill>
            <a:srgbClr val="CC99F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endParaRPr lang="en-US" sz="2000"/>
          </a:p>
        </p:txBody>
      </p:sp>
      <p:sp>
        <p:nvSpPr>
          <p:cNvPr id="180229" name="Oval 5"/>
          <p:cNvSpPr>
            <a:spLocks noChangeArrowheads="1"/>
          </p:cNvSpPr>
          <p:nvPr/>
        </p:nvSpPr>
        <p:spPr bwMode="auto">
          <a:xfrm>
            <a:off x="5257800" y="2895600"/>
            <a:ext cx="1371600" cy="685800"/>
          </a:xfrm>
          <a:prstGeom prst="ellipse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imaginary1</a:t>
            </a:r>
          </a:p>
        </p:txBody>
      </p:sp>
      <p:sp>
        <p:nvSpPr>
          <p:cNvPr id="180230" name="Oval 6"/>
          <p:cNvSpPr>
            <a:spLocks noChangeArrowheads="1"/>
          </p:cNvSpPr>
          <p:nvPr/>
        </p:nvSpPr>
        <p:spPr bwMode="auto">
          <a:xfrm>
            <a:off x="3810000" y="2971800"/>
            <a:ext cx="1371600" cy="685800"/>
          </a:xfrm>
          <a:prstGeom prst="ellipse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en-US" sz="2000" dirty="0"/>
              <a:t>imaginary2</a:t>
            </a:r>
          </a:p>
        </p:txBody>
      </p:sp>
      <p:sp>
        <p:nvSpPr>
          <p:cNvPr id="180231" name="Text Box 7"/>
          <p:cNvSpPr txBox="1">
            <a:spLocks noChangeArrowheads="1"/>
          </p:cNvSpPr>
          <p:nvPr/>
        </p:nvSpPr>
        <p:spPr bwMode="auto">
          <a:xfrm>
            <a:off x="3124200" y="4191000"/>
            <a:ext cx="2708275" cy="49053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latin typeface="Arial" charset="0"/>
                <a:cs typeface="Arial" charset="0"/>
              </a:rPr>
              <a:t>Registered Drivers</a:t>
            </a:r>
          </a:p>
        </p:txBody>
      </p:sp>
      <p:sp>
        <p:nvSpPr>
          <p:cNvPr id="180232" name="Oval 8"/>
          <p:cNvSpPr>
            <a:spLocks noChangeArrowheads="1"/>
          </p:cNvSpPr>
          <p:nvPr/>
        </p:nvSpPr>
        <p:spPr bwMode="auto">
          <a:xfrm>
            <a:off x="2438400" y="2971800"/>
            <a:ext cx="1371600" cy="685800"/>
          </a:xfrm>
          <a:prstGeom prst="ellipse">
            <a:avLst/>
          </a:prstGeom>
          <a:solidFill>
            <a:srgbClr val="CCFFCC"/>
          </a:solidFill>
          <a:ln w="127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en-US" sz="2000" dirty="0" err="1"/>
              <a:t>MySQL</a:t>
            </a:r>
            <a:endParaRPr lang="en-US" sz="2000" dirty="0"/>
          </a:p>
        </p:txBody>
      </p:sp>
      <p:sp>
        <p:nvSpPr>
          <p:cNvPr id="180233" name="Rectangle 9"/>
          <p:cNvSpPr>
            <a:spLocks noChangeArrowheads="1"/>
          </p:cNvSpPr>
          <p:nvPr/>
        </p:nvSpPr>
        <p:spPr bwMode="auto">
          <a:xfrm>
            <a:off x="2743200" y="3581400"/>
            <a:ext cx="914400" cy="685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en-US" sz="7200" dirty="0">
                <a:solidFill>
                  <a:srgbClr val="3366FF"/>
                </a:solidFill>
                <a:latin typeface="Marlett" pitchFamily="2" charset="2"/>
              </a:rPr>
              <a:t>a</a:t>
            </a: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4114800" y="3657600"/>
            <a:ext cx="914400" cy="685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en-US" sz="4000" dirty="0">
                <a:solidFill>
                  <a:schemeClr val="tx2"/>
                </a:solidFill>
                <a:latin typeface="Marlett" pitchFamily="2" charset="2"/>
              </a:rPr>
              <a:t>r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5562600" y="3581400"/>
            <a:ext cx="914400" cy="685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marL="342900" indent="-342900">
              <a:spcBef>
                <a:spcPct val="20000"/>
              </a:spcBef>
            </a:pPr>
            <a:r>
              <a:rPr lang="en-US" sz="4000">
                <a:solidFill>
                  <a:schemeClr val="tx2"/>
                </a:solidFill>
                <a:latin typeface="Marlett" pitchFamily="2" charset="2"/>
              </a:rPr>
              <a:t>r</a:t>
            </a:r>
          </a:p>
        </p:txBody>
      </p:sp>
      <p:sp>
        <p:nvSpPr>
          <p:cNvPr id="180240" name="Text Box 16"/>
          <p:cNvSpPr txBox="1">
            <a:spLocks noChangeArrowheads="1"/>
          </p:cNvSpPr>
          <p:nvPr/>
        </p:nvSpPr>
        <p:spPr bwMode="auto">
          <a:xfrm>
            <a:off x="228600" y="4876800"/>
            <a:ext cx="8534400" cy="142878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lvl="2"/>
            <a:r>
              <a:rPr lang="en-US" sz="1800" b="1" dirty="0">
                <a:solidFill>
                  <a:srgbClr val="003399"/>
                </a:solidFill>
              </a:rPr>
              <a:t>We Use:</a:t>
            </a:r>
            <a:br>
              <a:rPr lang="en-US" sz="1800" b="1" dirty="0">
                <a:solidFill>
                  <a:srgbClr val="003399"/>
                </a:solidFill>
              </a:rPr>
            </a:br>
            <a:r>
              <a:rPr lang="en-US" sz="1800" b="1" dirty="0" err="1">
                <a:solidFill>
                  <a:srgbClr val="003399"/>
                </a:solidFill>
              </a:rPr>
              <a:t>DriverManager.getConnection</a:t>
            </a:r>
            <a:r>
              <a:rPr lang="en-US" sz="1800" b="1" dirty="0">
                <a:solidFill>
                  <a:srgbClr val="003399"/>
                </a:solidFill>
              </a:rPr>
              <a:t>(&lt;URL&gt;, &lt;user&gt;, &lt;</a:t>
            </a:r>
            <a:r>
              <a:rPr lang="en-US" sz="1800" b="1" dirty="0" err="1">
                <a:solidFill>
                  <a:srgbClr val="003399"/>
                </a:solidFill>
              </a:rPr>
              <a:t>pwd</a:t>
            </a:r>
            <a:r>
              <a:rPr lang="en-US" sz="1800" b="1" dirty="0">
                <a:solidFill>
                  <a:srgbClr val="003399"/>
                </a:solidFill>
              </a:rPr>
              <a:t>&gt;);</a:t>
            </a:r>
          </a:p>
          <a:p>
            <a:pPr lvl="2"/>
            <a:r>
              <a:rPr lang="en-US" sz="1800" b="1" dirty="0">
                <a:solidFill>
                  <a:srgbClr val="003399"/>
                </a:solidFill>
              </a:rPr>
              <a:t>DB_URL = "</a:t>
            </a:r>
            <a:r>
              <a:rPr lang="en-US" sz="1800" b="1" dirty="0" err="1">
                <a:solidFill>
                  <a:srgbClr val="003399"/>
                </a:solidFill>
              </a:rPr>
              <a:t>jdbc:mysql</a:t>
            </a:r>
            <a:r>
              <a:rPr lang="en-US" sz="1800" b="1" dirty="0">
                <a:solidFill>
                  <a:srgbClr val="003399"/>
                </a:solidFill>
              </a:rPr>
              <a:t>://</a:t>
            </a:r>
            <a:r>
              <a:rPr lang="en-US" sz="1800" b="1" dirty="0" err="1">
                <a:solidFill>
                  <a:srgbClr val="003399"/>
                </a:solidFill>
              </a:rPr>
              <a:t>localhost</a:t>
            </a:r>
            <a:r>
              <a:rPr lang="en-US" sz="1800" b="1" dirty="0">
                <a:solidFill>
                  <a:srgbClr val="003399"/>
                </a:solidFill>
              </a:rPr>
              <a:t>/DBDEMO"; </a:t>
            </a:r>
            <a:br>
              <a:rPr lang="en-US" sz="1800" b="1" dirty="0">
                <a:solidFill>
                  <a:srgbClr val="003399"/>
                </a:solidFill>
              </a:rPr>
            </a:br>
            <a:endParaRPr lang="en-US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3" grpId="0"/>
      <p:bldP spid="180235" grpId="0"/>
      <p:bldP spid="18023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5227</TotalTime>
  <Words>1223</Words>
  <Application>Microsoft Office PowerPoint</Application>
  <PresentationFormat>On-screen Show (4:3)</PresentationFormat>
  <Paragraphs>265</Paragraphs>
  <Slides>25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Candara</vt:lpstr>
      <vt:lpstr>Comic Sans MS</vt:lpstr>
      <vt:lpstr>Marlett</vt:lpstr>
      <vt:lpstr>Symbol</vt:lpstr>
      <vt:lpstr>Times New Roman</vt:lpstr>
      <vt:lpstr>Verdana</vt:lpstr>
      <vt:lpstr>Waveform</vt:lpstr>
      <vt:lpstr>SE101.3</vt:lpstr>
      <vt:lpstr>Introduction to JDBC</vt:lpstr>
      <vt:lpstr>JDBC Architecture</vt:lpstr>
      <vt:lpstr>JDBC Architecture (cont.)</vt:lpstr>
      <vt:lpstr>Seven Steps</vt:lpstr>
      <vt:lpstr>Loading the Driver</vt:lpstr>
      <vt:lpstr>An Example</vt:lpstr>
      <vt:lpstr>Connecting to the Database</vt:lpstr>
      <vt:lpstr>Connecting to the Database</vt:lpstr>
      <vt:lpstr>Interaction with the Database</vt:lpstr>
      <vt:lpstr>Querying with Statement</vt:lpstr>
      <vt:lpstr>Changing DB with Statement</vt:lpstr>
      <vt:lpstr>About Prepared Statements</vt:lpstr>
      <vt:lpstr>Querying with PreparedStatement</vt:lpstr>
      <vt:lpstr>Updating with PreparedStatement</vt:lpstr>
      <vt:lpstr>ResultSet</vt:lpstr>
      <vt:lpstr>ResultSet Methods</vt:lpstr>
      <vt:lpstr>ResultSet Methods</vt:lpstr>
      <vt:lpstr>ResultSet Example</vt:lpstr>
      <vt:lpstr>Cleaning Up After Yourself</vt:lpstr>
      <vt:lpstr>Dealing With Exceptions</vt:lpstr>
      <vt:lpstr>Transactions and JDBC</vt:lpstr>
      <vt:lpstr>Mapping Java Types to SQL Types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</dc:title>
  <dc:creator>manoja</dc:creator>
  <cp:lastModifiedBy>Mohamed Shafraz</cp:lastModifiedBy>
  <cp:revision>259</cp:revision>
  <dcterms:created xsi:type="dcterms:W3CDTF">2012-10-29T08:55:31Z</dcterms:created>
  <dcterms:modified xsi:type="dcterms:W3CDTF">2022-06-22T10:10:03Z</dcterms:modified>
</cp:coreProperties>
</file>