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20"/>
  </p:notes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7" r:id="rId13"/>
    <p:sldId id="298" r:id="rId14"/>
    <p:sldId id="299" r:id="rId15"/>
    <p:sldId id="300" r:id="rId16"/>
    <p:sldId id="301" r:id="rId17"/>
    <p:sldId id="302" r:id="rId18"/>
    <p:sldId id="28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F8A90-55D8-4396-A91F-60A3435DF7A2}" type="datetimeFigureOut">
              <a:rPr lang="en-US" smtClean="0"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EFFDB-62CE-417E-A1F2-F31633EB5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91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2D2A1-B001-42B3-A911-5227B926958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023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4A032-7E90-4B83-AA1C-F0B82347EA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56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027" y="3837508"/>
            <a:ext cx="7315200" cy="9144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OOP Concepts Revisited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32838" y="1298448"/>
            <a:ext cx="204083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Encapsulation</a:t>
            </a:r>
          </a:p>
          <a:p>
            <a:endParaRPr lang="en-US" sz="2000" b="1" dirty="0"/>
          </a:p>
          <a:p>
            <a:r>
              <a:rPr lang="en-US" sz="2000" b="1" dirty="0"/>
              <a:t>Inheritance</a:t>
            </a:r>
          </a:p>
          <a:p>
            <a:endParaRPr lang="en-US" sz="2000" b="1" dirty="0"/>
          </a:p>
          <a:p>
            <a:r>
              <a:rPr lang="en-US" sz="2000" b="1" dirty="0"/>
              <a:t>Polymorphism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85800" y="2743200"/>
            <a:ext cx="7772400" cy="109430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tx1"/>
                </a:solidFill>
              </a:rPr>
              <a:t>OOP programming with Java</a:t>
            </a:r>
          </a:p>
        </p:txBody>
      </p:sp>
    </p:spTree>
    <p:extLst>
      <p:ext uri="{BB962C8B-B14F-4D97-AF65-F5344CB8AC3E}">
        <p14:creationId xmlns:p14="http://schemas.microsoft.com/office/powerpoint/2010/main" val="4286332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94652" y="1439269"/>
            <a:ext cx="870182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Static Binding -&gt; Overloading Methods -&gt; resolved at Compile Time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Dynamic Binding  -&gt;  Overriding Methods -&gt; resolved at Run Time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Key Points: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697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5682" y="698213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3177" y="1424608"/>
            <a:ext cx="86868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If you have two methods with same name in one Java class with different method signature then its called </a:t>
            </a:r>
            <a:r>
              <a:rPr lang="en-US" b="1" dirty="0"/>
              <a:t>overloaded method</a:t>
            </a:r>
            <a:r>
              <a:rPr lang="en-US" dirty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Have different set of arguments to perform something based on different number of input.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Can also overload constructor in Java.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Binding of overloading method occurs during compile time and overloaded calls resolved using </a:t>
            </a:r>
            <a:r>
              <a:rPr lang="en-US" b="1" dirty="0">
                <a:solidFill>
                  <a:srgbClr val="FF0000"/>
                </a:solidFill>
              </a:rPr>
              <a:t>static binding</a:t>
            </a:r>
            <a:r>
              <a:rPr lang="en-US" dirty="0"/>
              <a:t>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To overload a Java method just changes its signature.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dirty="0"/>
              <a:t>Just remember in order to change signature you either need to change number of argument, type of argument or order of argument in Java if they are of different types.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How to overload a Method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987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53166" y="1161366"/>
            <a:ext cx="846716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In order to override a Java method, you need to create a child class which extends parent.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Overridden method in Java also shares same name as original method in Java but can only be overridden in sub class. </a:t>
            </a:r>
          </a:p>
          <a:p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When you </a:t>
            </a:r>
            <a:r>
              <a:rPr lang="en-US" sz="2000" b="1" dirty="0"/>
              <a:t>override a method in Java </a:t>
            </a:r>
            <a:r>
              <a:rPr lang="en-US" sz="2000" dirty="0"/>
              <a:t>its signature remains exactly same.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JVM resolves correct overridden method based upon object at run-time by using dynamic binding in Java.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000" dirty="0"/>
              <a:t>Can not override static, final, private methods in Java. 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marL="285750" indent="-28575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752600" y="838201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86094" y="994202"/>
            <a:ext cx="2947482" cy="46011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How to override a Method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95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1205" y="1570036"/>
            <a:ext cx="8305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Method signature must be same</a:t>
            </a:r>
            <a:r>
              <a:rPr lang="en-US" sz="2400" dirty="0"/>
              <a:t> including return type, number of method parameters, type of parameters and order of parameters.</a:t>
            </a:r>
          </a:p>
          <a:p>
            <a:endParaRPr lang="en-US" sz="2400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Overriding method can not throw higher Exception</a:t>
            </a:r>
            <a:r>
              <a:rPr lang="en-US" sz="2400" dirty="0"/>
              <a:t> than original.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/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dirty="0"/>
              <a:t>Overriding method can not reduce accessibility of overridden method , </a:t>
            </a:r>
            <a:r>
              <a:rPr lang="en-US" sz="2400" dirty="0"/>
              <a:t>means if original or overridden method is public then overriding method can not make it protected.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Rules of Method overriding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719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1400" y="112645"/>
            <a:ext cx="8610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1" dirty="0"/>
              <a:t>class Animal{</a:t>
            </a:r>
          </a:p>
          <a:p>
            <a:endParaRPr lang="en-US" b="1" dirty="0"/>
          </a:p>
          <a:p>
            <a:r>
              <a:rPr lang="en-US" b="1" dirty="0"/>
              <a:t>   public void move(){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("Animals can move");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</a:p>
          <a:p>
            <a:endParaRPr lang="en-US" b="1" dirty="0"/>
          </a:p>
          <a:p>
            <a:r>
              <a:rPr lang="en-US" b="1" dirty="0"/>
              <a:t>class Dog extends Animal{</a:t>
            </a:r>
          </a:p>
          <a:p>
            <a:endParaRPr lang="en-US" b="1" dirty="0"/>
          </a:p>
          <a:p>
            <a:r>
              <a:rPr lang="en-US" b="1" dirty="0"/>
              <a:t>   public void move(){</a:t>
            </a:r>
          </a:p>
          <a:p>
            <a:r>
              <a:rPr lang="en-US" b="1" dirty="0"/>
              <a:t>      </a:t>
            </a:r>
            <a:r>
              <a:rPr lang="en-US" b="1" dirty="0" err="1"/>
              <a:t>System.out.println</a:t>
            </a:r>
            <a:r>
              <a:rPr lang="en-US" b="1" dirty="0"/>
              <a:t>("Dogs can walk and run");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</a:p>
          <a:p>
            <a:r>
              <a:rPr lang="en-US" b="1" dirty="0"/>
              <a:t>public class </a:t>
            </a:r>
            <a:r>
              <a:rPr lang="en-US" b="1" dirty="0" err="1"/>
              <a:t>TestDog</a:t>
            </a:r>
            <a:r>
              <a:rPr lang="en-US" b="1" dirty="0"/>
              <a:t>{</a:t>
            </a:r>
          </a:p>
          <a:p>
            <a:endParaRPr lang="en-US" b="1" dirty="0"/>
          </a:p>
          <a:p>
            <a:r>
              <a:rPr lang="en-US" b="1" dirty="0"/>
              <a:t>   public static void main(String </a:t>
            </a:r>
            <a:r>
              <a:rPr lang="en-US" b="1" dirty="0" err="1"/>
              <a:t>args</a:t>
            </a:r>
            <a:r>
              <a:rPr lang="en-US" b="1" dirty="0"/>
              <a:t>[]){</a:t>
            </a:r>
          </a:p>
          <a:p>
            <a:r>
              <a:rPr lang="en-US" b="1" dirty="0"/>
              <a:t>      Animal a = new Animal(); </a:t>
            </a:r>
            <a:r>
              <a:rPr lang="en-US" b="1" dirty="0">
                <a:solidFill>
                  <a:schemeClr val="bg1"/>
                </a:solidFill>
              </a:rPr>
              <a:t>// Animal reference and object</a:t>
            </a:r>
          </a:p>
          <a:p>
            <a:r>
              <a:rPr lang="en-US" b="1" dirty="0"/>
              <a:t>      Animal b = new Dog(); </a:t>
            </a:r>
            <a:r>
              <a:rPr lang="en-US" b="1" dirty="0">
                <a:solidFill>
                  <a:schemeClr val="bg1"/>
                </a:solidFill>
              </a:rPr>
              <a:t>// Animal reference but Dog object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/>
              <a:t>      </a:t>
            </a:r>
            <a:r>
              <a:rPr lang="en-US" b="1" dirty="0" err="1"/>
              <a:t>a.move</a:t>
            </a:r>
            <a:r>
              <a:rPr lang="en-US" b="1" dirty="0"/>
              <a:t>();</a:t>
            </a:r>
            <a:r>
              <a:rPr lang="en-US" b="1" dirty="0">
                <a:solidFill>
                  <a:schemeClr val="bg1"/>
                </a:solidFill>
              </a:rPr>
              <a:t>// runs the method in Animal class</a:t>
            </a:r>
          </a:p>
          <a:p>
            <a:r>
              <a:rPr lang="en-US" b="1" dirty="0"/>
              <a:t>      </a:t>
            </a:r>
            <a:r>
              <a:rPr lang="en-US" b="1" dirty="0" err="1"/>
              <a:t>b.move</a:t>
            </a:r>
            <a:r>
              <a:rPr lang="en-US" b="1" dirty="0"/>
              <a:t>();</a:t>
            </a:r>
            <a:r>
              <a:rPr lang="en-US" b="1" dirty="0">
                <a:solidFill>
                  <a:schemeClr val="bg1"/>
                </a:solidFill>
              </a:rPr>
              <a:t>//Runs the method in Dog class</a:t>
            </a:r>
          </a:p>
          <a:p>
            <a:r>
              <a:rPr lang="en-US" b="1" dirty="0"/>
              <a:t>   }</a:t>
            </a:r>
          </a:p>
          <a:p>
            <a:r>
              <a:rPr lang="en-US" b="1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86077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91753" y="1422976"/>
            <a:ext cx="857164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In case of method overloading Signature of method changes while in case of method overriding it remain same.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Can overload method in one class but overriding can only be done on subclass.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You can not override static, final and private method in Java but you can overload static, final or private method in Java.</a:t>
            </a:r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Overloaded method in Java is bonded by static binding and overridden methods are subject to dynamic binding.</a:t>
            </a:r>
          </a:p>
          <a:p>
            <a:br>
              <a:rPr lang="en-US" sz="2000" dirty="0"/>
            </a:b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Overloading vs. Overriding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958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64EF7-7A46-43E0-A257-176041D5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/>
          <a:p>
            <a:r>
              <a:rPr lang="en-US" dirty="0"/>
              <a:t>Method Overriding</a:t>
            </a:r>
          </a:p>
        </p:txBody>
      </p:sp>
      <p:pic>
        <p:nvPicPr>
          <p:cNvPr id="1026" name="Picture 2" descr="Java Rules for Method Overriding">
            <a:extLst>
              <a:ext uri="{FF2B5EF4-FFF2-40B4-BE49-F238E27FC236}">
                <a16:creationId xmlns:a16="http://schemas.microsoft.com/office/drawing/2014/main" id="{A9FE7602-EEE3-4C0D-8657-2EDDC2FE5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74291" y="767419"/>
            <a:ext cx="7107936" cy="5330952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252685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99F2-53FE-4845-9D1B-D4DFDA46E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901FF1-E46B-46B5-B2EA-208794452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6382EE-8463-4101-BF76-8A1866765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6078"/>
            <a:ext cx="12192000" cy="60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790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0151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Means </a:t>
            </a:r>
            <a:r>
              <a:rPr lang="en-GB" sz="2400" b="1" dirty="0">
                <a:solidFill>
                  <a:schemeClr val="tx1"/>
                </a:solidFill>
              </a:rPr>
              <a:t>'having many forms'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r>
              <a:rPr lang="en-GB" sz="2400" dirty="0">
                <a:solidFill>
                  <a:schemeClr val="tx1"/>
                </a:solidFill>
              </a:rPr>
              <a:t>One example of its use is </a:t>
            </a:r>
            <a:r>
              <a:rPr lang="en-GB" sz="2400" b="1" dirty="0">
                <a:solidFill>
                  <a:schemeClr val="tx1"/>
                </a:solidFill>
              </a:rPr>
              <a:t>method overloading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r>
              <a:rPr lang="en-GB" sz="2400" dirty="0">
                <a:solidFill>
                  <a:schemeClr val="tx1"/>
                </a:solidFill>
              </a:rPr>
              <a:t>The same function name can be </a:t>
            </a:r>
            <a:r>
              <a:rPr lang="en-GB" sz="2400" b="1" dirty="0">
                <a:solidFill>
                  <a:schemeClr val="tx1"/>
                </a:solidFill>
              </a:rPr>
              <a:t>reused</a:t>
            </a:r>
            <a:r>
              <a:rPr lang="en-GB" sz="2400" dirty="0">
                <a:solidFill>
                  <a:schemeClr val="tx1"/>
                </a:solidFill>
              </a:rPr>
              <a:t> as long as each version has a </a:t>
            </a:r>
            <a:r>
              <a:rPr lang="en-GB" sz="2400" b="1" dirty="0">
                <a:solidFill>
                  <a:schemeClr val="tx1"/>
                </a:solidFill>
              </a:rPr>
              <a:t>unique signature</a:t>
            </a:r>
            <a:r>
              <a:rPr lang="en-GB" sz="2400" dirty="0">
                <a:solidFill>
                  <a:schemeClr val="tx1"/>
                </a:solidFill>
              </a:rPr>
              <a:t>, i.e. a different parameter list.</a:t>
            </a:r>
          </a:p>
          <a:p>
            <a:r>
              <a:rPr lang="en-GB" sz="2400" dirty="0">
                <a:solidFill>
                  <a:schemeClr val="tx1"/>
                </a:solidFill>
              </a:rPr>
              <a:t>Functions with the same name should carry out </a:t>
            </a:r>
            <a:r>
              <a:rPr lang="en-GB" sz="2400" b="1" dirty="0">
                <a:solidFill>
                  <a:schemeClr val="tx1"/>
                </a:solidFill>
              </a:rPr>
              <a:t>similar processing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82709" cy="4601183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216320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Signatures</a:t>
            </a:r>
            <a:r>
              <a:rPr lang="en-GB" dirty="0">
                <a:solidFill>
                  <a:schemeClr val="tx1"/>
                </a:solidFill>
              </a:rPr>
              <a:t> consist of the </a:t>
            </a:r>
            <a:r>
              <a:rPr lang="en-GB" b="1" dirty="0">
                <a:solidFill>
                  <a:schemeClr val="tx1"/>
                </a:solidFill>
              </a:rPr>
              <a:t>function name</a:t>
            </a:r>
            <a:r>
              <a:rPr lang="en-GB" dirty="0">
                <a:solidFill>
                  <a:schemeClr val="tx1"/>
                </a:solidFill>
              </a:rPr>
              <a:t> and the type and order of its </a:t>
            </a:r>
            <a:r>
              <a:rPr lang="en-GB" b="1" dirty="0">
                <a:solidFill>
                  <a:schemeClr val="tx1"/>
                </a:solidFill>
              </a:rPr>
              <a:t>parameters</a:t>
            </a:r>
            <a:r>
              <a:rPr lang="en-GB" dirty="0">
                <a:solidFill>
                  <a:schemeClr val="tx1"/>
                </a:solidFill>
              </a:rPr>
              <a:t>. </a:t>
            </a:r>
          </a:p>
          <a:p>
            <a:pPr lvl="1"/>
            <a:r>
              <a:rPr lang="en-GB" dirty="0">
                <a:solidFill>
                  <a:schemeClr val="tx1"/>
                </a:solidFill>
              </a:rPr>
              <a:t>Examples:</a:t>
            </a:r>
            <a:br>
              <a:rPr lang="en-GB" dirty="0">
                <a:solidFill>
                  <a:schemeClr val="tx1"/>
                </a:solidFill>
              </a:rPr>
            </a:br>
            <a:r>
              <a:rPr lang="en-GB" sz="2400" b="1" dirty="0" err="1">
                <a:solidFill>
                  <a:schemeClr val="tx1"/>
                </a:solidFill>
                <a:latin typeface="Lucida Console" pitchFamily="49" charset="0"/>
              </a:rPr>
              <a:t>setExam</a:t>
            </a:r>
            <a:r>
              <a:rPr lang="en-GB" sz="2400" b="1" dirty="0">
                <a:solidFill>
                  <a:schemeClr val="tx1"/>
                </a:solidFill>
                <a:latin typeface="Lucida Console" pitchFamily="49" charset="0"/>
              </a:rPr>
              <a:t>(</a:t>
            </a:r>
            <a:r>
              <a:rPr lang="en-GB" sz="2400" b="1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chemeClr val="tx1"/>
                </a:solidFill>
                <a:latin typeface="Lucida Console" pitchFamily="49" charset="0"/>
              </a:rPr>
              <a:t>)</a:t>
            </a:r>
            <a:br>
              <a:rPr lang="en-GB" sz="2400" b="1" dirty="0">
                <a:solidFill>
                  <a:schemeClr val="tx1"/>
                </a:solidFill>
                <a:latin typeface="Lucida Console" pitchFamily="49" charset="0"/>
              </a:rPr>
            </a:br>
            <a:r>
              <a:rPr lang="en-GB" sz="2400" b="1" dirty="0" err="1">
                <a:solidFill>
                  <a:schemeClr val="tx1"/>
                </a:solidFill>
                <a:latin typeface="Lucida Console" pitchFamily="49" charset="0"/>
              </a:rPr>
              <a:t>getCoursework</a:t>
            </a:r>
            <a:r>
              <a:rPr lang="en-GB" sz="2400" b="1" dirty="0">
                <a:solidFill>
                  <a:schemeClr val="tx1"/>
                </a:solidFill>
                <a:latin typeface="Lucida Console" pitchFamily="49" charset="0"/>
              </a:rPr>
              <a:t>()</a:t>
            </a:r>
            <a:endParaRPr lang="en-GB" b="1" dirty="0">
              <a:solidFill>
                <a:schemeClr val="tx1"/>
              </a:solidFill>
              <a:effectLst/>
              <a:latin typeface="Lucida Console" pitchFamily="49" charset="0"/>
            </a:endParaRPr>
          </a:p>
          <a:p>
            <a:r>
              <a:rPr lang="en-GB" dirty="0">
                <a:solidFill>
                  <a:schemeClr val="tx1"/>
                </a:solidFill>
              </a:rPr>
              <a:t>Note the parameter </a:t>
            </a:r>
            <a:r>
              <a:rPr lang="en-GB" b="1" dirty="0">
                <a:solidFill>
                  <a:schemeClr val="tx1"/>
                </a:solidFill>
              </a:rPr>
              <a:t>names</a:t>
            </a:r>
            <a:r>
              <a:rPr lang="en-GB" dirty="0">
                <a:solidFill>
                  <a:schemeClr val="tx1"/>
                </a:solidFill>
              </a:rPr>
              <a:t> are not included.</a:t>
            </a:r>
          </a:p>
          <a:p>
            <a:r>
              <a:rPr lang="en-US" dirty="0">
                <a:solidFill>
                  <a:schemeClr val="tx1"/>
                </a:solidFill>
              </a:rPr>
              <a:t>Any documentation/description will usually use the signature in this form.</a:t>
            </a: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Method signatures</a:t>
            </a:r>
          </a:p>
        </p:txBody>
      </p:sp>
    </p:spTree>
    <p:extLst>
      <p:ext uri="{BB962C8B-B14F-4D97-AF65-F5344CB8AC3E}">
        <p14:creationId xmlns:p14="http://schemas.microsoft.com/office/powerpoint/2010/main" val="302636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796136"/>
            <a:ext cx="8686800" cy="5256584"/>
          </a:xfrm>
        </p:spPr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Consider the constructors in the </a:t>
            </a:r>
            <a:r>
              <a:rPr lang="en-GB" b="1" dirty="0">
                <a:solidFill>
                  <a:schemeClr val="tx1"/>
                </a:solidFill>
              </a:rPr>
              <a:t>Marks class</a:t>
            </a:r>
            <a:r>
              <a:rPr lang="en-GB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Marks() </a:t>
            </a:r>
            <a:r>
              <a:rPr lang="en-GB" b="1" dirty="0">
                <a:solidFill>
                  <a:schemeClr val="tx1"/>
                </a:solidFill>
              </a:rPr>
              <a:t>- </a:t>
            </a:r>
            <a:r>
              <a:rPr lang="en-GB" dirty="0">
                <a:solidFill>
                  <a:schemeClr val="tx1"/>
                </a:solidFill>
              </a:rPr>
              <a:t>has no parameters (initialises both attributes with -1, i.e. no mark recorded)</a:t>
            </a:r>
          </a:p>
          <a:p>
            <a:pPr lvl="1"/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Marks(</a:t>
            </a:r>
            <a:r>
              <a:rPr lang="en-GB" sz="2600" b="1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, </a:t>
            </a:r>
            <a:r>
              <a:rPr lang="en-GB" sz="2600" b="1" dirty="0" err="1">
                <a:solidFill>
                  <a:schemeClr val="tx1"/>
                </a:solidFill>
                <a:latin typeface="Lucida Console" pitchFamily="49" charset="0"/>
              </a:rPr>
              <a:t>int</a:t>
            </a:r>
            <a:r>
              <a:rPr lang="en-GB" sz="2600" b="1" dirty="0">
                <a:solidFill>
                  <a:schemeClr val="tx1"/>
                </a:solidFill>
                <a:latin typeface="Lucida Console" pitchFamily="49" charset="0"/>
              </a:rPr>
              <a:t>) </a:t>
            </a:r>
            <a:r>
              <a:rPr lang="en-GB" dirty="0">
                <a:solidFill>
                  <a:schemeClr val="tx1"/>
                </a:solidFill>
              </a:rPr>
              <a:t>has two parameters, one for each attribute.</a:t>
            </a:r>
          </a:p>
          <a:p>
            <a:r>
              <a:rPr lang="en-GB" dirty="0">
                <a:solidFill>
                  <a:schemeClr val="tx1"/>
                </a:solidFill>
              </a:rPr>
              <a:t>There are two constructors, same function name but </a:t>
            </a:r>
            <a:r>
              <a:rPr lang="en-GB" b="1" dirty="0">
                <a:solidFill>
                  <a:schemeClr val="tx1"/>
                </a:solidFill>
              </a:rPr>
              <a:t>different signatures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r>
              <a:rPr lang="en-GB" dirty="0">
                <a:solidFill>
                  <a:schemeClr val="tx1"/>
                </a:solidFill>
              </a:rPr>
              <a:t>Known as </a:t>
            </a:r>
            <a:r>
              <a:rPr lang="en-GB" b="1" dirty="0">
                <a:solidFill>
                  <a:schemeClr val="tx1"/>
                </a:solidFill>
              </a:rPr>
              <a:t>overloading</a:t>
            </a:r>
            <a:r>
              <a:rPr lang="en-GB" dirty="0">
                <a:solidFill>
                  <a:schemeClr val="tx1"/>
                </a:solidFill>
              </a:rPr>
              <a:t> or </a:t>
            </a:r>
            <a:r>
              <a:rPr lang="en-GB" b="1" dirty="0">
                <a:solidFill>
                  <a:schemeClr val="tx1"/>
                </a:solidFill>
              </a:rPr>
              <a:t>method polymorphism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2919" y="1123837"/>
            <a:ext cx="3031194" cy="4601183"/>
          </a:xfr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Method polymorphism and constructors</a:t>
            </a:r>
          </a:p>
        </p:txBody>
      </p:sp>
    </p:spTree>
    <p:extLst>
      <p:ext uri="{BB962C8B-B14F-4D97-AF65-F5344CB8AC3E}">
        <p14:creationId xmlns:p14="http://schemas.microsoft.com/office/powerpoint/2010/main" val="3236287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505200" y="832140"/>
            <a:ext cx="8686800" cy="5184576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</a:rPr>
              <a:t>Has no parameters.</a:t>
            </a:r>
          </a:p>
          <a:p>
            <a:r>
              <a:rPr lang="en-GB" sz="2400" dirty="0">
                <a:solidFill>
                  <a:schemeClr val="tx1"/>
                </a:solidFill>
              </a:rPr>
              <a:t>Usually initialises using default values.</a:t>
            </a:r>
          </a:p>
          <a:p>
            <a:r>
              <a:rPr lang="en-GB" sz="2400" dirty="0">
                <a:solidFill>
                  <a:schemeClr val="tx1"/>
                </a:solidFill>
              </a:rPr>
              <a:t>Is a </a:t>
            </a:r>
            <a:r>
              <a:rPr lang="en-GB" sz="2400" u="sng" dirty="0">
                <a:solidFill>
                  <a:schemeClr val="tx1"/>
                </a:solidFill>
              </a:rPr>
              <a:t>requirement</a:t>
            </a:r>
            <a:r>
              <a:rPr lang="en-GB" sz="2400" dirty="0">
                <a:solidFill>
                  <a:schemeClr val="tx1"/>
                </a:solidFill>
              </a:rPr>
              <a:t> in some situations.</a:t>
            </a:r>
          </a:p>
          <a:p>
            <a:r>
              <a:rPr lang="en-GB" sz="2400" dirty="0">
                <a:solidFill>
                  <a:schemeClr val="tx1"/>
                </a:solidFill>
              </a:rPr>
              <a:t>It is </a:t>
            </a:r>
            <a:r>
              <a:rPr lang="en-GB" sz="2400" b="1" dirty="0">
                <a:solidFill>
                  <a:schemeClr val="tx1"/>
                </a:solidFill>
              </a:rPr>
              <a:t>good practice </a:t>
            </a:r>
            <a:r>
              <a:rPr lang="en-GB" sz="2400" dirty="0">
                <a:solidFill>
                  <a:schemeClr val="tx1"/>
                </a:solidFill>
              </a:rPr>
              <a:t>to include a default constructor.</a:t>
            </a:r>
          </a:p>
          <a:p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The </a:t>
            </a:r>
            <a:r>
              <a:rPr lang="en-GB" b="1" i="1" dirty="0">
                <a:solidFill>
                  <a:schemeClr val="tx1"/>
                </a:solidFill>
              </a:rPr>
              <a:t>default constructor ...</a:t>
            </a:r>
            <a:endParaRPr lang="en-GB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194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172037" y="941529"/>
            <a:ext cx="8686800" cy="1152128"/>
          </a:xfrm>
        </p:spPr>
        <p:txBody>
          <a:bodyPr/>
          <a:lstStyle/>
          <a:p>
            <a:r>
              <a:rPr lang="en-GB" dirty="0"/>
              <a:t>If possible, a default constructor must re-use a parameterised constructor.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Coding a default constructor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15881" y="2564905"/>
            <a:ext cx="31598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public Marks() {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this(-1, -1);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72037" y="4509120"/>
            <a:ext cx="61350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public Marks(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cw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,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int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exam) {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this.cw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=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cw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;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 </a:t>
            </a:r>
            <a:r>
              <a:rPr lang="en-GB" sz="2400" b="1" dirty="0" err="1">
                <a:solidFill>
                  <a:srgbClr val="003300"/>
                </a:solidFill>
                <a:latin typeface="Lucida Console" pitchFamily="49" charset="0"/>
              </a:rPr>
              <a:t>this.exam</a:t>
            </a:r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 = exam;</a:t>
            </a:r>
          </a:p>
          <a:p>
            <a:r>
              <a:rPr lang="en-GB" sz="2400" b="1" dirty="0">
                <a:solidFill>
                  <a:srgbClr val="003300"/>
                </a:solidFill>
                <a:latin typeface="Lucida Console" pitchFamily="49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4583832" y="3573016"/>
            <a:ext cx="1224136" cy="792088"/>
          </a:xfrm>
          <a:prstGeom prst="straightConnector1">
            <a:avLst/>
          </a:prstGeom>
          <a:ln w="762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5843972" y="3969060"/>
            <a:ext cx="1296144" cy="72008"/>
          </a:xfrm>
          <a:prstGeom prst="straightConnector1">
            <a:avLst/>
          </a:prstGeom>
          <a:ln w="762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7104112" y="3717032"/>
            <a:ext cx="1224136" cy="648072"/>
          </a:xfrm>
          <a:prstGeom prst="straightConnector1">
            <a:avLst/>
          </a:prstGeom>
          <a:ln w="76200"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ine Callout 1 5"/>
          <p:cNvSpPr/>
          <p:nvPr/>
        </p:nvSpPr>
        <p:spPr>
          <a:xfrm>
            <a:off x="3172037" y="2149988"/>
            <a:ext cx="1872208" cy="756664"/>
          </a:xfrm>
          <a:prstGeom prst="borderCallout1">
            <a:avLst>
              <a:gd name="adj1" fmla="val 21082"/>
              <a:gd name="adj2" fmla="val 101042"/>
              <a:gd name="adj3" fmla="val 51090"/>
              <a:gd name="adj4" fmla="val 163114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accent1">
                    <a:lumMod val="50000"/>
                  </a:schemeClr>
                </a:solidFill>
              </a:rPr>
              <a:t>Default constructor</a:t>
            </a:r>
          </a:p>
        </p:txBody>
      </p:sp>
      <p:sp>
        <p:nvSpPr>
          <p:cNvPr id="11" name="Line Callout 1 10"/>
          <p:cNvSpPr/>
          <p:nvPr/>
        </p:nvSpPr>
        <p:spPr>
          <a:xfrm>
            <a:off x="7824193" y="5700448"/>
            <a:ext cx="2240761" cy="756664"/>
          </a:xfrm>
          <a:prstGeom prst="borderCallout1">
            <a:avLst>
              <a:gd name="adj1" fmla="val 22970"/>
              <a:gd name="adj2" fmla="val 1071"/>
              <a:gd name="adj3" fmla="val -64092"/>
              <a:gd name="adj4" fmla="val -45985"/>
            </a:avLst>
          </a:pr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 err="1">
                <a:solidFill>
                  <a:schemeClr val="accent1">
                    <a:lumMod val="50000"/>
                  </a:schemeClr>
                </a:solidFill>
              </a:rPr>
              <a:t>Parameterisedconstructor</a:t>
            </a:r>
            <a:endParaRPr lang="en-GB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0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chemeClr val="tx1"/>
                </a:solidFill>
              </a:rPr>
              <a:t>Why?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code re-use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possible future changes are made in </a:t>
            </a:r>
            <a:r>
              <a:rPr lang="en-GB" sz="2400" b="1" dirty="0">
                <a:solidFill>
                  <a:schemeClr val="tx1"/>
                </a:solidFill>
              </a:rPr>
              <a:t>only one place</a:t>
            </a:r>
            <a:r>
              <a:rPr lang="en-GB" sz="2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Coding a default constructor - continued</a:t>
            </a:r>
          </a:p>
        </p:txBody>
      </p:sp>
    </p:spTree>
    <p:extLst>
      <p:ext uri="{BB962C8B-B14F-4D97-AF65-F5344CB8AC3E}">
        <p14:creationId xmlns:p14="http://schemas.microsoft.com/office/powerpoint/2010/main" val="1702479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10748" y="1981200"/>
            <a:ext cx="7543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Methods Overloading</a:t>
            </a:r>
          </a:p>
          <a:p>
            <a:pPr algn="ctr"/>
            <a:r>
              <a:rPr lang="en-US" sz="4800" b="1" dirty="0"/>
              <a:t>&amp;</a:t>
            </a:r>
          </a:p>
          <a:p>
            <a:pPr algn="ctr"/>
            <a:r>
              <a:rPr lang="en-US" sz="4800" b="1" dirty="0"/>
              <a:t>Methods Overriding </a:t>
            </a:r>
          </a:p>
        </p:txBody>
      </p:sp>
    </p:spTree>
    <p:extLst>
      <p:ext uri="{BB962C8B-B14F-4D97-AF65-F5344CB8AC3E}">
        <p14:creationId xmlns:p14="http://schemas.microsoft.com/office/powerpoint/2010/main" val="236921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05200" y="456812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Method overloading and method overriding in Java is two important concepts which allows Java programmer to declare method with same name but different behavior. 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Method overloading and method overriding is based on polymorphism in Java.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Polymorphism is the ability of an object to take on many forms.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US" sz="2000" dirty="0"/>
              <a:t>The most common use of polymorphism in OOP occurs when a parent class reference is used to refer to a child class object.</a:t>
            </a:r>
          </a:p>
          <a:p>
            <a:endParaRPr lang="en-US" sz="2000" dirty="0"/>
          </a:p>
          <a:p>
            <a:r>
              <a:rPr lang="en-US" sz="2000" dirty="0"/>
              <a:t>			</a:t>
            </a:r>
            <a:r>
              <a:rPr lang="en-US" sz="2000" b="1" dirty="0"/>
              <a:t>Animal a =new Dog ();</a:t>
            </a:r>
            <a:br>
              <a:rPr lang="en-US" sz="1600" dirty="0"/>
            </a:br>
            <a:br>
              <a:rPr lang="en-US" sz="1600" dirty="0"/>
            </a:br>
            <a:endParaRPr lang="en-US" sz="1600" dirty="0"/>
          </a:p>
          <a:p>
            <a:endParaRPr lang="en-US" sz="1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3916017" y="503191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500" y="5150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 Type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042452" y="4734339"/>
            <a:ext cx="457200" cy="2510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6667500" y="4759546"/>
            <a:ext cx="482974" cy="390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176081" cy="460118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Polymorphism </a:t>
            </a:r>
            <a:br>
              <a:rPr lang="en-US" b="1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19303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78D879E-A38E-4FB6-9263-2D5294757D29}" vid="{248E5DFF-FBFB-4364-8D16-C924F6CF14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873</Words>
  <Application>Microsoft Office PowerPoint</Application>
  <PresentationFormat>Widescreen</PresentationFormat>
  <Paragraphs>138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Calibri</vt:lpstr>
      <vt:lpstr>Corbel</vt:lpstr>
      <vt:lpstr>Lucida Console</vt:lpstr>
      <vt:lpstr>Wingdings</vt:lpstr>
      <vt:lpstr>Wingdings 2</vt:lpstr>
      <vt:lpstr>Frame</vt:lpstr>
      <vt:lpstr>PowerPoint Presentation</vt:lpstr>
      <vt:lpstr>Polymorphism</vt:lpstr>
      <vt:lpstr>Method signatures</vt:lpstr>
      <vt:lpstr>Method polymorphism and constructors</vt:lpstr>
      <vt:lpstr>The default constructor ...</vt:lpstr>
      <vt:lpstr>Coding a default constructor</vt:lpstr>
      <vt:lpstr>Coding a default constructor - continued</vt:lpstr>
      <vt:lpstr>PowerPoint Presentation</vt:lpstr>
      <vt:lpstr>Polymorphism  </vt:lpstr>
      <vt:lpstr>Key Points: </vt:lpstr>
      <vt:lpstr>How to overload a Method</vt:lpstr>
      <vt:lpstr>How to override a Method</vt:lpstr>
      <vt:lpstr>Rules of Method overriding</vt:lpstr>
      <vt:lpstr>Example</vt:lpstr>
      <vt:lpstr>Overloading vs. Overriding</vt:lpstr>
      <vt:lpstr>Method Overriding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 A K M Shafraz</dc:creator>
  <cp:lastModifiedBy>Dr. Mohamed Shafraz</cp:lastModifiedBy>
  <cp:revision>3</cp:revision>
  <dcterms:created xsi:type="dcterms:W3CDTF">2020-10-18T15:30:21Z</dcterms:created>
  <dcterms:modified xsi:type="dcterms:W3CDTF">2023-10-09T03:12:17Z</dcterms:modified>
</cp:coreProperties>
</file>