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320" r:id="rId2"/>
    <p:sldId id="321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8" r:id="rId20"/>
    <p:sldId id="319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6610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F8A90-55D8-4396-A91F-60A3435DF7A2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EFFDB-62CE-417E-A1F2-F31633EB5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 Area, Palette, </a:t>
            </a:r>
            <a:r>
              <a:rPr lang="en-US" b="1" dirty="0" err="1"/>
              <a:t>PropertyWindow</a:t>
            </a:r>
            <a:r>
              <a:rPr lang="en-US" b="1"/>
              <a:t>, Navigator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812800" y="2133600"/>
            <a:ext cx="10363200" cy="17795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chemeClr val="tx1"/>
                </a:solidFill>
                <a:cs typeface="Arial" charset="0"/>
              </a:rPr>
              <a:t>SE101.3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41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56000" y="901700"/>
            <a:ext cx="10871200" cy="3451225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f = new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(“title”);</a:t>
            </a:r>
          </a:p>
          <a:p>
            <a:pPr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p = new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( );</a:t>
            </a:r>
          </a:p>
          <a:p>
            <a:pPr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b = new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(“press me”);</a:t>
            </a:r>
          </a:p>
          <a:p>
            <a:pPr>
              <a:buFontTx/>
              <a:buNone/>
            </a:pPr>
            <a:endParaRPr 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p.add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(b);			   // add button to panel</a:t>
            </a:r>
          </a:p>
          <a:p>
            <a:pPr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f.setContentPane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(p);   // add panel to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frame</a:t>
            </a:r>
            <a:endParaRPr 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f.show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</p:txBody>
      </p:sp>
      <p:graphicFrame>
        <p:nvGraphicFramePr>
          <p:cNvPr id="246788" name="Object 4"/>
          <p:cNvGraphicFramePr>
            <a:graphicFrameLocks noChangeAspect="1"/>
          </p:cNvGraphicFramePr>
          <p:nvPr/>
        </p:nvGraphicFramePr>
        <p:xfrm>
          <a:off x="8128000" y="4419600"/>
          <a:ext cx="3869267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4057143" imgH="3610479" progId="">
                  <p:embed/>
                </p:oleObj>
              </mc:Choice>
              <mc:Fallback>
                <p:oleObj name="Photo Editor Photo" r:id="rId2" imgW="4057143" imgH="361047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4419600"/>
                        <a:ext cx="3869267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8229600" y="4572001"/>
            <a:ext cx="3666067" cy="20923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6790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636000" y="4830764"/>
            <a:ext cx="1828800" cy="579437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press 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Layout Managers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30600" y="1181100"/>
            <a:ext cx="9879013" cy="34512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Automatically control placement of components in a panel</a:t>
            </a:r>
          </a:p>
          <a:p>
            <a:r>
              <a:rPr lang="en-US" b="1" dirty="0">
                <a:solidFill>
                  <a:schemeClr val="tx1"/>
                </a:solidFill>
              </a:rPr>
              <a:t>Why?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88" name="Rectangle 32"/>
          <p:cNvSpPr>
            <a:spLocks noChangeArrowheads="1"/>
          </p:cNvSpPr>
          <p:nvPr/>
        </p:nvSpPr>
        <p:spPr bwMode="auto">
          <a:xfrm>
            <a:off x="4876800" y="4724400"/>
            <a:ext cx="31496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887" name="Rectangle 31"/>
          <p:cNvSpPr>
            <a:spLocks noChangeArrowheads="1"/>
          </p:cNvSpPr>
          <p:nvPr/>
        </p:nvSpPr>
        <p:spPr bwMode="auto">
          <a:xfrm>
            <a:off x="4775200" y="4648200"/>
            <a:ext cx="31496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40381" cy="8509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Layout Manager Heuristics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4673600" y="1711325"/>
            <a:ext cx="31496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Left to right,</a:t>
            </a:r>
          </a:p>
          <a:p>
            <a:pPr algn="ctr"/>
            <a:r>
              <a:rPr lang="en-US"/>
              <a:t>Top to bottom</a:t>
            </a: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>
            <a:off x="5080000" y="3463925"/>
            <a:ext cx="233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2" name="Line 6"/>
          <p:cNvSpPr>
            <a:spLocks noChangeShapeType="1"/>
          </p:cNvSpPr>
          <p:nvPr/>
        </p:nvSpPr>
        <p:spPr bwMode="auto">
          <a:xfrm>
            <a:off x="5080000" y="2168525"/>
            <a:ext cx="233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3" name="Line 7"/>
          <p:cNvSpPr>
            <a:spLocks noChangeShapeType="1"/>
          </p:cNvSpPr>
          <p:nvPr/>
        </p:nvSpPr>
        <p:spPr bwMode="auto">
          <a:xfrm>
            <a:off x="5080000" y="2778125"/>
            <a:ext cx="233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8534400" y="1711325"/>
            <a:ext cx="31496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865" name="Line 9"/>
          <p:cNvSpPr>
            <a:spLocks noChangeShapeType="1"/>
          </p:cNvSpPr>
          <p:nvPr/>
        </p:nvSpPr>
        <p:spPr bwMode="auto">
          <a:xfrm>
            <a:off x="9550400" y="1711325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6" name="Line 10"/>
          <p:cNvSpPr>
            <a:spLocks noChangeShapeType="1"/>
          </p:cNvSpPr>
          <p:nvPr/>
        </p:nvSpPr>
        <p:spPr bwMode="auto">
          <a:xfrm>
            <a:off x="10566400" y="1711326"/>
            <a:ext cx="0" cy="2098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7" name="Line 11"/>
          <p:cNvSpPr>
            <a:spLocks noChangeShapeType="1"/>
          </p:cNvSpPr>
          <p:nvPr/>
        </p:nvSpPr>
        <p:spPr bwMode="auto">
          <a:xfrm>
            <a:off x="8534400" y="2286000"/>
            <a:ext cx="314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9" name="Rectangle 13"/>
          <p:cNvSpPr>
            <a:spLocks noChangeArrowheads="1"/>
          </p:cNvSpPr>
          <p:nvPr/>
        </p:nvSpPr>
        <p:spPr bwMode="auto">
          <a:xfrm>
            <a:off x="508000" y="4572000"/>
            <a:ext cx="31496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49870" name="Line 14"/>
          <p:cNvSpPr>
            <a:spLocks noChangeShapeType="1"/>
          </p:cNvSpPr>
          <p:nvPr/>
        </p:nvSpPr>
        <p:spPr bwMode="auto">
          <a:xfrm>
            <a:off x="508000" y="4953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71" name="Line 15"/>
          <p:cNvSpPr>
            <a:spLocks noChangeShapeType="1"/>
          </p:cNvSpPr>
          <p:nvPr/>
        </p:nvSpPr>
        <p:spPr bwMode="auto">
          <a:xfrm>
            <a:off x="609600" y="6172200"/>
            <a:ext cx="284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72" name="Line 16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73" name="Line 17"/>
          <p:cNvSpPr>
            <a:spLocks noChangeShapeType="1"/>
          </p:cNvSpPr>
          <p:nvPr/>
        </p:nvSpPr>
        <p:spPr bwMode="auto">
          <a:xfrm>
            <a:off x="29464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75" name="Text Box 19"/>
          <p:cNvSpPr txBox="1">
            <a:spLocks noChangeArrowheads="1"/>
          </p:cNvSpPr>
          <p:nvPr/>
        </p:nvSpPr>
        <p:spPr bwMode="auto">
          <a:xfrm>
            <a:off x="1807634" y="4460875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249876" name="Text Box 20"/>
          <p:cNvSpPr txBox="1">
            <a:spLocks noChangeArrowheads="1"/>
          </p:cNvSpPr>
          <p:nvPr/>
        </p:nvSpPr>
        <p:spPr bwMode="auto">
          <a:xfrm>
            <a:off x="1909234" y="6137275"/>
            <a:ext cx="2776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49877" name="Text Box 21"/>
          <p:cNvSpPr txBox="1">
            <a:spLocks noChangeArrowheads="1"/>
          </p:cNvSpPr>
          <p:nvPr/>
        </p:nvSpPr>
        <p:spPr bwMode="auto">
          <a:xfrm>
            <a:off x="3026833" y="5299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249878" name="Text Box 22"/>
          <p:cNvSpPr txBox="1">
            <a:spLocks noChangeArrowheads="1"/>
          </p:cNvSpPr>
          <p:nvPr/>
        </p:nvSpPr>
        <p:spPr bwMode="auto">
          <a:xfrm>
            <a:off x="588434" y="5299075"/>
            <a:ext cx="349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249879" name="Text Box 23"/>
          <p:cNvSpPr txBox="1">
            <a:spLocks noChangeArrowheads="1"/>
          </p:cNvSpPr>
          <p:nvPr/>
        </p:nvSpPr>
        <p:spPr bwMode="auto">
          <a:xfrm>
            <a:off x="5160434" y="1219200"/>
            <a:ext cx="1311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FlowLayout</a:t>
            </a:r>
          </a:p>
        </p:txBody>
      </p:sp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9042401" y="1219200"/>
            <a:ext cx="1260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GridLayout</a:t>
            </a:r>
          </a:p>
        </p:txBody>
      </p:sp>
      <p:sp>
        <p:nvSpPr>
          <p:cNvPr id="249881" name="Text Box 25"/>
          <p:cNvSpPr txBox="1">
            <a:spLocks noChangeArrowheads="1"/>
          </p:cNvSpPr>
          <p:nvPr/>
        </p:nvSpPr>
        <p:spPr bwMode="auto">
          <a:xfrm>
            <a:off x="829733" y="4114800"/>
            <a:ext cx="1505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249882" name="Rectangle 26"/>
          <p:cNvSpPr>
            <a:spLocks noChangeArrowheads="1"/>
          </p:cNvSpPr>
          <p:nvPr/>
        </p:nvSpPr>
        <p:spPr bwMode="auto">
          <a:xfrm>
            <a:off x="508000" y="1711325"/>
            <a:ext cx="31496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none, </a:t>
            </a:r>
            <a:br>
              <a:rPr lang="en-US"/>
            </a:br>
            <a:r>
              <a:rPr lang="en-US"/>
              <a:t>programmer </a:t>
            </a:r>
            <a:br>
              <a:rPr lang="en-US"/>
            </a:br>
            <a:r>
              <a:rPr lang="en-US"/>
              <a:t>sets x,y,w,h</a:t>
            </a:r>
          </a:p>
        </p:txBody>
      </p:sp>
      <p:sp>
        <p:nvSpPr>
          <p:cNvPr id="249884" name="Text Box 28"/>
          <p:cNvSpPr txBox="1">
            <a:spLocks noChangeArrowheads="1"/>
          </p:cNvSpPr>
          <p:nvPr/>
        </p:nvSpPr>
        <p:spPr bwMode="auto">
          <a:xfrm>
            <a:off x="1625601" y="1254125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249885" name="Rectangle 29"/>
          <p:cNvSpPr>
            <a:spLocks noChangeArrowheads="1"/>
          </p:cNvSpPr>
          <p:nvPr/>
        </p:nvSpPr>
        <p:spPr bwMode="auto">
          <a:xfrm>
            <a:off x="4673600" y="4572000"/>
            <a:ext cx="31496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One at a time</a:t>
            </a:r>
          </a:p>
        </p:txBody>
      </p:sp>
      <p:sp>
        <p:nvSpPr>
          <p:cNvPr id="249886" name="Text Box 30"/>
          <p:cNvSpPr txBox="1">
            <a:spLocks noChangeArrowheads="1"/>
          </p:cNvSpPr>
          <p:nvPr/>
        </p:nvSpPr>
        <p:spPr bwMode="auto">
          <a:xfrm>
            <a:off x="5242984" y="4114800"/>
            <a:ext cx="1303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CardLayout</a:t>
            </a:r>
          </a:p>
        </p:txBody>
      </p:sp>
      <p:sp>
        <p:nvSpPr>
          <p:cNvPr id="249890" name="Rectangle 34"/>
          <p:cNvSpPr>
            <a:spLocks noChangeArrowheads="1"/>
          </p:cNvSpPr>
          <p:nvPr/>
        </p:nvSpPr>
        <p:spPr bwMode="auto">
          <a:xfrm>
            <a:off x="8534400" y="4572000"/>
            <a:ext cx="31496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891" name="Line 35"/>
          <p:cNvSpPr>
            <a:spLocks noChangeShapeType="1"/>
          </p:cNvSpPr>
          <p:nvPr/>
        </p:nvSpPr>
        <p:spPr bwMode="auto">
          <a:xfrm>
            <a:off x="9448800" y="4572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92" name="Line 36"/>
          <p:cNvSpPr>
            <a:spLocks noChangeShapeType="1"/>
          </p:cNvSpPr>
          <p:nvPr/>
        </p:nvSpPr>
        <p:spPr bwMode="auto">
          <a:xfrm>
            <a:off x="10058400" y="4572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93" name="Line 37"/>
          <p:cNvSpPr>
            <a:spLocks noChangeShapeType="1"/>
          </p:cNvSpPr>
          <p:nvPr/>
        </p:nvSpPr>
        <p:spPr bwMode="auto">
          <a:xfrm>
            <a:off x="8534400" y="5105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94" name="Line 38"/>
          <p:cNvSpPr>
            <a:spLocks noChangeShapeType="1"/>
          </p:cNvSpPr>
          <p:nvPr/>
        </p:nvSpPr>
        <p:spPr bwMode="auto">
          <a:xfrm>
            <a:off x="8534400" y="5943600"/>
            <a:ext cx="314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95" name="Text Box 39"/>
          <p:cNvSpPr txBox="1">
            <a:spLocks noChangeArrowheads="1"/>
          </p:cNvSpPr>
          <p:nvPr/>
        </p:nvSpPr>
        <p:spPr bwMode="auto">
          <a:xfrm>
            <a:off x="8737600" y="4079875"/>
            <a:ext cx="16321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GridBagLayout</a:t>
            </a:r>
          </a:p>
        </p:txBody>
      </p:sp>
      <p:sp>
        <p:nvSpPr>
          <p:cNvPr id="249896" name="Line 40"/>
          <p:cNvSpPr>
            <a:spLocks noChangeShapeType="1"/>
          </p:cNvSpPr>
          <p:nvPr/>
        </p:nvSpPr>
        <p:spPr bwMode="auto">
          <a:xfrm>
            <a:off x="8534400" y="3124200"/>
            <a:ext cx="314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97" name="AutoShape 4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550400" y="5257800"/>
            <a:ext cx="2032000" cy="579438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JButton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Combinations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3454400" y="1828800"/>
            <a:ext cx="5080000" cy="4419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3187" name="Rectangle 19"/>
          <p:cNvSpPr>
            <a:spLocks noChangeArrowheads="1"/>
          </p:cNvSpPr>
          <p:nvPr/>
        </p:nvSpPr>
        <p:spPr bwMode="auto">
          <a:xfrm>
            <a:off x="3454400" y="1828800"/>
            <a:ext cx="5080000" cy="609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3188" name="AutoShape 2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56000" y="1858964"/>
            <a:ext cx="1524000" cy="579437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/>
              <a:t>JButton</a:t>
            </a:r>
            <a:endParaRPr lang="en-US" dirty="0"/>
          </a:p>
        </p:txBody>
      </p:sp>
      <p:sp>
        <p:nvSpPr>
          <p:cNvPr id="263189" name="AutoShape 2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181600" y="1820864"/>
            <a:ext cx="1524000" cy="579437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JButton</a:t>
            </a:r>
          </a:p>
        </p:txBody>
      </p:sp>
      <p:sp>
        <p:nvSpPr>
          <p:cNvPr id="263190" name="Rectangle 22"/>
          <p:cNvSpPr>
            <a:spLocks noChangeArrowheads="1"/>
          </p:cNvSpPr>
          <p:nvPr/>
        </p:nvSpPr>
        <p:spPr bwMode="auto">
          <a:xfrm>
            <a:off x="3454400" y="2438400"/>
            <a:ext cx="50800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JTextArea</a:t>
            </a:r>
          </a:p>
        </p:txBody>
      </p:sp>
      <p:graphicFrame>
        <p:nvGraphicFramePr>
          <p:cNvPr id="263171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6908800" y="711200"/>
          <a:ext cx="5283200" cy="483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4057143" imgH="3610479" progId="">
                  <p:embed/>
                </p:oleObj>
              </mc:Choice>
              <mc:Fallback>
                <p:oleObj name="Photo Editor Photo" r:id="rId2" imgW="4057143" imgH="361047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711200"/>
                        <a:ext cx="5283200" cy="483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109728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Swing Application Dev using Java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 descr="C:\Users\DTS\Desktop\01_gb_ui-sma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301" y="1295400"/>
            <a:ext cx="11376024" cy="538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Users\DTS\Desktop\cli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99568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reate a Swing GUI in Java Step 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914400"/>
            <a:ext cx="7721600" cy="3295366"/>
          </a:xfrm>
          <a:prstGeom prst="rect">
            <a:avLst/>
          </a:prstGeom>
          <a:noFill/>
        </p:spPr>
      </p:pic>
      <p:pic>
        <p:nvPicPr>
          <p:cNvPr id="26628" name="Picture 4" descr="Create a Swing GUI in Java Step 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5601" y="3581400"/>
            <a:ext cx="7429500" cy="29718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0363200" y="6096000"/>
            <a:ext cx="1320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reate a Swing GUI in Java Step 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1"/>
            <a:ext cx="6477000" cy="2867025"/>
          </a:xfrm>
          <a:prstGeom prst="rect">
            <a:avLst/>
          </a:prstGeom>
          <a:noFill/>
        </p:spPr>
      </p:pic>
      <p:pic>
        <p:nvPicPr>
          <p:cNvPr id="33796" name="Picture 4" descr="Create a Swing GUI in Java Step 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3048000"/>
            <a:ext cx="8026400" cy="3581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0566400" y="6324600"/>
            <a:ext cx="1320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reate a Swing GUI in Java Step 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752600"/>
            <a:ext cx="8331200" cy="3810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9144000" y="4953000"/>
            <a:ext cx="1320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06400" y="457201"/>
            <a:ext cx="109728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C:\Users\DTS\Desktop\c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2900" y="1803400"/>
            <a:ext cx="7213600" cy="43434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spc="0" dirty="0">
                <a:solidFill>
                  <a:schemeClr val="tx1"/>
                </a:solidFill>
              </a:rPr>
              <a:t>Second Application</a:t>
            </a:r>
            <a:br>
              <a:rPr lang="en-US" b="1" spc="0" dirty="0">
                <a:solidFill>
                  <a:schemeClr val="tx1"/>
                </a:solidFill>
              </a:rPr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0800" y="25146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GUI PROGRAMMING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172638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"/>
            <a:ext cx="109728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C:\Users\DTS\Desktop\08_preview_gui-sm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4900" y="952500"/>
            <a:ext cx="9550400" cy="51054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solidFill>
                  <a:schemeClr val="tx1"/>
                </a:solidFill>
              </a:rPr>
              <a:t>Third Example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27446" y="1399488"/>
            <a:ext cx="65068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NEXT CLASS:</a:t>
            </a:r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JDBC</a:t>
            </a:r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151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DONE…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0199" y="332323"/>
            <a:ext cx="473370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Java Basics</a:t>
            </a:r>
          </a:p>
          <a:p>
            <a:r>
              <a:rPr lang="en-US" sz="2000" b="1" dirty="0"/>
              <a:t>	</a:t>
            </a:r>
          </a:p>
          <a:p>
            <a:r>
              <a:rPr lang="en-US" sz="2000" b="1" dirty="0"/>
              <a:t>Variables/ Instance variables / Constants</a:t>
            </a:r>
          </a:p>
          <a:p>
            <a:endParaRPr lang="en-US" sz="2000" b="1" dirty="0"/>
          </a:p>
          <a:p>
            <a:r>
              <a:rPr lang="en-US" sz="2000" b="1" dirty="0"/>
              <a:t>Methods</a:t>
            </a:r>
          </a:p>
          <a:p>
            <a:endParaRPr lang="en-US" sz="2000" b="1" dirty="0"/>
          </a:p>
          <a:p>
            <a:r>
              <a:rPr lang="en-US" sz="2000" b="1" dirty="0"/>
              <a:t>Classes and Objects</a:t>
            </a:r>
          </a:p>
          <a:p>
            <a:endParaRPr lang="en-US" sz="2000" b="1" dirty="0"/>
          </a:p>
          <a:p>
            <a:r>
              <a:rPr lang="en-US" sz="2000" b="1" dirty="0"/>
              <a:t>Constructors</a:t>
            </a:r>
          </a:p>
          <a:p>
            <a:endParaRPr lang="en-US" sz="2000" b="1" dirty="0"/>
          </a:p>
          <a:p>
            <a:r>
              <a:rPr lang="en-US" sz="2000" b="1" dirty="0"/>
              <a:t>Polymorphism</a:t>
            </a:r>
          </a:p>
          <a:p>
            <a:endParaRPr lang="en-US" sz="2000" b="1" dirty="0"/>
          </a:p>
          <a:p>
            <a:r>
              <a:rPr lang="en-US" sz="2000" b="1" dirty="0"/>
              <a:t>Constructor overloading</a:t>
            </a:r>
          </a:p>
          <a:p>
            <a:endParaRPr lang="en-US" sz="2000" b="1" dirty="0"/>
          </a:p>
          <a:p>
            <a:r>
              <a:rPr lang="en-US" sz="2000" b="1" dirty="0"/>
              <a:t>Method Overloading</a:t>
            </a:r>
          </a:p>
          <a:p>
            <a:endParaRPr lang="en-US" sz="2000" b="1" dirty="0"/>
          </a:p>
          <a:p>
            <a:r>
              <a:rPr lang="en-US" sz="2000" b="1" dirty="0"/>
              <a:t>Method Overriding 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7795" y="1458378"/>
            <a:ext cx="31614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Encapsulation</a:t>
            </a:r>
          </a:p>
          <a:p>
            <a:pPr algn="r"/>
            <a:endParaRPr lang="en-US" sz="2000" b="1" dirty="0"/>
          </a:p>
          <a:p>
            <a:pPr algn="r"/>
            <a:r>
              <a:rPr lang="en-US" sz="2000" b="1" dirty="0"/>
              <a:t>Inheritance</a:t>
            </a:r>
          </a:p>
          <a:p>
            <a:pPr algn="r"/>
            <a:endParaRPr lang="en-US" sz="2000" b="1" dirty="0"/>
          </a:p>
          <a:p>
            <a:pPr algn="r"/>
            <a:r>
              <a:rPr lang="en-US" sz="2000" b="1" dirty="0"/>
              <a:t>Interface</a:t>
            </a:r>
          </a:p>
          <a:p>
            <a:pPr algn="r"/>
            <a:endParaRPr lang="en-US" sz="2000" b="1" dirty="0"/>
          </a:p>
          <a:p>
            <a:pPr algn="r"/>
            <a:r>
              <a:rPr lang="en-US" sz="2000" b="1" dirty="0"/>
              <a:t>Multiple Inheritance</a:t>
            </a:r>
          </a:p>
          <a:p>
            <a:pPr algn="r"/>
            <a:endParaRPr lang="en-US" sz="2000" b="1" dirty="0"/>
          </a:p>
          <a:p>
            <a:pPr algn="r"/>
            <a:endParaRPr lang="en-US" sz="2000" b="1" dirty="0"/>
          </a:p>
          <a:p>
            <a:pPr algn="r"/>
            <a:endParaRPr lang="en-US" sz="2000" b="1" dirty="0"/>
          </a:p>
          <a:p>
            <a:pPr algn="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72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Today…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1994" y="1839378"/>
            <a:ext cx="56252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GUI Programming….</a:t>
            </a:r>
          </a:p>
          <a:p>
            <a:pPr algn="r"/>
            <a:endParaRPr lang="en-US" sz="3200" b="1" dirty="0"/>
          </a:p>
          <a:p>
            <a:pPr algn="r"/>
            <a:endParaRPr lang="en-US" sz="3200" b="1" dirty="0"/>
          </a:p>
          <a:p>
            <a:pPr algn="r"/>
            <a:endParaRPr lang="en-US" sz="3200" b="1" dirty="0"/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4231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AWT to Swing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95688" y="1727200"/>
            <a:ext cx="9879012" cy="345122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AWT:  Abstract Windowing Toolkit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import java.awt.*</a:t>
            </a:r>
          </a:p>
          <a:p>
            <a:pPr lvl="2"/>
            <a:endParaRPr lang="en-US" sz="2400" dirty="0">
              <a:solidFill>
                <a:schemeClr val="tx1"/>
              </a:solidFill>
            </a:endParaRPr>
          </a:p>
          <a:p>
            <a:pPr lvl="2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Swing:  new with Java2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import </a:t>
            </a:r>
            <a:r>
              <a:rPr lang="en-US" sz="2400" dirty="0" err="1">
                <a:solidFill>
                  <a:schemeClr val="tx1"/>
                </a:solidFill>
              </a:rPr>
              <a:t>javax.swing</a:t>
            </a:r>
            <a:r>
              <a:rPr lang="en-US" sz="2400" dirty="0">
                <a:solidFill>
                  <a:schemeClr val="tx1"/>
                </a:solidFill>
              </a:rPr>
              <a:t>.*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Extends AWT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New improved components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Standard dialog boxes, tooltips, …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Look-and-feel, skins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Event listeners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GUI Component API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22688" y="2438400"/>
            <a:ext cx="8151812" cy="34512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Java:  GUI component = class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Properties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Methods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Events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805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815917" y="2819400"/>
            <a:ext cx="2868083" cy="1371600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JButton</a:t>
            </a:r>
          </a:p>
        </p:txBody>
      </p:sp>
      <p:sp>
        <p:nvSpPr>
          <p:cNvPr id="258053" name="Line 5"/>
          <p:cNvSpPr>
            <a:spLocks noChangeShapeType="1"/>
          </p:cNvSpPr>
          <p:nvPr/>
        </p:nvSpPr>
        <p:spPr bwMode="auto">
          <a:xfrm>
            <a:off x="7190317" y="2971800"/>
            <a:ext cx="162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8054" name="Line 6"/>
          <p:cNvSpPr>
            <a:spLocks noChangeShapeType="1"/>
          </p:cNvSpPr>
          <p:nvPr/>
        </p:nvSpPr>
        <p:spPr bwMode="auto">
          <a:xfrm>
            <a:off x="7190317" y="3886200"/>
            <a:ext cx="162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8055" name="Freeform 7"/>
          <p:cNvSpPr>
            <a:spLocks/>
          </p:cNvSpPr>
          <p:nvPr/>
        </p:nvSpPr>
        <p:spPr bwMode="auto">
          <a:xfrm>
            <a:off x="7190317" y="4191000"/>
            <a:ext cx="3048000" cy="685800"/>
          </a:xfrm>
          <a:custGeom>
            <a:avLst/>
            <a:gdLst/>
            <a:ahLst/>
            <a:cxnLst>
              <a:cxn ang="0">
                <a:pos x="1440" y="0"/>
              </a:cxn>
              <a:cxn ang="0">
                <a:pos x="1440" y="432"/>
              </a:cxn>
              <a:cxn ang="0">
                <a:pos x="0" y="432"/>
              </a:cxn>
            </a:cxnLst>
            <a:rect l="0" t="0" r="r" b="b"/>
            <a:pathLst>
              <a:path w="1440" h="432">
                <a:moveTo>
                  <a:pt x="1440" y="0"/>
                </a:moveTo>
                <a:lnTo>
                  <a:pt x="1440" y="432"/>
                </a:lnTo>
                <a:lnTo>
                  <a:pt x="0" y="432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 a GUI Component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19488" y="1181100"/>
            <a:ext cx="7275512" cy="3451225"/>
          </a:xfrm>
        </p:spPr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Create it</a:t>
            </a:r>
          </a:p>
          <a:p>
            <a:pPr marL="1371600" lvl="2" indent="-457200"/>
            <a:r>
              <a:rPr lang="en-US" sz="1800" dirty="0">
                <a:solidFill>
                  <a:schemeClr val="tx1"/>
                </a:solidFill>
              </a:rPr>
              <a:t>Instantiate object:   b = new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(“press me”);</a:t>
            </a:r>
          </a:p>
          <a:p>
            <a:pPr marL="609600" indent="-609600">
              <a:buFontTx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Configure it</a:t>
            </a:r>
          </a:p>
          <a:p>
            <a:pPr marL="1371600" lvl="2" indent="-457200"/>
            <a:r>
              <a:rPr lang="en-US" sz="1800" dirty="0">
                <a:solidFill>
                  <a:schemeClr val="tx1"/>
                </a:solidFill>
              </a:rPr>
              <a:t>Properties:    </a:t>
            </a:r>
            <a:r>
              <a:rPr lang="en-US" sz="1800" dirty="0" err="1">
                <a:solidFill>
                  <a:schemeClr val="tx1"/>
                </a:solidFill>
              </a:rPr>
              <a:t>b.text</a:t>
            </a:r>
            <a:r>
              <a:rPr lang="en-US" sz="1800" dirty="0">
                <a:solidFill>
                  <a:schemeClr val="tx1"/>
                </a:solidFill>
              </a:rPr>
              <a:t> = “Click Me”;        </a:t>
            </a:r>
          </a:p>
          <a:p>
            <a:pPr marL="1371600" lvl="2" indent="-457200"/>
            <a:r>
              <a:rPr lang="en-US" sz="1800" dirty="0">
                <a:solidFill>
                  <a:schemeClr val="tx1"/>
                </a:solidFill>
              </a:rPr>
              <a:t>Methods:      </a:t>
            </a:r>
            <a:r>
              <a:rPr lang="en-US" sz="1800" dirty="0" err="1">
                <a:solidFill>
                  <a:schemeClr val="tx1"/>
                </a:solidFill>
              </a:rPr>
              <a:t>b.setText</a:t>
            </a:r>
            <a:r>
              <a:rPr lang="en-US" sz="1800" dirty="0">
                <a:solidFill>
                  <a:schemeClr val="tx1"/>
                </a:solidFill>
              </a:rPr>
              <a:t>(“press me”);</a:t>
            </a:r>
          </a:p>
          <a:p>
            <a:pPr marL="609600" indent="-609600">
              <a:buFontTx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Add it</a:t>
            </a:r>
          </a:p>
          <a:p>
            <a:pPr marL="1371600" lvl="2" indent="-457200"/>
            <a:r>
              <a:rPr lang="en-US" sz="1800" dirty="0" err="1">
                <a:solidFill>
                  <a:schemeClr val="tx1"/>
                </a:solidFill>
              </a:rPr>
              <a:t>panel.add</a:t>
            </a:r>
            <a:r>
              <a:rPr lang="en-US" sz="1800" dirty="0">
                <a:solidFill>
                  <a:schemeClr val="tx1"/>
                </a:solidFill>
              </a:rPr>
              <a:t>(b);</a:t>
            </a:r>
          </a:p>
          <a:p>
            <a:pPr marL="609600" indent="-609600">
              <a:buFontTx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Listen to it</a:t>
            </a:r>
          </a:p>
          <a:p>
            <a:pPr marL="1371600" lvl="2" indent="-457200"/>
            <a:r>
              <a:rPr lang="en-US" sz="1800" dirty="0">
                <a:solidFill>
                  <a:schemeClr val="tx1"/>
                </a:solidFill>
              </a:rPr>
              <a:t>Events:   Listeners</a:t>
            </a:r>
          </a:p>
        </p:txBody>
      </p:sp>
      <p:sp>
        <p:nvSpPr>
          <p:cNvPr id="25702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042401" y="4495800"/>
            <a:ext cx="2156884" cy="990600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JButton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Anatomy of an Application GUI</a:t>
            </a:r>
          </a:p>
        </p:txBody>
      </p:sp>
      <p:graphicFrame>
        <p:nvGraphicFramePr>
          <p:cNvPr id="241668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79400" y="1735137"/>
          <a:ext cx="5283200" cy="483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4057143" imgH="3610479" progId="">
                  <p:embed/>
                </p:oleObj>
              </mc:Choice>
              <mc:Fallback>
                <p:oleObj name="Photo Editor Photo" r:id="rId2" imgW="4057143" imgH="361047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735137"/>
                        <a:ext cx="5283200" cy="483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609600" y="2544763"/>
            <a:ext cx="4673600" cy="3886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/>
              <a:t>JPanel</a:t>
            </a:r>
          </a:p>
        </p:txBody>
      </p:sp>
      <p:sp>
        <p:nvSpPr>
          <p:cNvPr id="241672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828801" y="3535363"/>
            <a:ext cx="2156884" cy="990600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/>
              <a:t>JButton</a:t>
            </a:r>
            <a:endParaRPr lang="en-US" dirty="0"/>
          </a:p>
        </p:txBody>
      </p:sp>
      <p:sp>
        <p:nvSpPr>
          <p:cNvPr id="241676" name="Text Box 12"/>
          <p:cNvSpPr txBox="1">
            <a:spLocks noChangeArrowheads="1"/>
          </p:cNvSpPr>
          <p:nvPr/>
        </p:nvSpPr>
        <p:spPr bwMode="auto">
          <a:xfrm>
            <a:off x="406400" y="2087563"/>
            <a:ext cx="8851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JFrame</a:t>
            </a:r>
          </a:p>
        </p:txBody>
      </p:sp>
      <p:sp>
        <p:nvSpPr>
          <p:cNvPr id="241680" name="Rectangle 16"/>
          <p:cNvSpPr>
            <a:spLocks noChangeArrowheads="1"/>
          </p:cNvSpPr>
          <p:nvPr/>
        </p:nvSpPr>
        <p:spPr bwMode="auto">
          <a:xfrm>
            <a:off x="1828800" y="5059363"/>
            <a:ext cx="2540000" cy="838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JLabel</a:t>
            </a:r>
          </a:p>
        </p:txBody>
      </p:sp>
      <p:sp>
        <p:nvSpPr>
          <p:cNvPr id="241681" name="Text Box 17"/>
          <p:cNvSpPr txBox="1">
            <a:spLocks noChangeArrowheads="1"/>
          </p:cNvSpPr>
          <p:nvPr/>
        </p:nvSpPr>
        <p:spPr bwMode="auto">
          <a:xfrm>
            <a:off x="228601" y="901700"/>
            <a:ext cx="30393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u="sng"/>
              <a:t>GUI</a:t>
            </a:r>
          </a:p>
        </p:txBody>
      </p:sp>
      <p:sp>
        <p:nvSpPr>
          <p:cNvPr id="241682" name="Text Box 18"/>
          <p:cNvSpPr txBox="1">
            <a:spLocks noChangeArrowheads="1"/>
          </p:cNvSpPr>
          <p:nvPr/>
        </p:nvSpPr>
        <p:spPr bwMode="auto">
          <a:xfrm>
            <a:off x="7943851" y="1143000"/>
            <a:ext cx="18341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Internal structure</a:t>
            </a:r>
          </a:p>
        </p:txBody>
      </p:sp>
      <p:sp>
        <p:nvSpPr>
          <p:cNvPr id="241683" name="Rectangle 19"/>
          <p:cNvSpPr>
            <a:spLocks noChangeArrowheads="1"/>
          </p:cNvSpPr>
          <p:nvPr/>
        </p:nvSpPr>
        <p:spPr bwMode="auto">
          <a:xfrm>
            <a:off x="8636000" y="1981200"/>
            <a:ext cx="1625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JFrame</a:t>
            </a:r>
          </a:p>
        </p:txBody>
      </p:sp>
      <p:sp>
        <p:nvSpPr>
          <p:cNvPr id="241684" name="Rectangle 20"/>
          <p:cNvSpPr>
            <a:spLocks noChangeArrowheads="1"/>
          </p:cNvSpPr>
          <p:nvPr/>
        </p:nvSpPr>
        <p:spPr bwMode="auto">
          <a:xfrm>
            <a:off x="8636000" y="3352800"/>
            <a:ext cx="1625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JPanel</a:t>
            </a:r>
          </a:p>
        </p:txBody>
      </p:sp>
      <p:sp>
        <p:nvSpPr>
          <p:cNvPr id="241685" name="Rectangle 21"/>
          <p:cNvSpPr>
            <a:spLocks noChangeArrowheads="1"/>
          </p:cNvSpPr>
          <p:nvPr/>
        </p:nvSpPr>
        <p:spPr bwMode="auto">
          <a:xfrm>
            <a:off x="7620000" y="4800600"/>
            <a:ext cx="1625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JButton</a:t>
            </a:r>
          </a:p>
        </p:txBody>
      </p:sp>
      <p:sp>
        <p:nvSpPr>
          <p:cNvPr id="241686" name="Rectangle 22"/>
          <p:cNvSpPr>
            <a:spLocks noChangeArrowheads="1"/>
          </p:cNvSpPr>
          <p:nvPr/>
        </p:nvSpPr>
        <p:spPr bwMode="auto">
          <a:xfrm>
            <a:off x="9753600" y="4800600"/>
            <a:ext cx="1625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JLabel</a:t>
            </a:r>
          </a:p>
        </p:txBody>
      </p:sp>
      <p:cxnSp>
        <p:nvCxnSpPr>
          <p:cNvPr id="241687" name="AutoShape 23"/>
          <p:cNvCxnSpPr>
            <a:cxnSpLocks noChangeShapeType="1"/>
            <a:stCxn id="241683" idx="2"/>
            <a:endCxn id="241684" idx="0"/>
          </p:cNvCxnSpPr>
          <p:nvPr/>
        </p:nvCxnSpPr>
        <p:spPr bwMode="auto">
          <a:xfrm>
            <a:off x="9448800" y="25146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1688" name="AutoShape 24"/>
          <p:cNvCxnSpPr>
            <a:cxnSpLocks noChangeShapeType="1"/>
            <a:stCxn id="241684" idx="2"/>
            <a:endCxn id="241685" idx="0"/>
          </p:cNvCxnSpPr>
          <p:nvPr/>
        </p:nvCxnSpPr>
        <p:spPr bwMode="auto">
          <a:xfrm flipH="1">
            <a:off x="8432800" y="3886200"/>
            <a:ext cx="10160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1689" name="AutoShape 25"/>
          <p:cNvCxnSpPr>
            <a:cxnSpLocks noChangeShapeType="1"/>
            <a:stCxn id="241684" idx="2"/>
            <a:endCxn id="241686" idx="0"/>
          </p:cNvCxnSpPr>
          <p:nvPr/>
        </p:nvCxnSpPr>
        <p:spPr bwMode="auto">
          <a:xfrm>
            <a:off x="9448800" y="3886200"/>
            <a:ext cx="1117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1690" name="AutoShape 26"/>
          <p:cNvSpPr>
            <a:spLocks/>
          </p:cNvSpPr>
          <p:nvPr/>
        </p:nvSpPr>
        <p:spPr bwMode="auto">
          <a:xfrm>
            <a:off x="7823200" y="1828800"/>
            <a:ext cx="508000" cy="2209800"/>
          </a:xfrm>
          <a:prstGeom prst="leftBrace">
            <a:avLst>
              <a:gd name="adj1" fmla="val 4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691" name="Text Box 27"/>
          <p:cNvSpPr txBox="1">
            <a:spLocks noChangeArrowheads="1"/>
          </p:cNvSpPr>
          <p:nvPr/>
        </p:nvSpPr>
        <p:spPr bwMode="auto">
          <a:xfrm>
            <a:off x="5994400" y="2667000"/>
            <a:ext cx="1184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containers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Build from bottom up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21088" y="1422400"/>
            <a:ext cx="9879012" cy="34512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Frame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Panel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Components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Listeners</a:t>
            </a:r>
          </a:p>
          <a:p>
            <a:r>
              <a:rPr lang="en-US" dirty="0">
                <a:solidFill>
                  <a:schemeClr val="tx1"/>
                </a:solidFill>
              </a:rPr>
              <a:t>Add:  (bottom up)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listeners into components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components into panel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panel into frame</a:t>
            </a:r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8229600" y="5213350"/>
          <a:ext cx="24638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4057143" imgH="3610479" progId="">
                  <p:embed/>
                </p:oleObj>
              </mc:Choice>
              <mc:Fallback>
                <p:oleObj name="Photo Editor Photo" r:id="rId2" imgW="4057143" imgH="361047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213350"/>
                        <a:ext cx="246380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8458200" y="3733800"/>
            <a:ext cx="2006600" cy="884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JPanel</a:t>
            </a:r>
          </a:p>
        </p:txBody>
      </p:sp>
      <p:sp>
        <p:nvSpPr>
          <p:cNvPr id="24576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652000" y="2514600"/>
            <a:ext cx="1701800" cy="579438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JButton</a:t>
            </a:r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9652000" y="1590676"/>
            <a:ext cx="1625600" cy="36933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Listener</a:t>
            </a:r>
          </a:p>
        </p:txBody>
      </p:sp>
      <p:sp>
        <p:nvSpPr>
          <p:cNvPr id="245774" name="Rectangle 14"/>
          <p:cNvSpPr>
            <a:spLocks noChangeArrowheads="1"/>
          </p:cNvSpPr>
          <p:nvPr/>
        </p:nvSpPr>
        <p:spPr bwMode="auto">
          <a:xfrm>
            <a:off x="8331200" y="5365750"/>
            <a:ext cx="2235200" cy="1143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JFrame</a:t>
            </a:r>
          </a:p>
        </p:txBody>
      </p:sp>
      <p:sp>
        <p:nvSpPr>
          <p:cNvPr id="245775" name="AutoShape 15"/>
          <p:cNvSpPr>
            <a:spLocks noChangeArrowheads="1"/>
          </p:cNvSpPr>
          <p:nvPr/>
        </p:nvSpPr>
        <p:spPr bwMode="auto">
          <a:xfrm>
            <a:off x="10363200" y="2133600"/>
            <a:ext cx="304800" cy="381000"/>
          </a:xfrm>
          <a:prstGeom prst="downArrow">
            <a:avLst>
              <a:gd name="adj1" fmla="val 33333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76" name="AutoShape 16"/>
          <p:cNvSpPr>
            <a:spLocks noChangeArrowheads="1"/>
          </p:cNvSpPr>
          <p:nvPr/>
        </p:nvSpPr>
        <p:spPr bwMode="auto">
          <a:xfrm>
            <a:off x="9956800" y="3124200"/>
            <a:ext cx="3048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78" name="AutoShape 18"/>
          <p:cNvSpPr>
            <a:spLocks noChangeArrowheads="1"/>
          </p:cNvSpPr>
          <p:nvPr/>
        </p:nvSpPr>
        <p:spPr bwMode="auto">
          <a:xfrm>
            <a:off x="9347200" y="4648200"/>
            <a:ext cx="3048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79" name="Rectangle 19"/>
          <p:cNvSpPr>
            <a:spLocks noChangeArrowheads="1"/>
          </p:cNvSpPr>
          <p:nvPr/>
        </p:nvSpPr>
        <p:spPr bwMode="auto">
          <a:xfrm>
            <a:off x="7924800" y="2590800"/>
            <a:ext cx="13208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JLabel</a:t>
            </a:r>
          </a:p>
        </p:txBody>
      </p:sp>
      <p:sp>
        <p:nvSpPr>
          <p:cNvPr id="245780" name="AutoShape 20"/>
          <p:cNvSpPr>
            <a:spLocks noChangeArrowheads="1"/>
          </p:cNvSpPr>
          <p:nvPr/>
        </p:nvSpPr>
        <p:spPr bwMode="auto">
          <a:xfrm>
            <a:off x="8737600" y="3124200"/>
            <a:ext cx="3048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78D879E-A38E-4FB6-9263-2D5294757D29}" vid="{248E5DFF-FBFB-4364-8D16-C924F6CF1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332</Words>
  <Application>Microsoft Office PowerPoint</Application>
  <PresentationFormat>Widescreen</PresentationFormat>
  <Paragraphs>143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Corbel</vt:lpstr>
      <vt:lpstr>Courier New</vt:lpstr>
      <vt:lpstr>Wingdings 2</vt:lpstr>
      <vt:lpstr>Frame</vt:lpstr>
      <vt:lpstr>Photo Editor Photo</vt:lpstr>
      <vt:lpstr>SE101.3</vt:lpstr>
      <vt:lpstr>PowerPoint Presentation</vt:lpstr>
      <vt:lpstr>DONE…  </vt:lpstr>
      <vt:lpstr>Today…  </vt:lpstr>
      <vt:lpstr>AWT to Swing</vt:lpstr>
      <vt:lpstr>GUI Component API</vt:lpstr>
      <vt:lpstr>Using a GUI Component</vt:lpstr>
      <vt:lpstr>Anatomy of an Application GUI</vt:lpstr>
      <vt:lpstr>Build from bottom up</vt:lpstr>
      <vt:lpstr>Code</vt:lpstr>
      <vt:lpstr>Layout Managers</vt:lpstr>
      <vt:lpstr>Layout Manager Heuristics</vt:lpstr>
      <vt:lpstr>Combinations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Application </vt:lpstr>
      <vt:lpstr>Third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SOFT225SL</dc:title>
  <dc:creator>Manoja</dc:creator>
  <cp:lastModifiedBy>Dr. Mohamed Shafraz</cp:lastModifiedBy>
  <cp:revision>33</cp:revision>
  <dcterms:created xsi:type="dcterms:W3CDTF">2014-10-15T12:55:52Z</dcterms:created>
  <dcterms:modified xsi:type="dcterms:W3CDTF">2023-10-30T03:18:09Z</dcterms:modified>
</cp:coreProperties>
</file>