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32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3B178-4D53-4415-A2DB-2237BFAA91F9}"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99C28-F785-44E4-8047-1BC416AD9A6B}" type="slidenum">
              <a:rPr lang="en-US" smtClean="0"/>
              <a:t>‹#›</a:t>
            </a:fld>
            <a:endParaRPr lang="en-US"/>
          </a:p>
        </p:txBody>
      </p:sp>
    </p:spTree>
    <p:extLst>
      <p:ext uri="{BB962C8B-B14F-4D97-AF65-F5344CB8AC3E}">
        <p14:creationId xmlns:p14="http://schemas.microsoft.com/office/powerpoint/2010/main" val="6268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STATUS					RECOMMENDATION:  </a:t>
            </a:r>
          </a:p>
          <a:p>
            <a:pPr marL="0" indent="0">
              <a:buFont typeface="Arial" panose="020B0604020202020204" pitchFamily="34" charset="0"/>
              <a:buNone/>
            </a:pPr>
            <a:r>
              <a:rPr lang="en-US" dirty="0"/>
              <a:t>OPEN</a:t>
            </a:r>
            <a:r>
              <a:rPr lang="en-US" baseline="0" dirty="0"/>
              <a:t> – INVESTIGATION IN WORK (OIIW)			</a:t>
            </a:r>
            <a:r>
              <a:rPr lang="en-US" dirty="0"/>
              <a:t>OPEN</a:t>
            </a:r>
            <a:r>
              <a:rPr lang="en-US" baseline="0" dirty="0"/>
              <a:t> – INVESTIGATION IN WORK (OIIW)</a:t>
            </a:r>
          </a:p>
          <a:p>
            <a:pPr marL="0" indent="0">
              <a:buFont typeface="Arial" panose="020B0604020202020204" pitchFamily="34" charset="0"/>
              <a:buNone/>
            </a:pPr>
            <a:r>
              <a:rPr lang="en-US" baseline="0" dirty="0"/>
              <a:t>OPEN – AWAITING FUNDS (O-AF)			OPEN – AWAITING FUNDS (O-AF)</a:t>
            </a:r>
          </a:p>
          <a:p>
            <a:pPr marL="0" indent="0">
              <a:buFont typeface="Arial" panose="020B0604020202020204" pitchFamily="34" charset="0"/>
              <a:buNone/>
            </a:pPr>
            <a:r>
              <a:rPr lang="en-US" baseline="0" dirty="0"/>
              <a:t>OPEN – AWAITING FIX VERIFICATION (O-FIX)		OPEN – AWAITING FIX VERIFICATION (O-FIX)		</a:t>
            </a:r>
          </a:p>
          <a:p>
            <a:pPr marL="0" indent="0">
              <a:buFont typeface="Arial" panose="020B0604020202020204" pitchFamily="34" charset="0"/>
              <a:buNone/>
            </a:pPr>
            <a:r>
              <a:rPr lang="en-US" baseline="0" dirty="0"/>
              <a:t>OPEN – IN DISPUTE (DISPUTE)			OPEN – IN DISPUTE (DISPUTE)</a:t>
            </a:r>
          </a:p>
          <a:p>
            <a:pPr marL="3200400" lvl="7" indent="0">
              <a:buFont typeface="Arial" panose="020B0604020202020204" pitchFamily="34" charset="0"/>
              <a:buNone/>
            </a:pPr>
            <a:r>
              <a:rPr lang="en-US" baseline="0" dirty="0"/>
              <a:t>		CLOSE – ACCEPTABLE RISK (C-AR)</a:t>
            </a:r>
          </a:p>
          <a:p>
            <a:pPr marL="457200" lvl="1" indent="0">
              <a:buFont typeface="Arial" panose="020B0604020202020204" pitchFamily="34" charset="0"/>
              <a:buNone/>
            </a:pPr>
            <a:r>
              <a:rPr lang="en-US" baseline="0" dirty="0"/>
              <a:t>					CLOSE – ADMINISTRATIVELY (C-ADMIN)</a:t>
            </a:r>
          </a:p>
          <a:p>
            <a:pPr marL="457200" lvl="1" indent="0">
              <a:buFont typeface="Arial" panose="020B0604020202020204" pitchFamily="34" charset="0"/>
              <a:buNone/>
            </a:pPr>
            <a:r>
              <a:rPr lang="en-US" baseline="0" dirty="0"/>
              <a:t>					CLOSE – INVESTIGATION COMPLETE (C-IC)</a:t>
            </a:r>
          </a:p>
          <a:p>
            <a:pPr marL="457200" lvl="1" indent="0">
              <a:buFont typeface="Arial" panose="020B0604020202020204" pitchFamily="34" charset="0"/>
              <a:buNone/>
            </a:pPr>
            <a:r>
              <a:rPr lang="en-US" baseline="0" dirty="0"/>
              <a:t>					CLOSE – CORRECTED &amp; VERIFIED (C-CV)</a:t>
            </a:r>
          </a:p>
          <a:p>
            <a:pPr marL="457200" lvl="1" indent="0">
              <a:buFont typeface="Arial" panose="020B0604020202020204" pitchFamily="34" charset="0"/>
              <a:buNone/>
            </a:pPr>
            <a:endParaRPr lang="en-US" dirty="0"/>
          </a:p>
          <a:p>
            <a:r>
              <a:rPr lang="en-US"/>
              <a:t>IF PARENT DR:  LIST</a:t>
            </a:r>
            <a:r>
              <a:rPr lang="en-US" baseline="0"/>
              <a:t> ALL CHILD DR RCNS</a:t>
            </a:r>
            <a:endParaRPr lang="en-US" dirty="0"/>
          </a:p>
        </p:txBody>
      </p:sp>
      <p:sp>
        <p:nvSpPr>
          <p:cNvPr id="4" name="Slide Number Placeholder 3"/>
          <p:cNvSpPr>
            <a:spLocks noGrp="1"/>
          </p:cNvSpPr>
          <p:nvPr>
            <p:ph type="sldNum" sz="quarter" idx="10"/>
          </p:nvPr>
        </p:nvSpPr>
        <p:spPr/>
        <p:txBody>
          <a:bodyPr/>
          <a:lstStyle/>
          <a:p>
            <a:fld id="{2029E8A8-7A5D-4F50-99B3-CF35241BDEF3}" type="slidenum">
              <a:rPr lang="en-US" smtClean="0"/>
              <a:t>1</a:t>
            </a:fld>
            <a:endParaRPr lang="en-US"/>
          </a:p>
        </p:txBody>
      </p:sp>
    </p:spTree>
    <p:extLst>
      <p:ext uri="{BB962C8B-B14F-4D97-AF65-F5344CB8AC3E}">
        <p14:creationId xmlns:p14="http://schemas.microsoft.com/office/powerpoint/2010/main" val="2779691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defTabSz="914400" fontAlgn="base">
              <a:spcBef>
                <a:spcPct val="0"/>
              </a:spcBef>
              <a:spcAft>
                <a:spcPct val="0"/>
              </a:spcAft>
              <a:defRPr/>
            </a:pPr>
            <a:fld id="{1564149D-CA84-4E68-827D-ABA46180E4BE}" type="slidenum">
              <a:rPr lang="en-US" smtClean="0">
                <a:solidFill>
                  <a:srgbClr val="000000"/>
                </a:solidFill>
              </a:rPr>
              <a:pPr defTabSz="914400" fontAlgn="base">
                <a:spcBef>
                  <a:spcPct val="0"/>
                </a:spcBef>
                <a:spcAft>
                  <a:spcPct val="0"/>
                </a:spcAft>
                <a:defRPr/>
              </a:pPr>
              <a:t>‹#›</a:t>
            </a:fld>
            <a:endParaRPr lang="en-US" dirty="0">
              <a:solidFill>
                <a:srgbClr val="000000"/>
              </a:solidFill>
            </a:endParaRPr>
          </a:p>
        </p:txBody>
      </p:sp>
      <p:sp>
        <p:nvSpPr>
          <p:cNvPr id="6" name="Text Placeholder 5"/>
          <p:cNvSpPr>
            <a:spLocks noGrp="1"/>
          </p:cNvSpPr>
          <p:nvPr>
            <p:ph type="body" sz="quarter" idx="13" hasCustomPrompt="1"/>
          </p:nvPr>
        </p:nvSpPr>
        <p:spPr>
          <a:xfrm>
            <a:off x="6096000" y="2315009"/>
            <a:ext cx="5209117" cy="1342591"/>
          </a:xfrm>
          <a:prstGeom prst="rect">
            <a:avLst/>
          </a:prstGeom>
        </p:spPr>
        <p:txBody>
          <a:bodyPr/>
          <a:lstStyle>
            <a:lvl1pPr marL="0" indent="0" algn="ctr">
              <a:buNone/>
              <a:defRPr baseline="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SECTION TITLE</a:t>
            </a:r>
          </a:p>
        </p:txBody>
      </p:sp>
      <p:sp>
        <p:nvSpPr>
          <p:cNvPr id="7" name="Title 1"/>
          <p:cNvSpPr>
            <a:spLocks noGrp="1"/>
          </p:cNvSpPr>
          <p:nvPr>
            <p:ph type="title"/>
          </p:nvPr>
        </p:nvSpPr>
        <p:spPr>
          <a:xfrm>
            <a:off x="1270000" y="76200"/>
            <a:ext cx="9652000" cy="838200"/>
          </a:xfrm>
        </p:spPr>
        <p:txBody>
          <a:bodyPr/>
          <a:lstStyle>
            <a:lvl1pPr>
              <a:defRPr>
                <a:solidFill>
                  <a:schemeClr val="tx1"/>
                </a:solidFill>
              </a:defRPr>
            </a:lvl1pPr>
          </a:lstStyle>
          <a:p>
            <a:r>
              <a:rPr lang="en-US"/>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09206" y="1792586"/>
            <a:ext cx="3298596" cy="3300984"/>
          </a:xfrm>
          <a:prstGeom prst="rect">
            <a:avLst/>
          </a:prstGeom>
          <a:noFill/>
        </p:spPr>
      </p:pic>
      <p:sp>
        <p:nvSpPr>
          <p:cNvPr id="12" name="Text Placeholder 11"/>
          <p:cNvSpPr>
            <a:spLocks noGrp="1"/>
          </p:cNvSpPr>
          <p:nvPr>
            <p:ph type="body" sz="quarter" idx="15" hasCustomPrompt="1"/>
          </p:nvPr>
        </p:nvSpPr>
        <p:spPr>
          <a:xfrm>
            <a:off x="7362703" y="4381501"/>
            <a:ext cx="4670549" cy="1793875"/>
          </a:xfrm>
          <a:prstGeom prst="rect">
            <a:avLst/>
          </a:prstGeom>
        </p:spPr>
        <p:txBody>
          <a:bodyPr/>
          <a:lstStyle>
            <a:lvl1pPr marL="0" inden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POC Name</a:t>
            </a:r>
          </a:p>
          <a:p>
            <a:pPr lvl="0"/>
            <a:r>
              <a:rPr lang="en-US" dirty="0"/>
              <a:t>UNIT/OFF SYM</a:t>
            </a:r>
          </a:p>
          <a:p>
            <a:pPr lvl="0"/>
            <a:r>
              <a:rPr lang="en-US" dirty="0"/>
              <a:t>DSN:  XXX-XXXX</a:t>
            </a:r>
          </a:p>
          <a:p>
            <a:pPr lvl="0"/>
            <a:r>
              <a:rPr lang="en-US" dirty="0"/>
              <a:t>email@us.af.mil</a:t>
            </a:r>
          </a:p>
        </p:txBody>
      </p:sp>
    </p:spTree>
    <p:extLst>
      <p:ext uri="{BB962C8B-B14F-4D97-AF65-F5344CB8AC3E}">
        <p14:creationId xmlns:p14="http://schemas.microsoft.com/office/powerpoint/2010/main" val="5076741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defTabSz="914400" fontAlgn="base">
              <a:spcBef>
                <a:spcPct val="0"/>
              </a:spcBef>
              <a:spcAft>
                <a:spcPct val="0"/>
              </a:spcAft>
              <a:defRPr/>
            </a:pPr>
            <a:fld id="{1564149D-CA84-4E68-827D-ABA46180E4BE}" type="slidenum">
              <a:rPr lang="en-US" smtClean="0">
                <a:solidFill>
                  <a:srgbClr val="000000"/>
                </a:solidFill>
              </a:rPr>
              <a:pPr defTabSz="914400" fontAlgn="base">
                <a:spcBef>
                  <a:spcPct val="0"/>
                </a:spcBef>
                <a:spcAft>
                  <a:spcPct val="0"/>
                </a:spcAft>
                <a:defRPr/>
              </a:pPr>
              <a:t>‹#›</a:t>
            </a:fld>
            <a:endParaRPr lang="en-US" dirty="0">
              <a:solidFill>
                <a:srgbClr val="000000"/>
              </a:solidFill>
            </a:endParaRPr>
          </a:p>
        </p:txBody>
      </p:sp>
      <p:sp>
        <p:nvSpPr>
          <p:cNvPr id="6" name="Text Placeholder 5"/>
          <p:cNvSpPr>
            <a:spLocks noGrp="1"/>
          </p:cNvSpPr>
          <p:nvPr>
            <p:ph type="body" sz="quarter" idx="13" hasCustomPrompt="1"/>
          </p:nvPr>
        </p:nvSpPr>
        <p:spPr>
          <a:xfrm>
            <a:off x="914400" y="2481263"/>
            <a:ext cx="10390717" cy="1912937"/>
          </a:xfrm>
          <a:prstGeom prst="rect">
            <a:avLst/>
          </a:prstGeom>
        </p:spPr>
        <p:txBody>
          <a:bodyPr/>
          <a:lstStyle>
            <a:lvl1pPr marL="0" indent="0" algn="ctr">
              <a:buNone/>
              <a:defRPr baseline="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SECTION TITLE</a:t>
            </a:r>
          </a:p>
        </p:txBody>
      </p:sp>
      <p:sp>
        <p:nvSpPr>
          <p:cNvPr id="7" name="Title 1"/>
          <p:cNvSpPr>
            <a:spLocks noGrp="1"/>
          </p:cNvSpPr>
          <p:nvPr>
            <p:ph type="title"/>
          </p:nvPr>
        </p:nvSpPr>
        <p:spPr>
          <a:xfrm>
            <a:off x="1270000" y="76200"/>
            <a:ext cx="9652000" cy="838200"/>
          </a:xfr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57106665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142504" y="1128156"/>
            <a:ext cx="11906992" cy="52726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fld id="{4E9EBC09-8728-46F0-99E6-7C066CF6AFEC}"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3391690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lvl1pPr>
          </a:lstStyle>
          <a:p>
            <a:fld id="{7485629F-F686-4C7F-ADF6-A12ACFE2DBF3}" type="slidenum">
              <a:rPr lang="en-US">
                <a:solidFill>
                  <a:srgbClr val="000000"/>
                </a:solidFill>
              </a:rPr>
              <a:pPr/>
              <a:t>‹#›</a:t>
            </a:fld>
            <a:endParaRPr lang="en-US" dirty="0">
              <a:solidFill>
                <a:srgbClr val="000000"/>
              </a:solidFill>
            </a:endParaRPr>
          </a:p>
        </p:txBody>
      </p:sp>
      <p:sp>
        <p:nvSpPr>
          <p:cNvPr id="11" name="Rectangle 205"/>
          <p:cNvSpPr>
            <a:spLocks noChangeArrowheads="1"/>
          </p:cNvSpPr>
          <p:nvPr userDrawn="1"/>
        </p:nvSpPr>
        <p:spPr bwMode="auto">
          <a:xfrm rot="5400000" flipV="1">
            <a:off x="3292029" y="4029265"/>
            <a:ext cx="5629275" cy="9144"/>
          </a:xfrm>
          <a:prstGeom prst="rect">
            <a:avLst/>
          </a:prstGeom>
          <a:gradFill rotWithShape="0">
            <a:gsLst>
              <a:gs pos="0">
                <a:srgbClr val="000099"/>
              </a:gs>
              <a:gs pos="50000">
                <a:schemeClr val="accent2"/>
              </a:gs>
              <a:gs pos="100000">
                <a:srgbClr val="000099"/>
              </a:gs>
            </a:gsLst>
            <a:lin ang="18900000" scaled="1"/>
          </a:gradFill>
          <a:ln w="9525">
            <a:noFill/>
            <a:miter lim="800000"/>
            <a:headEnd/>
            <a:tailEnd/>
          </a:ln>
          <a:effectLst/>
        </p:spPr>
        <p:txBody>
          <a:bodyPr wrap="none" anchor="ctr"/>
          <a:lstStyle/>
          <a:p>
            <a:endParaRPr lang="en-US" sz="1800" dirty="0">
              <a:solidFill>
                <a:srgbClr val="000000"/>
              </a:solidFill>
            </a:endParaRPr>
          </a:p>
        </p:txBody>
      </p:sp>
      <p:sp>
        <p:nvSpPr>
          <p:cNvPr id="12" name="Rectangle 205"/>
          <p:cNvSpPr>
            <a:spLocks noChangeArrowheads="1"/>
          </p:cNvSpPr>
          <p:nvPr userDrawn="1"/>
        </p:nvSpPr>
        <p:spPr bwMode="auto">
          <a:xfrm rot="10800000" flipV="1">
            <a:off x="14288" y="3672270"/>
            <a:ext cx="12158661" cy="9144"/>
          </a:xfrm>
          <a:prstGeom prst="rect">
            <a:avLst/>
          </a:prstGeom>
          <a:gradFill rotWithShape="0">
            <a:gsLst>
              <a:gs pos="0">
                <a:srgbClr val="000099"/>
              </a:gs>
              <a:gs pos="50000">
                <a:schemeClr val="accent2"/>
              </a:gs>
              <a:gs pos="100000">
                <a:srgbClr val="000099"/>
              </a:gs>
            </a:gsLst>
            <a:lin ang="18900000" scaled="1"/>
          </a:gradFill>
          <a:ln w="9525">
            <a:noFill/>
            <a:miter lim="800000"/>
            <a:headEnd/>
            <a:tailEnd/>
          </a:ln>
          <a:effectLst/>
        </p:spPr>
        <p:txBody>
          <a:bodyPr wrap="none" anchor="ctr"/>
          <a:lstStyle/>
          <a:p>
            <a:endParaRPr lang="en-US" sz="1800" dirty="0">
              <a:solidFill>
                <a:srgbClr val="000000"/>
              </a:solidFill>
            </a:endParaRPr>
          </a:p>
        </p:txBody>
      </p:sp>
    </p:spTree>
    <p:extLst>
      <p:ext uri="{BB962C8B-B14F-4D97-AF65-F5344CB8AC3E}">
        <p14:creationId xmlns:p14="http://schemas.microsoft.com/office/powerpoint/2010/main" val="32662907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0000" y="76200"/>
            <a:ext cx="9652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sldNum" sz="quarter" idx="4"/>
          </p:nvPr>
        </p:nvSpPr>
        <p:spPr bwMode="auto">
          <a:xfrm>
            <a:off x="96520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11218C2E-65CB-4471-B8A9-3704A852BB21}" type="slidenum">
              <a:rPr lang="en-US" smtClean="0">
                <a:solidFill>
                  <a:srgbClr val="000000"/>
                </a:solidFill>
                <a:latin typeface="Arial"/>
              </a:rPr>
              <a:pPr/>
              <a:t>‹#›</a:t>
            </a:fld>
            <a:endParaRPr lang="en-US" dirty="0">
              <a:solidFill>
                <a:srgbClr val="000000"/>
              </a:solidFill>
              <a:latin typeface="Arial"/>
            </a:endParaRPr>
          </a:p>
        </p:txBody>
      </p:sp>
      <p:sp>
        <p:nvSpPr>
          <p:cNvPr id="1103" name="Text Box 79"/>
          <p:cNvSpPr txBox="1">
            <a:spLocks noChangeArrowheads="1"/>
          </p:cNvSpPr>
          <p:nvPr/>
        </p:nvSpPr>
        <p:spPr bwMode="auto">
          <a:xfrm>
            <a:off x="3930651" y="854075"/>
            <a:ext cx="184731" cy="369332"/>
          </a:xfrm>
          <a:prstGeom prst="rect">
            <a:avLst/>
          </a:prstGeom>
          <a:noFill/>
          <a:ln w="9525">
            <a:noFill/>
            <a:miter lim="800000"/>
            <a:headEnd/>
            <a:tailEnd/>
          </a:ln>
          <a:effectLst/>
        </p:spPr>
        <p:txBody>
          <a:bodyPr wrap="none">
            <a:spAutoFit/>
          </a:bodyPr>
          <a:lstStyle/>
          <a:p>
            <a:endParaRPr lang="en-US" sz="1800" b="1" i="1" dirty="0">
              <a:solidFill>
                <a:srgbClr val="3333CC"/>
              </a:solidFill>
              <a:latin typeface="Arial"/>
            </a:endParaRPr>
          </a:p>
        </p:txBody>
      </p:sp>
      <p:sp>
        <p:nvSpPr>
          <p:cNvPr id="15" name="Rectangle 205"/>
          <p:cNvSpPr>
            <a:spLocks noChangeArrowheads="1"/>
          </p:cNvSpPr>
          <p:nvPr/>
        </p:nvSpPr>
        <p:spPr bwMode="auto">
          <a:xfrm flipV="1">
            <a:off x="0" y="1054472"/>
            <a:ext cx="12192000" cy="18288"/>
          </a:xfrm>
          <a:prstGeom prst="rect">
            <a:avLst/>
          </a:prstGeom>
          <a:gradFill rotWithShape="0">
            <a:gsLst>
              <a:gs pos="0">
                <a:srgbClr val="000099"/>
              </a:gs>
              <a:gs pos="50000">
                <a:schemeClr val="accent2"/>
              </a:gs>
              <a:gs pos="100000">
                <a:srgbClr val="000099"/>
              </a:gs>
            </a:gsLst>
            <a:lin ang="18900000" scaled="1"/>
          </a:gradFill>
          <a:ln w="9525">
            <a:noFill/>
            <a:miter lim="800000"/>
            <a:headEnd/>
            <a:tailEnd/>
          </a:ln>
          <a:effectLst/>
        </p:spPr>
        <p:txBody>
          <a:bodyPr wrap="none" anchor="ctr"/>
          <a:lstStyle/>
          <a:p>
            <a:endParaRPr lang="en-US" sz="1100" b="1" dirty="0">
              <a:solidFill>
                <a:srgbClr val="000000"/>
              </a:solidFill>
              <a:latin typeface="Arial"/>
            </a:endParaRPr>
          </a:p>
        </p:txBody>
      </p:sp>
      <p:pic>
        <p:nvPicPr>
          <p:cNvPr id="13" name="Picture 12"/>
          <p:cNvPicPr>
            <a:picLocks/>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79364" y="43878"/>
            <a:ext cx="914400" cy="914400"/>
          </a:xfrm>
          <a:prstGeom prst="rect">
            <a:avLst/>
          </a:prstGeom>
          <a:noFill/>
        </p:spPr>
      </p:pic>
      <p:pic>
        <p:nvPicPr>
          <p:cNvPr id="14" name="Picture 13"/>
          <p:cNvPicPr>
            <a:picLocks/>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98236" y="48569"/>
            <a:ext cx="914400" cy="914400"/>
          </a:xfrm>
          <a:prstGeom prst="rect">
            <a:avLst/>
          </a:prstGeom>
          <a:noFill/>
        </p:spPr>
      </p:pic>
      <p:sp>
        <p:nvSpPr>
          <p:cNvPr id="16" name="TextBox 15"/>
          <p:cNvSpPr txBox="1"/>
          <p:nvPr userDrawn="1"/>
        </p:nvSpPr>
        <p:spPr>
          <a:xfrm>
            <a:off x="5310187" y="971283"/>
            <a:ext cx="1571625" cy="184666"/>
          </a:xfrm>
          <a:prstGeom prst="rect">
            <a:avLst/>
          </a:prstGeom>
          <a:solidFill>
            <a:schemeClr val="bg1"/>
          </a:solidFill>
        </p:spPr>
        <p:txBody>
          <a:bodyPr wrap="square" tIns="0" bIns="0" rtlCol="0">
            <a:spAutoFit/>
          </a:bodyPr>
          <a:lstStyle/>
          <a:p>
            <a:pPr algn="ctr"/>
            <a:r>
              <a:rPr lang="en-US" sz="1200" b="1" i="1" dirty="0">
                <a:solidFill>
                  <a:srgbClr val="000099"/>
                </a:solidFill>
                <a:cs typeface="Times New Roman" panose="02020603050405020304" pitchFamily="18" charset="0"/>
              </a:rPr>
              <a:t>Airlifter of Choice</a:t>
            </a:r>
          </a:p>
        </p:txBody>
      </p:sp>
      <p:pic>
        <p:nvPicPr>
          <p:cNvPr id="9" name="Picture 4" descr="http://www.afrc.af.mil/shared/media/photodb/photos/090209-F-4800M-062.jpg">
            <a:extLst>
              <a:ext uri="{FF2B5EF4-FFF2-40B4-BE49-F238E27FC236}">
                <a16:creationId xmlns:a16="http://schemas.microsoft.com/office/drawing/2014/main" id="{5FA87C7C-5289-4EDB-BC2A-AF93FC2DD0F5}"/>
              </a:ext>
            </a:extLst>
          </p:cNvPr>
          <p:cNvPicPr>
            <a:picLocks noChangeAspect="1" noChangeArrowheads="1"/>
          </p:cNvPicPr>
          <p:nvPr userDrawn="1"/>
        </p:nvPicPr>
        <p:blipFill rotWithShape="1">
          <a:blip r:embed="rId8">
            <a:alphaModFix amt="5000"/>
            <a:extLst>
              <a:ext uri="{28A0092B-C50C-407E-A947-70E740481C1C}">
                <a14:useLocalDpi xmlns:a14="http://schemas.microsoft.com/office/drawing/2010/main" val="0"/>
              </a:ext>
            </a:extLst>
          </a:blip>
          <a:srcRect t="2223"/>
          <a:stretch/>
        </p:blipFill>
        <p:spPr bwMode="auto">
          <a:xfrm>
            <a:off x="0" y="1108590"/>
            <a:ext cx="12192000" cy="574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20631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4" r:id="rId3"/>
    <p:sldLayoutId id="2147483679" r:id="rId4"/>
  </p:sldLayoutIdLst>
  <p:transition/>
  <p:hf hdr="0" ft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defRPr>
      </a:lvl2pPr>
      <a:lvl3pPr algn="ctr" rtl="0" eaLnBrk="0" fontAlgn="base" hangingPunct="0">
        <a:spcBef>
          <a:spcPct val="0"/>
        </a:spcBef>
        <a:spcAft>
          <a:spcPct val="0"/>
        </a:spcAft>
        <a:defRPr sz="3200" b="1">
          <a:solidFill>
            <a:schemeClr val="tx2"/>
          </a:solidFill>
          <a:latin typeface="Arial" charset="0"/>
        </a:defRPr>
      </a:lvl3pPr>
      <a:lvl4pPr algn="ctr" rtl="0" eaLnBrk="0" fontAlgn="base" hangingPunct="0">
        <a:spcBef>
          <a:spcPct val="0"/>
        </a:spcBef>
        <a:spcAft>
          <a:spcPct val="0"/>
        </a:spcAft>
        <a:defRPr sz="3200" b="1">
          <a:solidFill>
            <a:schemeClr val="tx2"/>
          </a:solidFill>
          <a:latin typeface="Arial" charset="0"/>
        </a:defRPr>
      </a:lvl4pPr>
      <a:lvl5pPr algn="ctr" rtl="0" eaLnBrk="0" fontAlgn="base" hangingPunct="0">
        <a:spcBef>
          <a:spcPct val="0"/>
        </a:spcBef>
        <a:spcAft>
          <a:spcPct val="0"/>
        </a:spcAft>
        <a:defRPr sz="3200" b="1">
          <a:solidFill>
            <a:schemeClr val="tx2"/>
          </a:solidFill>
          <a:latin typeface="Arial" charset="0"/>
        </a:defRPr>
      </a:lvl5pPr>
      <a:lvl6pPr marL="457200" algn="ctr" rtl="0" eaLnBrk="0" fontAlgn="base" hangingPunct="0">
        <a:spcBef>
          <a:spcPct val="0"/>
        </a:spcBef>
        <a:spcAft>
          <a:spcPct val="0"/>
        </a:spcAft>
        <a:defRPr sz="3200" b="1">
          <a:solidFill>
            <a:schemeClr val="tx2"/>
          </a:solidFill>
          <a:latin typeface="Arial" charset="0"/>
        </a:defRPr>
      </a:lvl6pPr>
      <a:lvl7pPr marL="914400" algn="ctr" rtl="0" eaLnBrk="0" fontAlgn="base" hangingPunct="0">
        <a:spcBef>
          <a:spcPct val="0"/>
        </a:spcBef>
        <a:spcAft>
          <a:spcPct val="0"/>
        </a:spcAft>
        <a:defRPr sz="3200" b="1">
          <a:solidFill>
            <a:schemeClr val="tx2"/>
          </a:solidFill>
          <a:latin typeface="Arial" charset="0"/>
        </a:defRPr>
      </a:lvl7pPr>
      <a:lvl8pPr marL="1371600" algn="ctr" rtl="0" eaLnBrk="0" fontAlgn="base" hangingPunct="0">
        <a:spcBef>
          <a:spcPct val="0"/>
        </a:spcBef>
        <a:spcAft>
          <a:spcPct val="0"/>
        </a:spcAft>
        <a:defRPr sz="3200" b="1">
          <a:solidFill>
            <a:schemeClr val="tx2"/>
          </a:solidFill>
          <a:latin typeface="Arial" charset="0"/>
        </a:defRPr>
      </a:lvl8pPr>
      <a:lvl9pPr marL="1828800" algn="ctr"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0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eaLnBrk="0" fontAlgn="base" hangingPunct="0">
        <a:spcBef>
          <a:spcPct val="20000"/>
        </a:spcBef>
        <a:spcAft>
          <a:spcPct val="0"/>
        </a:spcAft>
        <a:buChar char="»"/>
        <a:defRPr sz="2000" b="1">
          <a:solidFill>
            <a:schemeClr val="tx1"/>
          </a:solidFill>
          <a:latin typeface="+mn-lt"/>
        </a:defRPr>
      </a:lvl6pPr>
      <a:lvl7pPr marL="2971800" indent="-228600" algn="l" rtl="0" eaLnBrk="0" fontAlgn="base" hangingPunct="0">
        <a:spcBef>
          <a:spcPct val="20000"/>
        </a:spcBef>
        <a:spcAft>
          <a:spcPct val="0"/>
        </a:spcAft>
        <a:buChar char="»"/>
        <a:defRPr sz="2000" b="1">
          <a:solidFill>
            <a:schemeClr val="tx1"/>
          </a:solidFill>
          <a:latin typeface="+mn-lt"/>
        </a:defRPr>
      </a:lvl7pPr>
      <a:lvl8pPr marL="3429000" indent="-228600" algn="l" rtl="0" eaLnBrk="0" fontAlgn="base" hangingPunct="0">
        <a:spcBef>
          <a:spcPct val="20000"/>
        </a:spcBef>
        <a:spcAft>
          <a:spcPct val="0"/>
        </a:spcAft>
        <a:buChar char="»"/>
        <a:defRPr sz="2000" b="1">
          <a:solidFill>
            <a:schemeClr val="tx1"/>
          </a:solidFill>
          <a:latin typeface="+mn-lt"/>
        </a:defRPr>
      </a:lvl8pPr>
      <a:lvl9pPr marL="3886200" indent="-228600" algn="l" rtl="0" eaLnBrk="0" fontAlgn="base" hangingPunct="0">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t>PIWG Action Item 18-002</a:t>
            </a:r>
            <a:endParaRPr lang="en-US" dirty="0"/>
          </a:p>
        </p:txBody>
      </p:sp>
      <p:sp>
        <p:nvSpPr>
          <p:cNvPr id="4" name="Slide Number Placeholder 3"/>
          <p:cNvSpPr>
            <a:spLocks noGrp="1"/>
          </p:cNvSpPr>
          <p:nvPr>
            <p:ph type="sldNum" sz="quarter" idx="12"/>
          </p:nvPr>
        </p:nvSpPr>
        <p:spPr/>
        <p:txBody>
          <a:bodyPr/>
          <a:lstStyle/>
          <a:p>
            <a:fld id="{4E9EBC09-8728-46F0-99E6-7C066CF6AFEC}" type="slidenum">
              <a:rPr lang="en-US" smtClean="0">
                <a:solidFill>
                  <a:srgbClr val="000000"/>
                </a:solidFill>
              </a:rPr>
              <a:pPr/>
              <a:t>1</a:t>
            </a:fld>
            <a:endParaRPr lang="en-US" dirty="0">
              <a:solidFill>
                <a:srgbClr val="000000"/>
              </a:solidFill>
            </a:endParaRPr>
          </a:p>
        </p:txBody>
      </p:sp>
      <p:sp>
        <p:nvSpPr>
          <p:cNvPr id="7" name="DataBox4"/>
          <p:cNvSpPr>
            <a:spLocks noGrp="1"/>
          </p:cNvSpPr>
          <p:nvPr>
            <p:ph sz="half" idx="4294967295"/>
          </p:nvPr>
        </p:nvSpPr>
        <p:spPr>
          <a:xfrm>
            <a:off x="6295555" y="3703320"/>
            <a:ext cx="5843108" cy="3154680"/>
          </a:xfrm>
        </p:spPr>
        <p:txBody>
          <a:bodyPr/>
          <a:lstStyle/>
          <a:p>
            <a:pPr marL="0" indent="0">
              <a:buNone/>
            </a:pPr>
            <a:r>
              <a:rPr lang="en-US" sz="1600" dirty="0"/>
              <a:t>Technical Recommendation</a:t>
            </a:r>
          </a:p>
          <a:p>
            <a:pPr marL="171450" indent="-171450"/>
            <a:endParaRPr lang="en-US" sz="1600" dirty="0"/>
          </a:p>
        </p:txBody>
      </p:sp>
      <p:sp>
        <p:nvSpPr>
          <p:cNvPr id="8" name="DataBox1"/>
          <p:cNvSpPr>
            <a:spLocks noGrp="1"/>
          </p:cNvSpPr>
          <p:nvPr>
            <p:ph sz="half" idx="4294967295"/>
          </p:nvPr>
        </p:nvSpPr>
        <p:spPr>
          <a:xfrm>
            <a:off x="126996" y="1089057"/>
            <a:ext cx="5957408" cy="2513680"/>
          </a:xfrm>
        </p:spPr>
        <p:txBody>
          <a:bodyPr/>
          <a:lstStyle/>
          <a:p>
            <a:pPr marL="0" indent="0">
              <a:spcBef>
                <a:spcPts val="0"/>
              </a:spcBef>
              <a:buNone/>
            </a:pPr>
            <a:r>
              <a:rPr lang="en-US" sz="1800" dirty="0"/>
              <a:t>Title: </a:t>
            </a:r>
          </a:p>
          <a:p>
            <a:pPr marL="0" indent="0">
              <a:spcBef>
                <a:spcPts val="0"/>
              </a:spcBef>
              <a:buNone/>
            </a:pPr>
            <a:r>
              <a:rPr lang="en-US" sz="1800" dirty="0"/>
              <a:t>Opened: 			WUC: </a:t>
            </a:r>
          </a:p>
          <a:p>
            <a:pPr marL="0" indent="0">
              <a:spcBef>
                <a:spcPts val="0"/>
              </a:spcBef>
              <a:buNone/>
            </a:pPr>
            <a:r>
              <a:rPr lang="en-US" sz="1800" dirty="0"/>
              <a:t>P/N: 				NSN:</a:t>
            </a:r>
          </a:p>
          <a:p>
            <a:pPr marL="0" indent="0">
              <a:spcBef>
                <a:spcPts val="0"/>
              </a:spcBef>
              <a:buNone/>
            </a:pPr>
            <a:r>
              <a:rPr lang="en-US" sz="1800" dirty="0"/>
              <a:t>Tech Data:</a:t>
            </a:r>
          </a:p>
          <a:p>
            <a:pPr marL="0" indent="0">
              <a:spcBef>
                <a:spcPts val="0"/>
              </a:spcBef>
              <a:buNone/>
            </a:pPr>
            <a:r>
              <a:rPr lang="en-US" sz="1800" dirty="0"/>
              <a:t>Initiator:</a:t>
            </a:r>
            <a:endParaRPr lang="en-US" sz="1800" b="0" dirty="0"/>
          </a:p>
          <a:p>
            <a:pPr marL="0" indent="0">
              <a:spcBef>
                <a:spcPts val="0"/>
              </a:spcBef>
              <a:buNone/>
            </a:pPr>
            <a:r>
              <a:rPr lang="en-US" sz="1800" dirty="0"/>
              <a:t>Action Officer:</a:t>
            </a:r>
            <a:endParaRPr lang="en-US" sz="1800" b="0" dirty="0"/>
          </a:p>
          <a:p>
            <a:pPr marL="0" indent="0">
              <a:spcBef>
                <a:spcPts val="0"/>
              </a:spcBef>
              <a:buNone/>
            </a:pPr>
            <a:r>
              <a:rPr lang="en-US" sz="1800" dirty="0"/>
              <a:t>Current Status:</a:t>
            </a:r>
          </a:p>
          <a:p>
            <a:pPr marL="0" indent="0">
              <a:spcBef>
                <a:spcPts val="0"/>
              </a:spcBef>
              <a:buNone/>
            </a:pPr>
            <a:r>
              <a:rPr lang="en-US" sz="1800" dirty="0"/>
              <a:t>Status Recommendation:</a:t>
            </a:r>
          </a:p>
        </p:txBody>
      </p:sp>
      <p:sp>
        <p:nvSpPr>
          <p:cNvPr id="9" name="DataBox2"/>
          <p:cNvSpPr>
            <a:spLocks noGrp="1"/>
          </p:cNvSpPr>
          <p:nvPr>
            <p:ph sz="half" idx="4294967295"/>
          </p:nvPr>
        </p:nvSpPr>
        <p:spPr>
          <a:xfrm>
            <a:off x="6295555" y="1089057"/>
            <a:ext cx="5843108" cy="2513680"/>
          </a:xfrm>
        </p:spPr>
        <p:txBody>
          <a:bodyPr/>
          <a:lstStyle/>
          <a:p>
            <a:pPr marL="0" indent="0">
              <a:buNone/>
            </a:pPr>
            <a:r>
              <a:rPr lang="en-US" sz="1600" dirty="0">
                <a:solidFill>
                  <a:srgbClr val="000000"/>
                </a:solidFill>
              </a:rPr>
              <a:t>Historical Milestones</a:t>
            </a:r>
          </a:p>
          <a:p>
            <a:pPr marL="0" indent="0">
              <a:buNone/>
            </a:pPr>
            <a:endParaRPr lang="en-US" sz="1600" dirty="0">
              <a:solidFill>
                <a:srgbClr val="000000"/>
              </a:solidFill>
            </a:endParaRPr>
          </a:p>
          <a:p>
            <a:pPr marL="0" indent="0">
              <a:buNone/>
            </a:pPr>
            <a:endParaRPr lang="en-US" sz="1600" dirty="0">
              <a:solidFill>
                <a:srgbClr val="000000"/>
              </a:solidFill>
            </a:endParaRPr>
          </a:p>
          <a:p>
            <a:pPr marL="0" indent="0">
              <a:buNone/>
            </a:pPr>
            <a:endParaRPr lang="en-US" sz="1600" dirty="0">
              <a:solidFill>
                <a:srgbClr val="000000"/>
              </a:solidFill>
            </a:endParaRPr>
          </a:p>
          <a:p>
            <a:pPr marL="0" indent="0">
              <a:buNone/>
            </a:pPr>
            <a:r>
              <a:rPr lang="en-US" sz="1600" dirty="0"/>
              <a:t>Milestone Schedule</a:t>
            </a:r>
            <a:endParaRPr lang="en-US" sz="1400" dirty="0"/>
          </a:p>
          <a:p>
            <a:pPr marL="0" indent="0">
              <a:buNone/>
            </a:pPr>
            <a:endParaRPr lang="en-US" sz="1600" dirty="0">
              <a:solidFill>
                <a:srgbClr val="000000"/>
              </a:solidFill>
            </a:endParaRPr>
          </a:p>
        </p:txBody>
      </p:sp>
      <p:sp>
        <p:nvSpPr>
          <p:cNvPr id="2" name="DataBox3"/>
          <p:cNvSpPr>
            <a:spLocks noGrp="1"/>
          </p:cNvSpPr>
          <p:nvPr>
            <p:ph sz="half" idx="4294967295"/>
          </p:nvPr>
        </p:nvSpPr>
        <p:spPr>
          <a:xfrm>
            <a:off x="126996" y="3703320"/>
            <a:ext cx="5957408" cy="3154680"/>
          </a:xfrm>
        </p:spPr>
        <p:txBody>
          <a:bodyPr/>
          <a:lstStyle/>
          <a:p>
            <a:pPr marL="55563" lvl="1" indent="0">
              <a:buNone/>
            </a:pPr>
            <a:r>
              <a:rPr lang="en-US" sz="1600" dirty="0"/>
              <a:t>Problem Background</a:t>
            </a:r>
          </a:p>
        </p:txBody>
      </p:sp>
      <p:sp>
        <p:nvSpPr>
          <p:cNvPr id="3" name="TextBox 2">
            <a:extLst>
              <a:ext uri="{FF2B5EF4-FFF2-40B4-BE49-F238E27FC236}">
                <a16:creationId xmlns:a16="http://schemas.microsoft.com/office/drawing/2014/main" id="{1F61301C-A609-4ADE-B598-92819C7940D8}"/>
              </a:ext>
            </a:extLst>
          </p:cNvPr>
          <p:cNvSpPr txBox="1"/>
          <p:nvPr/>
        </p:nvSpPr>
        <p:spPr>
          <a:xfrm>
            <a:off x="749808" y="1097280"/>
            <a:ext cx="5277485" cy="365760"/>
          </a:xfrm>
          <a:prstGeom prst="rect">
            <a:avLst/>
          </a:prstGeom>
          <a:noFill/>
        </p:spPr>
        <p:txBody>
          <a:bodyPr vert="horz" rtlCol="0">
            <a:spAutoFit/>
          </a:bodyPr>
          <a:lstStyle/>
          <a:p>
            <a:r>
              <a:rPr lang="en-US"/>
              <a:t>This is Title #2</a:t>
            </a:r>
          </a:p>
        </p:txBody>
      </p:sp>
      <p:sp>
        <p:nvSpPr>
          <p:cNvPr id="6" name="TextBox 5">
            <a:extLst>
              <a:ext uri="{FF2B5EF4-FFF2-40B4-BE49-F238E27FC236}">
                <a16:creationId xmlns:a16="http://schemas.microsoft.com/office/drawing/2014/main" id="{BEBEE305-4AB0-4910-A1D0-92E03111BA1B}"/>
              </a:ext>
            </a:extLst>
          </p:cNvPr>
          <p:cNvSpPr txBox="1"/>
          <p:nvPr/>
        </p:nvSpPr>
        <p:spPr>
          <a:xfrm>
            <a:off x="1143000" y="1371600"/>
            <a:ext cx="2578100" cy="365760"/>
          </a:xfrm>
          <a:prstGeom prst="rect">
            <a:avLst/>
          </a:prstGeom>
          <a:noFill/>
        </p:spPr>
        <p:txBody>
          <a:bodyPr vert="horz" rtlCol="0">
            <a:spAutoFit/>
          </a:bodyPr>
          <a:lstStyle/>
          <a:p>
            <a:r>
              <a:rPr lang="en-US"/>
              <a:t>9/16/2020</a:t>
            </a:r>
          </a:p>
        </p:txBody>
      </p:sp>
      <p:sp>
        <p:nvSpPr>
          <p:cNvPr id="10" name="TextBox 9">
            <a:extLst>
              <a:ext uri="{FF2B5EF4-FFF2-40B4-BE49-F238E27FC236}">
                <a16:creationId xmlns:a16="http://schemas.microsoft.com/office/drawing/2014/main" id="{DE10C9B8-3A17-4970-9DE6-FE802DCD39A7}"/>
              </a:ext>
            </a:extLst>
          </p:cNvPr>
          <p:cNvSpPr txBox="1"/>
          <p:nvPr/>
        </p:nvSpPr>
        <p:spPr>
          <a:xfrm>
            <a:off x="667512" y="1636776"/>
            <a:ext cx="3200400" cy="365760"/>
          </a:xfrm>
          <a:prstGeom prst="rect">
            <a:avLst/>
          </a:prstGeom>
          <a:noFill/>
        </p:spPr>
        <p:txBody>
          <a:bodyPr vert="horz" rtlCol="0">
            <a:spAutoFit/>
          </a:bodyPr>
          <a:lstStyle/>
          <a:p>
            <a:r>
              <a:rPr lang="en-US"/>
              <a:t>Pn2</a:t>
            </a:r>
          </a:p>
        </p:txBody>
      </p:sp>
      <p:sp>
        <p:nvSpPr>
          <p:cNvPr id="11" name="TextBox 10">
            <a:extLst>
              <a:ext uri="{FF2B5EF4-FFF2-40B4-BE49-F238E27FC236}">
                <a16:creationId xmlns:a16="http://schemas.microsoft.com/office/drawing/2014/main" id="{40BDA156-C1AE-468B-AB65-8227FCFE6CF5}"/>
              </a:ext>
            </a:extLst>
          </p:cNvPr>
          <p:cNvSpPr txBox="1"/>
          <p:nvPr/>
        </p:nvSpPr>
        <p:spPr>
          <a:xfrm>
            <a:off x="1362456" y="1920240"/>
            <a:ext cx="5029200" cy="646331"/>
          </a:xfrm>
          <a:prstGeom prst="rect">
            <a:avLst/>
          </a:prstGeom>
          <a:noFill/>
        </p:spPr>
        <p:txBody>
          <a:bodyPr vert="horz" rtlCol="0">
            <a:spAutoFit/>
          </a:bodyPr>
          <a:lstStyle/>
          <a:p>
            <a:r>
              <a:rPr lang="en-US"/>
              <a:t>Tech 2</a:t>
            </a:r>
          </a:p>
          <a:p>
            <a:r>
              <a:rPr lang="en-US"/>
              <a:t> </a:t>
            </a:r>
          </a:p>
        </p:txBody>
      </p:sp>
      <p:sp>
        <p:nvSpPr>
          <p:cNvPr id="12" name="TextBox 11">
            <a:extLst>
              <a:ext uri="{FF2B5EF4-FFF2-40B4-BE49-F238E27FC236}">
                <a16:creationId xmlns:a16="http://schemas.microsoft.com/office/drawing/2014/main" id="{59317FB9-CFD8-4408-9C18-94A03A3258D9}"/>
              </a:ext>
            </a:extLst>
          </p:cNvPr>
          <p:cNvSpPr txBox="1"/>
          <p:nvPr/>
        </p:nvSpPr>
        <p:spPr>
          <a:xfrm>
            <a:off x="4489704" y="1371600"/>
            <a:ext cx="1473200" cy="365760"/>
          </a:xfrm>
          <a:prstGeom prst="rect">
            <a:avLst/>
          </a:prstGeom>
          <a:noFill/>
        </p:spPr>
        <p:txBody>
          <a:bodyPr vert="horz" rtlCol="0">
            <a:spAutoFit/>
          </a:bodyPr>
          <a:lstStyle/>
          <a:p>
            <a:r>
              <a:rPr lang="en-US"/>
              <a:t>WUC2</a:t>
            </a:r>
          </a:p>
        </p:txBody>
      </p:sp>
      <p:sp>
        <p:nvSpPr>
          <p:cNvPr id="13" name="TextBox 12">
            <a:extLst>
              <a:ext uri="{FF2B5EF4-FFF2-40B4-BE49-F238E27FC236}">
                <a16:creationId xmlns:a16="http://schemas.microsoft.com/office/drawing/2014/main" id="{78785FB8-69B5-4DA9-A946-E7E566AB608B}"/>
              </a:ext>
            </a:extLst>
          </p:cNvPr>
          <p:cNvSpPr txBox="1"/>
          <p:nvPr/>
        </p:nvSpPr>
        <p:spPr>
          <a:xfrm>
            <a:off x="4425696" y="1651000"/>
            <a:ext cx="1636776" cy="365760"/>
          </a:xfrm>
          <a:prstGeom prst="rect">
            <a:avLst/>
          </a:prstGeom>
          <a:noFill/>
        </p:spPr>
        <p:txBody>
          <a:bodyPr vert="horz" rtlCol="0">
            <a:spAutoFit/>
          </a:bodyPr>
          <a:lstStyle/>
          <a:p>
            <a:r>
              <a:rPr lang="en-US"/>
              <a:t>NSN2</a:t>
            </a:r>
          </a:p>
        </p:txBody>
      </p:sp>
      <p:sp>
        <p:nvSpPr>
          <p:cNvPr id="14" name="TextBox 13">
            <a:extLst>
              <a:ext uri="{FF2B5EF4-FFF2-40B4-BE49-F238E27FC236}">
                <a16:creationId xmlns:a16="http://schemas.microsoft.com/office/drawing/2014/main" id="{0C355CAE-256A-49B9-83C9-F444A9E4E4CB}"/>
              </a:ext>
            </a:extLst>
          </p:cNvPr>
          <p:cNvSpPr txBox="1"/>
          <p:nvPr/>
        </p:nvSpPr>
        <p:spPr>
          <a:xfrm>
            <a:off x="1115568" y="2194560"/>
            <a:ext cx="5029200" cy="365760"/>
          </a:xfrm>
          <a:prstGeom prst="rect">
            <a:avLst/>
          </a:prstGeom>
          <a:noFill/>
        </p:spPr>
        <p:txBody>
          <a:bodyPr vert="horz" rtlCol="0">
            <a:spAutoFit/>
          </a:bodyPr>
          <a:lstStyle/>
          <a:p>
            <a:r>
              <a:rPr lang="en-US"/>
              <a:t>IN2</a:t>
            </a:r>
          </a:p>
        </p:txBody>
      </p:sp>
      <p:sp>
        <p:nvSpPr>
          <p:cNvPr id="15" name="TextBox 14">
            <a:extLst>
              <a:ext uri="{FF2B5EF4-FFF2-40B4-BE49-F238E27FC236}">
                <a16:creationId xmlns:a16="http://schemas.microsoft.com/office/drawing/2014/main" id="{FC95D70B-92FF-4E38-AAE5-A394FD014309}"/>
              </a:ext>
            </a:extLst>
          </p:cNvPr>
          <p:cNvSpPr txBox="1"/>
          <p:nvPr/>
        </p:nvSpPr>
        <p:spPr>
          <a:xfrm>
            <a:off x="5065776" y="2249424"/>
            <a:ext cx="960120" cy="365760"/>
          </a:xfrm>
          <a:prstGeom prst="rect">
            <a:avLst/>
          </a:prstGeom>
          <a:noFill/>
        </p:spPr>
        <p:txBody>
          <a:bodyPr vert="horz" rtlCol="0">
            <a:spAutoFit/>
          </a:bodyPr>
          <a:lstStyle/>
          <a:p>
            <a:r>
              <a:rPr lang="en-US"/>
              <a:t>ᰕ/</a:t>
            </a:r>
          </a:p>
        </p:txBody>
      </p:sp>
      <p:sp>
        <p:nvSpPr>
          <p:cNvPr id="16" name="TextBox 15">
            <a:extLst>
              <a:ext uri="{FF2B5EF4-FFF2-40B4-BE49-F238E27FC236}">
                <a16:creationId xmlns:a16="http://schemas.microsoft.com/office/drawing/2014/main" id="{875A48E5-7375-4EFB-AD3E-B3FBA30FAAFE}"/>
              </a:ext>
            </a:extLst>
          </p:cNvPr>
          <p:cNvSpPr txBox="1"/>
          <p:nvPr/>
        </p:nvSpPr>
        <p:spPr>
          <a:xfrm>
            <a:off x="1792224" y="2468880"/>
            <a:ext cx="4318000" cy="365760"/>
          </a:xfrm>
          <a:prstGeom prst="rect">
            <a:avLst/>
          </a:prstGeom>
          <a:noFill/>
        </p:spPr>
        <p:txBody>
          <a:bodyPr vert="horz" rtlCol="0">
            <a:spAutoFit/>
          </a:bodyPr>
          <a:lstStyle/>
          <a:p>
            <a:r>
              <a:rPr lang="en-US"/>
              <a:t>AON2</a:t>
            </a:r>
          </a:p>
        </p:txBody>
      </p:sp>
      <p:sp>
        <p:nvSpPr>
          <p:cNvPr id="17" name="TextBox 16">
            <a:extLst>
              <a:ext uri="{FF2B5EF4-FFF2-40B4-BE49-F238E27FC236}">
                <a16:creationId xmlns:a16="http://schemas.microsoft.com/office/drawing/2014/main" id="{75243CAF-E223-4629-B21D-5EF2F12EE543}"/>
              </a:ext>
            </a:extLst>
          </p:cNvPr>
          <p:cNvSpPr txBox="1"/>
          <p:nvPr/>
        </p:nvSpPr>
        <p:spPr>
          <a:xfrm>
            <a:off x="5065776" y="2478024"/>
            <a:ext cx="960120" cy="365760"/>
          </a:xfrm>
          <a:prstGeom prst="rect">
            <a:avLst/>
          </a:prstGeom>
          <a:noFill/>
        </p:spPr>
        <p:txBody>
          <a:bodyPr vert="horz" rtlCol="0">
            <a:spAutoFit/>
          </a:bodyPr>
          <a:lstStyle/>
          <a:p>
            <a:r>
              <a:rPr lang="en-US"/>
              <a:t>ᰕ2</a:t>
            </a:r>
          </a:p>
        </p:txBody>
      </p:sp>
      <p:sp>
        <p:nvSpPr>
          <p:cNvPr id="18" name="TextBox 17">
            <a:extLst>
              <a:ext uri="{FF2B5EF4-FFF2-40B4-BE49-F238E27FC236}">
                <a16:creationId xmlns:a16="http://schemas.microsoft.com/office/drawing/2014/main" id="{47FDBDD6-FB95-4133-B6DC-9C7447C06851}"/>
              </a:ext>
            </a:extLst>
          </p:cNvPr>
          <p:cNvSpPr txBox="1"/>
          <p:nvPr/>
        </p:nvSpPr>
        <p:spPr>
          <a:xfrm>
            <a:off x="1865376" y="2734056"/>
            <a:ext cx="4224528" cy="365760"/>
          </a:xfrm>
          <a:prstGeom prst="rect">
            <a:avLst/>
          </a:prstGeom>
          <a:noFill/>
        </p:spPr>
        <p:txBody>
          <a:bodyPr vert="horz" rtlCol="0">
            <a:spAutoFit/>
          </a:bodyPr>
          <a:lstStyle/>
          <a:p>
            <a:r>
              <a:rPr lang="en-US"/>
              <a:t>Open</a:t>
            </a:r>
          </a:p>
        </p:txBody>
      </p:sp>
      <p:sp>
        <p:nvSpPr>
          <p:cNvPr id="19" name="TextBox 18">
            <a:extLst>
              <a:ext uri="{FF2B5EF4-FFF2-40B4-BE49-F238E27FC236}">
                <a16:creationId xmlns:a16="http://schemas.microsoft.com/office/drawing/2014/main" id="{87FB77A0-AC44-4C72-9FDF-3B834822E196}"/>
              </a:ext>
            </a:extLst>
          </p:cNvPr>
          <p:cNvSpPr txBox="1"/>
          <p:nvPr/>
        </p:nvSpPr>
        <p:spPr>
          <a:xfrm>
            <a:off x="2953512" y="3017520"/>
            <a:ext cx="3149600" cy="365760"/>
          </a:xfrm>
          <a:prstGeom prst="rect">
            <a:avLst/>
          </a:prstGeom>
          <a:noFill/>
        </p:spPr>
        <p:txBody>
          <a:bodyPr vert="horz" rtlCol="0">
            <a:spAutoFit/>
          </a:bodyPr>
          <a:lstStyle/>
          <a:p>
            <a:r>
              <a:rPr lang="en-US"/>
              <a:t>Close Project</a:t>
            </a:r>
          </a:p>
        </p:txBody>
      </p:sp>
      <p:sp>
        <p:nvSpPr>
          <p:cNvPr id="20" name="TextBox 19">
            <a:extLst>
              <a:ext uri="{FF2B5EF4-FFF2-40B4-BE49-F238E27FC236}">
                <a16:creationId xmlns:a16="http://schemas.microsoft.com/office/drawing/2014/main" id="{63CEDCD8-6748-4566-BAAF-2968F00A6997}"/>
              </a:ext>
            </a:extLst>
          </p:cNvPr>
          <p:cNvSpPr txBox="1"/>
          <p:nvPr/>
        </p:nvSpPr>
        <p:spPr>
          <a:xfrm>
            <a:off x="6309360" y="1362456"/>
            <a:ext cx="5678424" cy="276999"/>
          </a:xfrm>
          <a:prstGeom prst="rect">
            <a:avLst/>
          </a:prstGeom>
          <a:noFill/>
        </p:spPr>
        <p:txBody>
          <a:bodyPr vert="horz" rtlCol="0">
            <a:spAutoFit/>
          </a:bodyPr>
          <a:lstStyle/>
          <a:p>
            <a:r>
              <a:rPr lang="en-US" sz="1200"/>
              <a:t>- History Milestones1</a:t>
            </a:r>
          </a:p>
        </p:txBody>
      </p:sp>
      <p:sp>
        <p:nvSpPr>
          <p:cNvPr id="21" name="TextBox 20">
            <a:extLst>
              <a:ext uri="{FF2B5EF4-FFF2-40B4-BE49-F238E27FC236}">
                <a16:creationId xmlns:a16="http://schemas.microsoft.com/office/drawing/2014/main" id="{9530319C-C4C2-49D8-A851-F35029E50BAF}"/>
              </a:ext>
            </a:extLst>
          </p:cNvPr>
          <p:cNvSpPr txBox="1"/>
          <p:nvPr/>
        </p:nvSpPr>
        <p:spPr>
          <a:xfrm>
            <a:off x="6309360" y="2532888"/>
            <a:ext cx="5678424" cy="276999"/>
          </a:xfrm>
          <a:prstGeom prst="rect">
            <a:avLst/>
          </a:prstGeom>
          <a:noFill/>
        </p:spPr>
        <p:txBody>
          <a:bodyPr vert="horz" rtlCol="0">
            <a:spAutoFit/>
          </a:bodyPr>
          <a:lstStyle/>
          <a:p>
            <a:r>
              <a:rPr lang="en-US" sz="1200"/>
              <a:t>- Mile Sch A</a:t>
            </a:r>
          </a:p>
        </p:txBody>
      </p:sp>
      <p:sp>
        <p:nvSpPr>
          <p:cNvPr id="22" name="TextBox 21">
            <a:extLst>
              <a:ext uri="{FF2B5EF4-FFF2-40B4-BE49-F238E27FC236}">
                <a16:creationId xmlns:a16="http://schemas.microsoft.com/office/drawing/2014/main" id="{1CEE8045-5269-4B3B-9E7B-6E3310FEC6E9}"/>
              </a:ext>
            </a:extLst>
          </p:cNvPr>
          <p:cNvSpPr txBox="1"/>
          <p:nvPr/>
        </p:nvSpPr>
        <p:spPr>
          <a:xfrm>
            <a:off x="182880" y="3968496"/>
            <a:ext cx="5788152" cy="2246769"/>
          </a:xfrm>
          <a:prstGeom prst="rect">
            <a:avLst/>
          </a:prstGeom>
          <a:noFill/>
        </p:spPr>
        <p:txBody>
          <a:bodyPr vert="horz" rtlCol="0">
            <a:spAutoFit/>
          </a:bodyPr>
          <a:lstStyle/>
          <a:p>
            <a:r>
              <a:rPr lang="en-US" sz="1400"/>
              <a:t>Background of the Problem . Remember all of that reading you did to choose your topic? This section of your proposal is where you share that knowledge with your reader. In this section you should: Demonstrate that you have thoroughly researched your topic; show this by discussing the breadth and depth of prior work in this area …</a:t>
            </a:r>
          </a:p>
          <a:p>
            <a:r>
              <a:rPr lang="en-US" sz="1400"/>
              <a:t> </a:t>
            </a:r>
          </a:p>
          <a:p>
            <a:r>
              <a:rPr lang="en-US" sz="1400"/>
              <a:t>- Some Stuff Here</a:t>
            </a:r>
          </a:p>
          <a:p>
            <a:r>
              <a:rPr lang="en-US" sz="1400"/>
              <a:t>    A. This is one</a:t>
            </a:r>
          </a:p>
          <a:p>
            <a:r>
              <a:rPr lang="en-US" sz="1400"/>
              <a:t>    B. This is another</a:t>
            </a:r>
          </a:p>
          <a:p>
            <a:r>
              <a:rPr lang="en-US" sz="1400"/>
              <a:t>    C. Somting Else</a:t>
            </a:r>
          </a:p>
        </p:txBody>
      </p:sp>
      <p:sp>
        <p:nvSpPr>
          <p:cNvPr id="23" name="TextBox 22">
            <a:extLst>
              <a:ext uri="{FF2B5EF4-FFF2-40B4-BE49-F238E27FC236}">
                <a16:creationId xmlns:a16="http://schemas.microsoft.com/office/drawing/2014/main" id="{7CA41934-406D-4AEC-978B-E46B08283AFC}"/>
              </a:ext>
            </a:extLst>
          </p:cNvPr>
          <p:cNvSpPr txBox="1"/>
          <p:nvPr/>
        </p:nvSpPr>
        <p:spPr>
          <a:xfrm>
            <a:off x="6291072" y="3968496"/>
            <a:ext cx="5788152" cy="1169551"/>
          </a:xfrm>
          <a:prstGeom prst="rect">
            <a:avLst/>
          </a:prstGeom>
          <a:noFill/>
        </p:spPr>
        <p:txBody>
          <a:bodyPr vert="horz" rtlCol="0">
            <a:spAutoFit/>
          </a:bodyPr>
          <a:lstStyle/>
          <a:p>
            <a:r>
              <a:rPr lang="en-US" sz="1400"/>
              <a:t>The purpose of Technical Solution (TS) is to help in the selection of the design and implementing solution to requirements. Technical Solution involves working with product, product components, lifecycle model selection etc. TS focuses on evaluating, selecting solutions, developing details designs and then implementing these designs.</a:t>
            </a:r>
          </a:p>
        </p:txBody>
      </p:sp>
      <p:sp>
        <p:nvSpPr>
          <p:cNvPr id="24" name="Rectangle 23">
            <a:extLst>
              <a:ext uri="{FF2B5EF4-FFF2-40B4-BE49-F238E27FC236}">
                <a16:creationId xmlns:a16="http://schemas.microsoft.com/office/drawing/2014/main" id="{17EE9FB9-FD63-44E6-A99A-30CCA8CF35B8}"/>
              </a:ext>
            </a:extLst>
          </p:cNvPr>
          <p:cNvSpPr/>
          <p:nvPr/>
        </p:nvSpPr>
        <p:spPr bwMode="auto">
          <a:xfrm>
            <a:off x="9207500" y="190500"/>
            <a:ext cx="723900" cy="723900"/>
          </a:xfrm>
          <a:prstGeom prst="rect">
            <a:avLst/>
          </a:prstGeom>
          <a:solidFill>
            <a:srgbClr val="FFFF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5" name="TextBox 24">
            <a:extLst>
              <a:ext uri="{FF2B5EF4-FFF2-40B4-BE49-F238E27FC236}">
                <a16:creationId xmlns:a16="http://schemas.microsoft.com/office/drawing/2014/main" id="{6CF99DDF-2FE3-46C5-B054-54BB3FD077AB}"/>
              </a:ext>
            </a:extLst>
          </p:cNvPr>
          <p:cNvSpPr txBox="1"/>
          <p:nvPr/>
        </p:nvSpPr>
        <p:spPr>
          <a:xfrm>
            <a:off x="9258300" y="114300"/>
            <a:ext cx="723900" cy="892552"/>
          </a:xfrm>
          <a:prstGeom prst="rect">
            <a:avLst/>
          </a:prstGeom>
          <a:noFill/>
        </p:spPr>
        <p:txBody>
          <a:bodyPr vert="horz" rtlCol="0">
            <a:spAutoFit/>
          </a:bodyPr>
          <a:lstStyle/>
          <a:p>
            <a:r>
              <a:rPr lang="en-US" sz="5200"/>
              <a:t>Y</a:t>
            </a:r>
          </a:p>
        </p:txBody>
      </p:sp>
    </p:spTree>
    <p:extLst>
      <p:ext uri="{BB962C8B-B14F-4D97-AF65-F5344CB8AC3E}">
        <p14:creationId xmlns:p14="http://schemas.microsoft.com/office/powerpoint/2010/main" val="3256491572"/>
      </p:ext>
    </p:extLst>
  </p:cSld>
  <p:clrMapOvr>
    <a:masterClrMapping/>
  </p:clrMapOvr>
  <p:transition/>
</p:sld>
</file>

<file path=ppt/theme/theme1.xml><?xml version="1.0" encoding="utf-8"?>
<a:theme xmlns:a="http://schemas.openxmlformats.org/drawingml/2006/main" name="1_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BAF69B99080249A3914E3579D92C16" ma:contentTypeVersion="4" ma:contentTypeDescription="Create a new document." ma:contentTypeScope="" ma:versionID="0f9914b082425826d23f6110b5f3d7cb">
  <xsd:schema xmlns:xsd="http://www.w3.org/2001/XMLSchema" xmlns:xs="http://www.w3.org/2001/XMLSchema" xmlns:p="http://schemas.microsoft.com/office/2006/metadata/properties" xmlns:ns2="52c9c5b4-cdfc-4c48-bb59-69e421c2e0d8" targetNamespace="http://schemas.microsoft.com/office/2006/metadata/properties" ma:root="true" ma:fieldsID="e4455ee2d899b4bd46b7b5c9fefc55e3" ns2:_="">
    <xsd:import namespace="52c9c5b4-cdfc-4c48-bb59-69e421c2e0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c9c5b4-cdfc-4c48-bb59-69e421c2e0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507C1F-597C-46E0-B38A-93206C8D4D64}">
  <ds:schemaRefs>
    <ds:schemaRef ds:uri="http://schemas.microsoft.com/sharepoint/v3/contenttype/forms"/>
  </ds:schemaRefs>
</ds:datastoreItem>
</file>

<file path=customXml/itemProps2.xml><?xml version="1.0" encoding="utf-8"?>
<ds:datastoreItem xmlns:ds="http://schemas.openxmlformats.org/officeDocument/2006/customXml" ds:itemID="{BA63CB79-D955-4144-8235-BEA7782D08C3}">
  <ds:schemaRefs>
    <ds:schemaRef ds:uri="http://schemas.microsoft.com/office/2006/metadata/properties"/>
    <ds:schemaRef ds:uri="http://purl.org/dc/terms/"/>
    <ds:schemaRef ds:uri="52c9c5b4-cdfc-4c48-bb59-69e421c2e0d8"/>
    <ds:schemaRef ds:uri="http://purl.org/dc/dcmitype/"/>
    <ds:schemaRef ds:uri="http://schemas.microsoft.com/office/2006/documentManagement/types"/>
    <ds:schemaRef ds:uri="http://schemas.openxmlformats.org/package/2006/metadata/core-properties"/>
    <ds:schemaRef ds:uri="http://www.w3.org/XML/1998/namespace"/>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D713D47C-5C44-4A6F-8CA2-9E8724493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c9c5b4-cdfc-4c48-bb59-69e421c2e0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6081</TotalTime>
  <Words>351</Words>
  <Application>Microsoft Office PowerPoint</Application>
  <PresentationFormat>Widescreen</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1_Default Design</vt:lpstr>
      <vt:lpstr>PIWG Action Item 18-002</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GOFF, JOSEPH L JR CTR USAF AFMC AFLCMC/WLSEAC</dc:creator>
  <cp:lastModifiedBy>DeHart, John</cp:lastModifiedBy>
  <cp:revision>83</cp:revision>
  <dcterms:created xsi:type="dcterms:W3CDTF">2020-06-24T13:47:49Z</dcterms:created>
  <dcterms:modified xsi:type="dcterms:W3CDTF">2020-09-17T18:14:48Z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0x01010001BAF69B99080249A3914E3579D92C16</vt:lpwstr>
  </property>
</Properties>
</file>