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6"/>
  </p:notesMasterIdLst>
  <p:sldIdLst>
    <p:sldId id="327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B3B178-4D53-4415-A2DB-2237BFAA91F9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E99C28-F785-44E4-8047-1BC416AD9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89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STATUS					RECOMMENDATION: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OPEN</a:t>
            </a:r>
            <a:r>
              <a:rPr lang="en-US" baseline="0" dirty="0"/>
              <a:t> – INVESTIGATION IN WORK (OIIW)			</a:t>
            </a:r>
            <a:r>
              <a:rPr lang="en-US" dirty="0"/>
              <a:t>OPEN</a:t>
            </a:r>
            <a:r>
              <a:rPr lang="en-US" baseline="0" dirty="0"/>
              <a:t> – INVESTIGATION IN WORK (OIIW)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/>
              <a:t>OPEN – AWAITING FUNDS (O-AF)			OPEN – AWAITING FUNDS (O-AF)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/>
              <a:t>OPEN – AWAITING FIX VERIFICATION (O-FIX)		OPEN – AWAITING FIX VERIFICATION (O-FIX)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/>
              <a:t>OPEN – IN DISPUTE (DISPUTE)			OPEN – IN DISPUTE (DISPUTE)</a:t>
            </a:r>
          </a:p>
          <a:p>
            <a:pPr marL="3200400" lvl="7" indent="0">
              <a:buFont typeface="Arial" panose="020B0604020202020204" pitchFamily="34" charset="0"/>
              <a:buNone/>
            </a:pPr>
            <a:r>
              <a:rPr lang="en-US" baseline="0" dirty="0"/>
              <a:t>		CLOSE – ACCEPTABLE RISK (C-AR)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baseline="0" dirty="0"/>
              <a:t>					CLOSE – ADMINISTRATIVELY (C-ADMIN)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baseline="0" dirty="0"/>
              <a:t>					CLOSE – INVESTIGATION COMPLETE (C-IC)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baseline="0" dirty="0"/>
              <a:t>					CLOSE – CORRECTED &amp; VERIFIED (C-CV)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  <a:p>
            <a:r>
              <a:rPr lang="en-US"/>
              <a:t>IF PARENT DR:  LIST</a:t>
            </a:r>
            <a:r>
              <a:rPr lang="en-US" baseline="0"/>
              <a:t> ALL CHILD DR RCNS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29E8A8-7A5D-4F50-99B3-CF35241BDEF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691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1564149D-CA84-4E68-827D-ABA46180E4BE}" type="slidenum">
              <a:rPr lang="en-US" smtClean="0">
                <a:solidFill>
                  <a:srgbClr val="000000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0" y="2315009"/>
            <a:ext cx="5209117" cy="134259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270000" y="76200"/>
            <a:ext cx="9652000" cy="8382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206" y="1792586"/>
            <a:ext cx="3298596" cy="3300984"/>
          </a:xfrm>
          <a:prstGeom prst="rect">
            <a:avLst/>
          </a:prstGeom>
          <a:noFill/>
        </p:spPr>
      </p:pic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7362703" y="4381501"/>
            <a:ext cx="4670549" cy="17938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POC Name</a:t>
            </a:r>
          </a:p>
          <a:p>
            <a:pPr lvl="0"/>
            <a:r>
              <a:rPr lang="en-US" dirty="0"/>
              <a:t>UNIT/OFF SYM</a:t>
            </a:r>
          </a:p>
          <a:p>
            <a:pPr lvl="0"/>
            <a:r>
              <a:rPr lang="en-US" dirty="0"/>
              <a:t>DSN:  XXX-XXXX</a:t>
            </a:r>
          </a:p>
          <a:p>
            <a:pPr lvl="0"/>
            <a:r>
              <a:rPr lang="en-US" dirty="0"/>
              <a:t>email@us.af.mil</a:t>
            </a:r>
          </a:p>
        </p:txBody>
      </p:sp>
    </p:spTree>
    <p:extLst>
      <p:ext uri="{BB962C8B-B14F-4D97-AF65-F5344CB8AC3E}">
        <p14:creationId xmlns:p14="http://schemas.microsoft.com/office/powerpoint/2010/main" val="5076741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1564149D-CA84-4E68-827D-ABA46180E4BE}" type="slidenum">
              <a:rPr lang="en-US" smtClean="0">
                <a:solidFill>
                  <a:srgbClr val="000000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914400" y="2481263"/>
            <a:ext cx="10390717" cy="191293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270000" y="76200"/>
            <a:ext cx="9652000" cy="8382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7106665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504" y="1128156"/>
            <a:ext cx="11906992" cy="527264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9EBC09-8728-46F0-99E6-7C066CF6AFEC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16903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85629F-F686-4C7F-ADF6-A12ACFE2DBF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Rectangle 205"/>
          <p:cNvSpPr>
            <a:spLocks noChangeArrowheads="1"/>
          </p:cNvSpPr>
          <p:nvPr userDrawn="1"/>
        </p:nvSpPr>
        <p:spPr bwMode="auto">
          <a:xfrm rot="5400000" flipV="1">
            <a:off x="3273742" y="4010978"/>
            <a:ext cx="5629275" cy="45719"/>
          </a:xfrm>
          <a:prstGeom prst="rect">
            <a:avLst/>
          </a:prstGeom>
          <a:gradFill rotWithShape="0">
            <a:gsLst>
              <a:gs pos="0">
                <a:srgbClr val="000099"/>
              </a:gs>
              <a:gs pos="50000">
                <a:schemeClr val="accent2"/>
              </a:gs>
              <a:gs pos="100000">
                <a:srgbClr val="000099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12" name="Rectangle 205"/>
          <p:cNvSpPr>
            <a:spLocks noChangeArrowheads="1"/>
          </p:cNvSpPr>
          <p:nvPr userDrawn="1"/>
        </p:nvSpPr>
        <p:spPr bwMode="auto">
          <a:xfrm rot="10800000" flipV="1">
            <a:off x="14288" y="3631122"/>
            <a:ext cx="12158661" cy="50292"/>
          </a:xfrm>
          <a:prstGeom prst="rect">
            <a:avLst/>
          </a:prstGeom>
          <a:gradFill rotWithShape="0">
            <a:gsLst>
              <a:gs pos="0">
                <a:srgbClr val="000099"/>
              </a:gs>
              <a:gs pos="50000">
                <a:schemeClr val="accent2"/>
              </a:gs>
              <a:gs pos="100000">
                <a:srgbClr val="000099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290733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76200"/>
            <a:ext cx="9652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652000" y="64008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11218C2E-65CB-4471-B8A9-3704A852BB21}" type="slidenum">
              <a:rPr lang="en-US" smtClean="0">
                <a:solidFill>
                  <a:srgbClr val="000000"/>
                </a:solidFill>
                <a:latin typeface="Arial"/>
              </a:rPr>
              <a:pPr/>
              <a:t>‹#›</a:t>
            </a:fld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3" name="Text Box 79"/>
          <p:cNvSpPr txBox="1">
            <a:spLocks noChangeArrowheads="1"/>
          </p:cNvSpPr>
          <p:nvPr/>
        </p:nvSpPr>
        <p:spPr bwMode="auto">
          <a:xfrm>
            <a:off x="3930651" y="85407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sz="1800" b="1" i="1" dirty="0">
              <a:solidFill>
                <a:srgbClr val="3333CC"/>
              </a:solidFill>
              <a:latin typeface="Arial"/>
            </a:endParaRPr>
          </a:p>
        </p:txBody>
      </p:sp>
      <p:sp>
        <p:nvSpPr>
          <p:cNvPr id="15" name="Rectangle 205"/>
          <p:cNvSpPr>
            <a:spLocks noChangeArrowheads="1"/>
          </p:cNvSpPr>
          <p:nvPr/>
        </p:nvSpPr>
        <p:spPr bwMode="auto">
          <a:xfrm flipV="1">
            <a:off x="0" y="997322"/>
            <a:ext cx="12192000" cy="76916"/>
          </a:xfrm>
          <a:prstGeom prst="rect">
            <a:avLst/>
          </a:prstGeom>
          <a:gradFill rotWithShape="0">
            <a:gsLst>
              <a:gs pos="0">
                <a:srgbClr val="000099"/>
              </a:gs>
              <a:gs pos="50000">
                <a:schemeClr val="accent2"/>
              </a:gs>
              <a:gs pos="100000">
                <a:srgbClr val="000099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100" b="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" name="Picture 12"/>
          <p:cNvPicPr>
            <a:picLocks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9364" y="43878"/>
            <a:ext cx="914400" cy="914400"/>
          </a:xfrm>
          <a:prstGeom prst="rect">
            <a:avLst/>
          </a:prstGeom>
          <a:noFill/>
        </p:spPr>
      </p:pic>
      <p:pic>
        <p:nvPicPr>
          <p:cNvPr id="14" name="Picture 13"/>
          <p:cNvPicPr>
            <a:picLocks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36" y="48569"/>
            <a:ext cx="914400" cy="914400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 userDrawn="1"/>
        </p:nvSpPr>
        <p:spPr>
          <a:xfrm>
            <a:off x="5310187" y="958278"/>
            <a:ext cx="1571625" cy="184666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1200" b="1" i="1" dirty="0">
                <a:solidFill>
                  <a:srgbClr val="000099"/>
                </a:solidFill>
                <a:cs typeface="Times New Roman" panose="02020603050405020304" pitchFamily="18" charset="0"/>
              </a:rPr>
              <a:t>Airlifter of Choice</a:t>
            </a:r>
          </a:p>
        </p:txBody>
      </p:sp>
    </p:spTree>
    <p:extLst>
      <p:ext uri="{BB962C8B-B14F-4D97-AF65-F5344CB8AC3E}">
        <p14:creationId xmlns:p14="http://schemas.microsoft.com/office/powerpoint/2010/main" val="2314206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4" r:id="rId3"/>
    <p:sldLayoutId id="2147483679" r:id="rId4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PIWG</a:t>
            </a:r>
            <a:r>
              <a:rPr lang="en-US" dirty="0"/>
              <a:t> Action </a:t>
            </a:r>
            <a:r>
              <a:rPr lang="en-US"/>
              <a:t>Item XX-XXX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EBC09-8728-46F0-99E6-7C066CF6AFEC}" type="slidenum">
              <a:rPr lang="en-US" smtClean="0">
                <a:solidFill>
                  <a:srgbClr val="000000"/>
                </a:solidFill>
              </a:rPr>
              <a:pPr/>
              <a:t>1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DataBox4"/>
          <p:cNvSpPr>
            <a:spLocks noGrp="1"/>
          </p:cNvSpPr>
          <p:nvPr>
            <p:ph sz="half" idx="4294967295"/>
          </p:nvPr>
        </p:nvSpPr>
        <p:spPr>
          <a:xfrm>
            <a:off x="6295555" y="3703320"/>
            <a:ext cx="5843108" cy="315468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Technical Recommendation</a:t>
            </a:r>
          </a:p>
          <a:p>
            <a:pPr marL="171450" indent="-171450"/>
            <a:endParaRPr lang="en-US" sz="1600" dirty="0"/>
          </a:p>
        </p:txBody>
      </p:sp>
      <p:sp>
        <p:nvSpPr>
          <p:cNvPr id="8" name="DataBox1"/>
          <p:cNvSpPr>
            <a:spLocks noGrp="1"/>
          </p:cNvSpPr>
          <p:nvPr>
            <p:ph sz="half" idx="4294967295"/>
          </p:nvPr>
        </p:nvSpPr>
        <p:spPr>
          <a:xfrm>
            <a:off x="126996" y="1089057"/>
            <a:ext cx="5957408" cy="251368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Title: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Opened: 			WUC: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P/N: 				NSN: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Tech Data: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Initiator:</a:t>
            </a:r>
            <a:endParaRPr lang="en-US" sz="1800" b="0" dirty="0"/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Action Officer:</a:t>
            </a:r>
            <a:endParaRPr lang="en-US" sz="1800" b="0" dirty="0"/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Current Status: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Status Recommendation:</a:t>
            </a:r>
          </a:p>
        </p:txBody>
      </p:sp>
      <p:sp>
        <p:nvSpPr>
          <p:cNvPr id="9" name="DataBox2"/>
          <p:cNvSpPr>
            <a:spLocks noGrp="1"/>
          </p:cNvSpPr>
          <p:nvPr>
            <p:ph sz="half" idx="4294967295"/>
          </p:nvPr>
        </p:nvSpPr>
        <p:spPr>
          <a:xfrm>
            <a:off x="6295555" y="1089057"/>
            <a:ext cx="5843108" cy="251368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</a:rPr>
              <a:t>Historical Milestones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1600" dirty="0"/>
              <a:t>Milestone Schedule</a:t>
            </a:r>
            <a:endParaRPr lang="en-US" sz="1400" dirty="0"/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2" name="DataBox3"/>
          <p:cNvSpPr>
            <a:spLocks noGrp="1"/>
          </p:cNvSpPr>
          <p:nvPr>
            <p:ph sz="half" idx="4294967295"/>
          </p:nvPr>
        </p:nvSpPr>
        <p:spPr>
          <a:xfrm>
            <a:off x="126996" y="3703320"/>
            <a:ext cx="5957408" cy="3154680"/>
          </a:xfrm>
        </p:spPr>
        <p:txBody>
          <a:bodyPr/>
          <a:lstStyle/>
          <a:p>
            <a:pPr marL="55563" lvl="1" indent="0">
              <a:buNone/>
            </a:pPr>
            <a:r>
              <a:rPr lang="en-US" sz="1600" dirty="0"/>
              <a:t>Problem Background</a:t>
            </a:r>
          </a:p>
        </p:txBody>
      </p:sp>
    </p:spTree>
    <p:extLst>
      <p:ext uri="{BB962C8B-B14F-4D97-AF65-F5344CB8AC3E}">
        <p14:creationId xmlns:p14="http://schemas.microsoft.com/office/powerpoint/2010/main" val="3256491572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1_Default Design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33CC"/>
      </a:hlink>
      <a:folHlink>
        <a:srgbClr val="3333CC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BAF69B99080249A3914E3579D92C16" ma:contentTypeVersion="4" ma:contentTypeDescription="Create a new document." ma:contentTypeScope="" ma:versionID="0f9914b082425826d23f6110b5f3d7cb">
  <xsd:schema xmlns:xsd="http://www.w3.org/2001/XMLSchema" xmlns:xs="http://www.w3.org/2001/XMLSchema" xmlns:p="http://schemas.microsoft.com/office/2006/metadata/properties" xmlns:ns2="52c9c5b4-cdfc-4c48-bb59-69e421c2e0d8" targetNamespace="http://schemas.microsoft.com/office/2006/metadata/properties" ma:root="true" ma:fieldsID="e4455ee2d899b4bd46b7b5c9fefc55e3" ns2:_="">
    <xsd:import namespace="52c9c5b4-cdfc-4c48-bb59-69e421c2e0d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c9c5b4-cdfc-4c48-bb59-69e421c2e0d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6507C1F-597C-46E0-B38A-93206C8D4D6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A63CB79-D955-4144-8235-BEA7782D08C3}">
  <ds:schemaRefs>
    <ds:schemaRef ds:uri="http://schemas.microsoft.com/office/2006/metadata/properties"/>
    <ds:schemaRef ds:uri="http://purl.org/dc/terms/"/>
    <ds:schemaRef ds:uri="52c9c5b4-cdfc-4c48-bb59-69e421c2e0d8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elements/1.1/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713D47C-5C44-4A6F-8CA2-9E87244933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2c9c5b4-cdfc-4c48-bb59-69e421c2e0d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6073</TotalTime>
  <Words>182</Words>
  <Application>Microsoft Office PowerPoint</Application>
  <PresentationFormat>Widescreen</PresentationFormat>
  <Paragraphs>29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1_Default Design</vt:lpstr>
      <vt:lpstr>PIWG Action Item XX-XXX</vt:lpstr>
    </vt:vector>
  </TitlesOfParts>
  <Company>U.S. Air Force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GOFF, JOSEPH L JR CTR USAF AFMC AFLCMC/WLSEAC</dc:creator>
  <cp:lastModifiedBy>DeHart, John</cp:lastModifiedBy>
  <cp:revision>81</cp:revision>
  <dcterms:created xsi:type="dcterms:W3CDTF">2020-06-24T13:47:49Z</dcterms:created>
  <dcterms:modified xsi:type="dcterms:W3CDTF">2020-09-16T18:53:53Z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0x01010001BAF69B99080249A3914E3579D92C16</vt:lpwstr>
  </property>
</Properties>
</file>