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1464" r:id="rId2"/>
    <p:sldId id="3899" r:id="rId3"/>
    <p:sldId id="3900" r:id="rId4"/>
    <p:sldId id="3901" r:id="rId5"/>
    <p:sldId id="3903" r:id="rId6"/>
    <p:sldId id="3904" r:id="rId7"/>
    <p:sldId id="1567" r:id="rId8"/>
    <p:sldId id="1627" r:id="rId9"/>
    <p:sldId id="1576" r:id="rId10"/>
    <p:sldId id="1593" r:id="rId11"/>
    <p:sldId id="1570" r:id="rId12"/>
    <p:sldId id="1628" r:id="rId13"/>
    <p:sldId id="1571" r:id="rId14"/>
    <p:sldId id="1572" r:id="rId15"/>
    <p:sldId id="1573" r:id="rId16"/>
    <p:sldId id="1574" r:id="rId17"/>
    <p:sldId id="1599" r:id="rId18"/>
    <p:sldId id="1595" r:id="rId19"/>
    <p:sldId id="1596" r:id="rId20"/>
    <p:sldId id="1597" r:id="rId21"/>
    <p:sldId id="1733" r:id="rId22"/>
    <p:sldId id="1639" r:id="rId23"/>
    <p:sldId id="1734" r:id="rId24"/>
    <p:sldId id="1600" r:id="rId25"/>
    <p:sldId id="1601" r:id="rId26"/>
    <p:sldId id="1641" r:id="rId27"/>
    <p:sldId id="1642" r:id="rId28"/>
    <p:sldId id="1602" r:id="rId29"/>
    <p:sldId id="1616" r:id="rId30"/>
    <p:sldId id="1681" r:id="rId31"/>
    <p:sldId id="1682" r:id="rId32"/>
    <p:sldId id="1683" r:id="rId33"/>
    <p:sldId id="1686" r:id="rId34"/>
    <p:sldId id="1762" r:id="rId35"/>
    <p:sldId id="1763" r:id="rId36"/>
    <p:sldId id="3905" r:id="rId37"/>
    <p:sldId id="3906" r:id="rId38"/>
    <p:sldId id="3907" r:id="rId39"/>
    <p:sldId id="3908" r:id="rId40"/>
    <p:sldId id="3910" r:id="rId41"/>
    <p:sldId id="3911" r:id="rId42"/>
    <p:sldId id="3912" r:id="rId43"/>
    <p:sldId id="3913" r:id="rId44"/>
    <p:sldId id="3914" r:id="rId45"/>
    <p:sldId id="3915" r:id="rId46"/>
    <p:sldId id="3916" r:id="rId47"/>
    <p:sldId id="3917" r:id="rId48"/>
    <p:sldId id="3918" r:id="rId49"/>
    <p:sldId id="3902" r:id="rId50"/>
    <p:sldId id="3919" r:id="rId51"/>
    <p:sldId id="3920" r:id="rId52"/>
    <p:sldId id="3921" r:id="rId53"/>
    <p:sldId id="3922" r:id="rId54"/>
    <p:sldId id="3884" r:id="rId55"/>
    <p:sldId id="3885" r:id="rId56"/>
    <p:sldId id="3893" r:id="rId57"/>
    <p:sldId id="3867" r:id="rId58"/>
    <p:sldId id="3868" r:id="rId59"/>
    <p:sldId id="3894" r:id="rId60"/>
    <p:sldId id="3869" r:id="rId61"/>
    <p:sldId id="3872" r:id="rId62"/>
    <p:sldId id="3873" r:id="rId63"/>
    <p:sldId id="3895" r:id="rId64"/>
    <p:sldId id="3923" r:id="rId65"/>
    <p:sldId id="3924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00"/>
    <a:srgbClr val="0000FF"/>
    <a:srgbClr val="FFFF00"/>
    <a:srgbClr val="00FFFF"/>
    <a:srgbClr val="66FFFF"/>
    <a:srgbClr val="996600"/>
    <a:srgbClr val="00FF00"/>
    <a:srgbClr val="FF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89" autoAdjust="0"/>
    <p:restoredTop sz="52252" autoAdjust="0"/>
  </p:normalViewPr>
  <p:slideViewPr>
    <p:cSldViewPr snapToGrid="0">
      <p:cViewPr varScale="1">
        <p:scale>
          <a:sx n="62" d="100"/>
          <a:sy n="62" d="100"/>
        </p:scale>
        <p:origin x="692" y="44"/>
      </p:cViewPr>
      <p:guideLst>
        <p:guide orient="horz"/>
        <p:guide pos="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8CA75E1-E0E3-4265-A627-601F09092317}" type="datetimeFigureOut">
              <a:rPr lang="en-US"/>
              <a:pPr>
                <a:defRPr/>
              </a:pPr>
              <a:t>10/6/2020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B1118F5-5BCF-4646-9071-CD1A81A392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47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Here through “</a:t>
            </a:r>
            <a:r>
              <a:rPr lang="en-US" altLang="en-US">
                <a:solidFill>
                  <a:srgbClr val="000000"/>
                </a:solidFill>
              </a:rPr>
              <a:t>A bigger picture view of the brain” I’m telling them basic facts about neurons and networks.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DBE56-8125-4183-950E-BBCD905129D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2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6249C8-B4E3-44A8-A460-F451EDBA6E4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98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6249C8-B4E3-44A8-A460-F451EDBA6E4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4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EF4354-43B5-45C4-8D2F-ED7FCD7842E8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1380D0-EF8A-4113-B199-8DAC266CD8E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74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5F5B25-E572-4341-A9A3-E221A9EE06AC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07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A61A35-83A2-4338-BD7C-1191FA03966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88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1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1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6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0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62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77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77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33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40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5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7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FF0000"/>
                </a:solidFill>
              </a:rPr>
              <a:t>update first homework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28005-66DD-4B31-AFCB-8AE8D0A40A8A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5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881437-D62E-4D26-A795-94608EF08683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51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522844-6E3B-4C2E-933F-26C4B6DF739B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31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DEA14C-B76C-43CC-B5EB-1E239934A6DF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6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F11D9-E106-4BD2-9827-FFE6EC35206B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17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F11D9-E106-4BD2-9827-FFE6EC35206B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F11D9-E106-4BD2-9827-FFE6EC35206B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87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main point: the brain is really really complicatd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03B6E1-AF72-4444-887B-9D744CA58265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0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6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5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7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3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3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0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1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81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7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4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44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44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95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57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8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3319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73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39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046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4217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784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1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441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4405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038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11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540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09D480-DA36-4765-9C3C-9EFC6D890E66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90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011ED-2EB3-48D7-92D3-02CDFA37AA1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Here through “</a:t>
            </a:r>
            <a:r>
              <a:rPr lang="en-US" altLang="en-US">
                <a:solidFill>
                  <a:srgbClr val="000000"/>
                </a:solidFill>
              </a:rPr>
              <a:t>A bigger picture view of the brain” I’m telling them basic facts about neurons and networks.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DBE56-8125-4183-950E-BBCD905129D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Here through “</a:t>
            </a:r>
            <a:r>
              <a:rPr lang="en-US" altLang="en-US">
                <a:solidFill>
                  <a:srgbClr val="000000"/>
                </a:solidFill>
              </a:rPr>
              <a:t>A bigger picture view of the brain” I’m telling them basic facts about neurons and networks.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DBE56-8125-4183-950E-BBCD905129D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2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Here through “</a:t>
            </a:r>
            <a:r>
              <a:rPr lang="en-US" altLang="en-US">
                <a:solidFill>
                  <a:srgbClr val="000000"/>
                </a:solidFill>
              </a:rPr>
              <a:t>A bigger picture view of the brain” I’m telling them basic facts about neurons and networks.</a:t>
            </a:r>
          </a:p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DBE56-8125-4183-950E-BBCD905129D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4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3AB79-1AF6-472D-9667-DEA3E77BD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A68D1-A00F-403B-9D80-9ECAA8AFC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90426-1124-4CBD-8EAB-C91DEE11A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D143-77AC-4854-B8F6-C84EE3811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F750F-9C9E-41B1-BDC3-FC6BA4735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5C58B-60B5-4CB3-A9A4-36B8DF500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A280B-4CF4-4E9E-A86D-143A0F9D5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C0A6-D595-4C63-AE60-EF9544C33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DC0C2-A8E8-43BE-80D5-245E83A0E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63939-79D4-41F4-BD07-63213CF8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6971-3801-4894-9FC2-212F8768A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644334DF-0F1B-4CCB-BBD3-464C3770E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30511" y="1413063"/>
            <a:ext cx="543886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3200" dirty="0"/>
              <a:t>Intro to systems neuroscience.</a:t>
            </a:r>
          </a:p>
          <a:p>
            <a:pPr algn="ctr"/>
            <a:r>
              <a:rPr lang="en-GB" sz="3200" dirty="0"/>
              <a:t>And maybe a little biophysics.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Peter Latham</a:t>
            </a:r>
          </a:p>
          <a:p>
            <a:pPr algn="ctr"/>
            <a:r>
              <a:rPr lang="en-US" sz="3200" dirty="0"/>
              <a:t>Systems Neuroscience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October 6,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49513" y="1517650"/>
            <a:ext cx="1346200" cy="1368425"/>
            <a:chOff x="2449513" y="1517650"/>
            <a:chExt cx="1346200" cy="1368425"/>
          </a:xfrm>
        </p:grpSpPr>
        <p:sp>
          <p:nvSpPr>
            <p:cNvPr id="72706" name="Freeform 2"/>
            <p:cNvSpPr>
              <a:spLocks/>
            </p:cNvSpPr>
            <p:nvPr/>
          </p:nvSpPr>
          <p:spPr bwMode="auto">
            <a:xfrm rot="1705058" flipV="1">
              <a:off x="3041650" y="1936750"/>
              <a:ext cx="173038" cy="949325"/>
            </a:xfrm>
            <a:custGeom>
              <a:avLst/>
              <a:gdLst>
                <a:gd name="T0" fmla="*/ 2147483646 w 109"/>
                <a:gd name="T1" fmla="*/ 0 h 598"/>
                <a:gd name="T2" fmla="*/ 2147483646 w 109"/>
                <a:gd name="T3" fmla="*/ 2147483646 h 598"/>
                <a:gd name="T4" fmla="*/ 2147483646 w 109"/>
                <a:gd name="T5" fmla="*/ 2147483646 h 598"/>
                <a:gd name="T6" fmla="*/ 2147483646 w 109"/>
                <a:gd name="T7" fmla="*/ 2147483646 h 598"/>
                <a:gd name="T8" fmla="*/ 2147483646 w 109"/>
                <a:gd name="T9" fmla="*/ 2147483646 h 598"/>
                <a:gd name="T10" fmla="*/ 0 w 109"/>
                <a:gd name="T11" fmla="*/ 2147483646 h 598"/>
                <a:gd name="T12" fmla="*/ 2147483646 w 109"/>
                <a:gd name="T13" fmla="*/ 2147483646 h 598"/>
                <a:gd name="T14" fmla="*/ 2147483646 w 109"/>
                <a:gd name="T15" fmla="*/ 2147483646 h 598"/>
                <a:gd name="T16" fmla="*/ 2147483646 w 109"/>
                <a:gd name="T17" fmla="*/ 2147483646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7" name="Freeform 3"/>
            <p:cNvSpPr>
              <a:spLocks/>
            </p:cNvSpPr>
            <p:nvPr/>
          </p:nvSpPr>
          <p:spPr bwMode="auto">
            <a:xfrm rot="1705058" flipV="1">
              <a:off x="2646363" y="1847850"/>
              <a:ext cx="498475" cy="533400"/>
            </a:xfrm>
            <a:custGeom>
              <a:avLst/>
              <a:gdLst>
                <a:gd name="T0" fmla="*/ 2147483646 w 314"/>
                <a:gd name="T1" fmla="*/ 0 h 336"/>
                <a:gd name="T2" fmla="*/ 2147483646 w 314"/>
                <a:gd name="T3" fmla="*/ 2147483646 h 336"/>
                <a:gd name="T4" fmla="*/ 2147483646 w 314"/>
                <a:gd name="T5" fmla="*/ 2147483646 h 336"/>
                <a:gd name="T6" fmla="*/ 2147483646 w 314"/>
                <a:gd name="T7" fmla="*/ 2147483646 h 336"/>
                <a:gd name="T8" fmla="*/ 2147483646 w 314"/>
                <a:gd name="T9" fmla="*/ 2147483646 h 336"/>
                <a:gd name="T10" fmla="*/ 2147483646 w 314"/>
                <a:gd name="T11" fmla="*/ 2147483646 h 336"/>
                <a:gd name="T12" fmla="*/ 2147483646 w 314"/>
                <a:gd name="T13" fmla="*/ 2147483646 h 336"/>
                <a:gd name="T14" fmla="*/ 0 w 314"/>
                <a:gd name="T15" fmla="*/ 214748364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8" name="Freeform 4"/>
            <p:cNvSpPr>
              <a:spLocks/>
            </p:cNvSpPr>
            <p:nvPr/>
          </p:nvSpPr>
          <p:spPr bwMode="auto">
            <a:xfrm rot="1705058" flipV="1">
              <a:off x="3116263" y="1517650"/>
              <a:ext cx="247650" cy="658813"/>
            </a:xfrm>
            <a:custGeom>
              <a:avLst/>
              <a:gdLst>
                <a:gd name="T0" fmla="*/ 2147483646 w 156"/>
                <a:gd name="T1" fmla="*/ 0 h 415"/>
                <a:gd name="T2" fmla="*/ 2147483646 w 156"/>
                <a:gd name="T3" fmla="*/ 2147483646 h 415"/>
                <a:gd name="T4" fmla="*/ 2147483646 w 156"/>
                <a:gd name="T5" fmla="*/ 2147483646 h 415"/>
                <a:gd name="T6" fmla="*/ 0 w 156"/>
                <a:gd name="T7" fmla="*/ 2147483646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9" name="Freeform 5"/>
            <p:cNvSpPr>
              <a:spLocks/>
            </p:cNvSpPr>
            <p:nvPr/>
          </p:nvSpPr>
          <p:spPr bwMode="auto">
            <a:xfrm rot="1705058" flipV="1">
              <a:off x="2889250" y="1827213"/>
              <a:ext cx="96838" cy="254000"/>
            </a:xfrm>
            <a:custGeom>
              <a:avLst/>
              <a:gdLst>
                <a:gd name="T0" fmla="*/ 0 w 61"/>
                <a:gd name="T1" fmla="*/ 0 h 160"/>
                <a:gd name="T2" fmla="*/ 2147483646 w 61"/>
                <a:gd name="T3" fmla="*/ 2147483646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0" name="Freeform 6"/>
            <p:cNvSpPr>
              <a:spLocks/>
            </p:cNvSpPr>
            <p:nvPr/>
          </p:nvSpPr>
          <p:spPr bwMode="auto">
            <a:xfrm rot="1705058" flipV="1">
              <a:off x="3065463" y="2420938"/>
              <a:ext cx="649287" cy="61912"/>
            </a:xfrm>
            <a:custGeom>
              <a:avLst/>
              <a:gdLst>
                <a:gd name="T0" fmla="*/ 0 w 409"/>
                <a:gd name="T1" fmla="*/ 2147483646 h 39"/>
                <a:gd name="T2" fmla="*/ 2147483646 w 409"/>
                <a:gd name="T3" fmla="*/ 0 h 39"/>
                <a:gd name="T4" fmla="*/ 2147483646 w 409"/>
                <a:gd name="T5" fmla="*/ 2147483646 h 39"/>
                <a:gd name="T6" fmla="*/ 2147483646 w 409"/>
                <a:gd name="T7" fmla="*/ 214748364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1" name="Freeform 7"/>
            <p:cNvSpPr>
              <a:spLocks/>
            </p:cNvSpPr>
            <p:nvPr/>
          </p:nvSpPr>
          <p:spPr bwMode="auto">
            <a:xfrm rot="1705058" flipV="1">
              <a:off x="3378200" y="1555750"/>
              <a:ext cx="417513" cy="369888"/>
            </a:xfrm>
            <a:custGeom>
              <a:avLst/>
              <a:gdLst>
                <a:gd name="T0" fmla="*/ 0 w 263"/>
                <a:gd name="T1" fmla="*/ 0 h 233"/>
                <a:gd name="T2" fmla="*/ 2147483646 w 263"/>
                <a:gd name="T3" fmla="*/ 2147483646 h 233"/>
                <a:gd name="T4" fmla="*/ 2147483646 w 263"/>
                <a:gd name="T5" fmla="*/ 2147483646 h 233"/>
                <a:gd name="T6" fmla="*/ 2147483646 w 263"/>
                <a:gd name="T7" fmla="*/ 2147483646 h 233"/>
                <a:gd name="T8" fmla="*/ 2147483646 w 263"/>
                <a:gd name="T9" fmla="*/ 2147483646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2" name="Freeform 8"/>
            <p:cNvSpPr>
              <a:spLocks/>
            </p:cNvSpPr>
            <p:nvPr/>
          </p:nvSpPr>
          <p:spPr bwMode="auto">
            <a:xfrm rot="1705058" flipV="1">
              <a:off x="2900363" y="1614488"/>
              <a:ext cx="358775" cy="658812"/>
            </a:xfrm>
            <a:custGeom>
              <a:avLst/>
              <a:gdLst>
                <a:gd name="T0" fmla="*/ 2147483646 w 226"/>
                <a:gd name="T1" fmla="*/ 0 h 415"/>
                <a:gd name="T2" fmla="*/ 2147483646 w 226"/>
                <a:gd name="T3" fmla="*/ 2147483646 h 415"/>
                <a:gd name="T4" fmla="*/ 2147483646 w 226"/>
                <a:gd name="T5" fmla="*/ 2147483646 h 415"/>
                <a:gd name="T6" fmla="*/ 2147483646 w 226"/>
                <a:gd name="T7" fmla="*/ 2147483646 h 415"/>
                <a:gd name="T8" fmla="*/ 2147483646 w 226"/>
                <a:gd name="T9" fmla="*/ 2147483646 h 415"/>
                <a:gd name="T10" fmla="*/ 2147483646 w 226"/>
                <a:gd name="T11" fmla="*/ 2147483646 h 415"/>
                <a:gd name="T12" fmla="*/ 0 w 226"/>
                <a:gd name="T13" fmla="*/ 2147483646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3" name="Freeform 9"/>
            <p:cNvSpPr>
              <a:spLocks/>
            </p:cNvSpPr>
            <p:nvPr/>
          </p:nvSpPr>
          <p:spPr bwMode="auto">
            <a:xfrm rot="1705058" flipV="1">
              <a:off x="2449513" y="2197100"/>
              <a:ext cx="601662" cy="242888"/>
            </a:xfrm>
            <a:custGeom>
              <a:avLst/>
              <a:gdLst>
                <a:gd name="T0" fmla="*/ 2147483646 w 379"/>
                <a:gd name="T1" fmla="*/ 0 h 153"/>
                <a:gd name="T2" fmla="*/ 2147483646 w 379"/>
                <a:gd name="T3" fmla="*/ 2147483646 h 153"/>
                <a:gd name="T4" fmla="*/ 2147483646 w 379"/>
                <a:gd name="T5" fmla="*/ 2147483646 h 153"/>
                <a:gd name="T6" fmla="*/ 0 w 379"/>
                <a:gd name="T7" fmla="*/ 2147483646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4" name="Freeform 10"/>
            <p:cNvSpPr>
              <a:spLocks/>
            </p:cNvSpPr>
            <p:nvPr/>
          </p:nvSpPr>
          <p:spPr bwMode="auto">
            <a:xfrm rot="1705058" flipV="1">
              <a:off x="2606675" y="1736725"/>
              <a:ext cx="149225" cy="406400"/>
            </a:xfrm>
            <a:custGeom>
              <a:avLst/>
              <a:gdLst>
                <a:gd name="T0" fmla="*/ 2147483646 w 94"/>
                <a:gd name="T1" fmla="*/ 0 h 256"/>
                <a:gd name="T2" fmla="*/ 2147483646 w 94"/>
                <a:gd name="T3" fmla="*/ 2147483646 h 256"/>
                <a:gd name="T4" fmla="*/ 2147483646 w 94"/>
                <a:gd name="T5" fmla="*/ 2147483646 h 256"/>
                <a:gd name="T6" fmla="*/ 0 w 94"/>
                <a:gd name="T7" fmla="*/ 214748364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2715" name="Freeform 11"/>
          <p:cNvSpPr>
            <a:spLocks/>
          </p:cNvSpPr>
          <p:nvPr/>
        </p:nvSpPr>
        <p:spPr bwMode="auto">
          <a:xfrm rot="6959852" flipV="1">
            <a:off x="2727326" y="289877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rot="5400000">
            <a:off x="908844" y="5244307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 rot="-5400000">
            <a:off x="890587" y="5026026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515100" y="5907088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 ms</a:t>
            </a: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6759575" y="5932488"/>
            <a:ext cx="62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1851025" y="5292725"/>
            <a:ext cx="588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1" name="Freeform 17"/>
          <p:cNvSpPr>
            <a:spLocks/>
          </p:cNvSpPr>
          <p:nvPr/>
        </p:nvSpPr>
        <p:spPr bwMode="auto">
          <a:xfrm>
            <a:off x="1844675" y="4268788"/>
            <a:ext cx="5929313" cy="1471612"/>
          </a:xfrm>
          <a:custGeom>
            <a:avLst/>
            <a:gdLst>
              <a:gd name="T0" fmla="*/ 0 w 3735"/>
              <a:gd name="T1" fmla="*/ 2147483646 h 927"/>
              <a:gd name="T2" fmla="*/ 2147483646 w 3735"/>
              <a:gd name="T3" fmla="*/ 2147483646 h 927"/>
              <a:gd name="T4" fmla="*/ 2147483646 w 3735"/>
              <a:gd name="T5" fmla="*/ 2147483646 h 927"/>
              <a:gd name="T6" fmla="*/ 2147483646 w 3735"/>
              <a:gd name="T7" fmla="*/ 2147483646 h 927"/>
              <a:gd name="T8" fmla="*/ 2147483646 w 3735"/>
              <a:gd name="T9" fmla="*/ 2147483646 h 927"/>
              <a:gd name="T10" fmla="*/ 2147483646 w 3735"/>
              <a:gd name="T11" fmla="*/ 2147483646 h 927"/>
              <a:gd name="T12" fmla="*/ 2147483646 w 3735"/>
              <a:gd name="T13" fmla="*/ 2147483646 h 927"/>
              <a:gd name="T14" fmla="*/ 2147483646 w 3735"/>
              <a:gd name="T15" fmla="*/ 2147483646 h 927"/>
              <a:gd name="T16" fmla="*/ 2147483646 w 3735"/>
              <a:gd name="T17" fmla="*/ 2147483646 h 927"/>
              <a:gd name="T18" fmla="*/ 2147483646 w 3735"/>
              <a:gd name="T19" fmla="*/ 2147483646 h 927"/>
              <a:gd name="T20" fmla="*/ 2147483646 w 3735"/>
              <a:gd name="T21" fmla="*/ 2147483646 h 927"/>
              <a:gd name="T22" fmla="*/ 2147483646 w 3735"/>
              <a:gd name="T23" fmla="*/ 2147483646 h 927"/>
              <a:gd name="T24" fmla="*/ 2147483646 w 3735"/>
              <a:gd name="T25" fmla="*/ 2147483646 h 927"/>
              <a:gd name="T26" fmla="*/ 2147483646 w 3735"/>
              <a:gd name="T27" fmla="*/ 2147483646 h 927"/>
              <a:gd name="T28" fmla="*/ 2147483646 w 3735"/>
              <a:gd name="T29" fmla="*/ 2147483646 h 927"/>
              <a:gd name="T30" fmla="*/ 2147483646 w 3735"/>
              <a:gd name="T31" fmla="*/ 2147483646 h 927"/>
              <a:gd name="T32" fmla="*/ 2147483646 w 3735"/>
              <a:gd name="T33" fmla="*/ 2147483646 h 927"/>
              <a:gd name="T34" fmla="*/ 2147483646 w 3735"/>
              <a:gd name="T35" fmla="*/ 2147483646 h 927"/>
              <a:gd name="T36" fmla="*/ 2147483646 w 3735"/>
              <a:gd name="T37" fmla="*/ 2147483646 h 927"/>
              <a:gd name="T38" fmla="*/ 2147483646 w 3735"/>
              <a:gd name="T39" fmla="*/ 2147483646 h 927"/>
              <a:gd name="T40" fmla="*/ 2147483646 w 3735"/>
              <a:gd name="T41" fmla="*/ 2147483646 h 927"/>
              <a:gd name="T42" fmla="*/ 2147483646 w 3735"/>
              <a:gd name="T43" fmla="*/ 2147483646 h 927"/>
              <a:gd name="T44" fmla="*/ 2147483646 w 3735"/>
              <a:gd name="T45" fmla="*/ 2147483646 h 927"/>
              <a:gd name="T46" fmla="*/ 2147483646 w 3735"/>
              <a:gd name="T47" fmla="*/ 2147483646 h 927"/>
              <a:gd name="T48" fmla="*/ 2147483646 w 3735"/>
              <a:gd name="T49" fmla="*/ 2147483646 h 927"/>
              <a:gd name="T50" fmla="*/ 2147483646 w 3735"/>
              <a:gd name="T51" fmla="*/ 2147483646 h 927"/>
              <a:gd name="T52" fmla="*/ 2147483646 w 3735"/>
              <a:gd name="T53" fmla="*/ 2147483646 h 927"/>
              <a:gd name="T54" fmla="*/ 2147483646 w 3735"/>
              <a:gd name="T55" fmla="*/ 2147483646 h 927"/>
              <a:gd name="T56" fmla="*/ 2147483646 w 3735"/>
              <a:gd name="T57" fmla="*/ 2147483646 h 927"/>
              <a:gd name="T58" fmla="*/ 2147483646 w 3735"/>
              <a:gd name="T59" fmla="*/ 2147483646 h 927"/>
              <a:gd name="T60" fmla="*/ 2147483646 w 3735"/>
              <a:gd name="T61" fmla="*/ 2147483646 h 927"/>
              <a:gd name="T62" fmla="*/ 2147483646 w 3735"/>
              <a:gd name="T63" fmla="*/ 2147483646 h 927"/>
              <a:gd name="T64" fmla="*/ 2147483646 w 3735"/>
              <a:gd name="T65" fmla="*/ 2147483646 h 927"/>
              <a:gd name="T66" fmla="*/ 2147483646 w 3735"/>
              <a:gd name="T67" fmla="*/ 2147483646 h 927"/>
              <a:gd name="T68" fmla="*/ 2147483646 w 3735"/>
              <a:gd name="T69" fmla="*/ 2147483646 h 927"/>
              <a:gd name="T70" fmla="*/ 2147483646 w 3735"/>
              <a:gd name="T71" fmla="*/ 2147483646 h 927"/>
              <a:gd name="T72" fmla="*/ 2147483646 w 3735"/>
              <a:gd name="T73" fmla="*/ 2147483646 h 927"/>
              <a:gd name="T74" fmla="*/ 2147483646 w 3735"/>
              <a:gd name="T75" fmla="*/ 2147483646 h 927"/>
              <a:gd name="T76" fmla="*/ 2147483646 w 3735"/>
              <a:gd name="T77" fmla="*/ 2147483646 h 927"/>
              <a:gd name="T78" fmla="*/ 2147483646 w 3735"/>
              <a:gd name="T79" fmla="*/ 2147483646 h 927"/>
              <a:gd name="T80" fmla="*/ 2147483646 w 3735"/>
              <a:gd name="T81" fmla="*/ 2147483646 h 927"/>
              <a:gd name="T82" fmla="*/ 2147483646 w 3735"/>
              <a:gd name="T83" fmla="*/ 2147483646 h 927"/>
              <a:gd name="T84" fmla="*/ 2147483646 w 3735"/>
              <a:gd name="T85" fmla="*/ 2147483646 h 927"/>
              <a:gd name="T86" fmla="*/ 2147483646 w 3735"/>
              <a:gd name="T87" fmla="*/ 2147483646 h 927"/>
              <a:gd name="T88" fmla="*/ 2147483646 w 3735"/>
              <a:gd name="T89" fmla="*/ 2147483646 h 927"/>
              <a:gd name="T90" fmla="*/ 2147483646 w 3735"/>
              <a:gd name="T91" fmla="*/ 2147483646 h 927"/>
              <a:gd name="T92" fmla="*/ 2147483646 w 3735"/>
              <a:gd name="T93" fmla="*/ 2147483646 h 927"/>
              <a:gd name="T94" fmla="*/ 2147483646 w 3735"/>
              <a:gd name="T95" fmla="*/ 2147483646 h 927"/>
              <a:gd name="T96" fmla="*/ 2147483646 w 3735"/>
              <a:gd name="T97" fmla="*/ 2147483646 h 927"/>
              <a:gd name="T98" fmla="*/ 2147483646 w 3735"/>
              <a:gd name="T99" fmla="*/ 2147483646 h 927"/>
              <a:gd name="T100" fmla="*/ 2147483646 w 3735"/>
              <a:gd name="T101" fmla="*/ 2147483646 h 927"/>
              <a:gd name="T102" fmla="*/ 2147483646 w 3735"/>
              <a:gd name="T103" fmla="*/ 2147483646 h 927"/>
              <a:gd name="T104" fmla="*/ 2147483646 w 3735"/>
              <a:gd name="T105" fmla="*/ 2147483646 h 927"/>
              <a:gd name="T106" fmla="*/ 2147483646 w 3735"/>
              <a:gd name="T107" fmla="*/ 2147483646 h 927"/>
              <a:gd name="T108" fmla="*/ 2147483646 w 3735"/>
              <a:gd name="T109" fmla="*/ 2147483646 h 927"/>
              <a:gd name="T110" fmla="*/ 2147483646 w 3735"/>
              <a:gd name="T111" fmla="*/ 2147483646 h 927"/>
              <a:gd name="T112" fmla="*/ 2147483646 w 3735"/>
              <a:gd name="T113" fmla="*/ 2147483646 h 927"/>
              <a:gd name="T114" fmla="*/ 2147483646 w 3735"/>
              <a:gd name="T115" fmla="*/ 2147483646 h 927"/>
              <a:gd name="T116" fmla="*/ 2147483646 w 3735"/>
              <a:gd name="T117" fmla="*/ 2147483646 h 927"/>
              <a:gd name="T118" fmla="*/ 2147483646 w 3735"/>
              <a:gd name="T119" fmla="*/ 2147483646 h 927"/>
              <a:gd name="T120" fmla="*/ 2147483646 w 3735"/>
              <a:gd name="T121" fmla="*/ 0 h 927"/>
              <a:gd name="T122" fmla="*/ 2147483646 w 3735"/>
              <a:gd name="T123" fmla="*/ 2147483646 h 927"/>
              <a:gd name="T124" fmla="*/ 2147483646 w 3735"/>
              <a:gd name="T125" fmla="*/ 2147483646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35"/>
              <a:gd name="T190" fmla="*/ 0 h 927"/>
              <a:gd name="T191" fmla="*/ 3735 w 3735"/>
              <a:gd name="T192" fmla="*/ 927 h 92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35" h="927">
                <a:moveTo>
                  <a:pt x="0" y="908"/>
                </a:moveTo>
                <a:cubicBezTo>
                  <a:pt x="19" y="879"/>
                  <a:pt x="22" y="847"/>
                  <a:pt x="53" y="826"/>
                </a:cubicBezTo>
                <a:cubicBezTo>
                  <a:pt x="89" y="830"/>
                  <a:pt x="98" y="799"/>
                  <a:pt x="132" y="810"/>
                </a:cubicBezTo>
                <a:cubicBezTo>
                  <a:pt x="145" y="808"/>
                  <a:pt x="181" y="852"/>
                  <a:pt x="192" y="845"/>
                </a:cubicBezTo>
                <a:cubicBezTo>
                  <a:pt x="208" y="834"/>
                  <a:pt x="218" y="771"/>
                  <a:pt x="243" y="768"/>
                </a:cubicBezTo>
                <a:cubicBezTo>
                  <a:pt x="279" y="764"/>
                  <a:pt x="283" y="787"/>
                  <a:pt x="312" y="759"/>
                </a:cubicBezTo>
                <a:cubicBezTo>
                  <a:pt x="341" y="731"/>
                  <a:pt x="335" y="727"/>
                  <a:pt x="363" y="699"/>
                </a:cubicBezTo>
                <a:cubicBezTo>
                  <a:pt x="371" y="691"/>
                  <a:pt x="409" y="734"/>
                  <a:pt x="417" y="729"/>
                </a:cubicBezTo>
                <a:cubicBezTo>
                  <a:pt x="425" y="724"/>
                  <a:pt x="450" y="663"/>
                  <a:pt x="474" y="663"/>
                </a:cubicBezTo>
                <a:cubicBezTo>
                  <a:pt x="498" y="663"/>
                  <a:pt x="519" y="702"/>
                  <a:pt x="549" y="747"/>
                </a:cubicBezTo>
                <a:cubicBezTo>
                  <a:pt x="579" y="792"/>
                  <a:pt x="628" y="739"/>
                  <a:pt x="657" y="741"/>
                </a:cubicBezTo>
                <a:cubicBezTo>
                  <a:pt x="662" y="759"/>
                  <a:pt x="696" y="801"/>
                  <a:pt x="706" y="817"/>
                </a:cubicBezTo>
                <a:cubicBezTo>
                  <a:pt x="713" y="843"/>
                  <a:pt x="750" y="871"/>
                  <a:pt x="774" y="876"/>
                </a:cubicBezTo>
                <a:cubicBezTo>
                  <a:pt x="795" y="874"/>
                  <a:pt x="808" y="817"/>
                  <a:pt x="828" y="813"/>
                </a:cubicBezTo>
                <a:cubicBezTo>
                  <a:pt x="852" y="809"/>
                  <a:pt x="869" y="775"/>
                  <a:pt x="894" y="768"/>
                </a:cubicBezTo>
                <a:cubicBezTo>
                  <a:pt x="903" y="762"/>
                  <a:pt x="927" y="803"/>
                  <a:pt x="936" y="797"/>
                </a:cubicBezTo>
                <a:cubicBezTo>
                  <a:pt x="963" y="778"/>
                  <a:pt x="977" y="738"/>
                  <a:pt x="994" y="711"/>
                </a:cubicBezTo>
                <a:cubicBezTo>
                  <a:pt x="1002" y="685"/>
                  <a:pt x="1002" y="75"/>
                  <a:pt x="1008" y="3"/>
                </a:cubicBezTo>
                <a:cubicBezTo>
                  <a:pt x="1023" y="186"/>
                  <a:pt x="1041" y="765"/>
                  <a:pt x="1059" y="825"/>
                </a:cubicBezTo>
                <a:cubicBezTo>
                  <a:pt x="1077" y="885"/>
                  <a:pt x="1089" y="852"/>
                  <a:pt x="1098" y="876"/>
                </a:cubicBezTo>
                <a:cubicBezTo>
                  <a:pt x="1107" y="900"/>
                  <a:pt x="1150" y="771"/>
                  <a:pt x="1176" y="769"/>
                </a:cubicBezTo>
                <a:cubicBezTo>
                  <a:pt x="1202" y="767"/>
                  <a:pt x="1228" y="768"/>
                  <a:pt x="1253" y="764"/>
                </a:cubicBezTo>
                <a:cubicBezTo>
                  <a:pt x="1271" y="761"/>
                  <a:pt x="1291" y="721"/>
                  <a:pt x="1320" y="711"/>
                </a:cubicBezTo>
                <a:cubicBezTo>
                  <a:pt x="1354" y="723"/>
                  <a:pt x="1383" y="756"/>
                  <a:pt x="1421" y="769"/>
                </a:cubicBezTo>
                <a:cubicBezTo>
                  <a:pt x="1439" y="767"/>
                  <a:pt x="1457" y="769"/>
                  <a:pt x="1474" y="764"/>
                </a:cubicBezTo>
                <a:cubicBezTo>
                  <a:pt x="1506" y="755"/>
                  <a:pt x="1537" y="681"/>
                  <a:pt x="1566" y="663"/>
                </a:cubicBezTo>
                <a:cubicBezTo>
                  <a:pt x="1607" y="670"/>
                  <a:pt x="1598" y="691"/>
                  <a:pt x="1618" y="721"/>
                </a:cubicBezTo>
                <a:cubicBezTo>
                  <a:pt x="1632" y="737"/>
                  <a:pt x="1636" y="752"/>
                  <a:pt x="1651" y="769"/>
                </a:cubicBezTo>
                <a:cubicBezTo>
                  <a:pt x="1670" y="788"/>
                  <a:pt x="1693" y="803"/>
                  <a:pt x="1709" y="826"/>
                </a:cubicBezTo>
                <a:cubicBezTo>
                  <a:pt x="1741" y="822"/>
                  <a:pt x="1749" y="817"/>
                  <a:pt x="1776" y="807"/>
                </a:cubicBezTo>
                <a:cubicBezTo>
                  <a:pt x="1842" y="824"/>
                  <a:pt x="1872" y="907"/>
                  <a:pt x="1949" y="927"/>
                </a:cubicBezTo>
                <a:cubicBezTo>
                  <a:pt x="1971" y="925"/>
                  <a:pt x="1994" y="927"/>
                  <a:pt x="2016" y="922"/>
                </a:cubicBezTo>
                <a:cubicBezTo>
                  <a:pt x="2019" y="921"/>
                  <a:pt x="2034" y="895"/>
                  <a:pt x="2035" y="893"/>
                </a:cubicBezTo>
                <a:cubicBezTo>
                  <a:pt x="2054" y="864"/>
                  <a:pt x="2064" y="696"/>
                  <a:pt x="2082" y="681"/>
                </a:cubicBezTo>
                <a:cubicBezTo>
                  <a:pt x="2107" y="685"/>
                  <a:pt x="2119" y="848"/>
                  <a:pt x="2141" y="855"/>
                </a:cubicBezTo>
                <a:cubicBezTo>
                  <a:pt x="2159" y="853"/>
                  <a:pt x="2180" y="856"/>
                  <a:pt x="2194" y="845"/>
                </a:cubicBezTo>
                <a:cubicBezTo>
                  <a:pt x="2226" y="820"/>
                  <a:pt x="2179" y="839"/>
                  <a:pt x="2218" y="826"/>
                </a:cubicBezTo>
                <a:cubicBezTo>
                  <a:pt x="2264" y="754"/>
                  <a:pt x="2296" y="772"/>
                  <a:pt x="2386" y="769"/>
                </a:cubicBezTo>
                <a:cubicBezTo>
                  <a:pt x="2397" y="728"/>
                  <a:pt x="2381" y="781"/>
                  <a:pt x="2400" y="740"/>
                </a:cubicBezTo>
                <a:cubicBezTo>
                  <a:pt x="2410" y="719"/>
                  <a:pt x="2400" y="93"/>
                  <a:pt x="2405" y="20"/>
                </a:cubicBezTo>
                <a:cubicBezTo>
                  <a:pt x="2427" y="237"/>
                  <a:pt x="2403" y="684"/>
                  <a:pt x="2466" y="726"/>
                </a:cubicBezTo>
                <a:cubicBezTo>
                  <a:pt x="2529" y="768"/>
                  <a:pt x="2500" y="725"/>
                  <a:pt x="2544" y="693"/>
                </a:cubicBezTo>
                <a:cubicBezTo>
                  <a:pt x="2557" y="695"/>
                  <a:pt x="2590" y="662"/>
                  <a:pt x="2601" y="669"/>
                </a:cubicBezTo>
                <a:cubicBezTo>
                  <a:pt x="2627" y="684"/>
                  <a:pt x="2628" y="751"/>
                  <a:pt x="2664" y="769"/>
                </a:cubicBezTo>
                <a:cubicBezTo>
                  <a:pt x="2687" y="781"/>
                  <a:pt x="2715" y="776"/>
                  <a:pt x="2741" y="778"/>
                </a:cubicBezTo>
                <a:cubicBezTo>
                  <a:pt x="2762" y="786"/>
                  <a:pt x="2768" y="790"/>
                  <a:pt x="2798" y="778"/>
                </a:cubicBezTo>
                <a:cubicBezTo>
                  <a:pt x="2803" y="776"/>
                  <a:pt x="2800" y="768"/>
                  <a:pt x="2803" y="764"/>
                </a:cubicBezTo>
                <a:cubicBezTo>
                  <a:pt x="2807" y="759"/>
                  <a:pt x="2813" y="757"/>
                  <a:pt x="2818" y="754"/>
                </a:cubicBezTo>
                <a:cubicBezTo>
                  <a:pt x="2827" y="722"/>
                  <a:pt x="2881" y="700"/>
                  <a:pt x="2904" y="668"/>
                </a:cubicBezTo>
                <a:cubicBezTo>
                  <a:pt x="2919" y="670"/>
                  <a:pt x="2940" y="669"/>
                  <a:pt x="2952" y="682"/>
                </a:cubicBezTo>
                <a:cubicBezTo>
                  <a:pt x="2974" y="707"/>
                  <a:pt x="2962" y="709"/>
                  <a:pt x="2986" y="721"/>
                </a:cubicBezTo>
                <a:cubicBezTo>
                  <a:pt x="2999" y="727"/>
                  <a:pt x="3040" y="730"/>
                  <a:pt x="3043" y="730"/>
                </a:cubicBezTo>
                <a:cubicBezTo>
                  <a:pt x="3073" y="728"/>
                  <a:pt x="3104" y="729"/>
                  <a:pt x="3134" y="725"/>
                </a:cubicBezTo>
                <a:cubicBezTo>
                  <a:pt x="3139" y="724"/>
                  <a:pt x="3158" y="708"/>
                  <a:pt x="3163" y="706"/>
                </a:cubicBezTo>
                <a:cubicBezTo>
                  <a:pt x="3176" y="699"/>
                  <a:pt x="3196" y="686"/>
                  <a:pt x="3210" y="681"/>
                </a:cubicBezTo>
                <a:cubicBezTo>
                  <a:pt x="3236" y="690"/>
                  <a:pt x="3218" y="693"/>
                  <a:pt x="3240" y="725"/>
                </a:cubicBezTo>
                <a:cubicBezTo>
                  <a:pt x="3253" y="744"/>
                  <a:pt x="3287" y="746"/>
                  <a:pt x="3307" y="749"/>
                </a:cubicBezTo>
                <a:cubicBezTo>
                  <a:pt x="3362" y="785"/>
                  <a:pt x="3375" y="807"/>
                  <a:pt x="3442" y="817"/>
                </a:cubicBezTo>
                <a:cubicBezTo>
                  <a:pt x="3531" y="811"/>
                  <a:pt x="3521" y="806"/>
                  <a:pt x="3590" y="788"/>
                </a:cubicBezTo>
                <a:cubicBezTo>
                  <a:pt x="3609" y="759"/>
                  <a:pt x="3604" y="750"/>
                  <a:pt x="3610" y="711"/>
                </a:cubicBezTo>
                <a:cubicBezTo>
                  <a:pt x="3612" y="695"/>
                  <a:pt x="3615" y="168"/>
                  <a:pt x="3618" y="0"/>
                </a:cubicBezTo>
                <a:cubicBezTo>
                  <a:pt x="3630" y="123"/>
                  <a:pt x="3661" y="754"/>
                  <a:pt x="3699" y="774"/>
                </a:cubicBezTo>
                <a:cubicBezTo>
                  <a:pt x="3724" y="788"/>
                  <a:pt x="3714" y="735"/>
                  <a:pt x="3735" y="729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337050" y="593725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7880350" y="5032375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-50 mV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7880350" y="4051300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+20 mV</a:t>
            </a:r>
          </a:p>
        </p:txBody>
      </p:sp>
      <p:sp>
        <p:nvSpPr>
          <p:cNvPr id="72725" name="Freeform 21"/>
          <p:cNvSpPr>
            <a:spLocks/>
          </p:cNvSpPr>
          <p:nvPr/>
        </p:nvSpPr>
        <p:spPr bwMode="auto">
          <a:xfrm>
            <a:off x="1504950" y="2838450"/>
            <a:ext cx="1323975" cy="1857375"/>
          </a:xfrm>
          <a:custGeom>
            <a:avLst/>
            <a:gdLst>
              <a:gd name="T0" fmla="*/ 0 w 798"/>
              <a:gd name="T1" fmla="*/ 2147483646 h 1170"/>
              <a:gd name="T2" fmla="*/ 2147483646 w 798"/>
              <a:gd name="T3" fmla="*/ 2147483646 h 1170"/>
              <a:gd name="T4" fmla="*/ 0 60000 65536"/>
              <a:gd name="T5" fmla="*/ 0 60000 65536"/>
              <a:gd name="T6" fmla="*/ 0 w 798"/>
              <a:gd name="T7" fmla="*/ 0 h 1170"/>
              <a:gd name="T8" fmla="*/ 798 w 798"/>
              <a:gd name="T9" fmla="*/ 1170 h 1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8" h="1170">
                <a:moveTo>
                  <a:pt x="0" y="1170"/>
                </a:moveTo>
                <a:cubicBezTo>
                  <a:pt x="18" y="714"/>
                  <a:pt x="402" y="0"/>
                  <a:pt x="798" y="228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7" name="Line 24"/>
          <p:cNvSpPr>
            <a:spLocks noChangeShapeType="1"/>
          </p:cNvSpPr>
          <p:nvPr/>
        </p:nvSpPr>
        <p:spPr bwMode="auto">
          <a:xfrm>
            <a:off x="3786188" y="352107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0" name="Line 38"/>
          <p:cNvSpPr>
            <a:spLocks noChangeShapeType="1"/>
          </p:cNvSpPr>
          <p:nvPr/>
        </p:nvSpPr>
        <p:spPr bwMode="auto">
          <a:xfrm>
            <a:off x="3076575" y="49911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1" name="Line 39"/>
          <p:cNvSpPr>
            <a:spLocks noChangeShapeType="1"/>
          </p:cNvSpPr>
          <p:nvPr/>
        </p:nvSpPr>
        <p:spPr bwMode="auto">
          <a:xfrm flipH="1">
            <a:off x="3494088" y="49911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2" name="Text Box 40"/>
          <p:cNvSpPr txBox="1">
            <a:spLocks noChangeArrowheads="1"/>
          </p:cNvSpPr>
          <p:nvPr/>
        </p:nvSpPr>
        <p:spPr bwMode="auto">
          <a:xfrm>
            <a:off x="3813175" y="4718050"/>
            <a:ext cx="78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 ms</a:t>
            </a:r>
          </a:p>
        </p:txBody>
      </p:sp>
      <p:sp>
        <p:nvSpPr>
          <p:cNvPr id="42" name="Freeform 148"/>
          <p:cNvSpPr>
            <a:spLocks/>
          </p:cNvSpPr>
          <p:nvPr/>
        </p:nvSpPr>
        <p:spPr bwMode="auto">
          <a:xfrm rot="5400000" flipV="1">
            <a:off x="3160365" y="3679019"/>
            <a:ext cx="728852" cy="423415"/>
          </a:xfrm>
          <a:custGeom>
            <a:avLst/>
            <a:gdLst>
              <a:gd name="T0" fmla="*/ 2147483646 w 10000"/>
              <a:gd name="T1" fmla="*/ 2147483646 h 10397"/>
              <a:gd name="T2" fmla="*/ 2147483646 w 10000"/>
              <a:gd name="T3" fmla="*/ 0 h 10397"/>
              <a:gd name="T4" fmla="*/ 0 60000 65536"/>
              <a:gd name="T5" fmla="*/ 0 60000 65536"/>
              <a:gd name="T6" fmla="*/ 0 w 10000"/>
              <a:gd name="T7" fmla="*/ 0 h 10397"/>
              <a:gd name="T8" fmla="*/ 10000 w 10000"/>
              <a:gd name="T9" fmla="*/ 10397 h 10397"/>
              <a:gd name="connsiteX0" fmla="*/ 5960 w 5960"/>
              <a:gd name="connsiteY0" fmla="*/ 3462 h 3462"/>
              <a:gd name="connsiteX1" fmla="*/ 3910 w 5960"/>
              <a:gd name="connsiteY1" fmla="*/ 0 h 3462"/>
              <a:gd name="connsiteX0" fmla="*/ 5465 w 20470"/>
              <a:gd name="connsiteY0" fmla="*/ 3 h 4727"/>
              <a:gd name="connsiteX1" fmla="*/ 20470 w 20470"/>
              <a:gd name="connsiteY1" fmla="*/ 586 h 4727"/>
              <a:gd name="connsiteX0" fmla="*/ 581 w 7911"/>
              <a:gd name="connsiteY0" fmla="*/ 7340 h 14029"/>
              <a:gd name="connsiteX1" fmla="*/ 7911 w 7911"/>
              <a:gd name="connsiteY1" fmla="*/ 8574 h 14029"/>
              <a:gd name="connsiteX0" fmla="*/ 846 w 8477"/>
              <a:gd name="connsiteY0" fmla="*/ 22204 h 22204"/>
              <a:gd name="connsiteX1" fmla="*/ 8477 w 8477"/>
              <a:gd name="connsiteY1" fmla="*/ 0 h 22204"/>
              <a:gd name="connsiteX0" fmla="*/ 3482 w 12484"/>
              <a:gd name="connsiteY0" fmla="*/ 16039 h 16039"/>
              <a:gd name="connsiteX1" fmla="*/ 12484 w 12484"/>
              <a:gd name="connsiteY1" fmla="*/ 6039 h 16039"/>
              <a:gd name="connsiteX0" fmla="*/ 3614 w 12616"/>
              <a:gd name="connsiteY0" fmla="*/ 18284 h 18284"/>
              <a:gd name="connsiteX1" fmla="*/ 12616 w 12616"/>
              <a:gd name="connsiteY1" fmla="*/ 8284 h 18284"/>
              <a:gd name="connsiteX0" fmla="*/ 3508 w 13217"/>
              <a:gd name="connsiteY0" fmla="*/ 18435 h 18435"/>
              <a:gd name="connsiteX1" fmla="*/ 13217 w 13217"/>
              <a:gd name="connsiteY1" fmla="*/ 8050 h 18435"/>
              <a:gd name="connsiteX0" fmla="*/ 4657 w 14366"/>
              <a:gd name="connsiteY0" fmla="*/ 17762 h 17762"/>
              <a:gd name="connsiteX1" fmla="*/ 14366 w 14366"/>
              <a:gd name="connsiteY1" fmla="*/ 7377 h 17762"/>
              <a:gd name="connsiteX0" fmla="*/ 4145 w 13854"/>
              <a:gd name="connsiteY0" fmla="*/ 17216 h 17216"/>
              <a:gd name="connsiteX1" fmla="*/ 13854 w 13854"/>
              <a:gd name="connsiteY1" fmla="*/ 6831 h 17216"/>
              <a:gd name="connsiteX0" fmla="*/ 3461 w 13170"/>
              <a:gd name="connsiteY0" fmla="*/ 15274 h 15274"/>
              <a:gd name="connsiteX1" fmla="*/ 13170 w 13170"/>
              <a:gd name="connsiteY1" fmla="*/ 4889 h 1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70" h="15274">
                <a:moveTo>
                  <a:pt x="3461" y="15274"/>
                </a:moveTo>
                <a:cubicBezTo>
                  <a:pt x="-4196" y="-12094"/>
                  <a:pt x="1655" y="5868"/>
                  <a:pt x="13170" y="4889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3937000" y="631825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dendrites (input)</a:t>
            </a: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 flipH="1">
            <a:off x="3562350" y="1049437"/>
            <a:ext cx="397771" cy="67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flipH="1">
            <a:off x="4648200" y="2318545"/>
            <a:ext cx="676128" cy="137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3429000" y="1676400"/>
            <a:ext cx="5251450" cy="2743200"/>
            <a:chOff x="3429000" y="1676400"/>
            <a:chExt cx="5251450" cy="2743200"/>
          </a:xfrm>
        </p:grpSpPr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3429000" y="2895600"/>
              <a:ext cx="3705225" cy="838200"/>
            </a:xfrm>
            <a:custGeom>
              <a:avLst/>
              <a:gdLst>
                <a:gd name="T0" fmla="*/ 0 w 2334"/>
                <a:gd name="T1" fmla="*/ 2147483646 h 528"/>
                <a:gd name="T2" fmla="*/ 2147483646 w 2334"/>
                <a:gd name="T3" fmla="*/ 2147483646 h 528"/>
                <a:gd name="T4" fmla="*/ 2147483646 w 2334"/>
                <a:gd name="T5" fmla="*/ 2147483646 h 528"/>
                <a:gd name="T6" fmla="*/ 2147483646 w 2334"/>
                <a:gd name="T7" fmla="*/ 2147483646 h 528"/>
                <a:gd name="T8" fmla="*/ 2147483646 w 2334"/>
                <a:gd name="T9" fmla="*/ 2147483646 h 528"/>
                <a:gd name="T10" fmla="*/ 2147483646 w 2334"/>
                <a:gd name="T11" fmla="*/ 2147483646 h 528"/>
                <a:gd name="T12" fmla="*/ 2147483646 w 2334"/>
                <a:gd name="T13" fmla="*/ 2147483646 h 528"/>
                <a:gd name="T14" fmla="*/ 2147483646 w 2334"/>
                <a:gd name="T15" fmla="*/ 2147483646 h 528"/>
                <a:gd name="T16" fmla="*/ 2147483646 w 2334"/>
                <a:gd name="T17" fmla="*/ 2147483646 h 528"/>
                <a:gd name="T18" fmla="*/ 2147483646 w 2334"/>
                <a:gd name="T19" fmla="*/ 2147483646 h 528"/>
                <a:gd name="T20" fmla="*/ 2147483646 w 2334"/>
                <a:gd name="T21" fmla="*/ 2147483646 h 528"/>
                <a:gd name="T22" fmla="*/ 2147483646 w 2334"/>
                <a:gd name="T23" fmla="*/ 2147483646 h 528"/>
                <a:gd name="T24" fmla="*/ 2147483646 w 2334"/>
                <a:gd name="T25" fmla="*/ 2147483646 h 528"/>
                <a:gd name="T26" fmla="*/ 2147483646 w 2334"/>
                <a:gd name="T27" fmla="*/ 0 h 5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34"/>
                <a:gd name="T43" fmla="*/ 0 h 528"/>
                <a:gd name="T44" fmla="*/ 2334 w 2334"/>
                <a:gd name="T45" fmla="*/ 528 h 5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34" h="528">
                  <a:moveTo>
                    <a:pt x="0" y="378"/>
                  </a:moveTo>
                  <a:cubicBezTo>
                    <a:pt x="22" y="400"/>
                    <a:pt x="43" y="416"/>
                    <a:pt x="72" y="426"/>
                  </a:cubicBezTo>
                  <a:cubicBezTo>
                    <a:pt x="119" y="461"/>
                    <a:pt x="173" y="486"/>
                    <a:pt x="228" y="504"/>
                  </a:cubicBezTo>
                  <a:cubicBezTo>
                    <a:pt x="291" y="488"/>
                    <a:pt x="357" y="501"/>
                    <a:pt x="420" y="510"/>
                  </a:cubicBezTo>
                  <a:cubicBezTo>
                    <a:pt x="578" y="499"/>
                    <a:pt x="560" y="497"/>
                    <a:pt x="798" y="510"/>
                  </a:cubicBezTo>
                  <a:cubicBezTo>
                    <a:pt x="823" y="511"/>
                    <a:pt x="870" y="528"/>
                    <a:pt x="870" y="528"/>
                  </a:cubicBezTo>
                  <a:cubicBezTo>
                    <a:pt x="954" y="520"/>
                    <a:pt x="1033" y="501"/>
                    <a:pt x="1116" y="492"/>
                  </a:cubicBezTo>
                  <a:cubicBezTo>
                    <a:pt x="1180" y="485"/>
                    <a:pt x="1308" y="474"/>
                    <a:pt x="1308" y="474"/>
                  </a:cubicBezTo>
                  <a:cubicBezTo>
                    <a:pt x="1378" y="458"/>
                    <a:pt x="1443" y="437"/>
                    <a:pt x="1512" y="420"/>
                  </a:cubicBezTo>
                  <a:cubicBezTo>
                    <a:pt x="1538" y="402"/>
                    <a:pt x="1546" y="371"/>
                    <a:pt x="1572" y="354"/>
                  </a:cubicBezTo>
                  <a:cubicBezTo>
                    <a:pt x="1605" y="333"/>
                    <a:pt x="1622" y="329"/>
                    <a:pt x="1656" y="318"/>
                  </a:cubicBezTo>
                  <a:cubicBezTo>
                    <a:pt x="1718" y="256"/>
                    <a:pt x="1817" y="243"/>
                    <a:pt x="1896" y="210"/>
                  </a:cubicBezTo>
                  <a:cubicBezTo>
                    <a:pt x="1985" y="173"/>
                    <a:pt x="2074" y="133"/>
                    <a:pt x="2160" y="90"/>
                  </a:cubicBezTo>
                  <a:cubicBezTo>
                    <a:pt x="2220" y="60"/>
                    <a:pt x="2263" y="0"/>
                    <a:pt x="2334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067425" y="2276475"/>
              <a:ext cx="400050" cy="1085850"/>
            </a:xfrm>
            <a:custGeom>
              <a:avLst/>
              <a:gdLst>
                <a:gd name="T0" fmla="*/ 2147483646 w 252"/>
                <a:gd name="T1" fmla="*/ 2147483646 h 684"/>
                <a:gd name="T2" fmla="*/ 2147483646 w 252"/>
                <a:gd name="T3" fmla="*/ 2147483646 h 684"/>
                <a:gd name="T4" fmla="*/ 2147483646 w 252"/>
                <a:gd name="T5" fmla="*/ 2147483646 h 684"/>
                <a:gd name="T6" fmla="*/ 2147483646 w 252"/>
                <a:gd name="T7" fmla="*/ 2147483646 h 684"/>
                <a:gd name="T8" fmla="*/ 2147483646 w 252"/>
                <a:gd name="T9" fmla="*/ 2147483646 h 684"/>
                <a:gd name="T10" fmla="*/ 2147483646 w 252"/>
                <a:gd name="T11" fmla="*/ 0 h 6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684"/>
                <a:gd name="T20" fmla="*/ 252 w 252"/>
                <a:gd name="T21" fmla="*/ 684 h 6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684">
                  <a:moveTo>
                    <a:pt x="12" y="684"/>
                  </a:moveTo>
                  <a:cubicBezTo>
                    <a:pt x="37" y="610"/>
                    <a:pt x="0" y="584"/>
                    <a:pt x="66" y="540"/>
                  </a:cubicBezTo>
                  <a:cubicBezTo>
                    <a:pt x="76" y="510"/>
                    <a:pt x="74" y="480"/>
                    <a:pt x="84" y="450"/>
                  </a:cubicBezTo>
                  <a:cubicBezTo>
                    <a:pt x="96" y="344"/>
                    <a:pt x="102" y="240"/>
                    <a:pt x="162" y="150"/>
                  </a:cubicBezTo>
                  <a:cubicBezTo>
                    <a:pt x="186" y="114"/>
                    <a:pt x="209" y="81"/>
                    <a:pt x="228" y="42"/>
                  </a:cubicBezTo>
                  <a:cubicBezTo>
                    <a:pt x="235" y="28"/>
                    <a:pt x="252" y="0"/>
                    <a:pt x="25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5181600" y="3686175"/>
              <a:ext cx="1600200" cy="733425"/>
            </a:xfrm>
            <a:custGeom>
              <a:avLst/>
              <a:gdLst>
                <a:gd name="T0" fmla="*/ 0 w 1008"/>
                <a:gd name="T1" fmla="*/ 0 h 462"/>
                <a:gd name="T2" fmla="*/ 2147483646 w 1008"/>
                <a:gd name="T3" fmla="*/ 2147483646 h 462"/>
                <a:gd name="T4" fmla="*/ 2147483646 w 1008"/>
                <a:gd name="T5" fmla="*/ 2147483646 h 462"/>
                <a:gd name="T6" fmla="*/ 2147483646 w 1008"/>
                <a:gd name="T7" fmla="*/ 2147483646 h 462"/>
                <a:gd name="T8" fmla="*/ 2147483646 w 1008"/>
                <a:gd name="T9" fmla="*/ 2147483646 h 462"/>
                <a:gd name="T10" fmla="*/ 2147483646 w 1008"/>
                <a:gd name="T11" fmla="*/ 2147483646 h 462"/>
                <a:gd name="T12" fmla="*/ 2147483646 w 1008"/>
                <a:gd name="T13" fmla="*/ 2147483646 h 462"/>
                <a:gd name="T14" fmla="*/ 2147483646 w 1008"/>
                <a:gd name="T15" fmla="*/ 2147483646 h 462"/>
                <a:gd name="T16" fmla="*/ 2147483646 w 1008"/>
                <a:gd name="T17" fmla="*/ 2147483646 h 462"/>
                <a:gd name="T18" fmla="*/ 2147483646 w 1008"/>
                <a:gd name="T19" fmla="*/ 2147483646 h 462"/>
                <a:gd name="T20" fmla="*/ 2147483646 w 1008"/>
                <a:gd name="T21" fmla="*/ 2147483646 h 462"/>
                <a:gd name="T22" fmla="*/ 2147483646 w 1008"/>
                <a:gd name="T23" fmla="*/ 2147483646 h 4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8"/>
                <a:gd name="T37" fmla="*/ 0 h 462"/>
                <a:gd name="T38" fmla="*/ 1008 w 1008"/>
                <a:gd name="T39" fmla="*/ 462 h 4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8" h="462">
                  <a:moveTo>
                    <a:pt x="0" y="0"/>
                  </a:moveTo>
                  <a:cubicBezTo>
                    <a:pt x="25" y="13"/>
                    <a:pt x="43" y="35"/>
                    <a:pt x="66" y="48"/>
                  </a:cubicBezTo>
                  <a:cubicBezTo>
                    <a:pt x="97" y="65"/>
                    <a:pt x="140" y="66"/>
                    <a:pt x="174" y="72"/>
                  </a:cubicBezTo>
                  <a:cubicBezTo>
                    <a:pt x="223" y="81"/>
                    <a:pt x="265" y="98"/>
                    <a:pt x="312" y="114"/>
                  </a:cubicBezTo>
                  <a:cubicBezTo>
                    <a:pt x="358" y="129"/>
                    <a:pt x="392" y="183"/>
                    <a:pt x="438" y="198"/>
                  </a:cubicBezTo>
                  <a:cubicBezTo>
                    <a:pt x="480" y="212"/>
                    <a:pt x="521" y="217"/>
                    <a:pt x="564" y="228"/>
                  </a:cubicBezTo>
                  <a:cubicBezTo>
                    <a:pt x="624" y="243"/>
                    <a:pt x="677" y="273"/>
                    <a:pt x="732" y="300"/>
                  </a:cubicBezTo>
                  <a:cubicBezTo>
                    <a:pt x="771" y="319"/>
                    <a:pt x="747" y="310"/>
                    <a:pt x="804" y="324"/>
                  </a:cubicBezTo>
                  <a:cubicBezTo>
                    <a:pt x="812" y="326"/>
                    <a:pt x="828" y="330"/>
                    <a:pt x="828" y="330"/>
                  </a:cubicBezTo>
                  <a:cubicBezTo>
                    <a:pt x="848" y="343"/>
                    <a:pt x="868" y="343"/>
                    <a:pt x="888" y="354"/>
                  </a:cubicBezTo>
                  <a:cubicBezTo>
                    <a:pt x="922" y="373"/>
                    <a:pt x="946" y="399"/>
                    <a:pt x="978" y="420"/>
                  </a:cubicBezTo>
                  <a:cubicBezTo>
                    <a:pt x="989" y="436"/>
                    <a:pt x="1008" y="443"/>
                    <a:pt x="1008" y="46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6619875" y="3162300"/>
              <a:ext cx="2060575" cy="601663"/>
            </a:xfrm>
            <a:custGeom>
              <a:avLst/>
              <a:gdLst>
                <a:gd name="T0" fmla="*/ 0 w 1298"/>
                <a:gd name="T1" fmla="*/ 0 h 379"/>
                <a:gd name="T2" fmla="*/ 2147483646 w 1298"/>
                <a:gd name="T3" fmla="*/ 2147483646 h 379"/>
                <a:gd name="T4" fmla="*/ 2147483646 w 1298"/>
                <a:gd name="T5" fmla="*/ 2147483646 h 379"/>
                <a:gd name="T6" fmla="*/ 2147483646 w 1298"/>
                <a:gd name="T7" fmla="*/ 2147483646 h 379"/>
                <a:gd name="T8" fmla="*/ 2147483646 w 1298"/>
                <a:gd name="T9" fmla="*/ 2147483646 h 379"/>
                <a:gd name="T10" fmla="*/ 2147483646 w 1298"/>
                <a:gd name="T11" fmla="*/ 2147483646 h 379"/>
                <a:gd name="T12" fmla="*/ 2147483646 w 1298"/>
                <a:gd name="T13" fmla="*/ 2147483646 h 379"/>
                <a:gd name="T14" fmla="*/ 2147483646 w 1298"/>
                <a:gd name="T15" fmla="*/ 2147483646 h 379"/>
                <a:gd name="T16" fmla="*/ 2147483646 w 1298"/>
                <a:gd name="T17" fmla="*/ 2147483646 h 379"/>
                <a:gd name="T18" fmla="*/ 2147483646 w 1298"/>
                <a:gd name="T19" fmla="*/ 2147483646 h 379"/>
                <a:gd name="T20" fmla="*/ 2147483646 w 1298"/>
                <a:gd name="T21" fmla="*/ 2147483646 h 379"/>
                <a:gd name="T22" fmla="*/ 2147483646 w 1298"/>
                <a:gd name="T23" fmla="*/ 2147483646 h 379"/>
                <a:gd name="T24" fmla="*/ 2147483646 w 1298"/>
                <a:gd name="T25" fmla="*/ 2147483646 h 379"/>
                <a:gd name="T26" fmla="*/ 2147483646 w 1298"/>
                <a:gd name="T27" fmla="*/ 2147483646 h 3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8"/>
                <a:gd name="T43" fmla="*/ 0 h 379"/>
                <a:gd name="T44" fmla="*/ 1298 w 1298"/>
                <a:gd name="T45" fmla="*/ 379 h 3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8" h="379">
                  <a:moveTo>
                    <a:pt x="0" y="0"/>
                  </a:moveTo>
                  <a:cubicBezTo>
                    <a:pt x="34" y="22"/>
                    <a:pt x="68" y="44"/>
                    <a:pt x="102" y="66"/>
                  </a:cubicBezTo>
                  <a:cubicBezTo>
                    <a:pt x="117" y="76"/>
                    <a:pt x="132" y="89"/>
                    <a:pt x="150" y="90"/>
                  </a:cubicBezTo>
                  <a:cubicBezTo>
                    <a:pt x="241" y="94"/>
                    <a:pt x="336" y="93"/>
                    <a:pt x="426" y="108"/>
                  </a:cubicBezTo>
                  <a:cubicBezTo>
                    <a:pt x="509" y="122"/>
                    <a:pt x="562" y="161"/>
                    <a:pt x="636" y="186"/>
                  </a:cubicBezTo>
                  <a:cubicBezTo>
                    <a:pt x="697" y="247"/>
                    <a:pt x="618" y="175"/>
                    <a:pt x="696" y="222"/>
                  </a:cubicBezTo>
                  <a:cubicBezTo>
                    <a:pt x="706" y="228"/>
                    <a:pt x="711" y="239"/>
                    <a:pt x="720" y="246"/>
                  </a:cubicBezTo>
                  <a:cubicBezTo>
                    <a:pt x="777" y="292"/>
                    <a:pt x="733" y="252"/>
                    <a:pt x="792" y="282"/>
                  </a:cubicBezTo>
                  <a:cubicBezTo>
                    <a:pt x="835" y="304"/>
                    <a:pt x="859" y="321"/>
                    <a:pt x="906" y="330"/>
                  </a:cubicBezTo>
                  <a:cubicBezTo>
                    <a:pt x="973" y="327"/>
                    <a:pt x="1025" y="327"/>
                    <a:pt x="1086" y="312"/>
                  </a:cubicBezTo>
                  <a:cubicBezTo>
                    <a:pt x="1135" y="316"/>
                    <a:pt x="1177" y="318"/>
                    <a:pt x="1224" y="330"/>
                  </a:cubicBezTo>
                  <a:cubicBezTo>
                    <a:pt x="1235" y="337"/>
                    <a:pt x="1249" y="341"/>
                    <a:pt x="1260" y="348"/>
                  </a:cubicBezTo>
                  <a:cubicBezTo>
                    <a:pt x="1267" y="353"/>
                    <a:pt x="1271" y="361"/>
                    <a:pt x="1278" y="366"/>
                  </a:cubicBezTo>
                  <a:cubicBezTo>
                    <a:pt x="1298" y="379"/>
                    <a:pt x="1296" y="364"/>
                    <a:pt x="1296" y="37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343775" y="1676400"/>
              <a:ext cx="381000" cy="1663700"/>
            </a:xfrm>
            <a:custGeom>
              <a:avLst/>
              <a:gdLst>
                <a:gd name="T0" fmla="*/ 0 w 240"/>
                <a:gd name="T1" fmla="*/ 2147483646 h 1048"/>
                <a:gd name="T2" fmla="*/ 2147483646 w 240"/>
                <a:gd name="T3" fmla="*/ 2147483646 h 1048"/>
                <a:gd name="T4" fmla="*/ 2147483646 w 240"/>
                <a:gd name="T5" fmla="*/ 2147483646 h 1048"/>
                <a:gd name="T6" fmla="*/ 2147483646 w 240"/>
                <a:gd name="T7" fmla="*/ 2147483646 h 1048"/>
                <a:gd name="T8" fmla="*/ 2147483646 w 240"/>
                <a:gd name="T9" fmla="*/ 2147483646 h 1048"/>
                <a:gd name="T10" fmla="*/ 2147483646 w 240"/>
                <a:gd name="T11" fmla="*/ 2147483646 h 1048"/>
                <a:gd name="T12" fmla="*/ 2147483646 w 240"/>
                <a:gd name="T13" fmla="*/ 2147483646 h 1048"/>
                <a:gd name="T14" fmla="*/ 2147483646 w 240"/>
                <a:gd name="T15" fmla="*/ 2147483646 h 1048"/>
                <a:gd name="T16" fmla="*/ 2147483646 w 240"/>
                <a:gd name="T17" fmla="*/ 2147483646 h 1048"/>
                <a:gd name="T18" fmla="*/ 2147483646 w 240"/>
                <a:gd name="T19" fmla="*/ 0 h 10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0"/>
                <a:gd name="T31" fmla="*/ 0 h 1048"/>
                <a:gd name="T32" fmla="*/ 240 w 240"/>
                <a:gd name="T33" fmla="*/ 1048 h 10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0" h="1048">
                  <a:moveTo>
                    <a:pt x="0" y="1044"/>
                  </a:moveTo>
                  <a:cubicBezTo>
                    <a:pt x="14" y="1001"/>
                    <a:pt x="0" y="1048"/>
                    <a:pt x="12" y="960"/>
                  </a:cubicBezTo>
                  <a:cubicBezTo>
                    <a:pt x="18" y="912"/>
                    <a:pt x="32" y="856"/>
                    <a:pt x="42" y="810"/>
                  </a:cubicBezTo>
                  <a:cubicBezTo>
                    <a:pt x="63" y="716"/>
                    <a:pt x="91" y="624"/>
                    <a:pt x="102" y="528"/>
                  </a:cubicBezTo>
                  <a:cubicBezTo>
                    <a:pt x="95" y="506"/>
                    <a:pt x="85" y="487"/>
                    <a:pt x="72" y="468"/>
                  </a:cubicBezTo>
                  <a:cubicBezTo>
                    <a:pt x="70" y="460"/>
                    <a:pt x="68" y="452"/>
                    <a:pt x="66" y="444"/>
                  </a:cubicBezTo>
                  <a:cubicBezTo>
                    <a:pt x="62" y="432"/>
                    <a:pt x="54" y="408"/>
                    <a:pt x="54" y="408"/>
                  </a:cubicBezTo>
                  <a:cubicBezTo>
                    <a:pt x="66" y="347"/>
                    <a:pt x="70" y="266"/>
                    <a:pt x="114" y="222"/>
                  </a:cubicBezTo>
                  <a:cubicBezTo>
                    <a:pt x="132" y="169"/>
                    <a:pt x="153" y="122"/>
                    <a:pt x="186" y="78"/>
                  </a:cubicBezTo>
                  <a:cubicBezTo>
                    <a:pt x="208" y="49"/>
                    <a:pt x="240" y="36"/>
                    <a:pt x="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438900" y="3228975"/>
              <a:ext cx="1162050" cy="819150"/>
            </a:xfrm>
            <a:custGeom>
              <a:avLst/>
              <a:gdLst>
                <a:gd name="T0" fmla="*/ 0 w 732"/>
                <a:gd name="T1" fmla="*/ 0 h 516"/>
                <a:gd name="T2" fmla="*/ 2147483646 w 732"/>
                <a:gd name="T3" fmla="*/ 2147483646 h 516"/>
                <a:gd name="T4" fmla="*/ 2147483646 w 732"/>
                <a:gd name="T5" fmla="*/ 2147483646 h 516"/>
                <a:gd name="T6" fmla="*/ 2147483646 w 732"/>
                <a:gd name="T7" fmla="*/ 2147483646 h 516"/>
                <a:gd name="T8" fmla="*/ 2147483646 w 732"/>
                <a:gd name="T9" fmla="*/ 2147483646 h 516"/>
                <a:gd name="T10" fmla="*/ 2147483646 w 732"/>
                <a:gd name="T11" fmla="*/ 2147483646 h 516"/>
                <a:gd name="T12" fmla="*/ 2147483646 w 732"/>
                <a:gd name="T13" fmla="*/ 2147483646 h 516"/>
                <a:gd name="T14" fmla="*/ 2147483646 w 732"/>
                <a:gd name="T15" fmla="*/ 2147483646 h 516"/>
                <a:gd name="T16" fmla="*/ 2147483646 w 732"/>
                <a:gd name="T17" fmla="*/ 2147483646 h 516"/>
                <a:gd name="T18" fmla="*/ 2147483646 w 732"/>
                <a:gd name="T19" fmla="*/ 2147483646 h 516"/>
                <a:gd name="T20" fmla="*/ 2147483646 w 732"/>
                <a:gd name="T21" fmla="*/ 2147483646 h 516"/>
                <a:gd name="T22" fmla="*/ 2147483646 w 732"/>
                <a:gd name="T23" fmla="*/ 2147483646 h 5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32"/>
                <a:gd name="T37" fmla="*/ 0 h 516"/>
                <a:gd name="T38" fmla="*/ 732 w 732"/>
                <a:gd name="T39" fmla="*/ 516 h 5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32" h="516">
                  <a:moveTo>
                    <a:pt x="0" y="0"/>
                  </a:moveTo>
                  <a:cubicBezTo>
                    <a:pt x="34" y="34"/>
                    <a:pt x="46" y="85"/>
                    <a:pt x="78" y="120"/>
                  </a:cubicBezTo>
                  <a:cubicBezTo>
                    <a:pt x="103" y="147"/>
                    <a:pt x="130" y="172"/>
                    <a:pt x="156" y="198"/>
                  </a:cubicBezTo>
                  <a:cubicBezTo>
                    <a:pt x="169" y="211"/>
                    <a:pt x="189" y="212"/>
                    <a:pt x="204" y="222"/>
                  </a:cubicBezTo>
                  <a:cubicBezTo>
                    <a:pt x="234" y="242"/>
                    <a:pt x="264" y="262"/>
                    <a:pt x="294" y="282"/>
                  </a:cubicBezTo>
                  <a:cubicBezTo>
                    <a:pt x="309" y="292"/>
                    <a:pt x="321" y="308"/>
                    <a:pt x="336" y="318"/>
                  </a:cubicBezTo>
                  <a:cubicBezTo>
                    <a:pt x="390" y="354"/>
                    <a:pt x="372" y="327"/>
                    <a:pt x="408" y="360"/>
                  </a:cubicBezTo>
                  <a:cubicBezTo>
                    <a:pt x="427" y="377"/>
                    <a:pt x="452" y="418"/>
                    <a:pt x="474" y="432"/>
                  </a:cubicBezTo>
                  <a:cubicBezTo>
                    <a:pt x="487" y="440"/>
                    <a:pt x="502" y="444"/>
                    <a:pt x="516" y="450"/>
                  </a:cubicBezTo>
                  <a:cubicBezTo>
                    <a:pt x="528" y="455"/>
                    <a:pt x="552" y="462"/>
                    <a:pt x="552" y="462"/>
                  </a:cubicBezTo>
                  <a:cubicBezTo>
                    <a:pt x="592" y="502"/>
                    <a:pt x="592" y="508"/>
                    <a:pt x="648" y="516"/>
                  </a:cubicBezTo>
                  <a:cubicBezTo>
                    <a:pt x="720" y="509"/>
                    <a:pt x="692" y="510"/>
                    <a:pt x="732" y="51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5227100" y="1861344"/>
            <a:ext cx="1794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axon 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wires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4504250" y="1182176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soma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4141" y="1521760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spike generation</a:t>
            </a:r>
            <a:endParaRPr lang="en-GB" sz="24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3450516" y="1983156"/>
            <a:ext cx="1488308" cy="1557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040692" y="1639376"/>
            <a:ext cx="1582107" cy="16139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3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65"/>
          <p:cNvGrpSpPr>
            <a:grpSpLocks/>
          </p:cNvGrpSpPr>
          <p:nvPr/>
        </p:nvGrpSpPr>
        <p:grpSpPr bwMode="auto">
          <a:xfrm>
            <a:off x="5916613" y="2235200"/>
            <a:ext cx="1346200" cy="1368425"/>
            <a:chOff x="1543" y="956"/>
            <a:chExt cx="848" cy="862"/>
          </a:xfrm>
        </p:grpSpPr>
        <p:sp>
          <p:nvSpPr>
            <p:cNvPr id="78964" name="Freeform 6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5" name="Freeform 6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6" name="Freeform 6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7" name="Freeform 6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8" name="Freeform 7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9" name="Freeform 7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70" name="Freeform 7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71" name="Freeform 7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72" name="Freeform 7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851" name="Freeform 2"/>
          <p:cNvSpPr>
            <a:spLocks/>
          </p:cNvSpPr>
          <p:nvPr/>
        </p:nvSpPr>
        <p:spPr bwMode="auto">
          <a:xfrm>
            <a:off x="866775" y="3219450"/>
            <a:ext cx="6400800" cy="3400425"/>
          </a:xfrm>
          <a:custGeom>
            <a:avLst/>
            <a:gdLst>
              <a:gd name="T0" fmla="*/ 2147483646 w 4032"/>
              <a:gd name="T1" fmla="*/ 2147483646 h 2142"/>
              <a:gd name="T2" fmla="*/ 2147483646 w 4032"/>
              <a:gd name="T3" fmla="*/ 2147483646 h 2142"/>
              <a:gd name="T4" fmla="*/ 2147483646 w 4032"/>
              <a:gd name="T5" fmla="*/ 2147483646 h 2142"/>
              <a:gd name="T6" fmla="*/ 2147483646 w 4032"/>
              <a:gd name="T7" fmla="*/ 2147483646 h 2142"/>
              <a:gd name="T8" fmla="*/ 2147483646 w 4032"/>
              <a:gd name="T9" fmla="*/ 2147483646 h 2142"/>
              <a:gd name="T10" fmla="*/ 2147483646 w 4032"/>
              <a:gd name="T11" fmla="*/ 2147483646 h 2142"/>
              <a:gd name="T12" fmla="*/ 2147483646 w 4032"/>
              <a:gd name="T13" fmla="*/ 2147483646 h 2142"/>
              <a:gd name="T14" fmla="*/ 2147483646 w 4032"/>
              <a:gd name="T15" fmla="*/ 2147483646 h 2142"/>
              <a:gd name="T16" fmla="*/ 2147483646 w 4032"/>
              <a:gd name="T17" fmla="*/ 2147483646 h 2142"/>
              <a:gd name="T18" fmla="*/ 2147483646 w 4032"/>
              <a:gd name="T19" fmla="*/ 2147483646 h 2142"/>
              <a:gd name="T20" fmla="*/ 2147483646 w 4032"/>
              <a:gd name="T21" fmla="*/ 2147483646 h 2142"/>
              <a:gd name="T22" fmla="*/ 2147483646 w 4032"/>
              <a:gd name="T23" fmla="*/ 2147483646 h 2142"/>
              <a:gd name="T24" fmla="*/ 2147483646 w 4032"/>
              <a:gd name="T25" fmla="*/ 2147483646 h 2142"/>
              <a:gd name="T26" fmla="*/ 2147483646 w 4032"/>
              <a:gd name="T27" fmla="*/ 2147483646 h 2142"/>
              <a:gd name="T28" fmla="*/ 2147483646 w 4032"/>
              <a:gd name="T29" fmla="*/ 2147483646 h 2142"/>
              <a:gd name="T30" fmla="*/ 2147483646 w 4032"/>
              <a:gd name="T31" fmla="*/ 2147483646 h 2142"/>
              <a:gd name="T32" fmla="*/ 2147483646 w 4032"/>
              <a:gd name="T33" fmla="*/ 2147483646 h 2142"/>
              <a:gd name="T34" fmla="*/ 2147483646 w 4032"/>
              <a:gd name="T35" fmla="*/ 2147483646 h 2142"/>
              <a:gd name="T36" fmla="*/ 2147483646 w 4032"/>
              <a:gd name="T37" fmla="*/ 2147483646 h 2142"/>
              <a:gd name="T38" fmla="*/ 2147483646 w 4032"/>
              <a:gd name="T39" fmla="*/ 2147483646 h 2142"/>
              <a:gd name="T40" fmla="*/ 2147483646 w 4032"/>
              <a:gd name="T41" fmla="*/ 2147483646 h 2142"/>
              <a:gd name="T42" fmla="*/ 2147483646 w 4032"/>
              <a:gd name="T43" fmla="*/ 2147483646 h 2142"/>
              <a:gd name="T44" fmla="*/ 2147483646 w 4032"/>
              <a:gd name="T45" fmla="*/ 2147483646 h 2142"/>
              <a:gd name="T46" fmla="*/ 2147483646 w 4032"/>
              <a:gd name="T47" fmla="*/ 2147483646 h 2142"/>
              <a:gd name="T48" fmla="*/ 2147483646 w 4032"/>
              <a:gd name="T49" fmla="*/ 2147483646 h 2142"/>
              <a:gd name="T50" fmla="*/ 2147483646 w 4032"/>
              <a:gd name="T51" fmla="*/ 2147483646 h 2142"/>
              <a:gd name="T52" fmla="*/ 2147483646 w 4032"/>
              <a:gd name="T53" fmla="*/ 2147483646 h 2142"/>
              <a:gd name="T54" fmla="*/ 2147483646 w 4032"/>
              <a:gd name="T55" fmla="*/ 2147483646 h 2142"/>
              <a:gd name="T56" fmla="*/ 2147483646 w 4032"/>
              <a:gd name="T57" fmla="*/ 2147483646 h 2142"/>
              <a:gd name="T58" fmla="*/ 2147483646 w 4032"/>
              <a:gd name="T59" fmla="*/ 2147483646 h 2142"/>
              <a:gd name="T60" fmla="*/ 2147483646 w 4032"/>
              <a:gd name="T61" fmla="*/ 2147483646 h 2142"/>
              <a:gd name="T62" fmla="*/ 2147483646 w 4032"/>
              <a:gd name="T63" fmla="*/ 2147483646 h 2142"/>
              <a:gd name="T64" fmla="*/ 2147483646 w 4032"/>
              <a:gd name="T65" fmla="*/ 2147483646 h 2142"/>
              <a:gd name="T66" fmla="*/ 2147483646 w 4032"/>
              <a:gd name="T67" fmla="*/ 2147483646 h 2142"/>
              <a:gd name="T68" fmla="*/ 2147483646 w 4032"/>
              <a:gd name="T69" fmla="*/ 2147483646 h 2142"/>
              <a:gd name="T70" fmla="*/ 2147483646 w 4032"/>
              <a:gd name="T71" fmla="*/ 2147483646 h 2142"/>
              <a:gd name="T72" fmla="*/ 2147483646 w 4032"/>
              <a:gd name="T73" fmla="*/ 2147483646 h 2142"/>
              <a:gd name="T74" fmla="*/ 0 w 4032"/>
              <a:gd name="T75" fmla="*/ 2147483646 h 2142"/>
              <a:gd name="T76" fmla="*/ 2147483646 w 4032"/>
              <a:gd name="T77" fmla="*/ 2147483646 h 2142"/>
              <a:gd name="T78" fmla="*/ 2147483646 w 4032"/>
              <a:gd name="T79" fmla="*/ 2147483646 h 2142"/>
              <a:gd name="T80" fmla="*/ 2147483646 w 4032"/>
              <a:gd name="T81" fmla="*/ 2147483646 h 2142"/>
              <a:gd name="T82" fmla="*/ 2147483646 w 4032"/>
              <a:gd name="T83" fmla="*/ 2147483646 h 2142"/>
              <a:gd name="T84" fmla="*/ 2147483646 w 4032"/>
              <a:gd name="T85" fmla="*/ 2147483646 h 2142"/>
              <a:gd name="T86" fmla="*/ 2147483646 w 4032"/>
              <a:gd name="T87" fmla="*/ 0 h 214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32"/>
              <a:gd name="T133" fmla="*/ 0 h 2142"/>
              <a:gd name="T134" fmla="*/ 4032 w 4032"/>
              <a:gd name="T135" fmla="*/ 2142 h 214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32" h="2142">
                <a:moveTo>
                  <a:pt x="3450" y="780"/>
                </a:moveTo>
                <a:cubicBezTo>
                  <a:pt x="3470" y="841"/>
                  <a:pt x="3510" y="902"/>
                  <a:pt x="3576" y="918"/>
                </a:cubicBezTo>
                <a:cubicBezTo>
                  <a:pt x="3599" y="933"/>
                  <a:pt x="3628" y="950"/>
                  <a:pt x="3654" y="960"/>
                </a:cubicBezTo>
                <a:cubicBezTo>
                  <a:pt x="3666" y="965"/>
                  <a:pt x="3679" y="965"/>
                  <a:pt x="3690" y="972"/>
                </a:cubicBezTo>
                <a:cubicBezTo>
                  <a:pt x="3730" y="999"/>
                  <a:pt x="3775" y="1015"/>
                  <a:pt x="3816" y="1038"/>
                </a:cubicBezTo>
                <a:cubicBezTo>
                  <a:pt x="3845" y="1054"/>
                  <a:pt x="3878" y="1074"/>
                  <a:pt x="3906" y="1092"/>
                </a:cubicBezTo>
                <a:cubicBezTo>
                  <a:pt x="3918" y="1100"/>
                  <a:pt x="3942" y="1116"/>
                  <a:pt x="3942" y="1116"/>
                </a:cubicBezTo>
                <a:cubicBezTo>
                  <a:pt x="3974" y="1164"/>
                  <a:pt x="3932" y="1106"/>
                  <a:pt x="3972" y="1146"/>
                </a:cubicBezTo>
                <a:cubicBezTo>
                  <a:pt x="3983" y="1157"/>
                  <a:pt x="4008" y="1209"/>
                  <a:pt x="4014" y="1224"/>
                </a:cubicBezTo>
                <a:cubicBezTo>
                  <a:pt x="4021" y="1244"/>
                  <a:pt x="4032" y="1284"/>
                  <a:pt x="4032" y="1284"/>
                </a:cubicBezTo>
                <a:cubicBezTo>
                  <a:pt x="4031" y="1310"/>
                  <a:pt x="4032" y="1409"/>
                  <a:pt x="4020" y="1458"/>
                </a:cubicBezTo>
                <a:cubicBezTo>
                  <a:pt x="3997" y="1550"/>
                  <a:pt x="3914" y="1627"/>
                  <a:pt x="3858" y="1698"/>
                </a:cubicBezTo>
                <a:cubicBezTo>
                  <a:pt x="3804" y="1766"/>
                  <a:pt x="3744" y="1852"/>
                  <a:pt x="3666" y="1896"/>
                </a:cubicBezTo>
                <a:cubicBezTo>
                  <a:pt x="3621" y="1921"/>
                  <a:pt x="3630" y="1892"/>
                  <a:pt x="3582" y="1932"/>
                </a:cubicBezTo>
                <a:cubicBezTo>
                  <a:pt x="3527" y="1978"/>
                  <a:pt x="3561" y="1957"/>
                  <a:pt x="3474" y="1986"/>
                </a:cubicBezTo>
                <a:cubicBezTo>
                  <a:pt x="3460" y="1991"/>
                  <a:pt x="3452" y="2005"/>
                  <a:pt x="3438" y="2010"/>
                </a:cubicBezTo>
                <a:cubicBezTo>
                  <a:pt x="3407" y="2021"/>
                  <a:pt x="3372" y="2019"/>
                  <a:pt x="3342" y="2034"/>
                </a:cubicBezTo>
                <a:cubicBezTo>
                  <a:pt x="3326" y="2042"/>
                  <a:pt x="3311" y="2052"/>
                  <a:pt x="3294" y="2058"/>
                </a:cubicBezTo>
                <a:cubicBezTo>
                  <a:pt x="3188" y="2093"/>
                  <a:pt x="3056" y="2092"/>
                  <a:pt x="2946" y="2106"/>
                </a:cubicBezTo>
                <a:cubicBezTo>
                  <a:pt x="2871" y="2115"/>
                  <a:pt x="2799" y="2133"/>
                  <a:pt x="2724" y="2142"/>
                </a:cubicBezTo>
                <a:cubicBezTo>
                  <a:pt x="2409" y="2134"/>
                  <a:pt x="2122" y="2110"/>
                  <a:pt x="1812" y="2088"/>
                </a:cubicBezTo>
                <a:cubicBezTo>
                  <a:pt x="1645" y="2055"/>
                  <a:pt x="1911" y="2106"/>
                  <a:pt x="1620" y="2064"/>
                </a:cubicBezTo>
                <a:cubicBezTo>
                  <a:pt x="1580" y="2058"/>
                  <a:pt x="1540" y="2048"/>
                  <a:pt x="1500" y="2040"/>
                </a:cubicBezTo>
                <a:cubicBezTo>
                  <a:pt x="1480" y="2036"/>
                  <a:pt x="1440" y="2028"/>
                  <a:pt x="1440" y="2028"/>
                </a:cubicBezTo>
                <a:cubicBezTo>
                  <a:pt x="1329" y="1973"/>
                  <a:pt x="1379" y="1989"/>
                  <a:pt x="1296" y="1968"/>
                </a:cubicBezTo>
                <a:cubicBezTo>
                  <a:pt x="1245" y="1917"/>
                  <a:pt x="1303" y="1968"/>
                  <a:pt x="1236" y="1932"/>
                </a:cubicBezTo>
                <a:cubicBezTo>
                  <a:pt x="1137" y="1879"/>
                  <a:pt x="1214" y="1907"/>
                  <a:pt x="1164" y="1890"/>
                </a:cubicBezTo>
                <a:cubicBezTo>
                  <a:pt x="1084" y="1830"/>
                  <a:pt x="1001" y="1777"/>
                  <a:pt x="918" y="1722"/>
                </a:cubicBezTo>
                <a:cubicBezTo>
                  <a:pt x="880" y="1697"/>
                  <a:pt x="854" y="1665"/>
                  <a:pt x="810" y="1650"/>
                </a:cubicBezTo>
                <a:cubicBezTo>
                  <a:pt x="766" y="1606"/>
                  <a:pt x="729" y="1554"/>
                  <a:pt x="684" y="1512"/>
                </a:cubicBezTo>
                <a:cubicBezTo>
                  <a:pt x="637" y="1467"/>
                  <a:pt x="583" y="1434"/>
                  <a:pt x="534" y="1392"/>
                </a:cubicBezTo>
                <a:cubicBezTo>
                  <a:pt x="445" y="1315"/>
                  <a:pt x="360" y="1235"/>
                  <a:pt x="282" y="1146"/>
                </a:cubicBezTo>
                <a:cubicBezTo>
                  <a:pt x="242" y="1100"/>
                  <a:pt x="183" y="1061"/>
                  <a:pt x="150" y="1008"/>
                </a:cubicBezTo>
                <a:cubicBezTo>
                  <a:pt x="142" y="995"/>
                  <a:pt x="140" y="979"/>
                  <a:pt x="132" y="966"/>
                </a:cubicBezTo>
                <a:cubicBezTo>
                  <a:pt x="126" y="956"/>
                  <a:pt x="115" y="951"/>
                  <a:pt x="108" y="942"/>
                </a:cubicBezTo>
                <a:cubicBezTo>
                  <a:pt x="89" y="915"/>
                  <a:pt x="72" y="886"/>
                  <a:pt x="54" y="858"/>
                </a:cubicBezTo>
                <a:cubicBezTo>
                  <a:pt x="26" y="803"/>
                  <a:pt x="19" y="742"/>
                  <a:pt x="0" y="684"/>
                </a:cubicBezTo>
                <a:cubicBezTo>
                  <a:pt x="11" y="652"/>
                  <a:pt x="18" y="609"/>
                  <a:pt x="36" y="582"/>
                </a:cubicBezTo>
                <a:cubicBezTo>
                  <a:pt x="43" y="553"/>
                  <a:pt x="57" y="532"/>
                  <a:pt x="66" y="504"/>
                </a:cubicBezTo>
                <a:cubicBezTo>
                  <a:pt x="73" y="445"/>
                  <a:pt x="90" y="342"/>
                  <a:pt x="144" y="306"/>
                </a:cubicBezTo>
                <a:cubicBezTo>
                  <a:pt x="154" y="275"/>
                  <a:pt x="181" y="271"/>
                  <a:pt x="204" y="246"/>
                </a:cubicBezTo>
                <a:cubicBezTo>
                  <a:pt x="254" y="191"/>
                  <a:pt x="295" y="131"/>
                  <a:pt x="348" y="78"/>
                </a:cubicBezTo>
                <a:cubicBezTo>
                  <a:pt x="358" y="68"/>
                  <a:pt x="411" y="15"/>
                  <a:pt x="396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3" name="Freeform 4"/>
          <p:cNvSpPr>
            <a:spLocks/>
          </p:cNvSpPr>
          <p:nvPr/>
        </p:nvSpPr>
        <p:spPr bwMode="auto">
          <a:xfrm rot="1705058" flipV="1">
            <a:off x="4394200" y="2679700"/>
            <a:ext cx="173038" cy="949325"/>
          </a:xfrm>
          <a:custGeom>
            <a:avLst/>
            <a:gdLst>
              <a:gd name="T0" fmla="*/ 2147483646 w 109"/>
              <a:gd name="T1" fmla="*/ 0 h 598"/>
              <a:gd name="T2" fmla="*/ 2147483646 w 109"/>
              <a:gd name="T3" fmla="*/ 2147483646 h 598"/>
              <a:gd name="T4" fmla="*/ 2147483646 w 109"/>
              <a:gd name="T5" fmla="*/ 2147483646 h 598"/>
              <a:gd name="T6" fmla="*/ 2147483646 w 109"/>
              <a:gd name="T7" fmla="*/ 2147483646 h 598"/>
              <a:gd name="T8" fmla="*/ 2147483646 w 109"/>
              <a:gd name="T9" fmla="*/ 2147483646 h 598"/>
              <a:gd name="T10" fmla="*/ 0 w 109"/>
              <a:gd name="T11" fmla="*/ 2147483646 h 598"/>
              <a:gd name="T12" fmla="*/ 2147483646 w 109"/>
              <a:gd name="T13" fmla="*/ 2147483646 h 598"/>
              <a:gd name="T14" fmla="*/ 2147483646 w 109"/>
              <a:gd name="T15" fmla="*/ 2147483646 h 598"/>
              <a:gd name="T16" fmla="*/ 2147483646 w 109"/>
              <a:gd name="T17" fmla="*/ 2147483646 h 5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598"/>
              <a:gd name="T29" fmla="*/ 109 w 109"/>
              <a:gd name="T30" fmla="*/ 598 h 5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598">
                <a:moveTo>
                  <a:pt x="109" y="0"/>
                </a:moveTo>
                <a:cubicBezTo>
                  <a:pt x="107" y="7"/>
                  <a:pt x="107" y="17"/>
                  <a:pt x="102" y="22"/>
                </a:cubicBezTo>
                <a:cubicBezTo>
                  <a:pt x="97" y="27"/>
                  <a:pt x="84" y="23"/>
                  <a:pt x="80" y="29"/>
                </a:cubicBezTo>
                <a:cubicBezTo>
                  <a:pt x="71" y="42"/>
                  <a:pt x="73" y="59"/>
                  <a:pt x="66" y="73"/>
                </a:cubicBezTo>
                <a:cubicBezTo>
                  <a:pt x="51" y="102"/>
                  <a:pt x="42" y="120"/>
                  <a:pt x="15" y="139"/>
                </a:cubicBezTo>
                <a:cubicBezTo>
                  <a:pt x="10" y="170"/>
                  <a:pt x="1" y="201"/>
                  <a:pt x="0" y="233"/>
                </a:cubicBezTo>
                <a:cubicBezTo>
                  <a:pt x="0" y="240"/>
                  <a:pt x="6" y="458"/>
                  <a:pt x="36" y="496"/>
                </a:cubicBezTo>
                <a:cubicBezTo>
                  <a:pt x="41" y="502"/>
                  <a:pt x="51" y="501"/>
                  <a:pt x="58" y="503"/>
                </a:cubicBezTo>
                <a:cubicBezTo>
                  <a:pt x="68" y="541"/>
                  <a:pt x="82" y="569"/>
                  <a:pt x="109" y="59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4" name="Freeform 5"/>
          <p:cNvSpPr>
            <a:spLocks/>
          </p:cNvSpPr>
          <p:nvPr/>
        </p:nvSpPr>
        <p:spPr bwMode="auto">
          <a:xfrm rot="1705058" flipV="1">
            <a:off x="3998913" y="2590800"/>
            <a:ext cx="498475" cy="533400"/>
          </a:xfrm>
          <a:custGeom>
            <a:avLst/>
            <a:gdLst>
              <a:gd name="T0" fmla="*/ 2147483646 w 314"/>
              <a:gd name="T1" fmla="*/ 0 h 336"/>
              <a:gd name="T2" fmla="*/ 2147483646 w 314"/>
              <a:gd name="T3" fmla="*/ 2147483646 h 336"/>
              <a:gd name="T4" fmla="*/ 2147483646 w 314"/>
              <a:gd name="T5" fmla="*/ 2147483646 h 336"/>
              <a:gd name="T6" fmla="*/ 2147483646 w 314"/>
              <a:gd name="T7" fmla="*/ 2147483646 h 336"/>
              <a:gd name="T8" fmla="*/ 2147483646 w 314"/>
              <a:gd name="T9" fmla="*/ 2147483646 h 336"/>
              <a:gd name="T10" fmla="*/ 2147483646 w 314"/>
              <a:gd name="T11" fmla="*/ 2147483646 h 336"/>
              <a:gd name="T12" fmla="*/ 2147483646 w 314"/>
              <a:gd name="T13" fmla="*/ 2147483646 h 336"/>
              <a:gd name="T14" fmla="*/ 0 w 314"/>
              <a:gd name="T15" fmla="*/ 214748364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"/>
              <a:gd name="T25" fmla="*/ 0 h 336"/>
              <a:gd name="T26" fmla="*/ 314 w 31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" h="336">
                <a:moveTo>
                  <a:pt x="314" y="0"/>
                </a:moveTo>
                <a:cubicBezTo>
                  <a:pt x="264" y="16"/>
                  <a:pt x="297" y="52"/>
                  <a:pt x="270" y="80"/>
                </a:cubicBezTo>
                <a:cubicBezTo>
                  <a:pt x="262" y="88"/>
                  <a:pt x="251" y="90"/>
                  <a:pt x="241" y="95"/>
                </a:cubicBezTo>
                <a:cubicBezTo>
                  <a:pt x="238" y="105"/>
                  <a:pt x="241" y="117"/>
                  <a:pt x="233" y="124"/>
                </a:cubicBezTo>
                <a:cubicBezTo>
                  <a:pt x="222" y="134"/>
                  <a:pt x="204" y="133"/>
                  <a:pt x="190" y="139"/>
                </a:cubicBezTo>
                <a:cubicBezTo>
                  <a:pt x="160" y="151"/>
                  <a:pt x="142" y="167"/>
                  <a:pt x="110" y="175"/>
                </a:cubicBezTo>
                <a:cubicBezTo>
                  <a:pt x="37" y="212"/>
                  <a:pt x="104" y="167"/>
                  <a:pt x="66" y="314"/>
                </a:cubicBezTo>
                <a:cubicBezTo>
                  <a:pt x="60" y="336"/>
                  <a:pt x="4" y="328"/>
                  <a:pt x="0" y="32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5" name="Freeform 6"/>
          <p:cNvSpPr>
            <a:spLocks/>
          </p:cNvSpPr>
          <p:nvPr/>
        </p:nvSpPr>
        <p:spPr bwMode="auto">
          <a:xfrm rot="1705058" flipV="1">
            <a:off x="4468813" y="2260600"/>
            <a:ext cx="247650" cy="658813"/>
          </a:xfrm>
          <a:custGeom>
            <a:avLst/>
            <a:gdLst>
              <a:gd name="T0" fmla="*/ 2147483646 w 156"/>
              <a:gd name="T1" fmla="*/ 0 h 415"/>
              <a:gd name="T2" fmla="*/ 2147483646 w 156"/>
              <a:gd name="T3" fmla="*/ 2147483646 h 415"/>
              <a:gd name="T4" fmla="*/ 2147483646 w 156"/>
              <a:gd name="T5" fmla="*/ 2147483646 h 415"/>
              <a:gd name="T6" fmla="*/ 0 w 156"/>
              <a:gd name="T7" fmla="*/ 2147483646 h 415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415"/>
              <a:gd name="T14" fmla="*/ 156 w 156"/>
              <a:gd name="T15" fmla="*/ 415 h 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415">
                <a:moveTo>
                  <a:pt x="146" y="0"/>
                </a:moveTo>
                <a:cubicBezTo>
                  <a:pt x="100" y="89"/>
                  <a:pt x="156" y="101"/>
                  <a:pt x="109" y="240"/>
                </a:cubicBezTo>
                <a:cubicBezTo>
                  <a:pt x="99" y="269"/>
                  <a:pt x="54" y="267"/>
                  <a:pt x="29" y="284"/>
                </a:cubicBezTo>
                <a:cubicBezTo>
                  <a:pt x="3" y="334"/>
                  <a:pt x="0" y="356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6" name="Freeform 7"/>
          <p:cNvSpPr>
            <a:spLocks/>
          </p:cNvSpPr>
          <p:nvPr/>
        </p:nvSpPr>
        <p:spPr bwMode="auto">
          <a:xfrm rot="1705058" flipV="1">
            <a:off x="4241800" y="2570163"/>
            <a:ext cx="96838" cy="254000"/>
          </a:xfrm>
          <a:custGeom>
            <a:avLst/>
            <a:gdLst>
              <a:gd name="T0" fmla="*/ 0 w 61"/>
              <a:gd name="T1" fmla="*/ 0 h 160"/>
              <a:gd name="T2" fmla="*/ 2147483646 w 61"/>
              <a:gd name="T3" fmla="*/ 2147483646 h 160"/>
              <a:gd name="T4" fmla="*/ 0 60000 65536"/>
              <a:gd name="T5" fmla="*/ 0 60000 65536"/>
              <a:gd name="T6" fmla="*/ 0 w 61"/>
              <a:gd name="T7" fmla="*/ 0 h 160"/>
              <a:gd name="T8" fmla="*/ 61 w 61"/>
              <a:gd name="T9" fmla="*/ 160 h 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" h="160">
                <a:moveTo>
                  <a:pt x="0" y="0"/>
                </a:moveTo>
                <a:cubicBezTo>
                  <a:pt x="61" y="19"/>
                  <a:pt x="59" y="110"/>
                  <a:pt x="59" y="160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7" name="Freeform 8"/>
          <p:cNvSpPr>
            <a:spLocks/>
          </p:cNvSpPr>
          <p:nvPr/>
        </p:nvSpPr>
        <p:spPr bwMode="auto">
          <a:xfrm rot="1705058" flipV="1">
            <a:off x="4418013" y="3163888"/>
            <a:ext cx="649287" cy="61912"/>
          </a:xfrm>
          <a:custGeom>
            <a:avLst/>
            <a:gdLst>
              <a:gd name="T0" fmla="*/ 0 w 409"/>
              <a:gd name="T1" fmla="*/ 2147483646 h 39"/>
              <a:gd name="T2" fmla="*/ 2147483646 w 409"/>
              <a:gd name="T3" fmla="*/ 0 h 39"/>
              <a:gd name="T4" fmla="*/ 2147483646 w 409"/>
              <a:gd name="T5" fmla="*/ 2147483646 h 39"/>
              <a:gd name="T6" fmla="*/ 2147483646 w 409"/>
              <a:gd name="T7" fmla="*/ 2147483646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39"/>
              <a:gd name="T14" fmla="*/ 409 w 40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39">
                <a:moveTo>
                  <a:pt x="0" y="36"/>
                </a:moveTo>
                <a:cubicBezTo>
                  <a:pt x="36" y="27"/>
                  <a:pt x="69" y="16"/>
                  <a:pt x="102" y="0"/>
                </a:cubicBezTo>
                <a:cubicBezTo>
                  <a:pt x="151" y="6"/>
                  <a:pt x="169" y="20"/>
                  <a:pt x="212" y="29"/>
                </a:cubicBezTo>
                <a:cubicBezTo>
                  <a:pt x="264" y="39"/>
                  <a:pt x="363" y="36"/>
                  <a:pt x="409" y="3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8" name="Freeform 9"/>
          <p:cNvSpPr>
            <a:spLocks/>
          </p:cNvSpPr>
          <p:nvPr/>
        </p:nvSpPr>
        <p:spPr bwMode="auto">
          <a:xfrm rot="1705058" flipV="1">
            <a:off x="4730750" y="2298700"/>
            <a:ext cx="417513" cy="369888"/>
          </a:xfrm>
          <a:custGeom>
            <a:avLst/>
            <a:gdLst>
              <a:gd name="T0" fmla="*/ 0 w 263"/>
              <a:gd name="T1" fmla="*/ 0 h 233"/>
              <a:gd name="T2" fmla="*/ 2147483646 w 263"/>
              <a:gd name="T3" fmla="*/ 2147483646 h 233"/>
              <a:gd name="T4" fmla="*/ 2147483646 w 263"/>
              <a:gd name="T5" fmla="*/ 2147483646 h 233"/>
              <a:gd name="T6" fmla="*/ 2147483646 w 263"/>
              <a:gd name="T7" fmla="*/ 2147483646 h 233"/>
              <a:gd name="T8" fmla="*/ 2147483646 w 263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33"/>
              <a:gd name="T17" fmla="*/ 263 w 263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33">
                <a:moveTo>
                  <a:pt x="0" y="0"/>
                </a:moveTo>
                <a:cubicBezTo>
                  <a:pt x="44" y="14"/>
                  <a:pt x="37" y="59"/>
                  <a:pt x="66" y="88"/>
                </a:cubicBezTo>
                <a:cubicBezTo>
                  <a:pt x="74" y="96"/>
                  <a:pt x="86" y="97"/>
                  <a:pt x="95" y="102"/>
                </a:cubicBezTo>
                <a:cubicBezTo>
                  <a:pt x="137" y="126"/>
                  <a:pt x="179" y="155"/>
                  <a:pt x="226" y="168"/>
                </a:cubicBezTo>
                <a:cubicBezTo>
                  <a:pt x="257" y="229"/>
                  <a:pt x="239" y="212"/>
                  <a:pt x="263" y="23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9" name="Freeform 10"/>
          <p:cNvSpPr>
            <a:spLocks/>
          </p:cNvSpPr>
          <p:nvPr/>
        </p:nvSpPr>
        <p:spPr bwMode="auto">
          <a:xfrm rot="1705058" flipV="1">
            <a:off x="4252913" y="2357438"/>
            <a:ext cx="358775" cy="658812"/>
          </a:xfrm>
          <a:custGeom>
            <a:avLst/>
            <a:gdLst>
              <a:gd name="T0" fmla="*/ 2147483646 w 226"/>
              <a:gd name="T1" fmla="*/ 0 h 415"/>
              <a:gd name="T2" fmla="*/ 2147483646 w 226"/>
              <a:gd name="T3" fmla="*/ 2147483646 h 415"/>
              <a:gd name="T4" fmla="*/ 2147483646 w 226"/>
              <a:gd name="T5" fmla="*/ 2147483646 h 415"/>
              <a:gd name="T6" fmla="*/ 2147483646 w 226"/>
              <a:gd name="T7" fmla="*/ 2147483646 h 415"/>
              <a:gd name="T8" fmla="*/ 2147483646 w 226"/>
              <a:gd name="T9" fmla="*/ 2147483646 h 415"/>
              <a:gd name="T10" fmla="*/ 2147483646 w 226"/>
              <a:gd name="T11" fmla="*/ 2147483646 h 415"/>
              <a:gd name="T12" fmla="*/ 0 w 226"/>
              <a:gd name="T13" fmla="*/ 2147483646 h 4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"/>
              <a:gd name="T22" fmla="*/ 0 h 415"/>
              <a:gd name="T23" fmla="*/ 226 w 226"/>
              <a:gd name="T24" fmla="*/ 415 h 4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" h="415">
                <a:moveTo>
                  <a:pt x="226" y="0"/>
                </a:moveTo>
                <a:cubicBezTo>
                  <a:pt x="187" y="9"/>
                  <a:pt x="185" y="23"/>
                  <a:pt x="168" y="58"/>
                </a:cubicBezTo>
                <a:cubicBezTo>
                  <a:pt x="165" y="107"/>
                  <a:pt x="166" y="156"/>
                  <a:pt x="160" y="204"/>
                </a:cubicBezTo>
                <a:cubicBezTo>
                  <a:pt x="157" y="229"/>
                  <a:pt x="110" y="298"/>
                  <a:pt x="102" y="313"/>
                </a:cubicBezTo>
                <a:cubicBezTo>
                  <a:pt x="92" y="333"/>
                  <a:pt x="98" y="346"/>
                  <a:pt x="80" y="364"/>
                </a:cubicBezTo>
                <a:cubicBezTo>
                  <a:pt x="72" y="372"/>
                  <a:pt x="23" y="390"/>
                  <a:pt x="15" y="393"/>
                </a:cubicBezTo>
                <a:cubicBezTo>
                  <a:pt x="10" y="400"/>
                  <a:pt x="0" y="415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0" name="Freeform 11"/>
          <p:cNvSpPr>
            <a:spLocks/>
          </p:cNvSpPr>
          <p:nvPr/>
        </p:nvSpPr>
        <p:spPr bwMode="auto">
          <a:xfrm rot="1705058" flipV="1">
            <a:off x="3802063" y="2940050"/>
            <a:ext cx="601662" cy="242888"/>
          </a:xfrm>
          <a:custGeom>
            <a:avLst/>
            <a:gdLst>
              <a:gd name="T0" fmla="*/ 2147483646 w 379"/>
              <a:gd name="T1" fmla="*/ 0 h 153"/>
              <a:gd name="T2" fmla="*/ 2147483646 w 379"/>
              <a:gd name="T3" fmla="*/ 2147483646 h 153"/>
              <a:gd name="T4" fmla="*/ 2147483646 w 379"/>
              <a:gd name="T5" fmla="*/ 2147483646 h 153"/>
              <a:gd name="T6" fmla="*/ 0 w 379"/>
              <a:gd name="T7" fmla="*/ 2147483646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379"/>
              <a:gd name="T13" fmla="*/ 0 h 153"/>
              <a:gd name="T14" fmla="*/ 379 w 379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9" h="153">
                <a:moveTo>
                  <a:pt x="379" y="0"/>
                </a:moveTo>
                <a:cubicBezTo>
                  <a:pt x="263" y="8"/>
                  <a:pt x="265" y="11"/>
                  <a:pt x="175" y="58"/>
                </a:cubicBezTo>
                <a:cubicBezTo>
                  <a:pt x="147" y="116"/>
                  <a:pt x="131" y="122"/>
                  <a:pt x="66" y="138"/>
                </a:cubicBezTo>
                <a:cubicBezTo>
                  <a:pt x="44" y="143"/>
                  <a:pt x="0" y="153"/>
                  <a:pt x="0" y="15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1" name="Freeform 12"/>
          <p:cNvSpPr>
            <a:spLocks/>
          </p:cNvSpPr>
          <p:nvPr/>
        </p:nvSpPr>
        <p:spPr bwMode="auto">
          <a:xfrm rot="1705058" flipV="1">
            <a:off x="3959225" y="2479675"/>
            <a:ext cx="149225" cy="406400"/>
          </a:xfrm>
          <a:custGeom>
            <a:avLst/>
            <a:gdLst>
              <a:gd name="T0" fmla="*/ 2147483646 w 94"/>
              <a:gd name="T1" fmla="*/ 0 h 256"/>
              <a:gd name="T2" fmla="*/ 2147483646 w 94"/>
              <a:gd name="T3" fmla="*/ 2147483646 h 256"/>
              <a:gd name="T4" fmla="*/ 2147483646 w 94"/>
              <a:gd name="T5" fmla="*/ 2147483646 h 256"/>
              <a:gd name="T6" fmla="*/ 0 w 9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256"/>
              <a:gd name="T14" fmla="*/ 94 w 9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256">
                <a:moveTo>
                  <a:pt x="94" y="0"/>
                </a:moveTo>
                <a:cubicBezTo>
                  <a:pt x="82" y="50"/>
                  <a:pt x="89" y="117"/>
                  <a:pt x="43" y="146"/>
                </a:cubicBezTo>
                <a:cubicBezTo>
                  <a:pt x="38" y="178"/>
                  <a:pt x="41" y="211"/>
                  <a:pt x="29" y="241"/>
                </a:cubicBezTo>
                <a:cubicBezTo>
                  <a:pt x="25" y="251"/>
                  <a:pt x="0" y="256"/>
                  <a:pt x="0" y="25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2" name="Freeform 13"/>
          <p:cNvSpPr>
            <a:spLocks/>
          </p:cNvSpPr>
          <p:nvPr/>
        </p:nvSpPr>
        <p:spPr bwMode="auto">
          <a:xfrm rot="6959852" flipV="1">
            <a:off x="6202363" y="363061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63" name="Freeform 14"/>
          <p:cNvSpPr>
            <a:spLocks/>
          </p:cNvSpPr>
          <p:nvPr/>
        </p:nvSpPr>
        <p:spPr bwMode="auto">
          <a:xfrm rot="-7105058" flipH="1" flipV="1">
            <a:off x="4514056" y="2656682"/>
            <a:ext cx="560387" cy="101600"/>
          </a:xfrm>
          <a:custGeom>
            <a:avLst/>
            <a:gdLst>
              <a:gd name="T0" fmla="*/ 2147483646 w 348"/>
              <a:gd name="T1" fmla="*/ 2147483646 h 56"/>
              <a:gd name="T2" fmla="*/ 2147483646 w 348"/>
              <a:gd name="T3" fmla="*/ 0 h 56"/>
              <a:gd name="T4" fmla="*/ 2147483646 w 348"/>
              <a:gd name="T5" fmla="*/ 2147483646 h 56"/>
              <a:gd name="T6" fmla="*/ 2147483646 w 348"/>
              <a:gd name="T7" fmla="*/ 0 h 56"/>
              <a:gd name="T8" fmla="*/ 2147483646 w 348"/>
              <a:gd name="T9" fmla="*/ 2147483646 h 56"/>
              <a:gd name="T10" fmla="*/ 2147483646 w 348"/>
              <a:gd name="T11" fmla="*/ 2147483646 h 56"/>
              <a:gd name="T12" fmla="*/ 2147483646 w 348"/>
              <a:gd name="T13" fmla="*/ 2147483646 h 56"/>
              <a:gd name="T14" fmla="*/ 0 w 348"/>
              <a:gd name="T15" fmla="*/ 2147483646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8"/>
              <a:gd name="T25" fmla="*/ 0 h 56"/>
              <a:gd name="T26" fmla="*/ 348 w 348"/>
              <a:gd name="T27" fmla="*/ 56 h 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8" h="56">
                <a:moveTo>
                  <a:pt x="348" y="12"/>
                </a:moveTo>
                <a:cubicBezTo>
                  <a:pt x="331" y="8"/>
                  <a:pt x="313" y="6"/>
                  <a:pt x="296" y="0"/>
                </a:cubicBezTo>
                <a:cubicBezTo>
                  <a:pt x="276" y="3"/>
                  <a:pt x="256" y="7"/>
                  <a:pt x="236" y="12"/>
                </a:cubicBezTo>
                <a:cubicBezTo>
                  <a:pt x="210" y="3"/>
                  <a:pt x="183" y="2"/>
                  <a:pt x="156" y="0"/>
                </a:cubicBezTo>
                <a:cubicBezTo>
                  <a:pt x="132" y="6"/>
                  <a:pt x="84" y="12"/>
                  <a:pt x="84" y="12"/>
                </a:cubicBezTo>
                <a:cubicBezTo>
                  <a:pt x="69" y="22"/>
                  <a:pt x="57" y="28"/>
                  <a:pt x="40" y="32"/>
                </a:cubicBezTo>
                <a:cubicBezTo>
                  <a:pt x="11" y="51"/>
                  <a:pt x="48" y="28"/>
                  <a:pt x="12" y="48"/>
                </a:cubicBezTo>
                <a:cubicBezTo>
                  <a:pt x="8" y="50"/>
                  <a:pt x="0" y="56"/>
                  <a:pt x="0" y="56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4" name="Freeform 15"/>
          <p:cNvSpPr>
            <a:spLocks/>
          </p:cNvSpPr>
          <p:nvPr/>
        </p:nvSpPr>
        <p:spPr bwMode="auto">
          <a:xfrm rot="-7105058" flipH="1" flipV="1">
            <a:off x="4410075" y="2736850"/>
            <a:ext cx="419100" cy="38100"/>
          </a:xfrm>
          <a:custGeom>
            <a:avLst/>
            <a:gdLst>
              <a:gd name="T0" fmla="*/ 2147483646 w 264"/>
              <a:gd name="T1" fmla="*/ 2147483646 h 24"/>
              <a:gd name="T2" fmla="*/ 2147483646 w 264"/>
              <a:gd name="T3" fmla="*/ 0 h 24"/>
              <a:gd name="T4" fmla="*/ 2147483646 w 264"/>
              <a:gd name="T5" fmla="*/ 2147483646 h 24"/>
              <a:gd name="T6" fmla="*/ 2147483646 w 264"/>
              <a:gd name="T7" fmla="*/ 2147483646 h 24"/>
              <a:gd name="T8" fmla="*/ 0 w 264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4"/>
              <a:gd name="T17" fmla="*/ 264 w 2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4">
                <a:moveTo>
                  <a:pt x="264" y="24"/>
                </a:moveTo>
                <a:cubicBezTo>
                  <a:pt x="217" y="1"/>
                  <a:pt x="162" y="14"/>
                  <a:pt x="112" y="0"/>
                </a:cubicBezTo>
                <a:cubicBezTo>
                  <a:pt x="79" y="3"/>
                  <a:pt x="59" y="7"/>
                  <a:pt x="28" y="12"/>
                </a:cubicBezTo>
                <a:cubicBezTo>
                  <a:pt x="24" y="15"/>
                  <a:pt x="20" y="18"/>
                  <a:pt x="16" y="20"/>
                </a:cubicBezTo>
                <a:cubicBezTo>
                  <a:pt x="11" y="22"/>
                  <a:pt x="0" y="24"/>
                  <a:pt x="0" y="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5" name="Freeform 16"/>
          <p:cNvSpPr>
            <a:spLocks/>
          </p:cNvSpPr>
          <p:nvPr/>
        </p:nvSpPr>
        <p:spPr bwMode="auto">
          <a:xfrm rot="6959852" flipV="1">
            <a:off x="4079876" y="364172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66" name="Freeform 17"/>
          <p:cNvSpPr>
            <a:spLocks/>
          </p:cNvSpPr>
          <p:nvPr/>
        </p:nvSpPr>
        <p:spPr bwMode="auto">
          <a:xfrm>
            <a:off x="4127500" y="2933700"/>
            <a:ext cx="1943100" cy="1246188"/>
          </a:xfrm>
          <a:custGeom>
            <a:avLst/>
            <a:gdLst>
              <a:gd name="T0" fmla="*/ 2147483646 w 1224"/>
              <a:gd name="T1" fmla="*/ 2147483646 h 785"/>
              <a:gd name="T2" fmla="*/ 2147483646 w 1224"/>
              <a:gd name="T3" fmla="*/ 2147483646 h 785"/>
              <a:gd name="T4" fmla="*/ 2147483646 w 1224"/>
              <a:gd name="T5" fmla="*/ 2147483646 h 785"/>
              <a:gd name="T6" fmla="*/ 2147483646 w 1224"/>
              <a:gd name="T7" fmla="*/ 2147483646 h 785"/>
              <a:gd name="T8" fmla="*/ 2147483646 w 1224"/>
              <a:gd name="T9" fmla="*/ 2147483646 h 785"/>
              <a:gd name="T10" fmla="*/ 2147483646 w 1224"/>
              <a:gd name="T11" fmla="*/ 2147483646 h 785"/>
              <a:gd name="T12" fmla="*/ 2147483646 w 1224"/>
              <a:gd name="T13" fmla="*/ 2147483646 h 785"/>
              <a:gd name="T14" fmla="*/ 2147483646 w 1224"/>
              <a:gd name="T15" fmla="*/ 2147483646 h 785"/>
              <a:gd name="T16" fmla="*/ 2147483646 w 1224"/>
              <a:gd name="T17" fmla="*/ 2147483646 h 785"/>
              <a:gd name="T18" fmla="*/ 0 w 1224"/>
              <a:gd name="T19" fmla="*/ 2147483646 h 7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24"/>
              <a:gd name="T31" fmla="*/ 0 h 785"/>
              <a:gd name="T32" fmla="*/ 1224 w 1224"/>
              <a:gd name="T33" fmla="*/ 785 h 7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24" h="785">
                <a:moveTo>
                  <a:pt x="1224" y="785"/>
                </a:moveTo>
                <a:cubicBezTo>
                  <a:pt x="1208" y="777"/>
                  <a:pt x="1116" y="784"/>
                  <a:pt x="1063" y="778"/>
                </a:cubicBezTo>
                <a:cubicBezTo>
                  <a:pt x="1009" y="769"/>
                  <a:pt x="922" y="777"/>
                  <a:pt x="898" y="733"/>
                </a:cubicBezTo>
                <a:cubicBezTo>
                  <a:pt x="874" y="689"/>
                  <a:pt x="924" y="585"/>
                  <a:pt x="919" y="514"/>
                </a:cubicBezTo>
                <a:cubicBezTo>
                  <a:pt x="892" y="436"/>
                  <a:pt x="916" y="372"/>
                  <a:pt x="868" y="305"/>
                </a:cubicBezTo>
                <a:cubicBezTo>
                  <a:pt x="822" y="192"/>
                  <a:pt x="745" y="115"/>
                  <a:pt x="668" y="36"/>
                </a:cubicBezTo>
                <a:cubicBezTo>
                  <a:pt x="613" y="5"/>
                  <a:pt x="577" y="23"/>
                  <a:pt x="519" y="3"/>
                </a:cubicBezTo>
                <a:cubicBezTo>
                  <a:pt x="512" y="0"/>
                  <a:pt x="406" y="17"/>
                  <a:pt x="399" y="15"/>
                </a:cubicBezTo>
                <a:cubicBezTo>
                  <a:pt x="386" y="9"/>
                  <a:pt x="214" y="20"/>
                  <a:pt x="204" y="21"/>
                </a:cubicBezTo>
                <a:cubicBezTo>
                  <a:pt x="159" y="30"/>
                  <a:pt x="0" y="150"/>
                  <a:pt x="0" y="15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7" name="Freeform 18"/>
          <p:cNvSpPr>
            <a:spLocks/>
          </p:cNvSpPr>
          <p:nvPr/>
        </p:nvSpPr>
        <p:spPr bwMode="auto">
          <a:xfrm>
            <a:off x="1847850" y="1743075"/>
            <a:ext cx="2600325" cy="1028700"/>
          </a:xfrm>
          <a:custGeom>
            <a:avLst/>
            <a:gdLst>
              <a:gd name="T0" fmla="*/ 0 w 1638"/>
              <a:gd name="T1" fmla="*/ 0 h 648"/>
              <a:gd name="T2" fmla="*/ 2147483646 w 1638"/>
              <a:gd name="T3" fmla="*/ 2147483646 h 648"/>
              <a:gd name="T4" fmla="*/ 2147483646 w 1638"/>
              <a:gd name="T5" fmla="*/ 2147483646 h 648"/>
              <a:gd name="T6" fmla="*/ 2147483646 w 1638"/>
              <a:gd name="T7" fmla="*/ 2147483646 h 648"/>
              <a:gd name="T8" fmla="*/ 2147483646 w 1638"/>
              <a:gd name="T9" fmla="*/ 2147483646 h 648"/>
              <a:gd name="T10" fmla="*/ 2147483646 w 1638"/>
              <a:gd name="T11" fmla="*/ 2147483646 h 648"/>
              <a:gd name="T12" fmla="*/ 2147483646 w 1638"/>
              <a:gd name="T13" fmla="*/ 2147483646 h 648"/>
              <a:gd name="T14" fmla="*/ 2147483646 w 1638"/>
              <a:gd name="T15" fmla="*/ 2147483646 h 648"/>
              <a:gd name="T16" fmla="*/ 2147483646 w 1638"/>
              <a:gd name="T17" fmla="*/ 2147483646 h 648"/>
              <a:gd name="T18" fmla="*/ 2147483646 w 1638"/>
              <a:gd name="T19" fmla="*/ 2147483646 h 648"/>
              <a:gd name="T20" fmla="*/ 2147483646 w 1638"/>
              <a:gd name="T21" fmla="*/ 2147483646 h 648"/>
              <a:gd name="T22" fmla="*/ 2147483646 w 1638"/>
              <a:gd name="T23" fmla="*/ 2147483646 h 648"/>
              <a:gd name="T24" fmla="*/ 2147483646 w 1638"/>
              <a:gd name="T25" fmla="*/ 2147483646 h 648"/>
              <a:gd name="T26" fmla="*/ 2147483646 w 1638"/>
              <a:gd name="T27" fmla="*/ 2147483646 h 648"/>
              <a:gd name="T28" fmla="*/ 2147483646 w 1638"/>
              <a:gd name="T29" fmla="*/ 2147483646 h 648"/>
              <a:gd name="T30" fmla="*/ 2147483646 w 1638"/>
              <a:gd name="T31" fmla="*/ 2147483646 h 648"/>
              <a:gd name="T32" fmla="*/ 2147483646 w 1638"/>
              <a:gd name="T33" fmla="*/ 2147483646 h 648"/>
              <a:gd name="T34" fmla="*/ 2147483646 w 1638"/>
              <a:gd name="T35" fmla="*/ 2147483646 h 6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38"/>
              <a:gd name="T55" fmla="*/ 0 h 648"/>
              <a:gd name="T56" fmla="*/ 1638 w 1638"/>
              <a:gd name="T57" fmla="*/ 648 h 64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38" h="648">
                <a:moveTo>
                  <a:pt x="0" y="0"/>
                </a:moveTo>
                <a:cubicBezTo>
                  <a:pt x="26" y="53"/>
                  <a:pt x="73" y="91"/>
                  <a:pt x="114" y="132"/>
                </a:cubicBezTo>
                <a:cubicBezTo>
                  <a:pt x="141" y="159"/>
                  <a:pt x="161" y="199"/>
                  <a:pt x="186" y="228"/>
                </a:cubicBezTo>
                <a:cubicBezTo>
                  <a:pt x="230" y="279"/>
                  <a:pt x="283" y="325"/>
                  <a:pt x="330" y="372"/>
                </a:cubicBezTo>
                <a:cubicBezTo>
                  <a:pt x="361" y="403"/>
                  <a:pt x="392" y="453"/>
                  <a:pt x="426" y="480"/>
                </a:cubicBezTo>
                <a:cubicBezTo>
                  <a:pt x="466" y="512"/>
                  <a:pt x="533" y="530"/>
                  <a:pt x="582" y="540"/>
                </a:cubicBezTo>
                <a:cubicBezTo>
                  <a:pt x="604" y="551"/>
                  <a:pt x="625" y="558"/>
                  <a:pt x="648" y="564"/>
                </a:cubicBezTo>
                <a:cubicBezTo>
                  <a:pt x="664" y="568"/>
                  <a:pt x="680" y="572"/>
                  <a:pt x="696" y="576"/>
                </a:cubicBezTo>
                <a:cubicBezTo>
                  <a:pt x="704" y="578"/>
                  <a:pt x="720" y="582"/>
                  <a:pt x="720" y="582"/>
                </a:cubicBezTo>
                <a:cubicBezTo>
                  <a:pt x="740" y="595"/>
                  <a:pt x="760" y="600"/>
                  <a:pt x="780" y="612"/>
                </a:cubicBezTo>
                <a:cubicBezTo>
                  <a:pt x="806" y="628"/>
                  <a:pt x="816" y="641"/>
                  <a:pt x="846" y="648"/>
                </a:cubicBezTo>
                <a:cubicBezTo>
                  <a:pt x="935" y="630"/>
                  <a:pt x="908" y="592"/>
                  <a:pt x="948" y="552"/>
                </a:cubicBezTo>
                <a:cubicBezTo>
                  <a:pt x="954" y="546"/>
                  <a:pt x="965" y="545"/>
                  <a:pt x="972" y="540"/>
                </a:cubicBezTo>
                <a:cubicBezTo>
                  <a:pt x="1006" y="514"/>
                  <a:pt x="1026" y="494"/>
                  <a:pt x="1068" y="480"/>
                </a:cubicBezTo>
                <a:cubicBezTo>
                  <a:pt x="1111" y="444"/>
                  <a:pt x="1177" y="390"/>
                  <a:pt x="1230" y="372"/>
                </a:cubicBezTo>
                <a:cubicBezTo>
                  <a:pt x="1305" y="379"/>
                  <a:pt x="1392" y="392"/>
                  <a:pt x="1464" y="414"/>
                </a:cubicBezTo>
                <a:cubicBezTo>
                  <a:pt x="1492" y="422"/>
                  <a:pt x="1510" y="435"/>
                  <a:pt x="1536" y="444"/>
                </a:cubicBezTo>
                <a:cubicBezTo>
                  <a:pt x="1574" y="440"/>
                  <a:pt x="1605" y="437"/>
                  <a:pt x="1638" y="42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8" name="Freeform 19"/>
          <p:cNvSpPr>
            <a:spLocks/>
          </p:cNvSpPr>
          <p:nvPr/>
        </p:nvSpPr>
        <p:spPr bwMode="auto">
          <a:xfrm>
            <a:off x="3524250" y="1476375"/>
            <a:ext cx="514350" cy="1257300"/>
          </a:xfrm>
          <a:custGeom>
            <a:avLst/>
            <a:gdLst>
              <a:gd name="T0" fmla="*/ 2147483646 w 324"/>
              <a:gd name="T1" fmla="*/ 0 h 792"/>
              <a:gd name="T2" fmla="*/ 2147483646 w 324"/>
              <a:gd name="T3" fmla="*/ 2147483646 h 792"/>
              <a:gd name="T4" fmla="*/ 2147483646 w 324"/>
              <a:gd name="T5" fmla="*/ 2147483646 h 792"/>
              <a:gd name="T6" fmla="*/ 2147483646 w 324"/>
              <a:gd name="T7" fmla="*/ 2147483646 h 792"/>
              <a:gd name="T8" fmla="*/ 0 w 324"/>
              <a:gd name="T9" fmla="*/ 2147483646 h 792"/>
              <a:gd name="T10" fmla="*/ 2147483646 w 324"/>
              <a:gd name="T11" fmla="*/ 2147483646 h 792"/>
              <a:gd name="T12" fmla="*/ 2147483646 w 324"/>
              <a:gd name="T13" fmla="*/ 2147483646 h 792"/>
              <a:gd name="T14" fmla="*/ 2147483646 w 324"/>
              <a:gd name="T15" fmla="*/ 2147483646 h 792"/>
              <a:gd name="T16" fmla="*/ 2147483646 w 324"/>
              <a:gd name="T17" fmla="*/ 2147483646 h 7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4"/>
              <a:gd name="T28" fmla="*/ 0 h 792"/>
              <a:gd name="T29" fmla="*/ 324 w 324"/>
              <a:gd name="T30" fmla="*/ 792 h 7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4" h="792">
                <a:moveTo>
                  <a:pt x="96" y="0"/>
                </a:moveTo>
                <a:cubicBezTo>
                  <a:pt x="116" y="60"/>
                  <a:pt x="123" y="123"/>
                  <a:pt x="132" y="186"/>
                </a:cubicBezTo>
                <a:cubicBezTo>
                  <a:pt x="125" y="258"/>
                  <a:pt x="132" y="326"/>
                  <a:pt x="84" y="384"/>
                </a:cubicBezTo>
                <a:cubicBezTo>
                  <a:pt x="70" y="401"/>
                  <a:pt x="52" y="416"/>
                  <a:pt x="36" y="432"/>
                </a:cubicBezTo>
                <a:cubicBezTo>
                  <a:pt x="27" y="441"/>
                  <a:pt x="0" y="444"/>
                  <a:pt x="0" y="444"/>
                </a:cubicBezTo>
                <a:cubicBezTo>
                  <a:pt x="44" y="466"/>
                  <a:pt x="73" y="505"/>
                  <a:pt x="108" y="540"/>
                </a:cubicBezTo>
                <a:cubicBezTo>
                  <a:pt x="153" y="585"/>
                  <a:pt x="197" y="631"/>
                  <a:pt x="240" y="678"/>
                </a:cubicBezTo>
                <a:cubicBezTo>
                  <a:pt x="255" y="695"/>
                  <a:pt x="275" y="707"/>
                  <a:pt x="288" y="726"/>
                </a:cubicBezTo>
                <a:cubicBezTo>
                  <a:pt x="303" y="749"/>
                  <a:pt x="305" y="773"/>
                  <a:pt x="324" y="792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9" name="Freeform 20"/>
          <p:cNvSpPr>
            <a:spLocks/>
          </p:cNvSpPr>
          <p:nvPr/>
        </p:nvSpPr>
        <p:spPr bwMode="auto">
          <a:xfrm>
            <a:off x="2143125" y="3003550"/>
            <a:ext cx="2095500" cy="1216025"/>
          </a:xfrm>
          <a:custGeom>
            <a:avLst/>
            <a:gdLst>
              <a:gd name="T0" fmla="*/ 0 w 1320"/>
              <a:gd name="T1" fmla="*/ 2147483646 h 766"/>
              <a:gd name="T2" fmla="*/ 2147483646 w 1320"/>
              <a:gd name="T3" fmla="*/ 2147483646 h 766"/>
              <a:gd name="T4" fmla="*/ 2147483646 w 1320"/>
              <a:gd name="T5" fmla="*/ 2147483646 h 766"/>
              <a:gd name="T6" fmla="*/ 2147483646 w 1320"/>
              <a:gd name="T7" fmla="*/ 2147483646 h 766"/>
              <a:gd name="T8" fmla="*/ 2147483646 w 1320"/>
              <a:gd name="T9" fmla="*/ 2147483646 h 766"/>
              <a:gd name="T10" fmla="*/ 2147483646 w 1320"/>
              <a:gd name="T11" fmla="*/ 2147483646 h 766"/>
              <a:gd name="T12" fmla="*/ 2147483646 w 1320"/>
              <a:gd name="T13" fmla="*/ 2147483646 h 766"/>
              <a:gd name="T14" fmla="*/ 2147483646 w 1320"/>
              <a:gd name="T15" fmla="*/ 2147483646 h 766"/>
              <a:gd name="T16" fmla="*/ 2147483646 w 1320"/>
              <a:gd name="T17" fmla="*/ 2147483646 h 766"/>
              <a:gd name="T18" fmla="*/ 2147483646 w 1320"/>
              <a:gd name="T19" fmla="*/ 2147483646 h 766"/>
              <a:gd name="T20" fmla="*/ 2147483646 w 1320"/>
              <a:gd name="T21" fmla="*/ 2147483646 h 7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20"/>
              <a:gd name="T34" fmla="*/ 0 h 766"/>
              <a:gd name="T35" fmla="*/ 1320 w 1320"/>
              <a:gd name="T36" fmla="*/ 766 h 76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20" h="766">
                <a:moveTo>
                  <a:pt x="0" y="766"/>
                </a:moveTo>
                <a:cubicBezTo>
                  <a:pt x="16" y="688"/>
                  <a:pt x="71" y="617"/>
                  <a:pt x="132" y="568"/>
                </a:cubicBezTo>
                <a:cubicBezTo>
                  <a:pt x="164" y="542"/>
                  <a:pt x="152" y="543"/>
                  <a:pt x="180" y="508"/>
                </a:cubicBezTo>
                <a:cubicBezTo>
                  <a:pt x="206" y="476"/>
                  <a:pt x="205" y="488"/>
                  <a:pt x="240" y="460"/>
                </a:cubicBezTo>
                <a:cubicBezTo>
                  <a:pt x="275" y="432"/>
                  <a:pt x="315" y="386"/>
                  <a:pt x="360" y="376"/>
                </a:cubicBezTo>
                <a:cubicBezTo>
                  <a:pt x="424" y="362"/>
                  <a:pt x="487" y="344"/>
                  <a:pt x="552" y="334"/>
                </a:cubicBezTo>
                <a:cubicBezTo>
                  <a:pt x="580" y="330"/>
                  <a:pt x="636" y="322"/>
                  <a:pt x="636" y="322"/>
                </a:cubicBezTo>
                <a:cubicBezTo>
                  <a:pt x="674" y="297"/>
                  <a:pt x="731" y="290"/>
                  <a:pt x="774" y="274"/>
                </a:cubicBezTo>
                <a:cubicBezTo>
                  <a:pt x="820" y="257"/>
                  <a:pt x="858" y="208"/>
                  <a:pt x="894" y="178"/>
                </a:cubicBezTo>
                <a:cubicBezTo>
                  <a:pt x="972" y="113"/>
                  <a:pt x="949" y="144"/>
                  <a:pt x="978" y="100"/>
                </a:cubicBezTo>
                <a:cubicBezTo>
                  <a:pt x="998" y="0"/>
                  <a:pt x="1238" y="10"/>
                  <a:pt x="1320" y="1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0" name="Freeform 21"/>
          <p:cNvSpPr>
            <a:spLocks/>
          </p:cNvSpPr>
          <p:nvPr/>
        </p:nvSpPr>
        <p:spPr bwMode="auto">
          <a:xfrm>
            <a:off x="3248025" y="2771775"/>
            <a:ext cx="771525" cy="3057525"/>
          </a:xfrm>
          <a:custGeom>
            <a:avLst/>
            <a:gdLst>
              <a:gd name="T0" fmla="*/ 2147483646 w 486"/>
              <a:gd name="T1" fmla="*/ 2147483646 h 1926"/>
              <a:gd name="T2" fmla="*/ 2147483646 w 486"/>
              <a:gd name="T3" fmla="*/ 2147483646 h 1926"/>
              <a:gd name="T4" fmla="*/ 2147483646 w 486"/>
              <a:gd name="T5" fmla="*/ 2147483646 h 1926"/>
              <a:gd name="T6" fmla="*/ 2147483646 w 486"/>
              <a:gd name="T7" fmla="*/ 2147483646 h 1926"/>
              <a:gd name="T8" fmla="*/ 0 w 486"/>
              <a:gd name="T9" fmla="*/ 2147483646 h 1926"/>
              <a:gd name="T10" fmla="*/ 2147483646 w 486"/>
              <a:gd name="T11" fmla="*/ 2147483646 h 1926"/>
              <a:gd name="T12" fmla="*/ 2147483646 w 486"/>
              <a:gd name="T13" fmla="*/ 2147483646 h 1926"/>
              <a:gd name="T14" fmla="*/ 2147483646 w 486"/>
              <a:gd name="T15" fmla="*/ 2147483646 h 1926"/>
              <a:gd name="T16" fmla="*/ 2147483646 w 486"/>
              <a:gd name="T17" fmla="*/ 2147483646 h 1926"/>
              <a:gd name="T18" fmla="*/ 2147483646 w 486"/>
              <a:gd name="T19" fmla="*/ 2147483646 h 1926"/>
              <a:gd name="T20" fmla="*/ 2147483646 w 486"/>
              <a:gd name="T21" fmla="*/ 2147483646 h 1926"/>
              <a:gd name="T22" fmla="*/ 2147483646 w 486"/>
              <a:gd name="T23" fmla="*/ 2147483646 h 1926"/>
              <a:gd name="T24" fmla="*/ 2147483646 w 486"/>
              <a:gd name="T25" fmla="*/ 2147483646 h 1926"/>
              <a:gd name="T26" fmla="*/ 2147483646 w 486"/>
              <a:gd name="T27" fmla="*/ 2147483646 h 1926"/>
              <a:gd name="T28" fmla="*/ 2147483646 w 486"/>
              <a:gd name="T29" fmla="*/ 2147483646 h 1926"/>
              <a:gd name="T30" fmla="*/ 2147483646 w 486"/>
              <a:gd name="T31" fmla="*/ 0 h 1926"/>
              <a:gd name="T32" fmla="*/ 2147483646 w 486"/>
              <a:gd name="T33" fmla="*/ 2147483646 h 19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86"/>
              <a:gd name="T52" fmla="*/ 0 h 1926"/>
              <a:gd name="T53" fmla="*/ 486 w 486"/>
              <a:gd name="T54" fmla="*/ 1926 h 192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86" h="1926">
                <a:moveTo>
                  <a:pt x="372" y="1926"/>
                </a:moveTo>
                <a:cubicBezTo>
                  <a:pt x="324" y="1853"/>
                  <a:pt x="246" y="1797"/>
                  <a:pt x="192" y="1728"/>
                </a:cubicBezTo>
                <a:cubicBezTo>
                  <a:pt x="133" y="1653"/>
                  <a:pt x="100" y="1566"/>
                  <a:pt x="48" y="1488"/>
                </a:cubicBezTo>
                <a:cubicBezTo>
                  <a:pt x="36" y="1440"/>
                  <a:pt x="24" y="1392"/>
                  <a:pt x="12" y="1344"/>
                </a:cubicBezTo>
                <a:cubicBezTo>
                  <a:pt x="8" y="1328"/>
                  <a:pt x="0" y="1296"/>
                  <a:pt x="0" y="1296"/>
                </a:cubicBezTo>
                <a:cubicBezTo>
                  <a:pt x="3" y="1274"/>
                  <a:pt x="5" y="1192"/>
                  <a:pt x="24" y="1158"/>
                </a:cubicBezTo>
                <a:cubicBezTo>
                  <a:pt x="89" y="1040"/>
                  <a:pt x="225" y="916"/>
                  <a:pt x="330" y="828"/>
                </a:cubicBezTo>
                <a:cubicBezTo>
                  <a:pt x="359" y="769"/>
                  <a:pt x="351" y="798"/>
                  <a:pt x="360" y="744"/>
                </a:cubicBezTo>
                <a:cubicBezTo>
                  <a:pt x="358" y="724"/>
                  <a:pt x="358" y="704"/>
                  <a:pt x="354" y="684"/>
                </a:cubicBezTo>
                <a:cubicBezTo>
                  <a:pt x="352" y="675"/>
                  <a:pt x="343" y="669"/>
                  <a:pt x="342" y="660"/>
                </a:cubicBezTo>
                <a:cubicBezTo>
                  <a:pt x="334" y="610"/>
                  <a:pt x="336" y="565"/>
                  <a:pt x="324" y="516"/>
                </a:cubicBezTo>
                <a:cubicBezTo>
                  <a:pt x="317" y="435"/>
                  <a:pt x="300" y="403"/>
                  <a:pt x="276" y="330"/>
                </a:cubicBezTo>
                <a:cubicBezTo>
                  <a:pt x="276" y="330"/>
                  <a:pt x="261" y="270"/>
                  <a:pt x="258" y="258"/>
                </a:cubicBezTo>
                <a:cubicBezTo>
                  <a:pt x="256" y="250"/>
                  <a:pt x="252" y="234"/>
                  <a:pt x="252" y="234"/>
                </a:cubicBezTo>
                <a:cubicBezTo>
                  <a:pt x="257" y="162"/>
                  <a:pt x="260" y="47"/>
                  <a:pt x="342" y="12"/>
                </a:cubicBezTo>
                <a:cubicBezTo>
                  <a:pt x="355" y="6"/>
                  <a:pt x="370" y="5"/>
                  <a:pt x="384" y="0"/>
                </a:cubicBezTo>
                <a:cubicBezTo>
                  <a:pt x="420" y="5"/>
                  <a:pt x="453" y="8"/>
                  <a:pt x="486" y="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1" name="Freeform 22"/>
          <p:cNvSpPr>
            <a:spLocks/>
          </p:cNvSpPr>
          <p:nvPr/>
        </p:nvSpPr>
        <p:spPr bwMode="auto">
          <a:xfrm rot="6959852" flipV="1">
            <a:off x="1554163" y="1582737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72" name="Freeform 23"/>
          <p:cNvSpPr>
            <a:spLocks/>
          </p:cNvSpPr>
          <p:nvPr/>
        </p:nvSpPr>
        <p:spPr bwMode="auto">
          <a:xfrm rot="6959852" flipV="1">
            <a:off x="3773488" y="935037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73" name="Freeform 24"/>
          <p:cNvSpPr>
            <a:spLocks/>
          </p:cNvSpPr>
          <p:nvPr/>
        </p:nvSpPr>
        <p:spPr bwMode="auto">
          <a:xfrm rot="6959852" flipV="1">
            <a:off x="5849938" y="123031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74" name="Freeform 25"/>
          <p:cNvSpPr>
            <a:spLocks/>
          </p:cNvSpPr>
          <p:nvPr/>
        </p:nvSpPr>
        <p:spPr bwMode="auto">
          <a:xfrm>
            <a:off x="4981575" y="1676400"/>
            <a:ext cx="733425" cy="809625"/>
          </a:xfrm>
          <a:custGeom>
            <a:avLst/>
            <a:gdLst>
              <a:gd name="T0" fmla="*/ 2147483646 w 462"/>
              <a:gd name="T1" fmla="*/ 2147483646 h 510"/>
              <a:gd name="T2" fmla="*/ 2147483646 w 462"/>
              <a:gd name="T3" fmla="*/ 2147483646 h 510"/>
              <a:gd name="T4" fmla="*/ 2147483646 w 462"/>
              <a:gd name="T5" fmla="*/ 0 h 510"/>
              <a:gd name="T6" fmla="*/ 2147483646 w 462"/>
              <a:gd name="T7" fmla="*/ 2147483646 h 510"/>
              <a:gd name="T8" fmla="*/ 2147483646 w 462"/>
              <a:gd name="T9" fmla="*/ 2147483646 h 510"/>
              <a:gd name="T10" fmla="*/ 2147483646 w 462"/>
              <a:gd name="T11" fmla="*/ 2147483646 h 510"/>
              <a:gd name="T12" fmla="*/ 2147483646 w 462"/>
              <a:gd name="T13" fmla="*/ 2147483646 h 510"/>
              <a:gd name="T14" fmla="*/ 2147483646 w 462"/>
              <a:gd name="T15" fmla="*/ 2147483646 h 510"/>
              <a:gd name="T16" fmla="*/ 0 w 462"/>
              <a:gd name="T17" fmla="*/ 2147483646 h 5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2"/>
              <a:gd name="T28" fmla="*/ 0 h 510"/>
              <a:gd name="T29" fmla="*/ 462 w 462"/>
              <a:gd name="T30" fmla="*/ 510 h 5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2" h="510">
                <a:moveTo>
                  <a:pt x="462" y="78"/>
                </a:moveTo>
                <a:cubicBezTo>
                  <a:pt x="442" y="48"/>
                  <a:pt x="443" y="41"/>
                  <a:pt x="414" y="24"/>
                </a:cubicBezTo>
                <a:cubicBezTo>
                  <a:pt x="399" y="15"/>
                  <a:pt x="366" y="0"/>
                  <a:pt x="366" y="0"/>
                </a:cubicBezTo>
                <a:cubicBezTo>
                  <a:pt x="305" y="3"/>
                  <a:pt x="245" y="3"/>
                  <a:pt x="186" y="18"/>
                </a:cubicBezTo>
                <a:cubicBezTo>
                  <a:pt x="166" y="38"/>
                  <a:pt x="165" y="52"/>
                  <a:pt x="156" y="78"/>
                </a:cubicBezTo>
                <a:cubicBezTo>
                  <a:pt x="147" y="159"/>
                  <a:pt x="131" y="216"/>
                  <a:pt x="60" y="264"/>
                </a:cubicBezTo>
                <a:cubicBezTo>
                  <a:pt x="28" y="312"/>
                  <a:pt x="40" y="410"/>
                  <a:pt x="36" y="456"/>
                </a:cubicBezTo>
                <a:cubicBezTo>
                  <a:pt x="35" y="471"/>
                  <a:pt x="29" y="487"/>
                  <a:pt x="18" y="498"/>
                </a:cubicBezTo>
                <a:cubicBezTo>
                  <a:pt x="13" y="503"/>
                  <a:pt x="0" y="510"/>
                  <a:pt x="0" y="51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5" name="Line 26"/>
          <p:cNvSpPr>
            <a:spLocks noChangeShapeType="1"/>
          </p:cNvSpPr>
          <p:nvPr/>
        </p:nvSpPr>
        <p:spPr bwMode="auto">
          <a:xfrm>
            <a:off x="2235200" y="386556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6" name="Line 27"/>
          <p:cNvSpPr>
            <a:spLocks noChangeShapeType="1"/>
          </p:cNvSpPr>
          <p:nvPr/>
        </p:nvSpPr>
        <p:spPr bwMode="auto">
          <a:xfrm>
            <a:off x="2498725" y="35909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7" name="Line 28"/>
          <p:cNvSpPr>
            <a:spLocks noChangeShapeType="1"/>
          </p:cNvSpPr>
          <p:nvPr/>
        </p:nvSpPr>
        <p:spPr bwMode="auto">
          <a:xfrm>
            <a:off x="3221038" y="33226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8" name="Line 29"/>
          <p:cNvSpPr>
            <a:spLocks noChangeShapeType="1"/>
          </p:cNvSpPr>
          <p:nvPr/>
        </p:nvSpPr>
        <p:spPr bwMode="auto">
          <a:xfrm>
            <a:off x="3643313" y="192087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9" name="Line 30"/>
          <p:cNvSpPr>
            <a:spLocks noChangeShapeType="1"/>
          </p:cNvSpPr>
          <p:nvPr/>
        </p:nvSpPr>
        <p:spPr bwMode="auto">
          <a:xfrm>
            <a:off x="5478463" y="151288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0" name="Line 31"/>
          <p:cNvSpPr>
            <a:spLocks noChangeShapeType="1"/>
          </p:cNvSpPr>
          <p:nvPr/>
        </p:nvSpPr>
        <p:spPr bwMode="auto">
          <a:xfrm>
            <a:off x="5119688" y="188277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1" name="Line 32"/>
          <p:cNvSpPr>
            <a:spLocks noChangeShapeType="1"/>
          </p:cNvSpPr>
          <p:nvPr/>
        </p:nvSpPr>
        <p:spPr bwMode="auto">
          <a:xfrm>
            <a:off x="3163888" y="25892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2" name="Line 33"/>
          <p:cNvSpPr>
            <a:spLocks noChangeShapeType="1"/>
          </p:cNvSpPr>
          <p:nvPr/>
        </p:nvSpPr>
        <p:spPr bwMode="auto">
          <a:xfrm>
            <a:off x="3956050" y="21955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3" name="Line 34"/>
          <p:cNvSpPr>
            <a:spLocks noChangeShapeType="1"/>
          </p:cNvSpPr>
          <p:nvPr/>
        </p:nvSpPr>
        <p:spPr bwMode="auto">
          <a:xfrm>
            <a:off x="2466975" y="229235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4" name="Line 35"/>
          <p:cNvSpPr>
            <a:spLocks noChangeShapeType="1"/>
          </p:cNvSpPr>
          <p:nvPr/>
        </p:nvSpPr>
        <p:spPr bwMode="auto">
          <a:xfrm>
            <a:off x="3535363" y="532765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5" name="Line 36"/>
          <p:cNvSpPr>
            <a:spLocks noChangeShapeType="1"/>
          </p:cNvSpPr>
          <p:nvPr/>
        </p:nvSpPr>
        <p:spPr bwMode="auto">
          <a:xfrm>
            <a:off x="3532188" y="41386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6" name="Line 37"/>
          <p:cNvSpPr>
            <a:spLocks noChangeShapeType="1"/>
          </p:cNvSpPr>
          <p:nvPr/>
        </p:nvSpPr>
        <p:spPr bwMode="auto">
          <a:xfrm>
            <a:off x="5048250" y="27781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7" name="Line 38"/>
          <p:cNvSpPr>
            <a:spLocks noChangeShapeType="1"/>
          </p:cNvSpPr>
          <p:nvPr/>
        </p:nvSpPr>
        <p:spPr bwMode="auto">
          <a:xfrm>
            <a:off x="5256213" y="28908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8" name="Line 39"/>
          <p:cNvSpPr>
            <a:spLocks noChangeShapeType="1"/>
          </p:cNvSpPr>
          <p:nvPr/>
        </p:nvSpPr>
        <p:spPr bwMode="auto">
          <a:xfrm>
            <a:off x="5902325" y="401320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9" name="Line 40"/>
          <p:cNvSpPr>
            <a:spLocks noChangeShapeType="1"/>
          </p:cNvSpPr>
          <p:nvPr/>
        </p:nvSpPr>
        <p:spPr bwMode="auto">
          <a:xfrm>
            <a:off x="5575300" y="34623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0" name="Line 41"/>
          <p:cNvSpPr>
            <a:spLocks noChangeShapeType="1"/>
          </p:cNvSpPr>
          <p:nvPr/>
        </p:nvSpPr>
        <p:spPr bwMode="auto">
          <a:xfrm>
            <a:off x="4002088" y="28781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1" name="Freeform 52"/>
          <p:cNvSpPr>
            <a:spLocks/>
          </p:cNvSpPr>
          <p:nvPr/>
        </p:nvSpPr>
        <p:spPr bwMode="auto">
          <a:xfrm>
            <a:off x="6934200" y="2693988"/>
            <a:ext cx="1636713" cy="925512"/>
          </a:xfrm>
          <a:custGeom>
            <a:avLst/>
            <a:gdLst>
              <a:gd name="T0" fmla="*/ 2147483646 w 1031"/>
              <a:gd name="T1" fmla="*/ 2147483646 h 583"/>
              <a:gd name="T2" fmla="*/ 2147483646 w 1031"/>
              <a:gd name="T3" fmla="*/ 2147483646 h 583"/>
              <a:gd name="T4" fmla="*/ 2147483646 w 1031"/>
              <a:gd name="T5" fmla="*/ 2147483646 h 583"/>
              <a:gd name="T6" fmla="*/ 2147483646 w 1031"/>
              <a:gd name="T7" fmla="*/ 2147483646 h 583"/>
              <a:gd name="T8" fmla="*/ 2147483646 w 1031"/>
              <a:gd name="T9" fmla="*/ 2147483646 h 583"/>
              <a:gd name="T10" fmla="*/ 2147483646 w 1031"/>
              <a:gd name="T11" fmla="*/ 2147483646 h 583"/>
              <a:gd name="T12" fmla="*/ 2147483646 w 1031"/>
              <a:gd name="T13" fmla="*/ 2147483646 h 583"/>
              <a:gd name="T14" fmla="*/ 2147483646 w 1031"/>
              <a:gd name="T15" fmla="*/ 2147483646 h 583"/>
              <a:gd name="T16" fmla="*/ 2147483646 w 1031"/>
              <a:gd name="T17" fmla="*/ 2147483646 h 583"/>
              <a:gd name="T18" fmla="*/ 2147483646 w 1031"/>
              <a:gd name="T19" fmla="*/ 2147483646 h 583"/>
              <a:gd name="T20" fmla="*/ 2147483646 w 1031"/>
              <a:gd name="T21" fmla="*/ 2147483646 h 583"/>
              <a:gd name="T22" fmla="*/ 2147483646 w 1031"/>
              <a:gd name="T23" fmla="*/ 2147483646 h 583"/>
              <a:gd name="T24" fmla="*/ 0 w 1031"/>
              <a:gd name="T25" fmla="*/ 2147483646 h 58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"/>
              <a:gd name="T40" fmla="*/ 0 h 583"/>
              <a:gd name="T41" fmla="*/ 1031 w 1031"/>
              <a:gd name="T42" fmla="*/ 583 h 58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" h="583">
                <a:moveTo>
                  <a:pt x="960" y="583"/>
                </a:moveTo>
                <a:cubicBezTo>
                  <a:pt x="988" y="564"/>
                  <a:pt x="997" y="551"/>
                  <a:pt x="1008" y="519"/>
                </a:cubicBezTo>
                <a:cubicBezTo>
                  <a:pt x="1003" y="415"/>
                  <a:pt x="1031" y="375"/>
                  <a:pt x="960" y="327"/>
                </a:cubicBezTo>
                <a:cubicBezTo>
                  <a:pt x="891" y="224"/>
                  <a:pt x="849" y="97"/>
                  <a:pt x="704" y="87"/>
                </a:cubicBezTo>
                <a:cubicBezTo>
                  <a:pt x="640" y="83"/>
                  <a:pt x="576" y="82"/>
                  <a:pt x="512" y="79"/>
                </a:cubicBezTo>
                <a:cubicBezTo>
                  <a:pt x="478" y="68"/>
                  <a:pt x="451" y="51"/>
                  <a:pt x="416" y="39"/>
                </a:cubicBezTo>
                <a:cubicBezTo>
                  <a:pt x="378" y="26"/>
                  <a:pt x="336" y="29"/>
                  <a:pt x="296" y="23"/>
                </a:cubicBezTo>
                <a:cubicBezTo>
                  <a:pt x="227" y="0"/>
                  <a:pt x="189" y="28"/>
                  <a:pt x="136" y="63"/>
                </a:cubicBezTo>
                <a:cubicBezTo>
                  <a:pt x="131" y="71"/>
                  <a:pt x="127" y="80"/>
                  <a:pt x="120" y="87"/>
                </a:cubicBezTo>
                <a:cubicBezTo>
                  <a:pt x="113" y="94"/>
                  <a:pt x="102" y="96"/>
                  <a:pt x="96" y="103"/>
                </a:cubicBezTo>
                <a:cubicBezTo>
                  <a:pt x="83" y="117"/>
                  <a:pt x="64" y="151"/>
                  <a:pt x="64" y="151"/>
                </a:cubicBezTo>
                <a:cubicBezTo>
                  <a:pt x="61" y="167"/>
                  <a:pt x="62" y="184"/>
                  <a:pt x="56" y="199"/>
                </a:cubicBezTo>
                <a:cubicBezTo>
                  <a:pt x="41" y="236"/>
                  <a:pt x="0" y="269"/>
                  <a:pt x="0" y="311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2" name="Freeform 53"/>
          <p:cNvSpPr>
            <a:spLocks/>
          </p:cNvSpPr>
          <p:nvPr/>
        </p:nvSpPr>
        <p:spPr bwMode="auto">
          <a:xfrm>
            <a:off x="4762500" y="3629025"/>
            <a:ext cx="3705225" cy="838200"/>
          </a:xfrm>
          <a:custGeom>
            <a:avLst/>
            <a:gdLst>
              <a:gd name="T0" fmla="*/ 0 w 2334"/>
              <a:gd name="T1" fmla="*/ 2147483646 h 528"/>
              <a:gd name="T2" fmla="*/ 2147483646 w 2334"/>
              <a:gd name="T3" fmla="*/ 2147483646 h 528"/>
              <a:gd name="T4" fmla="*/ 2147483646 w 2334"/>
              <a:gd name="T5" fmla="*/ 2147483646 h 528"/>
              <a:gd name="T6" fmla="*/ 2147483646 w 2334"/>
              <a:gd name="T7" fmla="*/ 2147483646 h 528"/>
              <a:gd name="T8" fmla="*/ 2147483646 w 2334"/>
              <a:gd name="T9" fmla="*/ 2147483646 h 528"/>
              <a:gd name="T10" fmla="*/ 2147483646 w 2334"/>
              <a:gd name="T11" fmla="*/ 2147483646 h 528"/>
              <a:gd name="T12" fmla="*/ 2147483646 w 2334"/>
              <a:gd name="T13" fmla="*/ 2147483646 h 528"/>
              <a:gd name="T14" fmla="*/ 2147483646 w 2334"/>
              <a:gd name="T15" fmla="*/ 2147483646 h 528"/>
              <a:gd name="T16" fmla="*/ 2147483646 w 2334"/>
              <a:gd name="T17" fmla="*/ 2147483646 h 528"/>
              <a:gd name="T18" fmla="*/ 2147483646 w 2334"/>
              <a:gd name="T19" fmla="*/ 2147483646 h 528"/>
              <a:gd name="T20" fmla="*/ 2147483646 w 2334"/>
              <a:gd name="T21" fmla="*/ 2147483646 h 528"/>
              <a:gd name="T22" fmla="*/ 2147483646 w 2334"/>
              <a:gd name="T23" fmla="*/ 2147483646 h 528"/>
              <a:gd name="T24" fmla="*/ 2147483646 w 2334"/>
              <a:gd name="T25" fmla="*/ 2147483646 h 528"/>
              <a:gd name="T26" fmla="*/ 2147483646 w 2334"/>
              <a:gd name="T27" fmla="*/ 0 h 5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334"/>
              <a:gd name="T43" fmla="*/ 0 h 528"/>
              <a:gd name="T44" fmla="*/ 2334 w 2334"/>
              <a:gd name="T45" fmla="*/ 528 h 5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334" h="528">
                <a:moveTo>
                  <a:pt x="0" y="378"/>
                </a:moveTo>
                <a:cubicBezTo>
                  <a:pt x="22" y="400"/>
                  <a:pt x="43" y="416"/>
                  <a:pt x="72" y="426"/>
                </a:cubicBezTo>
                <a:cubicBezTo>
                  <a:pt x="119" y="461"/>
                  <a:pt x="173" y="486"/>
                  <a:pt x="228" y="504"/>
                </a:cubicBezTo>
                <a:cubicBezTo>
                  <a:pt x="291" y="488"/>
                  <a:pt x="357" y="501"/>
                  <a:pt x="420" y="510"/>
                </a:cubicBezTo>
                <a:cubicBezTo>
                  <a:pt x="578" y="499"/>
                  <a:pt x="560" y="497"/>
                  <a:pt x="798" y="510"/>
                </a:cubicBezTo>
                <a:cubicBezTo>
                  <a:pt x="823" y="511"/>
                  <a:pt x="870" y="528"/>
                  <a:pt x="870" y="528"/>
                </a:cubicBezTo>
                <a:cubicBezTo>
                  <a:pt x="954" y="520"/>
                  <a:pt x="1033" y="501"/>
                  <a:pt x="1116" y="492"/>
                </a:cubicBezTo>
                <a:cubicBezTo>
                  <a:pt x="1180" y="485"/>
                  <a:pt x="1308" y="474"/>
                  <a:pt x="1308" y="474"/>
                </a:cubicBezTo>
                <a:cubicBezTo>
                  <a:pt x="1378" y="458"/>
                  <a:pt x="1443" y="437"/>
                  <a:pt x="1512" y="420"/>
                </a:cubicBezTo>
                <a:cubicBezTo>
                  <a:pt x="1538" y="402"/>
                  <a:pt x="1546" y="371"/>
                  <a:pt x="1572" y="354"/>
                </a:cubicBezTo>
                <a:cubicBezTo>
                  <a:pt x="1605" y="333"/>
                  <a:pt x="1622" y="329"/>
                  <a:pt x="1656" y="318"/>
                </a:cubicBezTo>
                <a:cubicBezTo>
                  <a:pt x="1718" y="256"/>
                  <a:pt x="1817" y="243"/>
                  <a:pt x="1896" y="210"/>
                </a:cubicBezTo>
                <a:cubicBezTo>
                  <a:pt x="1985" y="173"/>
                  <a:pt x="2074" y="133"/>
                  <a:pt x="2160" y="90"/>
                </a:cubicBezTo>
                <a:cubicBezTo>
                  <a:pt x="2220" y="60"/>
                  <a:pt x="2263" y="0"/>
                  <a:pt x="233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3" name="Line 54"/>
          <p:cNvSpPr>
            <a:spLocks noChangeShapeType="1"/>
          </p:cNvSpPr>
          <p:nvPr/>
        </p:nvSpPr>
        <p:spPr bwMode="auto">
          <a:xfrm>
            <a:off x="5891213" y="42640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4" name="Line 55"/>
          <p:cNvSpPr>
            <a:spLocks noChangeShapeType="1"/>
          </p:cNvSpPr>
          <p:nvPr/>
        </p:nvSpPr>
        <p:spPr bwMode="auto">
          <a:xfrm>
            <a:off x="5365750" y="427196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8902" name="Group 75"/>
          <p:cNvGrpSpPr>
            <a:grpSpLocks/>
          </p:cNvGrpSpPr>
          <p:nvPr/>
        </p:nvGrpSpPr>
        <p:grpSpPr bwMode="auto">
          <a:xfrm>
            <a:off x="3895725" y="4576763"/>
            <a:ext cx="765175" cy="644525"/>
            <a:chOff x="1543" y="956"/>
            <a:chExt cx="848" cy="862"/>
          </a:xfrm>
        </p:grpSpPr>
        <p:sp>
          <p:nvSpPr>
            <p:cNvPr id="78955" name="Freeform 7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6" name="Freeform 7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7" name="Freeform 7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8" name="Freeform 7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9" name="Freeform 8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0" name="Freeform 8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1" name="Freeform 8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2" name="Freeform 8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3" name="Freeform 8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3" name="Group 85"/>
          <p:cNvGrpSpPr>
            <a:grpSpLocks/>
          </p:cNvGrpSpPr>
          <p:nvPr/>
        </p:nvGrpSpPr>
        <p:grpSpPr bwMode="auto">
          <a:xfrm>
            <a:off x="1258888" y="2625725"/>
            <a:ext cx="1098550" cy="977900"/>
            <a:chOff x="1543" y="956"/>
            <a:chExt cx="848" cy="862"/>
          </a:xfrm>
        </p:grpSpPr>
        <p:sp>
          <p:nvSpPr>
            <p:cNvPr id="78946" name="Freeform 8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7" name="Freeform 8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8" name="Freeform 8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9" name="Freeform 8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0" name="Freeform 9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1" name="Freeform 9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2" name="Freeform 9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3" name="Freeform 9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4" name="Freeform 9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4" name="Group 95"/>
          <p:cNvGrpSpPr>
            <a:grpSpLocks/>
          </p:cNvGrpSpPr>
          <p:nvPr/>
        </p:nvGrpSpPr>
        <p:grpSpPr bwMode="auto">
          <a:xfrm>
            <a:off x="3722688" y="250825"/>
            <a:ext cx="765175" cy="644525"/>
            <a:chOff x="1543" y="956"/>
            <a:chExt cx="848" cy="862"/>
          </a:xfrm>
        </p:grpSpPr>
        <p:sp>
          <p:nvSpPr>
            <p:cNvPr id="78937" name="Freeform 9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8" name="Freeform 9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9" name="Freeform 9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0" name="Freeform 9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1" name="Freeform 10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2" name="Freeform 10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3" name="Freeform 10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4" name="Freeform 10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5" name="Freeform 10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5" name="Group 105"/>
          <p:cNvGrpSpPr>
            <a:grpSpLocks/>
          </p:cNvGrpSpPr>
          <p:nvPr/>
        </p:nvGrpSpPr>
        <p:grpSpPr bwMode="auto">
          <a:xfrm>
            <a:off x="5657850" y="223838"/>
            <a:ext cx="1098550" cy="977900"/>
            <a:chOff x="1543" y="956"/>
            <a:chExt cx="848" cy="862"/>
          </a:xfrm>
        </p:grpSpPr>
        <p:sp>
          <p:nvSpPr>
            <p:cNvPr id="78928" name="Freeform 10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9" name="Freeform 10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0" name="Freeform 10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1" name="Freeform 10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2" name="Freeform 11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3" name="Freeform 11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4" name="Freeform 11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5" name="Freeform 11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6" name="Freeform 11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6" name="Group 115"/>
          <p:cNvGrpSpPr>
            <a:grpSpLocks/>
          </p:cNvGrpSpPr>
          <p:nvPr/>
        </p:nvGrpSpPr>
        <p:grpSpPr bwMode="auto">
          <a:xfrm>
            <a:off x="1360488" y="593725"/>
            <a:ext cx="1098550" cy="977900"/>
            <a:chOff x="1543" y="956"/>
            <a:chExt cx="848" cy="862"/>
          </a:xfrm>
        </p:grpSpPr>
        <p:sp>
          <p:nvSpPr>
            <p:cNvPr id="78919" name="Freeform 11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0" name="Freeform 11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1" name="Freeform 11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2" name="Freeform 11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3" name="Freeform 12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4" name="Freeform 12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5" name="Freeform 12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6" name="Freeform 12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7" name="Freeform 12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907" name="Freeform 125"/>
          <p:cNvSpPr>
            <a:spLocks/>
          </p:cNvSpPr>
          <p:nvPr/>
        </p:nvSpPr>
        <p:spPr bwMode="auto">
          <a:xfrm rot="6959852" flipV="1">
            <a:off x="3944938" y="526891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908" name="Freeform 126"/>
          <p:cNvSpPr>
            <a:spLocks/>
          </p:cNvSpPr>
          <p:nvPr/>
        </p:nvSpPr>
        <p:spPr bwMode="auto">
          <a:xfrm rot="6959852" flipV="1">
            <a:off x="1439863" y="364966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909" name="Line 127"/>
          <p:cNvSpPr>
            <a:spLocks noChangeShapeType="1"/>
          </p:cNvSpPr>
          <p:nvPr/>
        </p:nvSpPr>
        <p:spPr bwMode="auto">
          <a:xfrm>
            <a:off x="7564438" y="38941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0" name="Line 128"/>
          <p:cNvSpPr>
            <a:spLocks noChangeShapeType="1"/>
          </p:cNvSpPr>
          <p:nvPr/>
        </p:nvSpPr>
        <p:spPr bwMode="auto">
          <a:xfrm>
            <a:off x="7277100" y="402590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1" name="Freeform 129"/>
          <p:cNvSpPr>
            <a:spLocks/>
          </p:cNvSpPr>
          <p:nvPr/>
        </p:nvSpPr>
        <p:spPr bwMode="auto">
          <a:xfrm>
            <a:off x="4543425" y="4457700"/>
            <a:ext cx="1552575" cy="600075"/>
          </a:xfrm>
          <a:custGeom>
            <a:avLst/>
            <a:gdLst>
              <a:gd name="T0" fmla="*/ 2147483646 w 978"/>
              <a:gd name="T1" fmla="*/ 0 h 378"/>
              <a:gd name="T2" fmla="*/ 2147483646 w 978"/>
              <a:gd name="T3" fmla="*/ 2147483646 h 378"/>
              <a:gd name="T4" fmla="*/ 2147483646 w 978"/>
              <a:gd name="T5" fmla="*/ 2147483646 h 378"/>
              <a:gd name="T6" fmla="*/ 2147483646 w 978"/>
              <a:gd name="T7" fmla="*/ 2147483646 h 378"/>
              <a:gd name="T8" fmla="*/ 2147483646 w 978"/>
              <a:gd name="T9" fmla="*/ 2147483646 h 378"/>
              <a:gd name="T10" fmla="*/ 2147483646 w 978"/>
              <a:gd name="T11" fmla="*/ 2147483646 h 378"/>
              <a:gd name="T12" fmla="*/ 2147483646 w 978"/>
              <a:gd name="T13" fmla="*/ 2147483646 h 378"/>
              <a:gd name="T14" fmla="*/ 2147483646 w 978"/>
              <a:gd name="T15" fmla="*/ 2147483646 h 378"/>
              <a:gd name="T16" fmla="*/ 2147483646 w 978"/>
              <a:gd name="T17" fmla="*/ 2147483646 h 378"/>
              <a:gd name="T18" fmla="*/ 2147483646 w 978"/>
              <a:gd name="T19" fmla="*/ 2147483646 h 378"/>
              <a:gd name="T20" fmla="*/ 0 w 978"/>
              <a:gd name="T21" fmla="*/ 2147483646 h 3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78"/>
              <a:gd name="T34" fmla="*/ 0 h 378"/>
              <a:gd name="T35" fmla="*/ 978 w 978"/>
              <a:gd name="T36" fmla="*/ 378 h 37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78" h="378">
                <a:moveTo>
                  <a:pt x="936" y="0"/>
                </a:moveTo>
                <a:cubicBezTo>
                  <a:pt x="943" y="20"/>
                  <a:pt x="959" y="34"/>
                  <a:pt x="966" y="54"/>
                </a:cubicBezTo>
                <a:cubicBezTo>
                  <a:pt x="970" y="66"/>
                  <a:pt x="978" y="90"/>
                  <a:pt x="978" y="90"/>
                </a:cubicBezTo>
                <a:cubicBezTo>
                  <a:pt x="973" y="146"/>
                  <a:pt x="970" y="171"/>
                  <a:pt x="948" y="216"/>
                </a:cubicBezTo>
                <a:cubicBezTo>
                  <a:pt x="945" y="222"/>
                  <a:pt x="948" y="231"/>
                  <a:pt x="942" y="234"/>
                </a:cubicBezTo>
                <a:cubicBezTo>
                  <a:pt x="930" y="241"/>
                  <a:pt x="882" y="248"/>
                  <a:pt x="864" y="252"/>
                </a:cubicBezTo>
                <a:cubicBezTo>
                  <a:pt x="786" y="271"/>
                  <a:pt x="710" y="281"/>
                  <a:pt x="630" y="288"/>
                </a:cubicBezTo>
                <a:cubicBezTo>
                  <a:pt x="565" y="282"/>
                  <a:pt x="502" y="275"/>
                  <a:pt x="438" y="264"/>
                </a:cubicBezTo>
                <a:cubicBezTo>
                  <a:pt x="294" y="269"/>
                  <a:pt x="278" y="272"/>
                  <a:pt x="168" y="294"/>
                </a:cubicBezTo>
                <a:cubicBezTo>
                  <a:pt x="129" y="320"/>
                  <a:pt x="79" y="336"/>
                  <a:pt x="36" y="354"/>
                </a:cubicBezTo>
                <a:cubicBezTo>
                  <a:pt x="24" y="359"/>
                  <a:pt x="0" y="361"/>
                  <a:pt x="0" y="37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2" name="Line 130"/>
          <p:cNvSpPr>
            <a:spLocks noChangeShapeType="1"/>
          </p:cNvSpPr>
          <p:nvPr/>
        </p:nvSpPr>
        <p:spPr bwMode="auto">
          <a:xfrm>
            <a:off x="5002213" y="47466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3" name="Line 131"/>
          <p:cNvSpPr>
            <a:spLocks noChangeShapeType="1"/>
          </p:cNvSpPr>
          <p:nvPr/>
        </p:nvSpPr>
        <p:spPr bwMode="auto">
          <a:xfrm>
            <a:off x="4678363" y="48228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4" name="Line 132"/>
          <p:cNvSpPr>
            <a:spLocks noChangeShapeType="1"/>
          </p:cNvSpPr>
          <p:nvPr/>
        </p:nvSpPr>
        <p:spPr bwMode="auto">
          <a:xfrm>
            <a:off x="7258050" y="50260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5" name="Line 133"/>
          <p:cNvSpPr>
            <a:spLocks noChangeShapeType="1"/>
          </p:cNvSpPr>
          <p:nvPr/>
        </p:nvSpPr>
        <p:spPr bwMode="auto">
          <a:xfrm>
            <a:off x="7075488" y="47958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8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65"/>
          <p:cNvGrpSpPr>
            <a:grpSpLocks/>
          </p:cNvGrpSpPr>
          <p:nvPr/>
        </p:nvGrpSpPr>
        <p:grpSpPr bwMode="auto">
          <a:xfrm>
            <a:off x="5916613" y="2235200"/>
            <a:ext cx="1346200" cy="1368425"/>
            <a:chOff x="1543" y="956"/>
            <a:chExt cx="848" cy="862"/>
          </a:xfrm>
        </p:grpSpPr>
        <p:sp>
          <p:nvSpPr>
            <p:cNvPr id="78964" name="Freeform 6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5" name="Freeform 6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6" name="Freeform 6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7" name="Freeform 6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8" name="Freeform 7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9" name="Freeform 7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70" name="Freeform 7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71" name="Freeform 7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72" name="Freeform 7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851" name="Freeform 2"/>
          <p:cNvSpPr>
            <a:spLocks/>
          </p:cNvSpPr>
          <p:nvPr/>
        </p:nvSpPr>
        <p:spPr bwMode="auto">
          <a:xfrm>
            <a:off x="866775" y="3219450"/>
            <a:ext cx="6400800" cy="3400425"/>
          </a:xfrm>
          <a:custGeom>
            <a:avLst/>
            <a:gdLst>
              <a:gd name="T0" fmla="*/ 2147483646 w 4032"/>
              <a:gd name="T1" fmla="*/ 2147483646 h 2142"/>
              <a:gd name="T2" fmla="*/ 2147483646 w 4032"/>
              <a:gd name="T3" fmla="*/ 2147483646 h 2142"/>
              <a:gd name="T4" fmla="*/ 2147483646 w 4032"/>
              <a:gd name="T5" fmla="*/ 2147483646 h 2142"/>
              <a:gd name="T6" fmla="*/ 2147483646 w 4032"/>
              <a:gd name="T7" fmla="*/ 2147483646 h 2142"/>
              <a:gd name="T8" fmla="*/ 2147483646 w 4032"/>
              <a:gd name="T9" fmla="*/ 2147483646 h 2142"/>
              <a:gd name="T10" fmla="*/ 2147483646 w 4032"/>
              <a:gd name="T11" fmla="*/ 2147483646 h 2142"/>
              <a:gd name="T12" fmla="*/ 2147483646 w 4032"/>
              <a:gd name="T13" fmla="*/ 2147483646 h 2142"/>
              <a:gd name="T14" fmla="*/ 2147483646 w 4032"/>
              <a:gd name="T15" fmla="*/ 2147483646 h 2142"/>
              <a:gd name="T16" fmla="*/ 2147483646 w 4032"/>
              <a:gd name="T17" fmla="*/ 2147483646 h 2142"/>
              <a:gd name="T18" fmla="*/ 2147483646 w 4032"/>
              <a:gd name="T19" fmla="*/ 2147483646 h 2142"/>
              <a:gd name="T20" fmla="*/ 2147483646 w 4032"/>
              <a:gd name="T21" fmla="*/ 2147483646 h 2142"/>
              <a:gd name="T22" fmla="*/ 2147483646 w 4032"/>
              <a:gd name="T23" fmla="*/ 2147483646 h 2142"/>
              <a:gd name="T24" fmla="*/ 2147483646 w 4032"/>
              <a:gd name="T25" fmla="*/ 2147483646 h 2142"/>
              <a:gd name="T26" fmla="*/ 2147483646 w 4032"/>
              <a:gd name="T27" fmla="*/ 2147483646 h 2142"/>
              <a:gd name="T28" fmla="*/ 2147483646 w 4032"/>
              <a:gd name="T29" fmla="*/ 2147483646 h 2142"/>
              <a:gd name="T30" fmla="*/ 2147483646 w 4032"/>
              <a:gd name="T31" fmla="*/ 2147483646 h 2142"/>
              <a:gd name="T32" fmla="*/ 2147483646 w 4032"/>
              <a:gd name="T33" fmla="*/ 2147483646 h 2142"/>
              <a:gd name="T34" fmla="*/ 2147483646 w 4032"/>
              <a:gd name="T35" fmla="*/ 2147483646 h 2142"/>
              <a:gd name="T36" fmla="*/ 2147483646 w 4032"/>
              <a:gd name="T37" fmla="*/ 2147483646 h 2142"/>
              <a:gd name="T38" fmla="*/ 2147483646 w 4032"/>
              <a:gd name="T39" fmla="*/ 2147483646 h 2142"/>
              <a:gd name="T40" fmla="*/ 2147483646 w 4032"/>
              <a:gd name="T41" fmla="*/ 2147483646 h 2142"/>
              <a:gd name="T42" fmla="*/ 2147483646 w 4032"/>
              <a:gd name="T43" fmla="*/ 2147483646 h 2142"/>
              <a:gd name="T44" fmla="*/ 2147483646 w 4032"/>
              <a:gd name="T45" fmla="*/ 2147483646 h 2142"/>
              <a:gd name="T46" fmla="*/ 2147483646 w 4032"/>
              <a:gd name="T47" fmla="*/ 2147483646 h 2142"/>
              <a:gd name="T48" fmla="*/ 2147483646 w 4032"/>
              <a:gd name="T49" fmla="*/ 2147483646 h 2142"/>
              <a:gd name="T50" fmla="*/ 2147483646 w 4032"/>
              <a:gd name="T51" fmla="*/ 2147483646 h 2142"/>
              <a:gd name="T52" fmla="*/ 2147483646 w 4032"/>
              <a:gd name="T53" fmla="*/ 2147483646 h 2142"/>
              <a:gd name="T54" fmla="*/ 2147483646 w 4032"/>
              <a:gd name="T55" fmla="*/ 2147483646 h 2142"/>
              <a:gd name="T56" fmla="*/ 2147483646 w 4032"/>
              <a:gd name="T57" fmla="*/ 2147483646 h 2142"/>
              <a:gd name="T58" fmla="*/ 2147483646 w 4032"/>
              <a:gd name="T59" fmla="*/ 2147483646 h 2142"/>
              <a:gd name="T60" fmla="*/ 2147483646 w 4032"/>
              <a:gd name="T61" fmla="*/ 2147483646 h 2142"/>
              <a:gd name="T62" fmla="*/ 2147483646 w 4032"/>
              <a:gd name="T63" fmla="*/ 2147483646 h 2142"/>
              <a:gd name="T64" fmla="*/ 2147483646 w 4032"/>
              <a:gd name="T65" fmla="*/ 2147483646 h 2142"/>
              <a:gd name="T66" fmla="*/ 2147483646 w 4032"/>
              <a:gd name="T67" fmla="*/ 2147483646 h 2142"/>
              <a:gd name="T68" fmla="*/ 2147483646 w 4032"/>
              <a:gd name="T69" fmla="*/ 2147483646 h 2142"/>
              <a:gd name="T70" fmla="*/ 2147483646 w 4032"/>
              <a:gd name="T71" fmla="*/ 2147483646 h 2142"/>
              <a:gd name="T72" fmla="*/ 2147483646 w 4032"/>
              <a:gd name="T73" fmla="*/ 2147483646 h 2142"/>
              <a:gd name="T74" fmla="*/ 0 w 4032"/>
              <a:gd name="T75" fmla="*/ 2147483646 h 2142"/>
              <a:gd name="T76" fmla="*/ 2147483646 w 4032"/>
              <a:gd name="T77" fmla="*/ 2147483646 h 2142"/>
              <a:gd name="T78" fmla="*/ 2147483646 w 4032"/>
              <a:gd name="T79" fmla="*/ 2147483646 h 2142"/>
              <a:gd name="T80" fmla="*/ 2147483646 w 4032"/>
              <a:gd name="T81" fmla="*/ 2147483646 h 2142"/>
              <a:gd name="T82" fmla="*/ 2147483646 w 4032"/>
              <a:gd name="T83" fmla="*/ 2147483646 h 2142"/>
              <a:gd name="T84" fmla="*/ 2147483646 w 4032"/>
              <a:gd name="T85" fmla="*/ 2147483646 h 2142"/>
              <a:gd name="T86" fmla="*/ 2147483646 w 4032"/>
              <a:gd name="T87" fmla="*/ 0 h 214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32"/>
              <a:gd name="T133" fmla="*/ 0 h 2142"/>
              <a:gd name="T134" fmla="*/ 4032 w 4032"/>
              <a:gd name="T135" fmla="*/ 2142 h 214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32" h="2142">
                <a:moveTo>
                  <a:pt x="3450" y="780"/>
                </a:moveTo>
                <a:cubicBezTo>
                  <a:pt x="3470" y="841"/>
                  <a:pt x="3510" y="902"/>
                  <a:pt x="3576" y="918"/>
                </a:cubicBezTo>
                <a:cubicBezTo>
                  <a:pt x="3599" y="933"/>
                  <a:pt x="3628" y="950"/>
                  <a:pt x="3654" y="960"/>
                </a:cubicBezTo>
                <a:cubicBezTo>
                  <a:pt x="3666" y="965"/>
                  <a:pt x="3679" y="965"/>
                  <a:pt x="3690" y="972"/>
                </a:cubicBezTo>
                <a:cubicBezTo>
                  <a:pt x="3730" y="999"/>
                  <a:pt x="3775" y="1015"/>
                  <a:pt x="3816" y="1038"/>
                </a:cubicBezTo>
                <a:cubicBezTo>
                  <a:pt x="3845" y="1054"/>
                  <a:pt x="3878" y="1074"/>
                  <a:pt x="3906" y="1092"/>
                </a:cubicBezTo>
                <a:cubicBezTo>
                  <a:pt x="3918" y="1100"/>
                  <a:pt x="3942" y="1116"/>
                  <a:pt x="3942" y="1116"/>
                </a:cubicBezTo>
                <a:cubicBezTo>
                  <a:pt x="3974" y="1164"/>
                  <a:pt x="3932" y="1106"/>
                  <a:pt x="3972" y="1146"/>
                </a:cubicBezTo>
                <a:cubicBezTo>
                  <a:pt x="3983" y="1157"/>
                  <a:pt x="4008" y="1209"/>
                  <a:pt x="4014" y="1224"/>
                </a:cubicBezTo>
                <a:cubicBezTo>
                  <a:pt x="4021" y="1244"/>
                  <a:pt x="4032" y="1284"/>
                  <a:pt x="4032" y="1284"/>
                </a:cubicBezTo>
                <a:cubicBezTo>
                  <a:pt x="4031" y="1310"/>
                  <a:pt x="4032" y="1409"/>
                  <a:pt x="4020" y="1458"/>
                </a:cubicBezTo>
                <a:cubicBezTo>
                  <a:pt x="3997" y="1550"/>
                  <a:pt x="3914" y="1627"/>
                  <a:pt x="3858" y="1698"/>
                </a:cubicBezTo>
                <a:cubicBezTo>
                  <a:pt x="3804" y="1766"/>
                  <a:pt x="3744" y="1852"/>
                  <a:pt x="3666" y="1896"/>
                </a:cubicBezTo>
                <a:cubicBezTo>
                  <a:pt x="3621" y="1921"/>
                  <a:pt x="3630" y="1892"/>
                  <a:pt x="3582" y="1932"/>
                </a:cubicBezTo>
                <a:cubicBezTo>
                  <a:pt x="3527" y="1978"/>
                  <a:pt x="3561" y="1957"/>
                  <a:pt x="3474" y="1986"/>
                </a:cubicBezTo>
                <a:cubicBezTo>
                  <a:pt x="3460" y="1991"/>
                  <a:pt x="3452" y="2005"/>
                  <a:pt x="3438" y="2010"/>
                </a:cubicBezTo>
                <a:cubicBezTo>
                  <a:pt x="3407" y="2021"/>
                  <a:pt x="3372" y="2019"/>
                  <a:pt x="3342" y="2034"/>
                </a:cubicBezTo>
                <a:cubicBezTo>
                  <a:pt x="3326" y="2042"/>
                  <a:pt x="3311" y="2052"/>
                  <a:pt x="3294" y="2058"/>
                </a:cubicBezTo>
                <a:cubicBezTo>
                  <a:pt x="3188" y="2093"/>
                  <a:pt x="3056" y="2092"/>
                  <a:pt x="2946" y="2106"/>
                </a:cubicBezTo>
                <a:cubicBezTo>
                  <a:pt x="2871" y="2115"/>
                  <a:pt x="2799" y="2133"/>
                  <a:pt x="2724" y="2142"/>
                </a:cubicBezTo>
                <a:cubicBezTo>
                  <a:pt x="2409" y="2134"/>
                  <a:pt x="2122" y="2110"/>
                  <a:pt x="1812" y="2088"/>
                </a:cubicBezTo>
                <a:cubicBezTo>
                  <a:pt x="1645" y="2055"/>
                  <a:pt x="1911" y="2106"/>
                  <a:pt x="1620" y="2064"/>
                </a:cubicBezTo>
                <a:cubicBezTo>
                  <a:pt x="1580" y="2058"/>
                  <a:pt x="1540" y="2048"/>
                  <a:pt x="1500" y="2040"/>
                </a:cubicBezTo>
                <a:cubicBezTo>
                  <a:pt x="1480" y="2036"/>
                  <a:pt x="1440" y="2028"/>
                  <a:pt x="1440" y="2028"/>
                </a:cubicBezTo>
                <a:cubicBezTo>
                  <a:pt x="1329" y="1973"/>
                  <a:pt x="1379" y="1989"/>
                  <a:pt x="1296" y="1968"/>
                </a:cubicBezTo>
                <a:cubicBezTo>
                  <a:pt x="1245" y="1917"/>
                  <a:pt x="1303" y="1968"/>
                  <a:pt x="1236" y="1932"/>
                </a:cubicBezTo>
                <a:cubicBezTo>
                  <a:pt x="1137" y="1879"/>
                  <a:pt x="1214" y="1907"/>
                  <a:pt x="1164" y="1890"/>
                </a:cubicBezTo>
                <a:cubicBezTo>
                  <a:pt x="1084" y="1830"/>
                  <a:pt x="1001" y="1777"/>
                  <a:pt x="918" y="1722"/>
                </a:cubicBezTo>
                <a:cubicBezTo>
                  <a:pt x="880" y="1697"/>
                  <a:pt x="854" y="1665"/>
                  <a:pt x="810" y="1650"/>
                </a:cubicBezTo>
                <a:cubicBezTo>
                  <a:pt x="766" y="1606"/>
                  <a:pt x="729" y="1554"/>
                  <a:pt x="684" y="1512"/>
                </a:cubicBezTo>
                <a:cubicBezTo>
                  <a:pt x="637" y="1467"/>
                  <a:pt x="583" y="1434"/>
                  <a:pt x="534" y="1392"/>
                </a:cubicBezTo>
                <a:cubicBezTo>
                  <a:pt x="445" y="1315"/>
                  <a:pt x="360" y="1235"/>
                  <a:pt x="282" y="1146"/>
                </a:cubicBezTo>
                <a:cubicBezTo>
                  <a:pt x="242" y="1100"/>
                  <a:pt x="183" y="1061"/>
                  <a:pt x="150" y="1008"/>
                </a:cubicBezTo>
                <a:cubicBezTo>
                  <a:pt x="142" y="995"/>
                  <a:pt x="140" y="979"/>
                  <a:pt x="132" y="966"/>
                </a:cubicBezTo>
                <a:cubicBezTo>
                  <a:pt x="126" y="956"/>
                  <a:pt x="115" y="951"/>
                  <a:pt x="108" y="942"/>
                </a:cubicBezTo>
                <a:cubicBezTo>
                  <a:pt x="89" y="915"/>
                  <a:pt x="72" y="886"/>
                  <a:pt x="54" y="858"/>
                </a:cubicBezTo>
                <a:cubicBezTo>
                  <a:pt x="26" y="803"/>
                  <a:pt x="19" y="742"/>
                  <a:pt x="0" y="684"/>
                </a:cubicBezTo>
                <a:cubicBezTo>
                  <a:pt x="11" y="652"/>
                  <a:pt x="18" y="609"/>
                  <a:pt x="36" y="582"/>
                </a:cubicBezTo>
                <a:cubicBezTo>
                  <a:pt x="43" y="553"/>
                  <a:pt x="57" y="532"/>
                  <a:pt x="66" y="504"/>
                </a:cubicBezTo>
                <a:cubicBezTo>
                  <a:pt x="73" y="445"/>
                  <a:pt x="90" y="342"/>
                  <a:pt x="144" y="306"/>
                </a:cubicBezTo>
                <a:cubicBezTo>
                  <a:pt x="154" y="275"/>
                  <a:pt x="181" y="271"/>
                  <a:pt x="204" y="246"/>
                </a:cubicBezTo>
                <a:cubicBezTo>
                  <a:pt x="254" y="191"/>
                  <a:pt x="295" y="131"/>
                  <a:pt x="348" y="78"/>
                </a:cubicBezTo>
                <a:cubicBezTo>
                  <a:pt x="358" y="68"/>
                  <a:pt x="411" y="15"/>
                  <a:pt x="396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2" name="Oval 3"/>
          <p:cNvSpPr>
            <a:spLocks noChangeArrowheads="1"/>
          </p:cNvSpPr>
          <p:nvPr/>
        </p:nvSpPr>
        <p:spPr bwMode="auto">
          <a:xfrm>
            <a:off x="5894388" y="5218113"/>
            <a:ext cx="1533525" cy="152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8853" name="Freeform 4"/>
          <p:cNvSpPr>
            <a:spLocks/>
          </p:cNvSpPr>
          <p:nvPr/>
        </p:nvSpPr>
        <p:spPr bwMode="auto">
          <a:xfrm rot="1705058" flipV="1">
            <a:off x="4394200" y="2679700"/>
            <a:ext cx="173038" cy="949325"/>
          </a:xfrm>
          <a:custGeom>
            <a:avLst/>
            <a:gdLst>
              <a:gd name="T0" fmla="*/ 2147483646 w 109"/>
              <a:gd name="T1" fmla="*/ 0 h 598"/>
              <a:gd name="T2" fmla="*/ 2147483646 w 109"/>
              <a:gd name="T3" fmla="*/ 2147483646 h 598"/>
              <a:gd name="T4" fmla="*/ 2147483646 w 109"/>
              <a:gd name="T5" fmla="*/ 2147483646 h 598"/>
              <a:gd name="T6" fmla="*/ 2147483646 w 109"/>
              <a:gd name="T7" fmla="*/ 2147483646 h 598"/>
              <a:gd name="T8" fmla="*/ 2147483646 w 109"/>
              <a:gd name="T9" fmla="*/ 2147483646 h 598"/>
              <a:gd name="T10" fmla="*/ 0 w 109"/>
              <a:gd name="T11" fmla="*/ 2147483646 h 598"/>
              <a:gd name="T12" fmla="*/ 2147483646 w 109"/>
              <a:gd name="T13" fmla="*/ 2147483646 h 598"/>
              <a:gd name="T14" fmla="*/ 2147483646 w 109"/>
              <a:gd name="T15" fmla="*/ 2147483646 h 598"/>
              <a:gd name="T16" fmla="*/ 2147483646 w 109"/>
              <a:gd name="T17" fmla="*/ 2147483646 h 5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598"/>
              <a:gd name="T29" fmla="*/ 109 w 109"/>
              <a:gd name="T30" fmla="*/ 598 h 5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598">
                <a:moveTo>
                  <a:pt x="109" y="0"/>
                </a:moveTo>
                <a:cubicBezTo>
                  <a:pt x="107" y="7"/>
                  <a:pt x="107" y="17"/>
                  <a:pt x="102" y="22"/>
                </a:cubicBezTo>
                <a:cubicBezTo>
                  <a:pt x="97" y="27"/>
                  <a:pt x="84" y="23"/>
                  <a:pt x="80" y="29"/>
                </a:cubicBezTo>
                <a:cubicBezTo>
                  <a:pt x="71" y="42"/>
                  <a:pt x="73" y="59"/>
                  <a:pt x="66" y="73"/>
                </a:cubicBezTo>
                <a:cubicBezTo>
                  <a:pt x="51" y="102"/>
                  <a:pt x="42" y="120"/>
                  <a:pt x="15" y="139"/>
                </a:cubicBezTo>
                <a:cubicBezTo>
                  <a:pt x="10" y="170"/>
                  <a:pt x="1" y="201"/>
                  <a:pt x="0" y="233"/>
                </a:cubicBezTo>
                <a:cubicBezTo>
                  <a:pt x="0" y="240"/>
                  <a:pt x="6" y="458"/>
                  <a:pt x="36" y="496"/>
                </a:cubicBezTo>
                <a:cubicBezTo>
                  <a:pt x="41" y="502"/>
                  <a:pt x="51" y="501"/>
                  <a:pt x="58" y="503"/>
                </a:cubicBezTo>
                <a:cubicBezTo>
                  <a:pt x="68" y="541"/>
                  <a:pt x="82" y="569"/>
                  <a:pt x="109" y="59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4" name="Freeform 5"/>
          <p:cNvSpPr>
            <a:spLocks/>
          </p:cNvSpPr>
          <p:nvPr/>
        </p:nvSpPr>
        <p:spPr bwMode="auto">
          <a:xfrm rot="1705058" flipV="1">
            <a:off x="3998913" y="2590800"/>
            <a:ext cx="498475" cy="533400"/>
          </a:xfrm>
          <a:custGeom>
            <a:avLst/>
            <a:gdLst>
              <a:gd name="T0" fmla="*/ 2147483646 w 314"/>
              <a:gd name="T1" fmla="*/ 0 h 336"/>
              <a:gd name="T2" fmla="*/ 2147483646 w 314"/>
              <a:gd name="T3" fmla="*/ 2147483646 h 336"/>
              <a:gd name="T4" fmla="*/ 2147483646 w 314"/>
              <a:gd name="T5" fmla="*/ 2147483646 h 336"/>
              <a:gd name="T6" fmla="*/ 2147483646 w 314"/>
              <a:gd name="T7" fmla="*/ 2147483646 h 336"/>
              <a:gd name="T8" fmla="*/ 2147483646 w 314"/>
              <a:gd name="T9" fmla="*/ 2147483646 h 336"/>
              <a:gd name="T10" fmla="*/ 2147483646 w 314"/>
              <a:gd name="T11" fmla="*/ 2147483646 h 336"/>
              <a:gd name="T12" fmla="*/ 2147483646 w 314"/>
              <a:gd name="T13" fmla="*/ 2147483646 h 336"/>
              <a:gd name="T14" fmla="*/ 0 w 314"/>
              <a:gd name="T15" fmla="*/ 214748364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"/>
              <a:gd name="T25" fmla="*/ 0 h 336"/>
              <a:gd name="T26" fmla="*/ 314 w 31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" h="336">
                <a:moveTo>
                  <a:pt x="314" y="0"/>
                </a:moveTo>
                <a:cubicBezTo>
                  <a:pt x="264" y="16"/>
                  <a:pt x="297" y="52"/>
                  <a:pt x="270" y="80"/>
                </a:cubicBezTo>
                <a:cubicBezTo>
                  <a:pt x="262" y="88"/>
                  <a:pt x="251" y="90"/>
                  <a:pt x="241" y="95"/>
                </a:cubicBezTo>
                <a:cubicBezTo>
                  <a:pt x="238" y="105"/>
                  <a:pt x="241" y="117"/>
                  <a:pt x="233" y="124"/>
                </a:cubicBezTo>
                <a:cubicBezTo>
                  <a:pt x="222" y="134"/>
                  <a:pt x="204" y="133"/>
                  <a:pt x="190" y="139"/>
                </a:cubicBezTo>
                <a:cubicBezTo>
                  <a:pt x="160" y="151"/>
                  <a:pt x="142" y="167"/>
                  <a:pt x="110" y="175"/>
                </a:cubicBezTo>
                <a:cubicBezTo>
                  <a:pt x="37" y="212"/>
                  <a:pt x="104" y="167"/>
                  <a:pt x="66" y="314"/>
                </a:cubicBezTo>
                <a:cubicBezTo>
                  <a:pt x="60" y="336"/>
                  <a:pt x="4" y="328"/>
                  <a:pt x="0" y="32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5" name="Freeform 6"/>
          <p:cNvSpPr>
            <a:spLocks/>
          </p:cNvSpPr>
          <p:nvPr/>
        </p:nvSpPr>
        <p:spPr bwMode="auto">
          <a:xfrm rot="1705058" flipV="1">
            <a:off x="4468813" y="2260600"/>
            <a:ext cx="247650" cy="658813"/>
          </a:xfrm>
          <a:custGeom>
            <a:avLst/>
            <a:gdLst>
              <a:gd name="T0" fmla="*/ 2147483646 w 156"/>
              <a:gd name="T1" fmla="*/ 0 h 415"/>
              <a:gd name="T2" fmla="*/ 2147483646 w 156"/>
              <a:gd name="T3" fmla="*/ 2147483646 h 415"/>
              <a:gd name="T4" fmla="*/ 2147483646 w 156"/>
              <a:gd name="T5" fmla="*/ 2147483646 h 415"/>
              <a:gd name="T6" fmla="*/ 0 w 156"/>
              <a:gd name="T7" fmla="*/ 2147483646 h 415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415"/>
              <a:gd name="T14" fmla="*/ 156 w 156"/>
              <a:gd name="T15" fmla="*/ 415 h 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415">
                <a:moveTo>
                  <a:pt x="146" y="0"/>
                </a:moveTo>
                <a:cubicBezTo>
                  <a:pt x="100" y="89"/>
                  <a:pt x="156" y="101"/>
                  <a:pt x="109" y="240"/>
                </a:cubicBezTo>
                <a:cubicBezTo>
                  <a:pt x="99" y="269"/>
                  <a:pt x="54" y="267"/>
                  <a:pt x="29" y="284"/>
                </a:cubicBezTo>
                <a:cubicBezTo>
                  <a:pt x="3" y="334"/>
                  <a:pt x="0" y="356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6" name="Freeform 7"/>
          <p:cNvSpPr>
            <a:spLocks/>
          </p:cNvSpPr>
          <p:nvPr/>
        </p:nvSpPr>
        <p:spPr bwMode="auto">
          <a:xfrm rot="1705058" flipV="1">
            <a:off x="4241800" y="2570163"/>
            <a:ext cx="96838" cy="254000"/>
          </a:xfrm>
          <a:custGeom>
            <a:avLst/>
            <a:gdLst>
              <a:gd name="T0" fmla="*/ 0 w 61"/>
              <a:gd name="T1" fmla="*/ 0 h 160"/>
              <a:gd name="T2" fmla="*/ 2147483646 w 61"/>
              <a:gd name="T3" fmla="*/ 2147483646 h 160"/>
              <a:gd name="T4" fmla="*/ 0 60000 65536"/>
              <a:gd name="T5" fmla="*/ 0 60000 65536"/>
              <a:gd name="T6" fmla="*/ 0 w 61"/>
              <a:gd name="T7" fmla="*/ 0 h 160"/>
              <a:gd name="T8" fmla="*/ 61 w 61"/>
              <a:gd name="T9" fmla="*/ 160 h 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" h="160">
                <a:moveTo>
                  <a:pt x="0" y="0"/>
                </a:moveTo>
                <a:cubicBezTo>
                  <a:pt x="61" y="19"/>
                  <a:pt x="59" y="110"/>
                  <a:pt x="59" y="160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7" name="Freeform 8"/>
          <p:cNvSpPr>
            <a:spLocks/>
          </p:cNvSpPr>
          <p:nvPr/>
        </p:nvSpPr>
        <p:spPr bwMode="auto">
          <a:xfrm rot="1705058" flipV="1">
            <a:off x="4418013" y="3163888"/>
            <a:ext cx="649287" cy="61912"/>
          </a:xfrm>
          <a:custGeom>
            <a:avLst/>
            <a:gdLst>
              <a:gd name="T0" fmla="*/ 0 w 409"/>
              <a:gd name="T1" fmla="*/ 2147483646 h 39"/>
              <a:gd name="T2" fmla="*/ 2147483646 w 409"/>
              <a:gd name="T3" fmla="*/ 0 h 39"/>
              <a:gd name="T4" fmla="*/ 2147483646 w 409"/>
              <a:gd name="T5" fmla="*/ 2147483646 h 39"/>
              <a:gd name="T6" fmla="*/ 2147483646 w 409"/>
              <a:gd name="T7" fmla="*/ 2147483646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39"/>
              <a:gd name="T14" fmla="*/ 409 w 40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39">
                <a:moveTo>
                  <a:pt x="0" y="36"/>
                </a:moveTo>
                <a:cubicBezTo>
                  <a:pt x="36" y="27"/>
                  <a:pt x="69" y="16"/>
                  <a:pt x="102" y="0"/>
                </a:cubicBezTo>
                <a:cubicBezTo>
                  <a:pt x="151" y="6"/>
                  <a:pt x="169" y="20"/>
                  <a:pt x="212" y="29"/>
                </a:cubicBezTo>
                <a:cubicBezTo>
                  <a:pt x="264" y="39"/>
                  <a:pt x="363" y="36"/>
                  <a:pt x="409" y="3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8" name="Freeform 9"/>
          <p:cNvSpPr>
            <a:spLocks/>
          </p:cNvSpPr>
          <p:nvPr/>
        </p:nvSpPr>
        <p:spPr bwMode="auto">
          <a:xfrm rot="1705058" flipV="1">
            <a:off x="4730750" y="2298700"/>
            <a:ext cx="417513" cy="369888"/>
          </a:xfrm>
          <a:custGeom>
            <a:avLst/>
            <a:gdLst>
              <a:gd name="T0" fmla="*/ 0 w 263"/>
              <a:gd name="T1" fmla="*/ 0 h 233"/>
              <a:gd name="T2" fmla="*/ 2147483646 w 263"/>
              <a:gd name="T3" fmla="*/ 2147483646 h 233"/>
              <a:gd name="T4" fmla="*/ 2147483646 w 263"/>
              <a:gd name="T5" fmla="*/ 2147483646 h 233"/>
              <a:gd name="T6" fmla="*/ 2147483646 w 263"/>
              <a:gd name="T7" fmla="*/ 2147483646 h 233"/>
              <a:gd name="T8" fmla="*/ 2147483646 w 263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33"/>
              <a:gd name="T17" fmla="*/ 263 w 263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33">
                <a:moveTo>
                  <a:pt x="0" y="0"/>
                </a:moveTo>
                <a:cubicBezTo>
                  <a:pt x="44" y="14"/>
                  <a:pt x="37" y="59"/>
                  <a:pt x="66" y="88"/>
                </a:cubicBezTo>
                <a:cubicBezTo>
                  <a:pt x="74" y="96"/>
                  <a:pt x="86" y="97"/>
                  <a:pt x="95" y="102"/>
                </a:cubicBezTo>
                <a:cubicBezTo>
                  <a:pt x="137" y="126"/>
                  <a:pt x="179" y="155"/>
                  <a:pt x="226" y="168"/>
                </a:cubicBezTo>
                <a:cubicBezTo>
                  <a:pt x="257" y="229"/>
                  <a:pt x="239" y="212"/>
                  <a:pt x="263" y="23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9" name="Freeform 10"/>
          <p:cNvSpPr>
            <a:spLocks/>
          </p:cNvSpPr>
          <p:nvPr/>
        </p:nvSpPr>
        <p:spPr bwMode="auto">
          <a:xfrm rot="1705058" flipV="1">
            <a:off x="4252913" y="2357438"/>
            <a:ext cx="358775" cy="658812"/>
          </a:xfrm>
          <a:custGeom>
            <a:avLst/>
            <a:gdLst>
              <a:gd name="T0" fmla="*/ 2147483646 w 226"/>
              <a:gd name="T1" fmla="*/ 0 h 415"/>
              <a:gd name="T2" fmla="*/ 2147483646 w 226"/>
              <a:gd name="T3" fmla="*/ 2147483646 h 415"/>
              <a:gd name="T4" fmla="*/ 2147483646 w 226"/>
              <a:gd name="T5" fmla="*/ 2147483646 h 415"/>
              <a:gd name="T6" fmla="*/ 2147483646 w 226"/>
              <a:gd name="T7" fmla="*/ 2147483646 h 415"/>
              <a:gd name="T8" fmla="*/ 2147483646 w 226"/>
              <a:gd name="T9" fmla="*/ 2147483646 h 415"/>
              <a:gd name="T10" fmla="*/ 2147483646 w 226"/>
              <a:gd name="T11" fmla="*/ 2147483646 h 415"/>
              <a:gd name="T12" fmla="*/ 0 w 226"/>
              <a:gd name="T13" fmla="*/ 2147483646 h 4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"/>
              <a:gd name="T22" fmla="*/ 0 h 415"/>
              <a:gd name="T23" fmla="*/ 226 w 226"/>
              <a:gd name="T24" fmla="*/ 415 h 4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" h="415">
                <a:moveTo>
                  <a:pt x="226" y="0"/>
                </a:moveTo>
                <a:cubicBezTo>
                  <a:pt x="187" y="9"/>
                  <a:pt x="185" y="23"/>
                  <a:pt x="168" y="58"/>
                </a:cubicBezTo>
                <a:cubicBezTo>
                  <a:pt x="165" y="107"/>
                  <a:pt x="166" y="156"/>
                  <a:pt x="160" y="204"/>
                </a:cubicBezTo>
                <a:cubicBezTo>
                  <a:pt x="157" y="229"/>
                  <a:pt x="110" y="298"/>
                  <a:pt x="102" y="313"/>
                </a:cubicBezTo>
                <a:cubicBezTo>
                  <a:pt x="92" y="333"/>
                  <a:pt x="98" y="346"/>
                  <a:pt x="80" y="364"/>
                </a:cubicBezTo>
                <a:cubicBezTo>
                  <a:pt x="72" y="372"/>
                  <a:pt x="23" y="390"/>
                  <a:pt x="15" y="393"/>
                </a:cubicBezTo>
                <a:cubicBezTo>
                  <a:pt x="10" y="400"/>
                  <a:pt x="0" y="415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0" name="Freeform 11"/>
          <p:cNvSpPr>
            <a:spLocks/>
          </p:cNvSpPr>
          <p:nvPr/>
        </p:nvSpPr>
        <p:spPr bwMode="auto">
          <a:xfrm rot="1705058" flipV="1">
            <a:off x="3802063" y="2940050"/>
            <a:ext cx="601662" cy="242888"/>
          </a:xfrm>
          <a:custGeom>
            <a:avLst/>
            <a:gdLst>
              <a:gd name="T0" fmla="*/ 2147483646 w 379"/>
              <a:gd name="T1" fmla="*/ 0 h 153"/>
              <a:gd name="T2" fmla="*/ 2147483646 w 379"/>
              <a:gd name="T3" fmla="*/ 2147483646 h 153"/>
              <a:gd name="T4" fmla="*/ 2147483646 w 379"/>
              <a:gd name="T5" fmla="*/ 2147483646 h 153"/>
              <a:gd name="T6" fmla="*/ 0 w 379"/>
              <a:gd name="T7" fmla="*/ 2147483646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379"/>
              <a:gd name="T13" fmla="*/ 0 h 153"/>
              <a:gd name="T14" fmla="*/ 379 w 379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9" h="153">
                <a:moveTo>
                  <a:pt x="379" y="0"/>
                </a:moveTo>
                <a:cubicBezTo>
                  <a:pt x="263" y="8"/>
                  <a:pt x="265" y="11"/>
                  <a:pt x="175" y="58"/>
                </a:cubicBezTo>
                <a:cubicBezTo>
                  <a:pt x="147" y="116"/>
                  <a:pt x="131" y="122"/>
                  <a:pt x="66" y="138"/>
                </a:cubicBezTo>
                <a:cubicBezTo>
                  <a:pt x="44" y="143"/>
                  <a:pt x="0" y="153"/>
                  <a:pt x="0" y="15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1" name="Freeform 12"/>
          <p:cNvSpPr>
            <a:spLocks/>
          </p:cNvSpPr>
          <p:nvPr/>
        </p:nvSpPr>
        <p:spPr bwMode="auto">
          <a:xfrm rot="1705058" flipV="1">
            <a:off x="3959225" y="2479675"/>
            <a:ext cx="149225" cy="406400"/>
          </a:xfrm>
          <a:custGeom>
            <a:avLst/>
            <a:gdLst>
              <a:gd name="T0" fmla="*/ 2147483646 w 94"/>
              <a:gd name="T1" fmla="*/ 0 h 256"/>
              <a:gd name="T2" fmla="*/ 2147483646 w 94"/>
              <a:gd name="T3" fmla="*/ 2147483646 h 256"/>
              <a:gd name="T4" fmla="*/ 2147483646 w 94"/>
              <a:gd name="T5" fmla="*/ 2147483646 h 256"/>
              <a:gd name="T6" fmla="*/ 0 w 9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256"/>
              <a:gd name="T14" fmla="*/ 94 w 9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256">
                <a:moveTo>
                  <a:pt x="94" y="0"/>
                </a:moveTo>
                <a:cubicBezTo>
                  <a:pt x="82" y="50"/>
                  <a:pt x="89" y="117"/>
                  <a:pt x="43" y="146"/>
                </a:cubicBezTo>
                <a:cubicBezTo>
                  <a:pt x="38" y="178"/>
                  <a:pt x="41" y="211"/>
                  <a:pt x="29" y="241"/>
                </a:cubicBezTo>
                <a:cubicBezTo>
                  <a:pt x="25" y="251"/>
                  <a:pt x="0" y="256"/>
                  <a:pt x="0" y="25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2" name="Freeform 13"/>
          <p:cNvSpPr>
            <a:spLocks/>
          </p:cNvSpPr>
          <p:nvPr/>
        </p:nvSpPr>
        <p:spPr bwMode="auto">
          <a:xfrm rot="6959852" flipV="1">
            <a:off x="6202363" y="363061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63" name="Freeform 14"/>
          <p:cNvSpPr>
            <a:spLocks/>
          </p:cNvSpPr>
          <p:nvPr/>
        </p:nvSpPr>
        <p:spPr bwMode="auto">
          <a:xfrm rot="-7105058" flipH="1" flipV="1">
            <a:off x="4514056" y="2656682"/>
            <a:ext cx="560387" cy="101600"/>
          </a:xfrm>
          <a:custGeom>
            <a:avLst/>
            <a:gdLst>
              <a:gd name="T0" fmla="*/ 2147483646 w 348"/>
              <a:gd name="T1" fmla="*/ 2147483646 h 56"/>
              <a:gd name="T2" fmla="*/ 2147483646 w 348"/>
              <a:gd name="T3" fmla="*/ 0 h 56"/>
              <a:gd name="T4" fmla="*/ 2147483646 w 348"/>
              <a:gd name="T5" fmla="*/ 2147483646 h 56"/>
              <a:gd name="T6" fmla="*/ 2147483646 w 348"/>
              <a:gd name="T7" fmla="*/ 0 h 56"/>
              <a:gd name="T8" fmla="*/ 2147483646 w 348"/>
              <a:gd name="T9" fmla="*/ 2147483646 h 56"/>
              <a:gd name="T10" fmla="*/ 2147483646 w 348"/>
              <a:gd name="T11" fmla="*/ 2147483646 h 56"/>
              <a:gd name="T12" fmla="*/ 2147483646 w 348"/>
              <a:gd name="T13" fmla="*/ 2147483646 h 56"/>
              <a:gd name="T14" fmla="*/ 0 w 348"/>
              <a:gd name="T15" fmla="*/ 2147483646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8"/>
              <a:gd name="T25" fmla="*/ 0 h 56"/>
              <a:gd name="T26" fmla="*/ 348 w 348"/>
              <a:gd name="T27" fmla="*/ 56 h 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8" h="56">
                <a:moveTo>
                  <a:pt x="348" y="12"/>
                </a:moveTo>
                <a:cubicBezTo>
                  <a:pt x="331" y="8"/>
                  <a:pt x="313" y="6"/>
                  <a:pt x="296" y="0"/>
                </a:cubicBezTo>
                <a:cubicBezTo>
                  <a:pt x="276" y="3"/>
                  <a:pt x="256" y="7"/>
                  <a:pt x="236" y="12"/>
                </a:cubicBezTo>
                <a:cubicBezTo>
                  <a:pt x="210" y="3"/>
                  <a:pt x="183" y="2"/>
                  <a:pt x="156" y="0"/>
                </a:cubicBezTo>
                <a:cubicBezTo>
                  <a:pt x="132" y="6"/>
                  <a:pt x="84" y="12"/>
                  <a:pt x="84" y="12"/>
                </a:cubicBezTo>
                <a:cubicBezTo>
                  <a:pt x="69" y="22"/>
                  <a:pt x="57" y="28"/>
                  <a:pt x="40" y="32"/>
                </a:cubicBezTo>
                <a:cubicBezTo>
                  <a:pt x="11" y="51"/>
                  <a:pt x="48" y="28"/>
                  <a:pt x="12" y="48"/>
                </a:cubicBezTo>
                <a:cubicBezTo>
                  <a:pt x="8" y="50"/>
                  <a:pt x="0" y="56"/>
                  <a:pt x="0" y="56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4" name="Freeform 15"/>
          <p:cNvSpPr>
            <a:spLocks/>
          </p:cNvSpPr>
          <p:nvPr/>
        </p:nvSpPr>
        <p:spPr bwMode="auto">
          <a:xfrm rot="-7105058" flipH="1" flipV="1">
            <a:off x="4410075" y="2736850"/>
            <a:ext cx="419100" cy="38100"/>
          </a:xfrm>
          <a:custGeom>
            <a:avLst/>
            <a:gdLst>
              <a:gd name="T0" fmla="*/ 2147483646 w 264"/>
              <a:gd name="T1" fmla="*/ 2147483646 h 24"/>
              <a:gd name="T2" fmla="*/ 2147483646 w 264"/>
              <a:gd name="T3" fmla="*/ 0 h 24"/>
              <a:gd name="T4" fmla="*/ 2147483646 w 264"/>
              <a:gd name="T5" fmla="*/ 2147483646 h 24"/>
              <a:gd name="T6" fmla="*/ 2147483646 w 264"/>
              <a:gd name="T7" fmla="*/ 2147483646 h 24"/>
              <a:gd name="T8" fmla="*/ 0 w 264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4"/>
              <a:gd name="T17" fmla="*/ 264 w 2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4">
                <a:moveTo>
                  <a:pt x="264" y="24"/>
                </a:moveTo>
                <a:cubicBezTo>
                  <a:pt x="217" y="1"/>
                  <a:pt x="162" y="14"/>
                  <a:pt x="112" y="0"/>
                </a:cubicBezTo>
                <a:cubicBezTo>
                  <a:pt x="79" y="3"/>
                  <a:pt x="59" y="7"/>
                  <a:pt x="28" y="12"/>
                </a:cubicBezTo>
                <a:cubicBezTo>
                  <a:pt x="24" y="15"/>
                  <a:pt x="20" y="18"/>
                  <a:pt x="16" y="20"/>
                </a:cubicBezTo>
                <a:cubicBezTo>
                  <a:pt x="11" y="22"/>
                  <a:pt x="0" y="24"/>
                  <a:pt x="0" y="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5" name="Freeform 16"/>
          <p:cNvSpPr>
            <a:spLocks/>
          </p:cNvSpPr>
          <p:nvPr/>
        </p:nvSpPr>
        <p:spPr bwMode="auto">
          <a:xfrm rot="6959852" flipV="1">
            <a:off x="4079876" y="364172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66" name="Freeform 17"/>
          <p:cNvSpPr>
            <a:spLocks/>
          </p:cNvSpPr>
          <p:nvPr/>
        </p:nvSpPr>
        <p:spPr bwMode="auto">
          <a:xfrm>
            <a:off x="4127500" y="2933700"/>
            <a:ext cx="1943100" cy="1246188"/>
          </a:xfrm>
          <a:custGeom>
            <a:avLst/>
            <a:gdLst>
              <a:gd name="T0" fmla="*/ 2147483646 w 1224"/>
              <a:gd name="T1" fmla="*/ 2147483646 h 785"/>
              <a:gd name="T2" fmla="*/ 2147483646 w 1224"/>
              <a:gd name="T3" fmla="*/ 2147483646 h 785"/>
              <a:gd name="T4" fmla="*/ 2147483646 w 1224"/>
              <a:gd name="T5" fmla="*/ 2147483646 h 785"/>
              <a:gd name="T6" fmla="*/ 2147483646 w 1224"/>
              <a:gd name="T7" fmla="*/ 2147483646 h 785"/>
              <a:gd name="T8" fmla="*/ 2147483646 w 1224"/>
              <a:gd name="T9" fmla="*/ 2147483646 h 785"/>
              <a:gd name="T10" fmla="*/ 2147483646 w 1224"/>
              <a:gd name="T11" fmla="*/ 2147483646 h 785"/>
              <a:gd name="T12" fmla="*/ 2147483646 w 1224"/>
              <a:gd name="T13" fmla="*/ 2147483646 h 785"/>
              <a:gd name="T14" fmla="*/ 2147483646 w 1224"/>
              <a:gd name="T15" fmla="*/ 2147483646 h 785"/>
              <a:gd name="T16" fmla="*/ 2147483646 w 1224"/>
              <a:gd name="T17" fmla="*/ 2147483646 h 785"/>
              <a:gd name="T18" fmla="*/ 0 w 1224"/>
              <a:gd name="T19" fmla="*/ 2147483646 h 7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24"/>
              <a:gd name="T31" fmla="*/ 0 h 785"/>
              <a:gd name="T32" fmla="*/ 1224 w 1224"/>
              <a:gd name="T33" fmla="*/ 785 h 7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24" h="785">
                <a:moveTo>
                  <a:pt x="1224" y="785"/>
                </a:moveTo>
                <a:cubicBezTo>
                  <a:pt x="1208" y="777"/>
                  <a:pt x="1116" y="784"/>
                  <a:pt x="1063" y="778"/>
                </a:cubicBezTo>
                <a:cubicBezTo>
                  <a:pt x="1009" y="769"/>
                  <a:pt x="922" y="777"/>
                  <a:pt x="898" y="733"/>
                </a:cubicBezTo>
                <a:cubicBezTo>
                  <a:pt x="874" y="689"/>
                  <a:pt x="924" y="585"/>
                  <a:pt x="919" y="514"/>
                </a:cubicBezTo>
                <a:cubicBezTo>
                  <a:pt x="892" y="436"/>
                  <a:pt x="916" y="372"/>
                  <a:pt x="868" y="305"/>
                </a:cubicBezTo>
                <a:cubicBezTo>
                  <a:pt x="822" y="192"/>
                  <a:pt x="745" y="115"/>
                  <a:pt x="668" y="36"/>
                </a:cubicBezTo>
                <a:cubicBezTo>
                  <a:pt x="613" y="5"/>
                  <a:pt x="577" y="23"/>
                  <a:pt x="519" y="3"/>
                </a:cubicBezTo>
                <a:cubicBezTo>
                  <a:pt x="512" y="0"/>
                  <a:pt x="406" y="17"/>
                  <a:pt x="399" y="15"/>
                </a:cubicBezTo>
                <a:cubicBezTo>
                  <a:pt x="386" y="9"/>
                  <a:pt x="214" y="20"/>
                  <a:pt x="204" y="21"/>
                </a:cubicBezTo>
                <a:cubicBezTo>
                  <a:pt x="159" y="30"/>
                  <a:pt x="0" y="150"/>
                  <a:pt x="0" y="15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7" name="Freeform 18"/>
          <p:cNvSpPr>
            <a:spLocks/>
          </p:cNvSpPr>
          <p:nvPr/>
        </p:nvSpPr>
        <p:spPr bwMode="auto">
          <a:xfrm>
            <a:off x="1847850" y="1743075"/>
            <a:ext cx="2600325" cy="1028700"/>
          </a:xfrm>
          <a:custGeom>
            <a:avLst/>
            <a:gdLst>
              <a:gd name="T0" fmla="*/ 0 w 1638"/>
              <a:gd name="T1" fmla="*/ 0 h 648"/>
              <a:gd name="T2" fmla="*/ 2147483646 w 1638"/>
              <a:gd name="T3" fmla="*/ 2147483646 h 648"/>
              <a:gd name="T4" fmla="*/ 2147483646 w 1638"/>
              <a:gd name="T5" fmla="*/ 2147483646 h 648"/>
              <a:gd name="T6" fmla="*/ 2147483646 w 1638"/>
              <a:gd name="T7" fmla="*/ 2147483646 h 648"/>
              <a:gd name="T8" fmla="*/ 2147483646 w 1638"/>
              <a:gd name="T9" fmla="*/ 2147483646 h 648"/>
              <a:gd name="T10" fmla="*/ 2147483646 w 1638"/>
              <a:gd name="T11" fmla="*/ 2147483646 h 648"/>
              <a:gd name="T12" fmla="*/ 2147483646 w 1638"/>
              <a:gd name="T13" fmla="*/ 2147483646 h 648"/>
              <a:gd name="T14" fmla="*/ 2147483646 w 1638"/>
              <a:gd name="T15" fmla="*/ 2147483646 h 648"/>
              <a:gd name="T16" fmla="*/ 2147483646 w 1638"/>
              <a:gd name="T17" fmla="*/ 2147483646 h 648"/>
              <a:gd name="T18" fmla="*/ 2147483646 w 1638"/>
              <a:gd name="T19" fmla="*/ 2147483646 h 648"/>
              <a:gd name="T20" fmla="*/ 2147483646 w 1638"/>
              <a:gd name="T21" fmla="*/ 2147483646 h 648"/>
              <a:gd name="T22" fmla="*/ 2147483646 w 1638"/>
              <a:gd name="T23" fmla="*/ 2147483646 h 648"/>
              <a:gd name="T24" fmla="*/ 2147483646 w 1638"/>
              <a:gd name="T25" fmla="*/ 2147483646 h 648"/>
              <a:gd name="T26" fmla="*/ 2147483646 w 1638"/>
              <a:gd name="T27" fmla="*/ 2147483646 h 648"/>
              <a:gd name="T28" fmla="*/ 2147483646 w 1638"/>
              <a:gd name="T29" fmla="*/ 2147483646 h 648"/>
              <a:gd name="T30" fmla="*/ 2147483646 w 1638"/>
              <a:gd name="T31" fmla="*/ 2147483646 h 648"/>
              <a:gd name="T32" fmla="*/ 2147483646 w 1638"/>
              <a:gd name="T33" fmla="*/ 2147483646 h 648"/>
              <a:gd name="T34" fmla="*/ 2147483646 w 1638"/>
              <a:gd name="T35" fmla="*/ 2147483646 h 64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38"/>
              <a:gd name="T55" fmla="*/ 0 h 648"/>
              <a:gd name="T56" fmla="*/ 1638 w 1638"/>
              <a:gd name="T57" fmla="*/ 648 h 64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38" h="648">
                <a:moveTo>
                  <a:pt x="0" y="0"/>
                </a:moveTo>
                <a:cubicBezTo>
                  <a:pt x="26" y="53"/>
                  <a:pt x="73" y="91"/>
                  <a:pt x="114" y="132"/>
                </a:cubicBezTo>
                <a:cubicBezTo>
                  <a:pt x="141" y="159"/>
                  <a:pt x="161" y="199"/>
                  <a:pt x="186" y="228"/>
                </a:cubicBezTo>
                <a:cubicBezTo>
                  <a:pt x="230" y="279"/>
                  <a:pt x="283" y="325"/>
                  <a:pt x="330" y="372"/>
                </a:cubicBezTo>
                <a:cubicBezTo>
                  <a:pt x="361" y="403"/>
                  <a:pt x="392" y="453"/>
                  <a:pt x="426" y="480"/>
                </a:cubicBezTo>
                <a:cubicBezTo>
                  <a:pt x="466" y="512"/>
                  <a:pt x="533" y="530"/>
                  <a:pt x="582" y="540"/>
                </a:cubicBezTo>
                <a:cubicBezTo>
                  <a:pt x="604" y="551"/>
                  <a:pt x="625" y="558"/>
                  <a:pt x="648" y="564"/>
                </a:cubicBezTo>
                <a:cubicBezTo>
                  <a:pt x="664" y="568"/>
                  <a:pt x="680" y="572"/>
                  <a:pt x="696" y="576"/>
                </a:cubicBezTo>
                <a:cubicBezTo>
                  <a:pt x="704" y="578"/>
                  <a:pt x="720" y="582"/>
                  <a:pt x="720" y="582"/>
                </a:cubicBezTo>
                <a:cubicBezTo>
                  <a:pt x="740" y="595"/>
                  <a:pt x="760" y="600"/>
                  <a:pt x="780" y="612"/>
                </a:cubicBezTo>
                <a:cubicBezTo>
                  <a:pt x="806" y="628"/>
                  <a:pt x="816" y="641"/>
                  <a:pt x="846" y="648"/>
                </a:cubicBezTo>
                <a:cubicBezTo>
                  <a:pt x="935" y="630"/>
                  <a:pt x="908" y="592"/>
                  <a:pt x="948" y="552"/>
                </a:cubicBezTo>
                <a:cubicBezTo>
                  <a:pt x="954" y="546"/>
                  <a:pt x="965" y="545"/>
                  <a:pt x="972" y="540"/>
                </a:cubicBezTo>
                <a:cubicBezTo>
                  <a:pt x="1006" y="514"/>
                  <a:pt x="1026" y="494"/>
                  <a:pt x="1068" y="480"/>
                </a:cubicBezTo>
                <a:cubicBezTo>
                  <a:pt x="1111" y="444"/>
                  <a:pt x="1177" y="390"/>
                  <a:pt x="1230" y="372"/>
                </a:cubicBezTo>
                <a:cubicBezTo>
                  <a:pt x="1305" y="379"/>
                  <a:pt x="1392" y="392"/>
                  <a:pt x="1464" y="414"/>
                </a:cubicBezTo>
                <a:cubicBezTo>
                  <a:pt x="1492" y="422"/>
                  <a:pt x="1510" y="435"/>
                  <a:pt x="1536" y="444"/>
                </a:cubicBezTo>
                <a:cubicBezTo>
                  <a:pt x="1574" y="440"/>
                  <a:pt x="1605" y="437"/>
                  <a:pt x="1638" y="42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8" name="Freeform 19"/>
          <p:cNvSpPr>
            <a:spLocks/>
          </p:cNvSpPr>
          <p:nvPr/>
        </p:nvSpPr>
        <p:spPr bwMode="auto">
          <a:xfrm>
            <a:off x="3524250" y="1476375"/>
            <a:ext cx="514350" cy="1257300"/>
          </a:xfrm>
          <a:custGeom>
            <a:avLst/>
            <a:gdLst>
              <a:gd name="T0" fmla="*/ 2147483646 w 324"/>
              <a:gd name="T1" fmla="*/ 0 h 792"/>
              <a:gd name="T2" fmla="*/ 2147483646 w 324"/>
              <a:gd name="T3" fmla="*/ 2147483646 h 792"/>
              <a:gd name="T4" fmla="*/ 2147483646 w 324"/>
              <a:gd name="T5" fmla="*/ 2147483646 h 792"/>
              <a:gd name="T6" fmla="*/ 2147483646 w 324"/>
              <a:gd name="T7" fmla="*/ 2147483646 h 792"/>
              <a:gd name="T8" fmla="*/ 0 w 324"/>
              <a:gd name="T9" fmla="*/ 2147483646 h 792"/>
              <a:gd name="T10" fmla="*/ 2147483646 w 324"/>
              <a:gd name="T11" fmla="*/ 2147483646 h 792"/>
              <a:gd name="T12" fmla="*/ 2147483646 w 324"/>
              <a:gd name="T13" fmla="*/ 2147483646 h 792"/>
              <a:gd name="T14" fmla="*/ 2147483646 w 324"/>
              <a:gd name="T15" fmla="*/ 2147483646 h 792"/>
              <a:gd name="T16" fmla="*/ 2147483646 w 324"/>
              <a:gd name="T17" fmla="*/ 2147483646 h 7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4"/>
              <a:gd name="T28" fmla="*/ 0 h 792"/>
              <a:gd name="T29" fmla="*/ 324 w 324"/>
              <a:gd name="T30" fmla="*/ 792 h 7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4" h="792">
                <a:moveTo>
                  <a:pt x="96" y="0"/>
                </a:moveTo>
                <a:cubicBezTo>
                  <a:pt x="116" y="60"/>
                  <a:pt x="123" y="123"/>
                  <a:pt x="132" y="186"/>
                </a:cubicBezTo>
                <a:cubicBezTo>
                  <a:pt x="125" y="258"/>
                  <a:pt x="132" y="326"/>
                  <a:pt x="84" y="384"/>
                </a:cubicBezTo>
                <a:cubicBezTo>
                  <a:pt x="70" y="401"/>
                  <a:pt x="52" y="416"/>
                  <a:pt x="36" y="432"/>
                </a:cubicBezTo>
                <a:cubicBezTo>
                  <a:pt x="27" y="441"/>
                  <a:pt x="0" y="444"/>
                  <a:pt x="0" y="444"/>
                </a:cubicBezTo>
                <a:cubicBezTo>
                  <a:pt x="44" y="466"/>
                  <a:pt x="73" y="505"/>
                  <a:pt x="108" y="540"/>
                </a:cubicBezTo>
                <a:cubicBezTo>
                  <a:pt x="153" y="585"/>
                  <a:pt x="197" y="631"/>
                  <a:pt x="240" y="678"/>
                </a:cubicBezTo>
                <a:cubicBezTo>
                  <a:pt x="255" y="695"/>
                  <a:pt x="275" y="707"/>
                  <a:pt x="288" y="726"/>
                </a:cubicBezTo>
                <a:cubicBezTo>
                  <a:pt x="303" y="749"/>
                  <a:pt x="305" y="773"/>
                  <a:pt x="324" y="792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9" name="Freeform 20"/>
          <p:cNvSpPr>
            <a:spLocks/>
          </p:cNvSpPr>
          <p:nvPr/>
        </p:nvSpPr>
        <p:spPr bwMode="auto">
          <a:xfrm>
            <a:off x="2143125" y="3003550"/>
            <a:ext cx="2095500" cy="1216025"/>
          </a:xfrm>
          <a:custGeom>
            <a:avLst/>
            <a:gdLst>
              <a:gd name="T0" fmla="*/ 0 w 1320"/>
              <a:gd name="T1" fmla="*/ 2147483646 h 766"/>
              <a:gd name="T2" fmla="*/ 2147483646 w 1320"/>
              <a:gd name="T3" fmla="*/ 2147483646 h 766"/>
              <a:gd name="T4" fmla="*/ 2147483646 w 1320"/>
              <a:gd name="T5" fmla="*/ 2147483646 h 766"/>
              <a:gd name="T6" fmla="*/ 2147483646 w 1320"/>
              <a:gd name="T7" fmla="*/ 2147483646 h 766"/>
              <a:gd name="T8" fmla="*/ 2147483646 w 1320"/>
              <a:gd name="T9" fmla="*/ 2147483646 h 766"/>
              <a:gd name="T10" fmla="*/ 2147483646 w 1320"/>
              <a:gd name="T11" fmla="*/ 2147483646 h 766"/>
              <a:gd name="T12" fmla="*/ 2147483646 w 1320"/>
              <a:gd name="T13" fmla="*/ 2147483646 h 766"/>
              <a:gd name="T14" fmla="*/ 2147483646 w 1320"/>
              <a:gd name="T15" fmla="*/ 2147483646 h 766"/>
              <a:gd name="T16" fmla="*/ 2147483646 w 1320"/>
              <a:gd name="T17" fmla="*/ 2147483646 h 766"/>
              <a:gd name="T18" fmla="*/ 2147483646 w 1320"/>
              <a:gd name="T19" fmla="*/ 2147483646 h 766"/>
              <a:gd name="T20" fmla="*/ 2147483646 w 1320"/>
              <a:gd name="T21" fmla="*/ 2147483646 h 7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20"/>
              <a:gd name="T34" fmla="*/ 0 h 766"/>
              <a:gd name="T35" fmla="*/ 1320 w 1320"/>
              <a:gd name="T36" fmla="*/ 766 h 76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20" h="766">
                <a:moveTo>
                  <a:pt x="0" y="766"/>
                </a:moveTo>
                <a:cubicBezTo>
                  <a:pt x="16" y="688"/>
                  <a:pt x="71" y="617"/>
                  <a:pt x="132" y="568"/>
                </a:cubicBezTo>
                <a:cubicBezTo>
                  <a:pt x="164" y="542"/>
                  <a:pt x="152" y="543"/>
                  <a:pt x="180" y="508"/>
                </a:cubicBezTo>
                <a:cubicBezTo>
                  <a:pt x="206" y="476"/>
                  <a:pt x="205" y="488"/>
                  <a:pt x="240" y="460"/>
                </a:cubicBezTo>
                <a:cubicBezTo>
                  <a:pt x="275" y="432"/>
                  <a:pt x="315" y="386"/>
                  <a:pt x="360" y="376"/>
                </a:cubicBezTo>
                <a:cubicBezTo>
                  <a:pt x="424" y="362"/>
                  <a:pt x="487" y="344"/>
                  <a:pt x="552" y="334"/>
                </a:cubicBezTo>
                <a:cubicBezTo>
                  <a:pt x="580" y="330"/>
                  <a:pt x="636" y="322"/>
                  <a:pt x="636" y="322"/>
                </a:cubicBezTo>
                <a:cubicBezTo>
                  <a:pt x="674" y="297"/>
                  <a:pt x="731" y="290"/>
                  <a:pt x="774" y="274"/>
                </a:cubicBezTo>
                <a:cubicBezTo>
                  <a:pt x="820" y="257"/>
                  <a:pt x="858" y="208"/>
                  <a:pt x="894" y="178"/>
                </a:cubicBezTo>
                <a:cubicBezTo>
                  <a:pt x="972" y="113"/>
                  <a:pt x="949" y="144"/>
                  <a:pt x="978" y="100"/>
                </a:cubicBezTo>
                <a:cubicBezTo>
                  <a:pt x="998" y="0"/>
                  <a:pt x="1238" y="10"/>
                  <a:pt x="1320" y="1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0" name="Freeform 21"/>
          <p:cNvSpPr>
            <a:spLocks/>
          </p:cNvSpPr>
          <p:nvPr/>
        </p:nvSpPr>
        <p:spPr bwMode="auto">
          <a:xfrm>
            <a:off x="3248025" y="2771775"/>
            <a:ext cx="771525" cy="3057525"/>
          </a:xfrm>
          <a:custGeom>
            <a:avLst/>
            <a:gdLst>
              <a:gd name="T0" fmla="*/ 2147483646 w 486"/>
              <a:gd name="T1" fmla="*/ 2147483646 h 1926"/>
              <a:gd name="T2" fmla="*/ 2147483646 w 486"/>
              <a:gd name="T3" fmla="*/ 2147483646 h 1926"/>
              <a:gd name="T4" fmla="*/ 2147483646 w 486"/>
              <a:gd name="T5" fmla="*/ 2147483646 h 1926"/>
              <a:gd name="T6" fmla="*/ 2147483646 w 486"/>
              <a:gd name="T7" fmla="*/ 2147483646 h 1926"/>
              <a:gd name="T8" fmla="*/ 0 w 486"/>
              <a:gd name="T9" fmla="*/ 2147483646 h 1926"/>
              <a:gd name="T10" fmla="*/ 2147483646 w 486"/>
              <a:gd name="T11" fmla="*/ 2147483646 h 1926"/>
              <a:gd name="T12" fmla="*/ 2147483646 w 486"/>
              <a:gd name="T13" fmla="*/ 2147483646 h 1926"/>
              <a:gd name="T14" fmla="*/ 2147483646 w 486"/>
              <a:gd name="T15" fmla="*/ 2147483646 h 1926"/>
              <a:gd name="T16" fmla="*/ 2147483646 w 486"/>
              <a:gd name="T17" fmla="*/ 2147483646 h 1926"/>
              <a:gd name="T18" fmla="*/ 2147483646 w 486"/>
              <a:gd name="T19" fmla="*/ 2147483646 h 1926"/>
              <a:gd name="T20" fmla="*/ 2147483646 w 486"/>
              <a:gd name="T21" fmla="*/ 2147483646 h 1926"/>
              <a:gd name="T22" fmla="*/ 2147483646 w 486"/>
              <a:gd name="T23" fmla="*/ 2147483646 h 1926"/>
              <a:gd name="T24" fmla="*/ 2147483646 w 486"/>
              <a:gd name="T25" fmla="*/ 2147483646 h 1926"/>
              <a:gd name="T26" fmla="*/ 2147483646 w 486"/>
              <a:gd name="T27" fmla="*/ 2147483646 h 1926"/>
              <a:gd name="T28" fmla="*/ 2147483646 w 486"/>
              <a:gd name="T29" fmla="*/ 2147483646 h 1926"/>
              <a:gd name="T30" fmla="*/ 2147483646 w 486"/>
              <a:gd name="T31" fmla="*/ 0 h 1926"/>
              <a:gd name="T32" fmla="*/ 2147483646 w 486"/>
              <a:gd name="T33" fmla="*/ 2147483646 h 19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86"/>
              <a:gd name="T52" fmla="*/ 0 h 1926"/>
              <a:gd name="T53" fmla="*/ 486 w 486"/>
              <a:gd name="T54" fmla="*/ 1926 h 192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86" h="1926">
                <a:moveTo>
                  <a:pt x="372" y="1926"/>
                </a:moveTo>
                <a:cubicBezTo>
                  <a:pt x="324" y="1853"/>
                  <a:pt x="246" y="1797"/>
                  <a:pt x="192" y="1728"/>
                </a:cubicBezTo>
                <a:cubicBezTo>
                  <a:pt x="133" y="1653"/>
                  <a:pt x="100" y="1566"/>
                  <a:pt x="48" y="1488"/>
                </a:cubicBezTo>
                <a:cubicBezTo>
                  <a:pt x="36" y="1440"/>
                  <a:pt x="24" y="1392"/>
                  <a:pt x="12" y="1344"/>
                </a:cubicBezTo>
                <a:cubicBezTo>
                  <a:pt x="8" y="1328"/>
                  <a:pt x="0" y="1296"/>
                  <a:pt x="0" y="1296"/>
                </a:cubicBezTo>
                <a:cubicBezTo>
                  <a:pt x="3" y="1274"/>
                  <a:pt x="5" y="1192"/>
                  <a:pt x="24" y="1158"/>
                </a:cubicBezTo>
                <a:cubicBezTo>
                  <a:pt x="89" y="1040"/>
                  <a:pt x="225" y="916"/>
                  <a:pt x="330" y="828"/>
                </a:cubicBezTo>
                <a:cubicBezTo>
                  <a:pt x="359" y="769"/>
                  <a:pt x="351" y="798"/>
                  <a:pt x="360" y="744"/>
                </a:cubicBezTo>
                <a:cubicBezTo>
                  <a:pt x="358" y="724"/>
                  <a:pt x="358" y="704"/>
                  <a:pt x="354" y="684"/>
                </a:cubicBezTo>
                <a:cubicBezTo>
                  <a:pt x="352" y="675"/>
                  <a:pt x="343" y="669"/>
                  <a:pt x="342" y="660"/>
                </a:cubicBezTo>
                <a:cubicBezTo>
                  <a:pt x="334" y="610"/>
                  <a:pt x="336" y="565"/>
                  <a:pt x="324" y="516"/>
                </a:cubicBezTo>
                <a:cubicBezTo>
                  <a:pt x="317" y="435"/>
                  <a:pt x="300" y="403"/>
                  <a:pt x="276" y="330"/>
                </a:cubicBezTo>
                <a:cubicBezTo>
                  <a:pt x="276" y="330"/>
                  <a:pt x="261" y="270"/>
                  <a:pt x="258" y="258"/>
                </a:cubicBezTo>
                <a:cubicBezTo>
                  <a:pt x="256" y="250"/>
                  <a:pt x="252" y="234"/>
                  <a:pt x="252" y="234"/>
                </a:cubicBezTo>
                <a:cubicBezTo>
                  <a:pt x="257" y="162"/>
                  <a:pt x="260" y="47"/>
                  <a:pt x="342" y="12"/>
                </a:cubicBezTo>
                <a:cubicBezTo>
                  <a:pt x="355" y="6"/>
                  <a:pt x="370" y="5"/>
                  <a:pt x="384" y="0"/>
                </a:cubicBezTo>
                <a:cubicBezTo>
                  <a:pt x="420" y="5"/>
                  <a:pt x="453" y="8"/>
                  <a:pt x="486" y="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1" name="Freeform 22"/>
          <p:cNvSpPr>
            <a:spLocks/>
          </p:cNvSpPr>
          <p:nvPr/>
        </p:nvSpPr>
        <p:spPr bwMode="auto">
          <a:xfrm rot="6959852" flipV="1">
            <a:off x="1554163" y="1582737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72" name="Freeform 23"/>
          <p:cNvSpPr>
            <a:spLocks/>
          </p:cNvSpPr>
          <p:nvPr/>
        </p:nvSpPr>
        <p:spPr bwMode="auto">
          <a:xfrm rot="6959852" flipV="1">
            <a:off x="3773488" y="935037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73" name="Freeform 24"/>
          <p:cNvSpPr>
            <a:spLocks/>
          </p:cNvSpPr>
          <p:nvPr/>
        </p:nvSpPr>
        <p:spPr bwMode="auto">
          <a:xfrm rot="6959852" flipV="1">
            <a:off x="5849938" y="123031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874" name="Freeform 25"/>
          <p:cNvSpPr>
            <a:spLocks/>
          </p:cNvSpPr>
          <p:nvPr/>
        </p:nvSpPr>
        <p:spPr bwMode="auto">
          <a:xfrm>
            <a:off x="4981575" y="1676400"/>
            <a:ext cx="733425" cy="809625"/>
          </a:xfrm>
          <a:custGeom>
            <a:avLst/>
            <a:gdLst>
              <a:gd name="T0" fmla="*/ 2147483646 w 462"/>
              <a:gd name="T1" fmla="*/ 2147483646 h 510"/>
              <a:gd name="T2" fmla="*/ 2147483646 w 462"/>
              <a:gd name="T3" fmla="*/ 2147483646 h 510"/>
              <a:gd name="T4" fmla="*/ 2147483646 w 462"/>
              <a:gd name="T5" fmla="*/ 0 h 510"/>
              <a:gd name="T6" fmla="*/ 2147483646 w 462"/>
              <a:gd name="T7" fmla="*/ 2147483646 h 510"/>
              <a:gd name="T8" fmla="*/ 2147483646 w 462"/>
              <a:gd name="T9" fmla="*/ 2147483646 h 510"/>
              <a:gd name="T10" fmla="*/ 2147483646 w 462"/>
              <a:gd name="T11" fmla="*/ 2147483646 h 510"/>
              <a:gd name="T12" fmla="*/ 2147483646 w 462"/>
              <a:gd name="T13" fmla="*/ 2147483646 h 510"/>
              <a:gd name="T14" fmla="*/ 2147483646 w 462"/>
              <a:gd name="T15" fmla="*/ 2147483646 h 510"/>
              <a:gd name="T16" fmla="*/ 0 w 462"/>
              <a:gd name="T17" fmla="*/ 2147483646 h 5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2"/>
              <a:gd name="T28" fmla="*/ 0 h 510"/>
              <a:gd name="T29" fmla="*/ 462 w 462"/>
              <a:gd name="T30" fmla="*/ 510 h 5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2" h="510">
                <a:moveTo>
                  <a:pt x="462" y="78"/>
                </a:moveTo>
                <a:cubicBezTo>
                  <a:pt x="442" y="48"/>
                  <a:pt x="443" y="41"/>
                  <a:pt x="414" y="24"/>
                </a:cubicBezTo>
                <a:cubicBezTo>
                  <a:pt x="399" y="15"/>
                  <a:pt x="366" y="0"/>
                  <a:pt x="366" y="0"/>
                </a:cubicBezTo>
                <a:cubicBezTo>
                  <a:pt x="305" y="3"/>
                  <a:pt x="245" y="3"/>
                  <a:pt x="186" y="18"/>
                </a:cubicBezTo>
                <a:cubicBezTo>
                  <a:pt x="166" y="38"/>
                  <a:pt x="165" y="52"/>
                  <a:pt x="156" y="78"/>
                </a:cubicBezTo>
                <a:cubicBezTo>
                  <a:pt x="147" y="159"/>
                  <a:pt x="131" y="216"/>
                  <a:pt x="60" y="264"/>
                </a:cubicBezTo>
                <a:cubicBezTo>
                  <a:pt x="28" y="312"/>
                  <a:pt x="40" y="410"/>
                  <a:pt x="36" y="456"/>
                </a:cubicBezTo>
                <a:cubicBezTo>
                  <a:pt x="35" y="471"/>
                  <a:pt x="29" y="487"/>
                  <a:pt x="18" y="498"/>
                </a:cubicBezTo>
                <a:cubicBezTo>
                  <a:pt x="13" y="503"/>
                  <a:pt x="0" y="510"/>
                  <a:pt x="0" y="51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5" name="Line 26"/>
          <p:cNvSpPr>
            <a:spLocks noChangeShapeType="1"/>
          </p:cNvSpPr>
          <p:nvPr/>
        </p:nvSpPr>
        <p:spPr bwMode="auto">
          <a:xfrm>
            <a:off x="2235200" y="386556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6" name="Line 27"/>
          <p:cNvSpPr>
            <a:spLocks noChangeShapeType="1"/>
          </p:cNvSpPr>
          <p:nvPr/>
        </p:nvSpPr>
        <p:spPr bwMode="auto">
          <a:xfrm>
            <a:off x="2498725" y="35909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7" name="Line 28"/>
          <p:cNvSpPr>
            <a:spLocks noChangeShapeType="1"/>
          </p:cNvSpPr>
          <p:nvPr/>
        </p:nvSpPr>
        <p:spPr bwMode="auto">
          <a:xfrm>
            <a:off x="3221038" y="33226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8" name="Line 29"/>
          <p:cNvSpPr>
            <a:spLocks noChangeShapeType="1"/>
          </p:cNvSpPr>
          <p:nvPr/>
        </p:nvSpPr>
        <p:spPr bwMode="auto">
          <a:xfrm>
            <a:off x="3643313" y="192087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9" name="Line 30"/>
          <p:cNvSpPr>
            <a:spLocks noChangeShapeType="1"/>
          </p:cNvSpPr>
          <p:nvPr/>
        </p:nvSpPr>
        <p:spPr bwMode="auto">
          <a:xfrm>
            <a:off x="5478463" y="151288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0" name="Line 31"/>
          <p:cNvSpPr>
            <a:spLocks noChangeShapeType="1"/>
          </p:cNvSpPr>
          <p:nvPr/>
        </p:nvSpPr>
        <p:spPr bwMode="auto">
          <a:xfrm>
            <a:off x="5119688" y="188277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1" name="Line 32"/>
          <p:cNvSpPr>
            <a:spLocks noChangeShapeType="1"/>
          </p:cNvSpPr>
          <p:nvPr/>
        </p:nvSpPr>
        <p:spPr bwMode="auto">
          <a:xfrm>
            <a:off x="3163888" y="25892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2" name="Line 33"/>
          <p:cNvSpPr>
            <a:spLocks noChangeShapeType="1"/>
          </p:cNvSpPr>
          <p:nvPr/>
        </p:nvSpPr>
        <p:spPr bwMode="auto">
          <a:xfrm>
            <a:off x="3956050" y="21955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3" name="Line 34"/>
          <p:cNvSpPr>
            <a:spLocks noChangeShapeType="1"/>
          </p:cNvSpPr>
          <p:nvPr/>
        </p:nvSpPr>
        <p:spPr bwMode="auto">
          <a:xfrm>
            <a:off x="2466975" y="229235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4" name="Line 35"/>
          <p:cNvSpPr>
            <a:spLocks noChangeShapeType="1"/>
          </p:cNvSpPr>
          <p:nvPr/>
        </p:nvSpPr>
        <p:spPr bwMode="auto">
          <a:xfrm>
            <a:off x="3535363" y="532765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5" name="Line 36"/>
          <p:cNvSpPr>
            <a:spLocks noChangeShapeType="1"/>
          </p:cNvSpPr>
          <p:nvPr/>
        </p:nvSpPr>
        <p:spPr bwMode="auto">
          <a:xfrm>
            <a:off x="3532188" y="41386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6" name="Line 37"/>
          <p:cNvSpPr>
            <a:spLocks noChangeShapeType="1"/>
          </p:cNvSpPr>
          <p:nvPr/>
        </p:nvSpPr>
        <p:spPr bwMode="auto">
          <a:xfrm>
            <a:off x="5048250" y="27781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7" name="Line 38"/>
          <p:cNvSpPr>
            <a:spLocks noChangeShapeType="1"/>
          </p:cNvSpPr>
          <p:nvPr/>
        </p:nvSpPr>
        <p:spPr bwMode="auto">
          <a:xfrm>
            <a:off x="5256213" y="28908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8" name="Line 39"/>
          <p:cNvSpPr>
            <a:spLocks noChangeShapeType="1"/>
          </p:cNvSpPr>
          <p:nvPr/>
        </p:nvSpPr>
        <p:spPr bwMode="auto">
          <a:xfrm>
            <a:off x="5902325" y="401320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9" name="Line 40"/>
          <p:cNvSpPr>
            <a:spLocks noChangeShapeType="1"/>
          </p:cNvSpPr>
          <p:nvPr/>
        </p:nvSpPr>
        <p:spPr bwMode="auto">
          <a:xfrm>
            <a:off x="5575300" y="34623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0" name="Line 41"/>
          <p:cNvSpPr>
            <a:spLocks noChangeShapeType="1"/>
          </p:cNvSpPr>
          <p:nvPr/>
        </p:nvSpPr>
        <p:spPr bwMode="auto">
          <a:xfrm>
            <a:off x="4002088" y="28781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1" name="Freeform 52"/>
          <p:cNvSpPr>
            <a:spLocks/>
          </p:cNvSpPr>
          <p:nvPr/>
        </p:nvSpPr>
        <p:spPr bwMode="auto">
          <a:xfrm>
            <a:off x="6934200" y="2693988"/>
            <a:ext cx="1636713" cy="925512"/>
          </a:xfrm>
          <a:custGeom>
            <a:avLst/>
            <a:gdLst>
              <a:gd name="T0" fmla="*/ 2147483646 w 1031"/>
              <a:gd name="T1" fmla="*/ 2147483646 h 583"/>
              <a:gd name="T2" fmla="*/ 2147483646 w 1031"/>
              <a:gd name="T3" fmla="*/ 2147483646 h 583"/>
              <a:gd name="T4" fmla="*/ 2147483646 w 1031"/>
              <a:gd name="T5" fmla="*/ 2147483646 h 583"/>
              <a:gd name="T6" fmla="*/ 2147483646 w 1031"/>
              <a:gd name="T7" fmla="*/ 2147483646 h 583"/>
              <a:gd name="T8" fmla="*/ 2147483646 w 1031"/>
              <a:gd name="T9" fmla="*/ 2147483646 h 583"/>
              <a:gd name="T10" fmla="*/ 2147483646 w 1031"/>
              <a:gd name="T11" fmla="*/ 2147483646 h 583"/>
              <a:gd name="T12" fmla="*/ 2147483646 w 1031"/>
              <a:gd name="T13" fmla="*/ 2147483646 h 583"/>
              <a:gd name="T14" fmla="*/ 2147483646 w 1031"/>
              <a:gd name="T15" fmla="*/ 2147483646 h 583"/>
              <a:gd name="T16" fmla="*/ 2147483646 w 1031"/>
              <a:gd name="T17" fmla="*/ 2147483646 h 583"/>
              <a:gd name="T18" fmla="*/ 2147483646 w 1031"/>
              <a:gd name="T19" fmla="*/ 2147483646 h 583"/>
              <a:gd name="T20" fmla="*/ 2147483646 w 1031"/>
              <a:gd name="T21" fmla="*/ 2147483646 h 583"/>
              <a:gd name="T22" fmla="*/ 2147483646 w 1031"/>
              <a:gd name="T23" fmla="*/ 2147483646 h 583"/>
              <a:gd name="T24" fmla="*/ 0 w 1031"/>
              <a:gd name="T25" fmla="*/ 2147483646 h 58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"/>
              <a:gd name="T40" fmla="*/ 0 h 583"/>
              <a:gd name="T41" fmla="*/ 1031 w 1031"/>
              <a:gd name="T42" fmla="*/ 583 h 58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" h="583">
                <a:moveTo>
                  <a:pt x="960" y="583"/>
                </a:moveTo>
                <a:cubicBezTo>
                  <a:pt x="988" y="564"/>
                  <a:pt x="997" y="551"/>
                  <a:pt x="1008" y="519"/>
                </a:cubicBezTo>
                <a:cubicBezTo>
                  <a:pt x="1003" y="415"/>
                  <a:pt x="1031" y="375"/>
                  <a:pt x="960" y="327"/>
                </a:cubicBezTo>
                <a:cubicBezTo>
                  <a:pt x="891" y="224"/>
                  <a:pt x="849" y="97"/>
                  <a:pt x="704" y="87"/>
                </a:cubicBezTo>
                <a:cubicBezTo>
                  <a:pt x="640" y="83"/>
                  <a:pt x="576" y="82"/>
                  <a:pt x="512" y="79"/>
                </a:cubicBezTo>
                <a:cubicBezTo>
                  <a:pt x="478" y="68"/>
                  <a:pt x="451" y="51"/>
                  <a:pt x="416" y="39"/>
                </a:cubicBezTo>
                <a:cubicBezTo>
                  <a:pt x="378" y="26"/>
                  <a:pt x="336" y="29"/>
                  <a:pt x="296" y="23"/>
                </a:cubicBezTo>
                <a:cubicBezTo>
                  <a:pt x="227" y="0"/>
                  <a:pt x="189" y="28"/>
                  <a:pt x="136" y="63"/>
                </a:cubicBezTo>
                <a:cubicBezTo>
                  <a:pt x="131" y="71"/>
                  <a:pt x="127" y="80"/>
                  <a:pt x="120" y="87"/>
                </a:cubicBezTo>
                <a:cubicBezTo>
                  <a:pt x="113" y="94"/>
                  <a:pt x="102" y="96"/>
                  <a:pt x="96" y="103"/>
                </a:cubicBezTo>
                <a:cubicBezTo>
                  <a:pt x="83" y="117"/>
                  <a:pt x="64" y="151"/>
                  <a:pt x="64" y="151"/>
                </a:cubicBezTo>
                <a:cubicBezTo>
                  <a:pt x="61" y="167"/>
                  <a:pt x="62" y="184"/>
                  <a:pt x="56" y="199"/>
                </a:cubicBezTo>
                <a:cubicBezTo>
                  <a:pt x="41" y="236"/>
                  <a:pt x="0" y="269"/>
                  <a:pt x="0" y="311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2" name="Freeform 53"/>
          <p:cNvSpPr>
            <a:spLocks/>
          </p:cNvSpPr>
          <p:nvPr/>
        </p:nvSpPr>
        <p:spPr bwMode="auto">
          <a:xfrm>
            <a:off x="4762500" y="3629025"/>
            <a:ext cx="3705225" cy="838200"/>
          </a:xfrm>
          <a:custGeom>
            <a:avLst/>
            <a:gdLst>
              <a:gd name="T0" fmla="*/ 0 w 2334"/>
              <a:gd name="T1" fmla="*/ 2147483646 h 528"/>
              <a:gd name="T2" fmla="*/ 2147483646 w 2334"/>
              <a:gd name="T3" fmla="*/ 2147483646 h 528"/>
              <a:gd name="T4" fmla="*/ 2147483646 w 2334"/>
              <a:gd name="T5" fmla="*/ 2147483646 h 528"/>
              <a:gd name="T6" fmla="*/ 2147483646 w 2334"/>
              <a:gd name="T7" fmla="*/ 2147483646 h 528"/>
              <a:gd name="T8" fmla="*/ 2147483646 w 2334"/>
              <a:gd name="T9" fmla="*/ 2147483646 h 528"/>
              <a:gd name="T10" fmla="*/ 2147483646 w 2334"/>
              <a:gd name="T11" fmla="*/ 2147483646 h 528"/>
              <a:gd name="T12" fmla="*/ 2147483646 w 2334"/>
              <a:gd name="T13" fmla="*/ 2147483646 h 528"/>
              <a:gd name="T14" fmla="*/ 2147483646 w 2334"/>
              <a:gd name="T15" fmla="*/ 2147483646 h 528"/>
              <a:gd name="T16" fmla="*/ 2147483646 w 2334"/>
              <a:gd name="T17" fmla="*/ 2147483646 h 528"/>
              <a:gd name="T18" fmla="*/ 2147483646 w 2334"/>
              <a:gd name="T19" fmla="*/ 2147483646 h 528"/>
              <a:gd name="T20" fmla="*/ 2147483646 w 2334"/>
              <a:gd name="T21" fmla="*/ 2147483646 h 528"/>
              <a:gd name="T22" fmla="*/ 2147483646 w 2334"/>
              <a:gd name="T23" fmla="*/ 2147483646 h 528"/>
              <a:gd name="T24" fmla="*/ 2147483646 w 2334"/>
              <a:gd name="T25" fmla="*/ 2147483646 h 528"/>
              <a:gd name="T26" fmla="*/ 2147483646 w 2334"/>
              <a:gd name="T27" fmla="*/ 0 h 5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334"/>
              <a:gd name="T43" fmla="*/ 0 h 528"/>
              <a:gd name="T44" fmla="*/ 2334 w 2334"/>
              <a:gd name="T45" fmla="*/ 528 h 5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334" h="528">
                <a:moveTo>
                  <a:pt x="0" y="378"/>
                </a:moveTo>
                <a:cubicBezTo>
                  <a:pt x="22" y="400"/>
                  <a:pt x="43" y="416"/>
                  <a:pt x="72" y="426"/>
                </a:cubicBezTo>
                <a:cubicBezTo>
                  <a:pt x="119" y="461"/>
                  <a:pt x="173" y="486"/>
                  <a:pt x="228" y="504"/>
                </a:cubicBezTo>
                <a:cubicBezTo>
                  <a:pt x="291" y="488"/>
                  <a:pt x="357" y="501"/>
                  <a:pt x="420" y="510"/>
                </a:cubicBezTo>
                <a:cubicBezTo>
                  <a:pt x="578" y="499"/>
                  <a:pt x="560" y="497"/>
                  <a:pt x="798" y="510"/>
                </a:cubicBezTo>
                <a:cubicBezTo>
                  <a:pt x="823" y="511"/>
                  <a:pt x="870" y="528"/>
                  <a:pt x="870" y="528"/>
                </a:cubicBezTo>
                <a:cubicBezTo>
                  <a:pt x="954" y="520"/>
                  <a:pt x="1033" y="501"/>
                  <a:pt x="1116" y="492"/>
                </a:cubicBezTo>
                <a:cubicBezTo>
                  <a:pt x="1180" y="485"/>
                  <a:pt x="1308" y="474"/>
                  <a:pt x="1308" y="474"/>
                </a:cubicBezTo>
                <a:cubicBezTo>
                  <a:pt x="1378" y="458"/>
                  <a:pt x="1443" y="437"/>
                  <a:pt x="1512" y="420"/>
                </a:cubicBezTo>
                <a:cubicBezTo>
                  <a:pt x="1538" y="402"/>
                  <a:pt x="1546" y="371"/>
                  <a:pt x="1572" y="354"/>
                </a:cubicBezTo>
                <a:cubicBezTo>
                  <a:pt x="1605" y="333"/>
                  <a:pt x="1622" y="329"/>
                  <a:pt x="1656" y="318"/>
                </a:cubicBezTo>
                <a:cubicBezTo>
                  <a:pt x="1718" y="256"/>
                  <a:pt x="1817" y="243"/>
                  <a:pt x="1896" y="210"/>
                </a:cubicBezTo>
                <a:cubicBezTo>
                  <a:pt x="1985" y="173"/>
                  <a:pt x="2074" y="133"/>
                  <a:pt x="2160" y="90"/>
                </a:cubicBezTo>
                <a:cubicBezTo>
                  <a:pt x="2220" y="60"/>
                  <a:pt x="2263" y="0"/>
                  <a:pt x="233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3" name="Line 54"/>
          <p:cNvSpPr>
            <a:spLocks noChangeShapeType="1"/>
          </p:cNvSpPr>
          <p:nvPr/>
        </p:nvSpPr>
        <p:spPr bwMode="auto">
          <a:xfrm>
            <a:off x="5891213" y="42640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4" name="Line 55"/>
          <p:cNvSpPr>
            <a:spLocks noChangeShapeType="1"/>
          </p:cNvSpPr>
          <p:nvPr/>
        </p:nvSpPr>
        <p:spPr bwMode="auto">
          <a:xfrm>
            <a:off x="5365750" y="427196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5" name="Oval 56"/>
          <p:cNvSpPr>
            <a:spLocks noChangeArrowheads="1"/>
          </p:cNvSpPr>
          <p:nvPr/>
        </p:nvSpPr>
        <p:spPr bwMode="auto">
          <a:xfrm>
            <a:off x="3943350" y="2895600"/>
            <a:ext cx="228600" cy="2381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8896" name="Freeform 57"/>
          <p:cNvSpPr>
            <a:spLocks/>
          </p:cNvSpPr>
          <p:nvPr/>
        </p:nvSpPr>
        <p:spPr bwMode="auto">
          <a:xfrm>
            <a:off x="6200775" y="5400675"/>
            <a:ext cx="866775" cy="1200150"/>
          </a:xfrm>
          <a:custGeom>
            <a:avLst/>
            <a:gdLst>
              <a:gd name="T0" fmla="*/ 2147483646 w 546"/>
              <a:gd name="T1" fmla="*/ 2147483646 h 756"/>
              <a:gd name="T2" fmla="*/ 0 w 546"/>
              <a:gd name="T3" fmla="*/ 0 h 756"/>
              <a:gd name="T4" fmla="*/ 0 60000 65536"/>
              <a:gd name="T5" fmla="*/ 0 60000 65536"/>
              <a:gd name="T6" fmla="*/ 0 w 546"/>
              <a:gd name="T7" fmla="*/ 0 h 756"/>
              <a:gd name="T8" fmla="*/ 546 w 546"/>
              <a:gd name="T9" fmla="*/ 756 h 7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6" h="756">
                <a:moveTo>
                  <a:pt x="546" y="756"/>
                </a:moveTo>
                <a:cubicBezTo>
                  <a:pt x="114" y="390"/>
                  <a:pt x="492" y="360"/>
                  <a:pt x="0" y="0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7" name="Freeform 58"/>
          <p:cNvSpPr>
            <a:spLocks/>
          </p:cNvSpPr>
          <p:nvPr/>
        </p:nvSpPr>
        <p:spPr bwMode="auto">
          <a:xfrm>
            <a:off x="5953125" y="5819775"/>
            <a:ext cx="1466850" cy="400050"/>
          </a:xfrm>
          <a:custGeom>
            <a:avLst/>
            <a:gdLst>
              <a:gd name="T0" fmla="*/ 2147483646 w 924"/>
              <a:gd name="T1" fmla="*/ 2147483646 h 252"/>
              <a:gd name="T2" fmla="*/ 0 w 924"/>
              <a:gd name="T3" fmla="*/ 2147483646 h 252"/>
              <a:gd name="T4" fmla="*/ 0 60000 65536"/>
              <a:gd name="T5" fmla="*/ 0 60000 65536"/>
              <a:gd name="T6" fmla="*/ 0 w 924"/>
              <a:gd name="T7" fmla="*/ 0 h 252"/>
              <a:gd name="T8" fmla="*/ 924 w 924"/>
              <a:gd name="T9" fmla="*/ 252 h 2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4" h="252">
                <a:moveTo>
                  <a:pt x="924" y="36"/>
                </a:moveTo>
                <a:cubicBezTo>
                  <a:pt x="684" y="0"/>
                  <a:pt x="246" y="252"/>
                  <a:pt x="0" y="222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8" name="Freeform 59"/>
          <p:cNvSpPr>
            <a:spLocks/>
          </p:cNvSpPr>
          <p:nvPr/>
        </p:nvSpPr>
        <p:spPr bwMode="auto">
          <a:xfrm>
            <a:off x="6743700" y="6057900"/>
            <a:ext cx="342900" cy="457200"/>
          </a:xfrm>
          <a:custGeom>
            <a:avLst/>
            <a:gdLst>
              <a:gd name="T0" fmla="*/ 2147483646 w 216"/>
              <a:gd name="T1" fmla="*/ 2147483646 h 288"/>
              <a:gd name="T2" fmla="*/ 0 w 216"/>
              <a:gd name="T3" fmla="*/ 0 h 288"/>
              <a:gd name="T4" fmla="*/ 0 60000 65536"/>
              <a:gd name="T5" fmla="*/ 0 60000 65536"/>
              <a:gd name="T6" fmla="*/ 0 w 216"/>
              <a:gd name="T7" fmla="*/ 0 h 288"/>
              <a:gd name="T8" fmla="*/ 216 w 216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88">
                <a:moveTo>
                  <a:pt x="216" y="288"/>
                </a:moveTo>
                <a:cubicBezTo>
                  <a:pt x="0" y="84"/>
                  <a:pt x="60" y="9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9" name="Text Box 60"/>
          <p:cNvSpPr txBox="1">
            <a:spLocks noChangeArrowheads="1"/>
          </p:cNvSpPr>
          <p:nvPr/>
        </p:nvSpPr>
        <p:spPr bwMode="auto">
          <a:xfrm>
            <a:off x="6794500" y="592772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current flow</a:t>
            </a:r>
          </a:p>
        </p:txBody>
      </p:sp>
      <p:sp>
        <p:nvSpPr>
          <p:cNvPr id="78900" name="Line 61"/>
          <p:cNvSpPr>
            <a:spLocks noChangeShapeType="1"/>
          </p:cNvSpPr>
          <p:nvPr/>
        </p:nvSpPr>
        <p:spPr bwMode="auto">
          <a:xfrm>
            <a:off x="6638925" y="58785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01" name="Freeform 62"/>
          <p:cNvSpPr>
            <a:spLocks/>
          </p:cNvSpPr>
          <p:nvPr/>
        </p:nvSpPr>
        <p:spPr bwMode="auto">
          <a:xfrm>
            <a:off x="3028950" y="3133725"/>
            <a:ext cx="2847975" cy="3400425"/>
          </a:xfrm>
          <a:custGeom>
            <a:avLst/>
            <a:gdLst>
              <a:gd name="T0" fmla="*/ 2147483646 w 1794"/>
              <a:gd name="T1" fmla="*/ 2147483646 h 2142"/>
              <a:gd name="T2" fmla="*/ 2147483646 w 1794"/>
              <a:gd name="T3" fmla="*/ 0 h 2142"/>
              <a:gd name="T4" fmla="*/ 0 60000 65536"/>
              <a:gd name="T5" fmla="*/ 0 60000 65536"/>
              <a:gd name="T6" fmla="*/ 0 w 1794"/>
              <a:gd name="T7" fmla="*/ 0 h 2142"/>
              <a:gd name="T8" fmla="*/ 1794 w 1794"/>
              <a:gd name="T9" fmla="*/ 2142 h 21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94" h="2142">
                <a:moveTo>
                  <a:pt x="1794" y="1812"/>
                </a:moveTo>
                <a:cubicBezTo>
                  <a:pt x="0" y="2142"/>
                  <a:pt x="522" y="198"/>
                  <a:pt x="60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8902" name="Group 75"/>
          <p:cNvGrpSpPr>
            <a:grpSpLocks/>
          </p:cNvGrpSpPr>
          <p:nvPr/>
        </p:nvGrpSpPr>
        <p:grpSpPr bwMode="auto">
          <a:xfrm>
            <a:off x="3895725" y="4576763"/>
            <a:ext cx="765175" cy="644525"/>
            <a:chOff x="1543" y="956"/>
            <a:chExt cx="848" cy="862"/>
          </a:xfrm>
        </p:grpSpPr>
        <p:sp>
          <p:nvSpPr>
            <p:cNvPr id="78955" name="Freeform 7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6" name="Freeform 7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7" name="Freeform 7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8" name="Freeform 7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9" name="Freeform 8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0" name="Freeform 8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1" name="Freeform 8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2" name="Freeform 8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63" name="Freeform 8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3" name="Group 85"/>
          <p:cNvGrpSpPr>
            <a:grpSpLocks/>
          </p:cNvGrpSpPr>
          <p:nvPr/>
        </p:nvGrpSpPr>
        <p:grpSpPr bwMode="auto">
          <a:xfrm>
            <a:off x="1258888" y="2625725"/>
            <a:ext cx="1098550" cy="977900"/>
            <a:chOff x="1543" y="956"/>
            <a:chExt cx="848" cy="862"/>
          </a:xfrm>
        </p:grpSpPr>
        <p:sp>
          <p:nvSpPr>
            <p:cNvPr id="78946" name="Freeform 8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7" name="Freeform 8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8" name="Freeform 8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9" name="Freeform 8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0" name="Freeform 9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1" name="Freeform 9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2" name="Freeform 9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3" name="Freeform 9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54" name="Freeform 9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4" name="Group 95"/>
          <p:cNvGrpSpPr>
            <a:grpSpLocks/>
          </p:cNvGrpSpPr>
          <p:nvPr/>
        </p:nvGrpSpPr>
        <p:grpSpPr bwMode="auto">
          <a:xfrm>
            <a:off x="3722688" y="250825"/>
            <a:ext cx="765175" cy="644525"/>
            <a:chOff x="1543" y="956"/>
            <a:chExt cx="848" cy="862"/>
          </a:xfrm>
        </p:grpSpPr>
        <p:sp>
          <p:nvSpPr>
            <p:cNvPr id="78937" name="Freeform 9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8" name="Freeform 9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9" name="Freeform 9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0" name="Freeform 9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1" name="Freeform 10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2" name="Freeform 10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3" name="Freeform 10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4" name="Freeform 10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45" name="Freeform 10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5" name="Group 105"/>
          <p:cNvGrpSpPr>
            <a:grpSpLocks/>
          </p:cNvGrpSpPr>
          <p:nvPr/>
        </p:nvGrpSpPr>
        <p:grpSpPr bwMode="auto">
          <a:xfrm>
            <a:off x="5657850" y="223838"/>
            <a:ext cx="1098550" cy="977900"/>
            <a:chOff x="1543" y="956"/>
            <a:chExt cx="848" cy="862"/>
          </a:xfrm>
        </p:grpSpPr>
        <p:sp>
          <p:nvSpPr>
            <p:cNvPr id="78928" name="Freeform 10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9" name="Freeform 10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0" name="Freeform 10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1" name="Freeform 10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2" name="Freeform 11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3" name="Freeform 11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4" name="Freeform 11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5" name="Freeform 11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36" name="Freeform 11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8906" name="Group 115"/>
          <p:cNvGrpSpPr>
            <a:grpSpLocks/>
          </p:cNvGrpSpPr>
          <p:nvPr/>
        </p:nvGrpSpPr>
        <p:grpSpPr bwMode="auto">
          <a:xfrm>
            <a:off x="1360488" y="593725"/>
            <a:ext cx="1098550" cy="977900"/>
            <a:chOff x="1543" y="956"/>
            <a:chExt cx="848" cy="862"/>
          </a:xfrm>
        </p:grpSpPr>
        <p:sp>
          <p:nvSpPr>
            <p:cNvPr id="78919" name="Freeform 116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0" name="Freeform 117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1" name="Freeform 118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2" name="Freeform 119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3" name="Freeform 120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4" name="Freeform 121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5" name="Freeform 122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6" name="Freeform 123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927" name="Freeform 124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8907" name="Freeform 125"/>
          <p:cNvSpPr>
            <a:spLocks/>
          </p:cNvSpPr>
          <p:nvPr/>
        </p:nvSpPr>
        <p:spPr bwMode="auto">
          <a:xfrm rot="6959852" flipV="1">
            <a:off x="3944938" y="526891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908" name="Freeform 126"/>
          <p:cNvSpPr>
            <a:spLocks/>
          </p:cNvSpPr>
          <p:nvPr/>
        </p:nvSpPr>
        <p:spPr bwMode="auto">
          <a:xfrm rot="6959852" flipV="1">
            <a:off x="1439863" y="364966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8909" name="Line 127"/>
          <p:cNvSpPr>
            <a:spLocks noChangeShapeType="1"/>
          </p:cNvSpPr>
          <p:nvPr/>
        </p:nvSpPr>
        <p:spPr bwMode="auto">
          <a:xfrm>
            <a:off x="7564438" y="38941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0" name="Line 128"/>
          <p:cNvSpPr>
            <a:spLocks noChangeShapeType="1"/>
          </p:cNvSpPr>
          <p:nvPr/>
        </p:nvSpPr>
        <p:spPr bwMode="auto">
          <a:xfrm>
            <a:off x="7277100" y="4025900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1" name="Freeform 129"/>
          <p:cNvSpPr>
            <a:spLocks/>
          </p:cNvSpPr>
          <p:nvPr/>
        </p:nvSpPr>
        <p:spPr bwMode="auto">
          <a:xfrm>
            <a:off x="4543425" y="4457700"/>
            <a:ext cx="1552575" cy="600075"/>
          </a:xfrm>
          <a:custGeom>
            <a:avLst/>
            <a:gdLst>
              <a:gd name="T0" fmla="*/ 2147483646 w 978"/>
              <a:gd name="T1" fmla="*/ 0 h 378"/>
              <a:gd name="T2" fmla="*/ 2147483646 w 978"/>
              <a:gd name="T3" fmla="*/ 2147483646 h 378"/>
              <a:gd name="T4" fmla="*/ 2147483646 w 978"/>
              <a:gd name="T5" fmla="*/ 2147483646 h 378"/>
              <a:gd name="T6" fmla="*/ 2147483646 w 978"/>
              <a:gd name="T7" fmla="*/ 2147483646 h 378"/>
              <a:gd name="T8" fmla="*/ 2147483646 w 978"/>
              <a:gd name="T9" fmla="*/ 2147483646 h 378"/>
              <a:gd name="T10" fmla="*/ 2147483646 w 978"/>
              <a:gd name="T11" fmla="*/ 2147483646 h 378"/>
              <a:gd name="T12" fmla="*/ 2147483646 w 978"/>
              <a:gd name="T13" fmla="*/ 2147483646 h 378"/>
              <a:gd name="T14" fmla="*/ 2147483646 w 978"/>
              <a:gd name="T15" fmla="*/ 2147483646 h 378"/>
              <a:gd name="T16" fmla="*/ 2147483646 w 978"/>
              <a:gd name="T17" fmla="*/ 2147483646 h 378"/>
              <a:gd name="T18" fmla="*/ 2147483646 w 978"/>
              <a:gd name="T19" fmla="*/ 2147483646 h 378"/>
              <a:gd name="T20" fmla="*/ 0 w 978"/>
              <a:gd name="T21" fmla="*/ 2147483646 h 3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78"/>
              <a:gd name="T34" fmla="*/ 0 h 378"/>
              <a:gd name="T35" fmla="*/ 978 w 978"/>
              <a:gd name="T36" fmla="*/ 378 h 37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78" h="378">
                <a:moveTo>
                  <a:pt x="936" y="0"/>
                </a:moveTo>
                <a:cubicBezTo>
                  <a:pt x="943" y="20"/>
                  <a:pt x="959" y="34"/>
                  <a:pt x="966" y="54"/>
                </a:cubicBezTo>
                <a:cubicBezTo>
                  <a:pt x="970" y="66"/>
                  <a:pt x="978" y="90"/>
                  <a:pt x="978" y="90"/>
                </a:cubicBezTo>
                <a:cubicBezTo>
                  <a:pt x="973" y="146"/>
                  <a:pt x="970" y="171"/>
                  <a:pt x="948" y="216"/>
                </a:cubicBezTo>
                <a:cubicBezTo>
                  <a:pt x="945" y="222"/>
                  <a:pt x="948" y="231"/>
                  <a:pt x="942" y="234"/>
                </a:cubicBezTo>
                <a:cubicBezTo>
                  <a:pt x="930" y="241"/>
                  <a:pt x="882" y="248"/>
                  <a:pt x="864" y="252"/>
                </a:cubicBezTo>
                <a:cubicBezTo>
                  <a:pt x="786" y="271"/>
                  <a:pt x="710" y="281"/>
                  <a:pt x="630" y="288"/>
                </a:cubicBezTo>
                <a:cubicBezTo>
                  <a:pt x="565" y="282"/>
                  <a:pt x="502" y="275"/>
                  <a:pt x="438" y="264"/>
                </a:cubicBezTo>
                <a:cubicBezTo>
                  <a:pt x="294" y="269"/>
                  <a:pt x="278" y="272"/>
                  <a:pt x="168" y="294"/>
                </a:cubicBezTo>
                <a:cubicBezTo>
                  <a:pt x="129" y="320"/>
                  <a:pt x="79" y="336"/>
                  <a:pt x="36" y="354"/>
                </a:cubicBezTo>
                <a:cubicBezTo>
                  <a:pt x="24" y="359"/>
                  <a:pt x="0" y="361"/>
                  <a:pt x="0" y="378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2" name="Line 130"/>
          <p:cNvSpPr>
            <a:spLocks noChangeShapeType="1"/>
          </p:cNvSpPr>
          <p:nvPr/>
        </p:nvSpPr>
        <p:spPr bwMode="auto">
          <a:xfrm>
            <a:off x="5002213" y="47466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3" name="Line 131"/>
          <p:cNvSpPr>
            <a:spLocks noChangeShapeType="1"/>
          </p:cNvSpPr>
          <p:nvPr/>
        </p:nvSpPr>
        <p:spPr bwMode="auto">
          <a:xfrm>
            <a:off x="4678363" y="48228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4" name="Line 132"/>
          <p:cNvSpPr>
            <a:spLocks noChangeShapeType="1"/>
          </p:cNvSpPr>
          <p:nvPr/>
        </p:nvSpPr>
        <p:spPr bwMode="auto">
          <a:xfrm>
            <a:off x="7258050" y="502602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5" name="Line 133"/>
          <p:cNvSpPr>
            <a:spLocks noChangeShapeType="1"/>
          </p:cNvSpPr>
          <p:nvPr/>
        </p:nvSpPr>
        <p:spPr bwMode="auto">
          <a:xfrm>
            <a:off x="7075488" y="4795838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6" name="Freeform 134"/>
          <p:cNvSpPr>
            <a:spLocks/>
          </p:cNvSpPr>
          <p:nvPr/>
        </p:nvSpPr>
        <p:spPr bwMode="auto">
          <a:xfrm>
            <a:off x="4357688" y="3267075"/>
            <a:ext cx="33337" cy="307975"/>
          </a:xfrm>
          <a:custGeom>
            <a:avLst/>
            <a:gdLst>
              <a:gd name="T0" fmla="*/ 2147483646 w 21"/>
              <a:gd name="T1" fmla="*/ 2147483646 h 194"/>
              <a:gd name="T2" fmla="*/ 2147483646 w 21"/>
              <a:gd name="T3" fmla="*/ 0 h 194"/>
              <a:gd name="T4" fmla="*/ 0 60000 65536"/>
              <a:gd name="T5" fmla="*/ 0 60000 65536"/>
              <a:gd name="T6" fmla="*/ 0 w 21"/>
              <a:gd name="T7" fmla="*/ 0 h 194"/>
              <a:gd name="T8" fmla="*/ 21 w 21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" h="194">
                <a:moveTo>
                  <a:pt x="21" y="194"/>
                </a:moveTo>
                <a:cubicBezTo>
                  <a:pt x="3" y="104"/>
                  <a:pt x="0" y="78"/>
                  <a:pt x="21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17" name="Text Box 135"/>
          <p:cNvSpPr txBox="1">
            <a:spLocks noChangeArrowheads="1"/>
          </p:cNvSpPr>
          <p:nvPr/>
        </p:nvSpPr>
        <p:spPr bwMode="auto">
          <a:xfrm>
            <a:off x="7337425" y="5289550"/>
            <a:ext cx="120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synapse</a:t>
            </a:r>
          </a:p>
        </p:txBody>
      </p:sp>
      <p:sp>
        <p:nvSpPr>
          <p:cNvPr id="78918" name="Line 67"/>
          <p:cNvSpPr>
            <a:spLocks noChangeShapeType="1"/>
          </p:cNvSpPr>
          <p:nvPr/>
        </p:nvSpPr>
        <p:spPr bwMode="auto">
          <a:xfrm flipH="1">
            <a:off x="6705600" y="5561013"/>
            <a:ext cx="715963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98" grpId="0" animBg="1"/>
      <p:bldP spid="78899" grpId="0"/>
      <p:bldP spid="789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"/>
          <p:cNvSpPr>
            <a:spLocks/>
          </p:cNvSpPr>
          <p:nvPr/>
        </p:nvSpPr>
        <p:spPr bwMode="auto">
          <a:xfrm rot="1705058" flipV="1">
            <a:off x="3041650" y="1936750"/>
            <a:ext cx="173038" cy="949325"/>
          </a:xfrm>
          <a:custGeom>
            <a:avLst/>
            <a:gdLst>
              <a:gd name="T0" fmla="*/ 2147483646 w 109"/>
              <a:gd name="T1" fmla="*/ 0 h 598"/>
              <a:gd name="T2" fmla="*/ 2147483646 w 109"/>
              <a:gd name="T3" fmla="*/ 2147483646 h 598"/>
              <a:gd name="T4" fmla="*/ 2147483646 w 109"/>
              <a:gd name="T5" fmla="*/ 2147483646 h 598"/>
              <a:gd name="T6" fmla="*/ 2147483646 w 109"/>
              <a:gd name="T7" fmla="*/ 2147483646 h 598"/>
              <a:gd name="T8" fmla="*/ 2147483646 w 109"/>
              <a:gd name="T9" fmla="*/ 2147483646 h 598"/>
              <a:gd name="T10" fmla="*/ 0 w 109"/>
              <a:gd name="T11" fmla="*/ 2147483646 h 598"/>
              <a:gd name="T12" fmla="*/ 2147483646 w 109"/>
              <a:gd name="T13" fmla="*/ 2147483646 h 598"/>
              <a:gd name="T14" fmla="*/ 2147483646 w 109"/>
              <a:gd name="T15" fmla="*/ 2147483646 h 598"/>
              <a:gd name="T16" fmla="*/ 2147483646 w 109"/>
              <a:gd name="T17" fmla="*/ 2147483646 h 5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598"/>
              <a:gd name="T29" fmla="*/ 109 w 109"/>
              <a:gd name="T30" fmla="*/ 598 h 5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598">
                <a:moveTo>
                  <a:pt x="109" y="0"/>
                </a:moveTo>
                <a:cubicBezTo>
                  <a:pt x="107" y="7"/>
                  <a:pt x="107" y="17"/>
                  <a:pt x="102" y="22"/>
                </a:cubicBezTo>
                <a:cubicBezTo>
                  <a:pt x="97" y="27"/>
                  <a:pt x="84" y="23"/>
                  <a:pt x="80" y="29"/>
                </a:cubicBezTo>
                <a:cubicBezTo>
                  <a:pt x="71" y="42"/>
                  <a:pt x="73" y="59"/>
                  <a:pt x="66" y="73"/>
                </a:cubicBezTo>
                <a:cubicBezTo>
                  <a:pt x="51" y="102"/>
                  <a:pt x="42" y="120"/>
                  <a:pt x="15" y="139"/>
                </a:cubicBezTo>
                <a:cubicBezTo>
                  <a:pt x="10" y="170"/>
                  <a:pt x="1" y="201"/>
                  <a:pt x="0" y="233"/>
                </a:cubicBezTo>
                <a:cubicBezTo>
                  <a:pt x="0" y="240"/>
                  <a:pt x="6" y="458"/>
                  <a:pt x="36" y="496"/>
                </a:cubicBezTo>
                <a:cubicBezTo>
                  <a:pt x="41" y="502"/>
                  <a:pt x="51" y="501"/>
                  <a:pt x="58" y="503"/>
                </a:cubicBezTo>
                <a:cubicBezTo>
                  <a:pt x="68" y="541"/>
                  <a:pt x="82" y="569"/>
                  <a:pt x="109" y="59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899" name="Freeform 3"/>
          <p:cNvSpPr>
            <a:spLocks/>
          </p:cNvSpPr>
          <p:nvPr/>
        </p:nvSpPr>
        <p:spPr bwMode="auto">
          <a:xfrm rot="1705058" flipV="1">
            <a:off x="2646363" y="1847850"/>
            <a:ext cx="498475" cy="533400"/>
          </a:xfrm>
          <a:custGeom>
            <a:avLst/>
            <a:gdLst>
              <a:gd name="T0" fmla="*/ 2147483646 w 314"/>
              <a:gd name="T1" fmla="*/ 0 h 336"/>
              <a:gd name="T2" fmla="*/ 2147483646 w 314"/>
              <a:gd name="T3" fmla="*/ 2147483646 h 336"/>
              <a:gd name="T4" fmla="*/ 2147483646 w 314"/>
              <a:gd name="T5" fmla="*/ 2147483646 h 336"/>
              <a:gd name="T6" fmla="*/ 2147483646 w 314"/>
              <a:gd name="T7" fmla="*/ 2147483646 h 336"/>
              <a:gd name="T8" fmla="*/ 2147483646 w 314"/>
              <a:gd name="T9" fmla="*/ 2147483646 h 336"/>
              <a:gd name="T10" fmla="*/ 2147483646 w 314"/>
              <a:gd name="T11" fmla="*/ 2147483646 h 336"/>
              <a:gd name="T12" fmla="*/ 2147483646 w 314"/>
              <a:gd name="T13" fmla="*/ 2147483646 h 336"/>
              <a:gd name="T14" fmla="*/ 0 w 314"/>
              <a:gd name="T15" fmla="*/ 214748364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"/>
              <a:gd name="T25" fmla="*/ 0 h 336"/>
              <a:gd name="T26" fmla="*/ 314 w 31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" h="336">
                <a:moveTo>
                  <a:pt x="314" y="0"/>
                </a:moveTo>
                <a:cubicBezTo>
                  <a:pt x="264" y="16"/>
                  <a:pt x="297" y="52"/>
                  <a:pt x="270" y="80"/>
                </a:cubicBezTo>
                <a:cubicBezTo>
                  <a:pt x="262" y="88"/>
                  <a:pt x="251" y="90"/>
                  <a:pt x="241" y="95"/>
                </a:cubicBezTo>
                <a:cubicBezTo>
                  <a:pt x="238" y="105"/>
                  <a:pt x="241" y="117"/>
                  <a:pt x="233" y="124"/>
                </a:cubicBezTo>
                <a:cubicBezTo>
                  <a:pt x="222" y="134"/>
                  <a:pt x="204" y="133"/>
                  <a:pt x="190" y="139"/>
                </a:cubicBezTo>
                <a:cubicBezTo>
                  <a:pt x="160" y="151"/>
                  <a:pt x="142" y="167"/>
                  <a:pt x="110" y="175"/>
                </a:cubicBezTo>
                <a:cubicBezTo>
                  <a:pt x="37" y="212"/>
                  <a:pt x="104" y="167"/>
                  <a:pt x="66" y="314"/>
                </a:cubicBezTo>
                <a:cubicBezTo>
                  <a:pt x="60" y="336"/>
                  <a:pt x="4" y="328"/>
                  <a:pt x="0" y="32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0" name="Freeform 4"/>
          <p:cNvSpPr>
            <a:spLocks/>
          </p:cNvSpPr>
          <p:nvPr/>
        </p:nvSpPr>
        <p:spPr bwMode="auto">
          <a:xfrm rot="1705058" flipV="1">
            <a:off x="3116263" y="1517650"/>
            <a:ext cx="247650" cy="658813"/>
          </a:xfrm>
          <a:custGeom>
            <a:avLst/>
            <a:gdLst>
              <a:gd name="T0" fmla="*/ 2147483646 w 156"/>
              <a:gd name="T1" fmla="*/ 0 h 415"/>
              <a:gd name="T2" fmla="*/ 2147483646 w 156"/>
              <a:gd name="T3" fmla="*/ 2147483646 h 415"/>
              <a:gd name="T4" fmla="*/ 2147483646 w 156"/>
              <a:gd name="T5" fmla="*/ 2147483646 h 415"/>
              <a:gd name="T6" fmla="*/ 0 w 156"/>
              <a:gd name="T7" fmla="*/ 2147483646 h 415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415"/>
              <a:gd name="T14" fmla="*/ 156 w 156"/>
              <a:gd name="T15" fmla="*/ 415 h 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415">
                <a:moveTo>
                  <a:pt x="146" y="0"/>
                </a:moveTo>
                <a:cubicBezTo>
                  <a:pt x="100" y="89"/>
                  <a:pt x="156" y="101"/>
                  <a:pt x="109" y="240"/>
                </a:cubicBezTo>
                <a:cubicBezTo>
                  <a:pt x="99" y="269"/>
                  <a:pt x="54" y="267"/>
                  <a:pt x="29" y="284"/>
                </a:cubicBezTo>
                <a:cubicBezTo>
                  <a:pt x="3" y="334"/>
                  <a:pt x="0" y="356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1" name="Freeform 5"/>
          <p:cNvSpPr>
            <a:spLocks/>
          </p:cNvSpPr>
          <p:nvPr/>
        </p:nvSpPr>
        <p:spPr bwMode="auto">
          <a:xfrm rot="1705058" flipV="1">
            <a:off x="2889250" y="1827213"/>
            <a:ext cx="96838" cy="254000"/>
          </a:xfrm>
          <a:custGeom>
            <a:avLst/>
            <a:gdLst>
              <a:gd name="T0" fmla="*/ 0 w 61"/>
              <a:gd name="T1" fmla="*/ 0 h 160"/>
              <a:gd name="T2" fmla="*/ 2147483646 w 61"/>
              <a:gd name="T3" fmla="*/ 2147483646 h 160"/>
              <a:gd name="T4" fmla="*/ 0 60000 65536"/>
              <a:gd name="T5" fmla="*/ 0 60000 65536"/>
              <a:gd name="T6" fmla="*/ 0 w 61"/>
              <a:gd name="T7" fmla="*/ 0 h 160"/>
              <a:gd name="T8" fmla="*/ 61 w 61"/>
              <a:gd name="T9" fmla="*/ 160 h 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" h="160">
                <a:moveTo>
                  <a:pt x="0" y="0"/>
                </a:moveTo>
                <a:cubicBezTo>
                  <a:pt x="61" y="19"/>
                  <a:pt x="59" y="110"/>
                  <a:pt x="59" y="160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2" name="Freeform 6"/>
          <p:cNvSpPr>
            <a:spLocks/>
          </p:cNvSpPr>
          <p:nvPr/>
        </p:nvSpPr>
        <p:spPr bwMode="auto">
          <a:xfrm rot="1705058" flipV="1">
            <a:off x="3065463" y="2420938"/>
            <a:ext cx="649287" cy="61912"/>
          </a:xfrm>
          <a:custGeom>
            <a:avLst/>
            <a:gdLst>
              <a:gd name="T0" fmla="*/ 0 w 409"/>
              <a:gd name="T1" fmla="*/ 2147483646 h 39"/>
              <a:gd name="T2" fmla="*/ 2147483646 w 409"/>
              <a:gd name="T3" fmla="*/ 0 h 39"/>
              <a:gd name="T4" fmla="*/ 2147483646 w 409"/>
              <a:gd name="T5" fmla="*/ 2147483646 h 39"/>
              <a:gd name="T6" fmla="*/ 2147483646 w 409"/>
              <a:gd name="T7" fmla="*/ 2147483646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39"/>
              <a:gd name="T14" fmla="*/ 409 w 40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39">
                <a:moveTo>
                  <a:pt x="0" y="36"/>
                </a:moveTo>
                <a:cubicBezTo>
                  <a:pt x="36" y="27"/>
                  <a:pt x="69" y="16"/>
                  <a:pt x="102" y="0"/>
                </a:cubicBezTo>
                <a:cubicBezTo>
                  <a:pt x="151" y="6"/>
                  <a:pt x="169" y="20"/>
                  <a:pt x="212" y="29"/>
                </a:cubicBezTo>
                <a:cubicBezTo>
                  <a:pt x="264" y="39"/>
                  <a:pt x="363" y="36"/>
                  <a:pt x="409" y="3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3" name="Freeform 7"/>
          <p:cNvSpPr>
            <a:spLocks/>
          </p:cNvSpPr>
          <p:nvPr/>
        </p:nvSpPr>
        <p:spPr bwMode="auto">
          <a:xfrm rot="1705058" flipV="1">
            <a:off x="3378200" y="1555750"/>
            <a:ext cx="417513" cy="369888"/>
          </a:xfrm>
          <a:custGeom>
            <a:avLst/>
            <a:gdLst>
              <a:gd name="T0" fmla="*/ 0 w 263"/>
              <a:gd name="T1" fmla="*/ 0 h 233"/>
              <a:gd name="T2" fmla="*/ 2147483646 w 263"/>
              <a:gd name="T3" fmla="*/ 2147483646 h 233"/>
              <a:gd name="T4" fmla="*/ 2147483646 w 263"/>
              <a:gd name="T5" fmla="*/ 2147483646 h 233"/>
              <a:gd name="T6" fmla="*/ 2147483646 w 263"/>
              <a:gd name="T7" fmla="*/ 2147483646 h 233"/>
              <a:gd name="T8" fmla="*/ 2147483646 w 263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33"/>
              <a:gd name="T17" fmla="*/ 263 w 263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33">
                <a:moveTo>
                  <a:pt x="0" y="0"/>
                </a:moveTo>
                <a:cubicBezTo>
                  <a:pt x="44" y="14"/>
                  <a:pt x="37" y="59"/>
                  <a:pt x="66" y="88"/>
                </a:cubicBezTo>
                <a:cubicBezTo>
                  <a:pt x="74" y="96"/>
                  <a:pt x="86" y="97"/>
                  <a:pt x="95" y="102"/>
                </a:cubicBezTo>
                <a:cubicBezTo>
                  <a:pt x="137" y="126"/>
                  <a:pt x="179" y="155"/>
                  <a:pt x="226" y="168"/>
                </a:cubicBezTo>
                <a:cubicBezTo>
                  <a:pt x="257" y="229"/>
                  <a:pt x="239" y="212"/>
                  <a:pt x="263" y="23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4" name="Freeform 8"/>
          <p:cNvSpPr>
            <a:spLocks/>
          </p:cNvSpPr>
          <p:nvPr/>
        </p:nvSpPr>
        <p:spPr bwMode="auto">
          <a:xfrm rot="1705058" flipV="1">
            <a:off x="2900363" y="1614488"/>
            <a:ext cx="358775" cy="658812"/>
          </a:xfrm>
          <a:custGeom>
            <a:avLst/>
            <a:gdLst>
              <a:gd name="T0" fmla="*/ 2147483646 w 226"/>
              <a:gd name="T1" fmla="*/ 0 h 415"/>
              <a:gd name="T2" fmla="*/ 2147483646 w 226"/>
              <a:gd name="T3" fmla="*/ 2147483646 h 415"/>
              <a:gd name="T4" fmla="*/ 2147483646 w 226"/>
              <a:gd name="T5" fmla="*/ 2147483646 h 415"/>
              <a:gd name="T6" fmla="*/ 2147483646 w 226"/>
              <a:gd name="T7" fmla="*/ 2147483646 h 415"/>
              <a:gd name="T8" fmla="*/ 2147483646 w 226"/>
              <a:gd name="T9" fmla="*/ 2147483646 h 415"/>
              <a:gd name="T10" fmla="*/ 2147483646 w 226"/>
              <a:gd name="T11" fmla="*/ 2147483646 h 415"/>
              <a:gd name="T12" fmla="*/ 0 w 226"/>
              <a:gd name="T13" fmla="*/ 2147483646 h 4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"/>
              <a:gd name="T22" fmla="*/ 0 h 415"/>
              <a:gd name="T23" fmla="*/ 226 w 226"/>
              <a:gd name="T24" fmla="*/ 415 h 4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" h="415">
                <a:moveTo>
                  <a:pt x="226" y="0"/>
                </a:moveTo>
                <a:cubicBezTo>
                  <a:pt x="187" y="9"/>
                  <a:pt x="185" y="23"/>
                  <a:pt x="168" y="58"/>
                </a:cubicBezTo>
                <a:cubicBezTo>
                  <a:pt x="165" y="107"/>
                  <a:pt x="166" y="156"/>
                  <a:pt x="160" y="204"/>
                </a:cubicBezTo>
                <a:cubicBezTo>
                  <a:pt x="157" y="229"/>
                  <a:pt x="110" y="298"/>
                  <a:pt x="102" y="313"/>
                </a:cubicBezTo>
                <a:cubicBezTo>
                  <a:pt x="92" y="333"/>
                  <a:pt x="98" y="346"/>
                  <a:pt x="80" y="364"/>
                </a:cubicBezTo>
                <a:cubicBezTo>
                  <a:pt x="72" y="372"/>
                  <a:pt x="23" y="390"/>
                  <a:pt x="15" y="393"/>
                </a:cubicBezTo>
                <a:cubicBezTo>
                  <a:pt x="10" y="400"/>
                  <a:pt x="0" y="415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5" name="Freeform 9"/>
          <p:cNvSpPr>
            <a:spLocks/>
          </p:cNvSpPr>
          <p:nvPr/>
        </p:nvSpPr>
        <p:spPr bwMode="auto">
          <a:xfrm rot="1705058" flipV="1">
            <a:off x="2449513" y="2197100"/>
            <a:ext cx="601662" cy="242888"/>
          </a:xfrm>
          <a:custGeom>
            <a:avLst/>
            <a:gdLst>
              <a:gd name="T0" fmla="*/ 2147483646 w 379"/>
              <a:gd name="T1" fmla="*/ 0 h 153"/>
              <a:gd name="T2" fmla="*/ 2147483646 w 379"/>
              <a:gd name="T3" fmla="*/ 2147483646 h 153"/>
              <a:gd name="T4" fmla="*/ 2147483646 w 379"/>
              <a:gd name="T5" fmla="*/ 2147483646 h 153"/>
              <a:gd name="T6" fmla="*/ 0 w 379"/>
              <a:gd name="T7" fmla="*/ 2147483646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379"/>
              <a:gd name="T13" fmla="*/ 0 h 153"/>
              <a:gd name="T14" fmla="*/ 379 w 379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9" h="153">
                <a:moveTo>
                  <a:pt x="379" y="0"/>
                </a:moveTo>
                <a:cubicBezTo>
                  <a:pt x="263" y="8"/>
                  <a:pt x="265" y="11"/>
                  <a:pt x="175" y="58"/>
                </a:cubicBezTo>
                <a:cubicBezTo>
                  <a:pt x="147" y="116"/>
                  <a:pt x="131" y="122"/>
                  <a:pt x="66" y="138"/>
                </a:cubicBezTo>
                <a:cubicBezTo>
                  <a:pt x="44" y="143"/>
                  <a:pt x="0" y="153"/>
                  <a:pt x="0" y="15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6" name="Freeform 10"/>
          <p:cNvSpPr>
            <a:spLocks/>
          </p:cNvSpPr>
          <p:nvPr/>
        </p:nvSpPr>
        <p:spPr bwMode="auto">
          <a:xfrm rot="1705058" flipV="1">
            <a:off x="2606675" y="1736725"/>
            <a:ext cx="149225" cy="406400"/>
          </a:xfrm>
          <a:custGeom>
            <a:avLst/>
            <a:gdLst>
              <a:gd name="T0" fmla="*/ 2147483646 w 94"/>
              <a:gd name="T1" fmla="*/ 0 h 256"/>
              <a:gd name="T2" fmla="*/ 2147483646 w 94"/>
              <a:gd name="T3" fmla="*/ 2147483646 h 256"/>
              <a:gd name="T4" fmla="*/ 2147483646 w 94"/>
              <a:gd name="T5" fmla="*/ 2147483646 h 256"/>
              <a:gd name="T6" fmla="*/ 0 w 9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256"/>
              <a:gd name="T14" fmla="*/ 94 w 9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256">
                <a:moveTo>
                  <a:pt x="94" y="0"/>
                </a:moveTo>
                <a:cubicBezTo>
                  <a:pt x="82" y="50"/>
                  <a:pt x="89" y="117"/>
                  <a:pt x="43" y="146"/>
                </a:cubicBezTo>
                <a:cubicBezTo>
                  <a:pt x="38" y="178"/>
                  <a:pt x="41" y="211"/>
                  <a:pt x="29" y="241"/>
                </a:cubicBezTo>
                <a:cubicBezTo>
                  <a:pt x="25" y="251"/>
                  <a:pt x="0" y="256"/>
                  <a:pt x="0" y="25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 rot="6959852" flipV="1">
            <a:off x="2727326" y="289877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rot="5400000">
            <a:off x="908844" y="5244307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 rot="-5400000">
            <a:off x="966787" y="5026026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515100" y="5907088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 ms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6759575" y="5932488"/>
            <a:ext cx="62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1851025" y="5292725"/>
            <a:ext cx="588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3" name="Freeform 17"/>
          <p:cNvSpPr>
            <a:spLocks/>
          </p:cNvSpPr>
          <p:nvPr/>
        </p:nvSpPr>
        <p:spPr bwMode="auto">
          <a:xfrm>
            <a:off x="1844675" y="4268788"/>
            <a:ext cx="5929313" cy="1471612"/>
          </a:xfrm>
          <a:custGeom>
            <a:avLst/>
            <a:gdLst>
              <a:gd name="T0" fmla="*/ 0 w 3735"/>
              <a:gd name="T1" fmla="*/ 2147483646 h 927"/>
              <a:gd name="T2" fmla="*/ 2147483646 w 3735"/>
              <a:gd name="T3" fmla="*/ 2147483646 h 927"/>
              <a:gd name="T4" fmla="*/ 2147483646 w 3735"/>
              <a:gd name="T5" fmla="*/ 2147483646 h 927"/>
              <a:gd name="T6" fmla="*/ 2147483646 w 3735"/>
              <a:gd name="T7" fmla="*/ 2147483646 h 927"/>
              <a:gd name="T8" fmla="*/ 2147483646 w 3735"/>
              <a:gd name="T9" fmla="*/ 2147483646 h 927"/>
              <a:gd name="T10" fmla="*/ 2147483646 w 3735"/>
              <a:gd name="T11" fmla="*/ 2147483646 h 927"/>
              <a:gd name="T12" fmla="*/ 2147483646 w 3735"/>
              <a:gd name="T13" fmla="*/ 2147483646 h 927"/>
              <a:gd name="T14" fmla="*/ 2147483646 w 3735"/>
              <a:gd name="T15" fmla="*/ 2147483646 h 927"/>
              <a:gd name="T16" fmla="*/ 2147483646 w 3735"/>
              <a:gd name="T17" fmla="*/ 2147483646 h 927"/>
              <a:gd name="T18" fmla="*/ 2147483646 w 3735"/>
              <a:gd name="T19" fmla="*/ 2147483646 h 927"/>
              <a:gd name="T20" fmla="*/ 2147483646 w 3735"/>
              <a:gd name="T21" fmla="*/ 2147483646 h 927"/>
              <a:gd name="T22" fmla="*/ 2147483646 w 3735"/>
              <a:gd name="T23" fmla="*/ 2147483646 h 927"/>
              <a:gd name="T24" fmla="*/ 2147483646 w 3735"/>
              <a:gd name="T25" fmla="*/ 2147483646 h 927"/>
              <a:gd name="T26" fmla="*/ 2147483646 w 3735"/>
              <a:gd name="T27" fmla="*/ 2147483646 h 927"/>
              <a:gd name="T28" fmla="*/ 2147483646 w 3735"/>
              <a:gd name="T29" fmla="*/ 2147483646 h 927"/>
              <a:gd name="T30" fmla="*/ 2147483646 w 3735"/>
              <a:gd name="T31" fmla="*/ 2147483646 h 927"/>
              <a:gd name="T32" fmla="*/ 2147483646 w 3735"/>
              <a:gd name="T33" fmla="*/ 2147483646 h 927"/>
              <a:gd name="T34" fmla="*/ 2147483646 w 3735"/>
              <a:gd name="T35" fmla="*/ 2147483646 h 927"/>
              <a:gd name="T36" fmla="*/ 2147483646 w 3735"/>
              <a:gd name="T37" fmla="*/ 2147483646 h 927"/>
              <a:gd name="T38" fmla="*/ 2147483646 w 3735"/>
              <a:gd name="T39" fmla="*/ 2147483646 h 927"/>
              <a:gd name="T40" fmla="*/ 2147483646 w 3735"/>
              <a:gd name="T41" fmla="*/ 2147483646 h 927"/>
              <a:gd name="T42" fmla="*/ 2147483646 w 3735"/>
              <a:gd name="T43" fmla="*/ 2147483646 h 927"/>
              <a:gd name="T44" fmla="*/ 2147483646 w 3735"/>
              <a:gd name="T45" fmla="*/ 2147483646 h 927"/>
              <a:gd name="T46" fmla="*/ 2147483646 w 3735"/>
              <a:gd name="T47" fmla="*/ 2147483646 h 927"/>
              <a:gd name="T48" fmla="*/ 2147483646 w 3735"/>
              <a:gd name="T49" fmla="*/ 2147483646 h 927"/>
              <a:gd name="T50" fmla="*/ 2147483646 w 3735"/>
              <a:gd name="T51" fmla="*/ 2147483646 h 927"/>
              <a:gd name="T52" fmla="*/ 2147483646 w 3735"/>
              <a:gd name="T53" fmla="*/ 2147483646 h 927"/>
              <a:gd name="T54" fmla="*/ 2147483646 w 3735"/>
              <a:gd name="T55" fmla="*/ 2147483646 h 927"/>
              <a:gd name="T56" fmla="*/ 2147483646 w 3735"/>
              <a:gd name="T57" fmla="*/ 2147483646 h 927"/>
              <a:gd name="T58" fmla="*/ 2147483646 w 3735"/>
              <a:gd name="T59" fmla="*/ 2147483646 h 927"/>
              <a:gd name="T60" fmla="*/ 2147483646 w 3735"/>
              <a:gd name="T61" fmla="*/ 2147483646 h 927"/>
              <a:gd name="T62" fmla="*/ 2147483646 w 3735"/>
              <a:gd name="T63" fmla="*/ 2147483646 h 927"/>
              <a:gd name="T64" fmla="*/ 2147483646 w 3735"/>
              <a:gd name="T65" fmla="*/ 2147483646 h 927"/>
              <a:gd name="T66" fmla="*/ 2147483646 w 3735"/>
              <a:gd name="T67" fmla="*/ 2147483646 h 927"/>
              <a:gd name="T68" fmla="*/ 2147483646 w 3735"/>
              <a:gd name="T69" fmla="*/ 2147483646 h 927"/>
              <a:gd name="T70" fmla="*/ 2147483646 w 3735"/>
              <a:gd name="T71" fmla="*/ 2147483646 h 927"/>
              <a:gd name="T72" fmla="*/ 2147483646 w 3735"/>
              <a:gd name="T73" fmla="*/ 2147483646 h 927"/>
              <a:gd name="T74" fmla="*/ 2147483646 w 3735"/>
              <a:gd name="T75" fmla="*/ 2147483646 h 927"/>
              <a:gd name="T76" fmla="*/ 2147483646 w 3735"/>
              <a:gd name="T77" fmla="*/ 2147483646 h 927"/>
              <a:gd name="T78" fmla="*/ 2147483646 w 3735"/>
              <a:gd name="T79" fmla="*/ 2147483646 h 927"/>
              <a:gd name="T80" fmla="*/ 2147483646 w 3735"/>
              <a:gd name="T81" fmla="*/ 2147483646 h 927"/>
              <a:gd name="T82" fmla="*/ 2147483646 w 3735"/>
              <a:gd name="T83" fmla="*/ 2147483646 h 927"/>
              <a:gd name="T84" fmla="*/ 2147483646 w 3735"/>
              <a:gd name="T85" fmla="*/ 2147483646 h 927"/>
              <a:gd name="T86" fmla="*/ 2147483646 w 3735"/>
              <a:gd name="T87" fmla="*/ 2147483646 h 927"/>
              <a:gd name="T88" fmla="*/ 2147483646 w 3735"/>
              <a:gd name="T89" fmla="*/ 2147483646 h 927"/>
              <a:gd name="T90" fmla="*/ 2147483646 w 3735"/>
              <a:gd name="T91" fmla="*/ 2147483646 h 927"/>
              <a:gd name="T92" fmla="*/ 2147483646 w 3735"/>
              <a:gd name="T93" fmla="*/ 2147483646 h 927"/>
              <a:gd name="T94" fmla="*/ 2147483646 w 3735"/>
              <a:gd name="T95" fmla="*/ 2147483646 h 927"/>
              <a:gd name="T96" fmla="*/ 2147483646 w 3735"/>
              <a:gd name="T97" fmla="*/ 2147483646 h 927"/>
              <a:gd name="T98" fmla="*/ 2147483646 w 3735"/>
              <a:gd name="T99" fmla="*/ 2147483646 h 927"/>
              <a:gd name="T100" fmla="*/ 2147483646 w 3735"/>
              <a:gd name="T101" fmla="*/ 2147483646 h 927"/>
              <a:gd name="T102" fmla="*/ 2147483646 w 3735"/>
              <a:gd name="T103" fmla="*/ 2147483646 h 927"/>
              <a:gd name="T104" fmla="*/ 2147483646 w 3735"/>
              <a:gd name="T105" fmla="*/ 2147483646 h 927"/>
              <a:gd name="T106" fmla="*/ 2147483646 w 3735"/>
              <a:gd name="T107" fmla="*/ 2147483646 h 927"/>
              <a:gd name="T108" fmla="*/ 2147483646 w 3735"/>
              <a:gd name="T109" fmla="*/ 2147483646 h 927"/>
              <a:gd name="T110" fmla="*/ 2147483646 w 3735"/>
              <a:gd name="T111" fmla="*/ 2147483646 h 927"/>
              <a:gd name="T112" fmla="*/ 2147483646 w 3735"/>
              <a:gd name="T113" fmla="*/ 2147483646 h 927"/>
              <a:gd name="T114" fmla="*/ 2147483646 w 3735"/>
              <a:gd name="T115" fmla="*/ 2147483646 h 927"/>
              <a:gd name="T116" fmla="*/ 2147483646 w 3735"/>
              <a:gd name="T117" fmla="*/ 2147483646 h 927"/>
              <a:gd name="T118" fmla="*/ 2147483646 w 3735"/>
              <a:gd name="T119" fmla="*/ 2147483646 h 927"/>
              <a:gd name="T120" fmla="*/ 2147483646 w 3735"/>
              <a:gd name="T121" fmla="*/ 0 h 927"/>
              <a:gd name="T122" fmla="*/ 2147483646 w 3735"/>
              <a:gd name="T123" fmla="*/ 2147483646 h 927"/>
              <a:gd name="T124" fmla="*/ 2147483646 w 3735"/>
              <a:gd name="T125" fmla="*/ 2147483646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35"/>
              <a:gd name="T190" fmla="*/ 0 h 927"/>
              <a:gd name="T191" fmla="*/ 3735 w 3735"/>
              <a:gd name="T192" fmla="*/ 927 h 92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35" h="927">
                <a:moveTo>
                  <a:pt x="0" y="908"/>
                </a:moveTo>
                <a:cubicBezTo>
                  <a:pt x="19" y="879"/>
                  <a:pt x="22" y="847"/>
                  <a:pt x="53" y="826"/>
                </a:cubicBezTo>
                <a:cubicBezTo>
                  <a:pt x="89" y="830"/>
                  <a:pt x="98" y="799"/>
                  <a:pt x="132" y="810"/>
                </a:cubicBezTo>
                <a:cubicBezTo>
                  <a:pt x="145" y="808"/>
                  <a:pt x="181" y="852"/>
                  <a:pt x="192" y="845"/>
                </a:cubicBezTo>
                <a:cubicBezTo>
                  <a:pt x="208" y="834"/>
                  <a:pt x="218" y="771"/>
                  <a:pt x="243" y="768"/>
                </a:cubicBezTo>
                <a:cubicBezTo>
                  <a:pt x="279" y="764"/>
                  <a:pt x="283" y="787"/>
                  <a:pt x="312" y="759"/>
                </a:cubicBezTo>
                <a:cubicBezTo>
                  <a:pt x="341" y="731"/>
                  <a:pt x="335" y="727"/>
                  <a:pt x="363" y="699"/>
                </a:cubicBezTo>
                <a:cubicBezTo>
                  <a:pt x="371" y="691"/>
                  <a:pt x="409" y="734"/>
                  <a:pt x="417" y="729"/>
                </a:cubicBezTo>
                <a:cubicBezTo>
                  <a:pt x="425" y="724"/>
                  <a:pt x="450" y="663"/>
                  <a:pt x="474" y="663"/>
                </a:cubicBezTo>
                <a:cubicBezTo>
                  <a:pt x="498" y="663"/>
                  <a:pt x="519" y="702"/>
                  <a:pt x="549" y="747"/>
                </a:cubicBezTo>
                <a:cubicBezTo>
                  <a:pt x="579" y="792"/>
                  <a:pt x="628" y="739"/>
                  <a:pt x="657" y="741"/>
                </a:cubicBezTo>
                <a:cubicBezTo>
                  <a:pt x="662" y="759"/>
                  <a:pt x="696" y="801"/>
                  <a:pt x="706" y="817"/>
                </a:cubicBezTo>
                <a:cubicBezTo>
                  <a:pt x="713" y="843"/>
                  <a:pt x="750" y="871"/>
                  <a:pt x="774" y="876"/>
                </a:cubicBezTo>
                <a:cubicBezTo>
                  <a:pt x="795" y="874"/>
                  <a:pt x="808" y="817"/>
                  <a:pt x="828" y="813"/>
                </a:cubicBezTo>
                <a:cubicBezTo>
                  <a:pt x="852" y="809"/>
                  <a:pt x="869" y="775"/>
                  <a:pt x="894" y="768"/>
                </a:cubicBezTo>
                <a:cubicBezTo>
                  <a:pt x="903" y="762"/>
                  <a:pt x="927" y="803"/>
                  <a:pt x="936" y="797"/>
                </a:cubicBezTo>
                <a:cubicBezTo>
                  <a:pt x="963" y="778"/>
                  <a:pt x="977" y="738"/>
                  <a:pt x="994" y="711"/>
                </a:cubicBezTo>
                <a:cubicBezTo>
                  <a:pt x="1002" y="685"/>
                  <a:pt x="1002" y="75"/>
                  <a:pt x="1008" y="3"/>
                </a:cubicBezTo>
                <a:cubicBezTo>
                  <a:pt x="1023" y="186"/>
                  <a:pt x="1041" y="765"/>
                  <a:pt x="1059" y="825"/>
                </a:cubicBezTo>
                <a:cubicBezTo>
                  <a:pt x="1077" y="885"/>
                  <a:pt x="1089" y="852"/>
                  <a:pt x="1098" y="876"/>
                </a:cubicBezTo>
                <a:cubicBezTo>
                  <a:pt x="1107" y="900"/>
                  <a:pt x="1150" y="771"/>
                  <a:pt x="1176" y="769"/>
                </a:cubicBezTo>
                <a:cubicBezTo>
                  <a:pt x="1202" y="767"/>
                  <a:pt x="1228" y="768"/>
                  <a:pt x="1253" y="764"/>
                </a:cubicBezTo>
                <a:cubicBezTo>
                  <a:pt x="1271" y="761"/>
                  <a:pt x="1291" y="721"/>
                  <a:pt x="1320" y="711"/>
                </a:cubicBezTo>
                <a:cubicBezTo>
                  <a:pt x="1354" y="723"/>
                  <a:pt x="1383" y="756"/>
                  <a:pt x="1421" y="769"/>
                </a:cubicBezTo>
                <a:cubicBezTo>
                  <a:pt x="1439" y="767"/>
                  <a:pt x="1457" y="769"/>
                  <a:pt x="1474" y="764"/>
                </a:cubicBezTo>
                <a:cubicBezTo>
                  <a:pt x="1506" y="755"/>
                  <a:pt x="1537" y="681"/>
                  <a:pt x="1566" y="663"/>
                </a:cubicBezTo>
                <a:cubicBezTo>
                  <a:pt x="1607" y="670"/>
                  <a:pt x="1598" y="691"/>
                  <a:pt x="1618" y="721"/>
                </a:cubicBezTo>
                <a:cubicBezTo>
                  <a:pt x="1632" y="737"/>
                  <a:pt x="1636" y="752"/>
                  <a:pt x="1651" y="769"/>
                </a:cubicBezTo>
                <a:cubicBezTo>
                  <a:pt x="1670" y="788"/>
                  <a:pt x="1693" y="803"/>
                  <a:pt x="1709" y="826"/>
                </a:cubicBezTo>
                <a:cubicBezTo>
                  <a:pt x="1741" y="822"/>
                  <a:pt x="1749" y="817"/>
                  <a:pt x="1776" y="807"/>
                </a:cubicBezTo>
                <a:cubicBezTo>
                  <a:pt x="1842" y="824"/>
                  <a:pt x="1872" y="907"/>
                  <a:pt x="1949" y="927"/>
                </a:cubicBezTo>
                <a:cubicBezTo>
                  <a:pt x="1971" y="925"/>
                  <a:pt x="1994" y="927"/>
                  <a:pt x="2016" y="922"/>
                </a:cubicBezTo>
                <a:cubicBezTo>
                  <a:pt x="2019" y="921"/>
                  <a:pt x="2034" y="895"/>
                  <a:pt x="2035" y="893"/>
                </a:cubicBezTo>
                <a:cubicBezTo>
                  <a:pt x="2054" y="864"/>
                  <a:pt x="2064" y="696"/>
                  <a:pt x="2082" y="681"/>
                </a:cubicBezTo>
                <a:cubicBezTo>
                  <a:pt x="2107" y="685"/>
                  <a:pt x="2119" y="848"/>
                  <a:pt x="2141" y="855"/>
                </a:cubicBezTo>
                <a:cubicBezTo>
                  <a:pt x="2159" y="853"/>
                  <a:pt x="2180" y="856"/>
                  <a:pt x="2194" y="845"/>
                </a:cubicBezTo>
                <a:cubicBezTo>
                  <a:pt x="2226" y="820"/>
                  <a:pt x="2179" y="839"/>
                  <a:pt x="2218" y="826"/>
                </a:cubicBezTo>
                <a:cubicBezTo>
                  <a:pt x="2264" y="754"/>
                  <a:pt x="2296" y="772"/>
                  <a:pt x="2386" y="769"/>
                </a:cubicBezTo>
                <a:cubicBezTo>
                  <a:pt x="2397" y="728"/>
                  <a:pt x="2381" y="781"/>
                  <a:pt x="2400" y="740"/>
                </a:cubicBezTo>
                <a:cubicBezTo>
                  <a:pt x="2410" y="719"/>
                  <a:pt x="2400" y="93"/>
                  <a:pt x="2405" y="20"/>
                </a:cubicBezTo>
                <a:cubicBezTo>
                  <a:pt x="2427" y="237"/>
                  <a:pt x="2403" y="684"/>
                  <a:pt x="2466" y="726"/>
                </a:cubicBezTo>
                <a:cubicBezTo>
                  <a:pt x="2529" y="768"/>
                  <a:pt x="2500" y="725"/>
                  <a:pt x="2544" y="693"/>
                </a:cubicBezTo>
                <a:cubicBezTo>
                  <a:pt x="2557" y="695"/>
                  <a:pt x="2590" y="662"/>
                  <a:pt x="2601" y="669"/>
                </a:cubicBezTo>
                <a:cubicBezTo>
                  <a:pt x="2627" y="684"/>
                  <a:pt x="2628" y="751"/>
                  <a:pt x="2664" y="769"/>
                </a:cubicBezTo>
                <a:cubicBezTo>
                  <a:pt x="2687" y="781"/>
                  <a:pt x="2715" y="776"/>
                  <a:pt x="2741" y="778"/>
                </a:cubicBezTo>
                <a:cubicBezTo>
                  <a:pt x="2762" y="786"/>
                  <a:pt x="2768" y="790"/>
                  <a:pt x="2798" y="778"/>
                </a:cubicBezTo>
                <a:cubicBezTo>
                  <a:pt x="2803" y="776"/>
                  <a:pt x="2800" y="768"/>
                  <a:pt x="2803" y="764"/>
                </a:cubicBezTo>
                <a:cubicBezTo>
                  <a:pt x="2807" y="759"/>
                  <a:pt x="2813" y="757"/>
                  <a:pt x="2818" y="754"/>
                </a:cubicBezTo>
                <a:cubicBezTo>
                  <a:pt x="2827" y="722"/>
                  <a:pt x="2881" y="700"/>
                  <a:pt x="2904" y="668"/>
                </a:cubicBezTo>
                <a:cubicBezTo>
                  <a:pt x="2919" y="670"/>
                  <a:pt x="2940" y="669"/>
                  <a:pt x="2952" y="682"/>
                </a:cubicBezTo>
                <a:cubicBezTo>
                  <a:pt x="2974" y="707"/>
                  <a:pt x="2962" y="709"/>
                  <a:pt x="2986" y="721"/>
                </a:cubicBezTo>
                <a:cubicBezTo>
                  <a:pt x="2999" y="727"/>
                  <a:pt x="3040" y="730"/>
                  <a:pt x="3043" y="730"/>
                </a:cubicBezTo>
                <a:cubicBezTo>
                  <a:pt x="3073" y="728"/>
                  <a:pt x="3104" y="729"/>
                  <a:pt x="3134" y="725"/>
                </a:cubicBezTo>
                <a:cubicBezTo>
                  <a:pt x="3139" y="724"/>
                  <a:pt x="3158" y="708"/>
                  <a:pt x="3163" y="706"/>
                </a:cubicBezTo>
                <a:cubicBezTo>
                  <a:pt x="3176" y="699"/>
                  <a:pt x="3196" y="686"/>
                  <a:pt x="3210" y="681"/>
                </a:cubicBezTo>
                <a:cubicBezTo>
                  <a:pt x="3236" y="690"/>
                  <a:pt x="3218" y="693"/>
                  <a:pt x="3240" y="725"/>
                </a:cubicBezTo>
                <a:cubicBezTo>
                  <a:pt x="3253" y="744"/>
                  <a:pt x="3287" y="746"/>
                  <a:pt x="3307" y="749"/>
                </a:cubicBezTo>
                <a:cubicBezTo>
                  <a:pt x="3362" y="785"/>
                  <a:pt x="3375" y="807"/>
                  <a:pt x="3442" y="817"/>
                </a:cubicBezTo>
                <a:cubicBezTo>
                  <a:pt x="3531" y="811"/>
                  <a:pt x="3521" y="806"/>
                  <a:pt x="3590" y="788"/>
                </a:cubicBezTo>
                <a:cubicBezTo>
                  <a:pt x="3609" y="759"/>
                  <a:pt x="3604" y="750"/>
                  <a:pt x="3610" y="711"/>
                </a:cubicBezTo>
                <a:cubicBezTo>
                  <a:pt x="3612" y="695"/>
                  <a:pt x="3615" y="168"/>
                  <a:pt x="3618" y="0"/>
                </a:cubicBezTo>
                <a:cubicBezTo>
                  <a:pt x="3630" y="123"/>
                  <a:pt x="3661" y="754"/>
                  <a:pt x="3699" y="774"/>
                </a:cubicBezTo>
                <a:cubicBezTo>
                  <a:pt x="3724" y="788"/>
                  <a:pt x="3714" y="735"/>
                  <a:pt x="3735" y="729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4337050" y="593725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7880350" y="5032375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-50 mV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7880350" y="4051300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+20 mV</a:t>
            </a:r>
          </a:p>
        </p:txBody>
      </p:sp>
      <p:sp>
        <p:nvSpPr>
          <p:cNvPr id="80917" name="Freeform 21"/>
          <p:cNvSpPr>
            <a:spLocks/>
          </p:cNvSpPr>
          <p:nvPr/>
        </p:nvSpPr>
        <p:spPr bwMode="auto">
          <a:xfrm>
            <a:off x="1562100" y="2838450"/>
            <a:ext cx="1266825" cy="1857375"/>
          </a:xfrm>
          <a:custGeom>
            <a:avLst/>
            <a:gdLst>
              <a:gd name="T0" fmla="*/ 0 w 798"/>
              <a:gd name="T1" fmla="*/ 2147483646 h 1170"/>
              <a:gd name="T2" fmla="*/ 2147483646 w 798"/>
              <a:gd name="T3" fmla="*/ 2147483646 h 1170"/>
              <a:gd name="T4" fmla="*/ 0 60000 65536"/>
              <a:gd name="T5" fmla="*/ 0 60000 65536"/>
              <a:gd name="T6" fmla="*/ 0 w 798"/>
              <a:gd name="T7" fmla="*/ 0 h 1170"/>
              <a:gd name="T8" fmla="*/ 798 w 798"/>
              <a:gd name="T9" fmla="*/ 1170 h 1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8" h="1170">
                <a:moveTo>
                  <a:pt x="0" y="1170"/>
                </a:moveTo>
                <a:cubicBezTo>
                  <a:pt x="18" y="714"/>
                  <a:pt x="402" y="0"/>
                  <a:pt x="798" y="228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8" name="Freeform 22"/>
          <p:cNvSpPr>
            <a:spLocks/>
          </p:cNvSpPr>
          <p:nvPr/>
        </p:nvSpPr>
        <p:spPr bwMode="auto">
          <a:xfrm>
            <a:off x="3429000" y="2895600"/>
            <a:ext cx="3705225" cy="838200"/>
          </a:xfrm>
          <a:custGeom>
            <a:avLst/>
            <a:gdLst>
              <a:gd name="T0" fmla="*/ 0 w 2334"/>
              <a:gd name="T1" fmla="*/ 2147483646 h 528"/>
              <a:gd name="T2" fmla="*/ 2147483646 w 2334"/>
              <a:gd name="T3" fmla="*/ 2147483646 h 528"/>
              <a:gd name="T4" fmla="*/ 2147483646 w 2334"/>
              <a:gd name="T5" fmla="*/ 2147483646 h 528"/>
              <a:gd name="T6" fmla="*/ 2147483646 w 2334"/>
              <a:gd name="T7" fmla="*/ 2147483646 h 528"/>
              <a:gd name="T8" fmla="*/ 2147483646 w 2334"/>
              <a:gd name="T9" fmla="*/ 2147483646 h 528"/>
              <a:gd name="T10" fmla="*/ 2147483646 w 2334"/>
              <a:gd name="T11" fmla="*/ 2147483646 h 528"/>
              <a:gd name="T12" fmla="*/ 2147483646 w 2334"/>
              <a:gd name="T13" fmla="*/ 2147483646 h 528"/>
              <a:gd name="T14" fmla="*/ 2147483646 w 2334"/>
              <a:gd name="T15" fmla="*/ 2147483646 h 528"/>
              <a:gd name="T16" fmla="*/ 2147483646 w 2334"/>
              <a:gd name="T17" fmla="*/ 2147483646 h 528"/>
              <a:gd name="T18" fmla="*/ 2147483646 w 2334"/>
              <a:gd name="T19" fmla="*/ 2147483646 h 528"/>
              <a:gd name="T20" fmla="*/ 2147483646 w 2334"/>
              <a:gd name="T21" fmla="*/ 2147483646 h 528"/>
              <a:gd name="T22" fmla="*/ 2147483646 w 2334"/>
              <a:gd name="T23" fmla="*/ 2147483646 h 528"/>
              <a:gd name="T24" fmla="*/ 2147483646 w 2334"/>
              <a:gd name="T25" fmla="*/ 2147483646 h 528"/>
              <a:gd name="T26" fmla="*/ 2147483646 w 2334"/>
              <a:gd name="T27" fmla="*/ 0 h 5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334"/>
              <a:gd name="T43" fmla="*/ 0 h 528"/>
              <a:gd name="T44" fmla="*/ 2334 w 2334"/>
              <a:gd name="T45" fmla="*/ 528 h 5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334" h="528">
                <a:moveTo>
                  <a:pt x="0" y="378"/>
                </a:moveTo>
                <a:cubicBezTo>
                  <a:pt x="22" y="400"/>
                  <a:pt x="43" y="416"/>
                  <a:pt x="72" y="426"/>
                </a:cubicBezTo>
                <a:cubicBezTo>
                  <a:pt x="119" y="461"/>
                  <a:pt x="173" y="486"/>
                  <a:pt x="228" y="504"/>
                </a:cubicBezTo>
                <a:cubicBezTo>
                  <a:pt x="291" y="488"/>
                  <a:pt x="357" y="501"/>
                  <a:pt x="420" y="510"/>
                </a:cubicBezTo>
                <a:cubicBezTo>
                  <a:pt x="578" y="499"/>
                  <a:pt x="560" y="497"/>
                  <a:pt x="798" y="510"/>
                </a:cubicBezTo>
                <a:cubicBezTo>
                  <a:pt x="823" y="511"/>
                  <a:pt x="870" y="528"/>
                  <a:pt x="870" y="528"/>
                </a:cubicBezTo>
                <a:cubicBezTo>
                  <a:pt x="954" y="520"/>
                  <a:pt x="1033" y="501"/>
                  <a:pt x="1116" y="492"/>
                </a:cubicBezTo>
                <a:cubicBezTo>
                  <a:pt x="1180" y="485"/>
                  <a:pt x="1308" y="474"/>
                  <a:pt x="1308" y="474"/>
                </a:cubicBezTo>
                <a:cubicBezTo>
                  <a:pt x="1378" y="458"/>
                  <a:pt x="1443" y="437"/>
                  <a:pt x="1512" y="420"/>
                </a:cubicBezTo>
                <a:cubicBezTo>
                  <a:pt x="1538" y="402"/>
                  <a:pt x="1546" y="371"/>
                  <a:pt x="1572" y="354"/>
                </a:cubicBezTo>
                <a:cubicBezTo>
                  <a:pt x="1605" y="333"/>
                  <a:pt x="1622" y="329"/>
                  <a:pt x="1656" y="318"/>
                </a:cubicBezTo>
                <a:cubicBezTo>
                  <a:pt x="1718" y="256"/>
                  <a:pt x="1817" y="243"/>
                  <a:pt x="1896" y="210"/>
                </a:cubicBezTo>
                <a:cubicBezTo>
                  <a:pt x="1985" y="173"/>
                  <a:pt x="2074" y="133"/>
                  <a:pt x="2160" y="90"/>
                </a:cubicBezTo>
                <a:cubicBezTo>
                  <a:pt x="2220" y="60"/>
                  <a:pt x="2263" y="0"/>
                  <a:pt x="2334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>
            <a:off x="3786188" y="352107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1" name="Freeform 31"/>
          <p:cNvSpPr>
            <a:spLocks/>
          </p:cNvSpPr>
          <p:nvPr/>
        </p:nvSpPr>
        <p:spPr bwMode="auto">
          <a:xfrm>
            <a:off x="6067425" y="2276475"/>
            <a:ext cx="400050" cy="1085850"/>
          </a:xfrm>
          <a:custGeom>
            <a:avLst/>
            <a:gdLst>
              <a:gd name="T0" fmla="*/ 2147483646 w 252"/>
              <a:gd name="T1" fmla="*/ 2147483646 h 684"/>
              <a:gd name="T2" fmla="*/ 2147483646 w 252"/>
              <a:gd name="T3" fmla="*/ 2147483646 h 684"/>
              <a:gd name="T4" fmla="*/ 2147483646 w 252"/>
              <a:gd name="T5" fmla="*/ 2147483646 h 684"/>
              <a:gd name="T6" fmla="*/ 2147483646 w 252"/>
              <a:gd name="T7" fmla="*/ 2147483646 h 684"/>
              <a:gd name="T8" fmla="*/ 2147483646 w 252"/>
              <a:gd name="T9" fmla="*/ 2147483646 h 684"/>
              <a:gd name="T10" fmla="*/ 2147483646 w 252"/>
              <a:gd name="T11" fmla="*/ 0 h 6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684"/>
              <a:gd name="T20" fmla="*/ 252 w 252"/>
              <a:gd name="T21" fmla="*/ 684 h 6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684">
                <a:moveTo>
                  <a:pt x="12" y="684"/>
                </a:moveTo>
                <a:cubicBezTo>
                  <a:pt x="37" y="610"/>
                  <a:pt x="0" y="584"/>
                  <a:pt x="66" y="540"/>
                </a:cubicBezTo>
                <a:cubicBezTo>
                  <a:pt x="76" y="510"/>
                  <a:pt x="74" y="480"/>
                  <a:pt x="84" y="450"/>
                </a:cubicBezTo>
                <a:cubicBezTo>
                  <a:pt x="96" y="344"/>
                  <a:pt x="102" y="240"/>
                  <a:pt x="162" y="150"/>
                </a:cubicBezTo>
                <a:cubicBezTo>
                  <a:pt x="186" y="114"/>
                  <a:pt x="209" y="81"/>
                  <a:pt x="228" y="42"/>
                </a:cubicBezTo>
                <a:cubicBezTo>
                  <a:pt x="235" y="28"/>
                  <a:pt x="252" y="0"/>
                  <a:pt x="252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2" name="Freeform 32"/>
          <p:cNvSpPr>
            <a:spLocks/>
          </p:cNvSpPr>
          <p:nvPr/>
        </p:nvSpPr>
        <p:spPr bwMode="auto">
          <a:xfrm>
            <a:off x="5181600" y="3686175"/>
            <a:ext cx="1600200" cy="733425"/>
          </a:xfrm>
          <a:custGeom>
            <a:avLst/>
            <a:gdLst>
              <a:gd name="T0" fmla="*/ 0 w 1008"/>
              <a:gd name="T1" fmla="*/ 0 h 462"/>
              <a:gd name="T2" fmla="*/ 2147483646 w 1008"/>
              <a:gd name="T3" fmla="*/ 2147483646 h 462"/>
              <a:gd name="T4" fmla="*/ 2147483646 w 1008"/>
              <a:gd name="T5" fmla="*/ 2147483646 h 462"/>
              <a:gd name="T6" fmla="*/ 2147483646 w 1008"/>
              <a:gd name="T7" fmla="*/ 2147483646 h 462"/>
              <a:gd name="T8" fmla="*/ 2147483646 w 1008"/>
              <a:gd name="T9" fmla="*/ 2147483646 h 462"/>
              <a:gd name="T10" fmla="*/ 2147483646 w 1008"/>
              <a:gd name="T11" fmla="*/ 2147483646 h 462"/>
              <a:gd name="T12" fmla="*/ 2147483646 w 1008"/>
              <a:gd name="T13" fmla="*/ 2147483646 h 462"/>
              <a:gd name="T14" fmla="*/ 2147483646 w 1008"/>
              <a:gd name="T15" fmla="*/ 2147483646 h 462"/>
              <a:gd name="T16" fmla="*/ 2147483646 w 1008"/>
              <a:gd name="T17" fmla="*/ 2147483646 h 462"/>
              <a:gd name="T18" fmla="*/ 2147483646 w 1008"/>
              <a:gd name="T19" fmla="*/ 2147483646 h 462"/>
              <a:gd name="T20" fmla="*/ 2147483646 w 1008"/>
              <a:gd name="T21" fmla="*/ 2147483646 h 462"/>
              <a:gd name="T22" fmla="*/ 2147483646 w 1008"/>
              <a:gd name="T23" fmla="*/ 2147483646 h 4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08"/>
              <a:gd name="T37" fmla="*/ 0 h 462"/>
              <a:gd name="T38" fmla="*/ 1008 w 1008"/>
              <a:gd name="T39" fmla="*/ 462 h 4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08" h="462">
                <a:moveTo>
                  <a:pt x="0" y="0"/>
                </a:moveTo>
                <a:cubicBezTo>
                  <a:pt x="25" y="13"/>
                  <a:pt x="43" y="35"/>
                  <a:pt x="66" y="48"/>
                </a:cubicBezTo>
                <a:cubicBezTo>
                  <a:pt x="97" y="65"/>
                  <a:pt x="140" y="66"/>
                  <a:pt x="174" y="72"/>
                </a:cubicBezTo>
                <a:cubicBezTo>
                  <a:pt x="223" y="81"/>
                  <a:pt x="265" y="98"/>
                  <a:pt x="312" y="114"/>
                </a:cubicBezTo>
                <a:cubicBezTo>
                  <a:pt x="358" y="129"/>
                  <a:pt x="392" y="183"/>
                  <a:pt x="438" y="198"/>
                </a:cubicBezTo>
                <a:cubicBezTo>
                  <a:pt x="480" y="212"/>
                  <a:pt x="521" y="217"/>
                  <a:pt x="564" y="228"/>
                </a:cubicBezTo>
                <a:cubicBezTo>
                  <a:pt x="624" y="243"/>
                  <a:pt x="677" y="273"/>
                  <a:pt x="732" y="300"/>
                </a:cubicBezTo>
                <a:cubicBezTo>
                  <a:pt x="771" y="319"/>
                  <a:pt x="747" y="310"/>
                  <a:pt x="804" y="324"/>
                </a:cubicBezTo>
                <a:cubicBezTo>
                  <a:pt x="812" y="326"/>
                  <a:pt x="828" y="330"/>
                  <a:pt x="828" y="330"/>
                </a:cubicBezTo>
                <a:cubicBezTo>
                  <a:pt x="848" y="343"/>
                  <a:pt x="868" y="343"/>
                  <a:pt x="888" y="354"/>
                </a:cubicBezTo>
                <a:cubicBezTo>
                  <a:pt x="922" y="373"/>
                  <a:pt x="946" y="399"/>
                  <a:pt x="978" y="420"/>
                </a:cubicBezTo>
                <a:cubicBezTo>
                  <a:pt x="989" y="436"/>
                  <a:pt x="1008" y="443"/>
                  <a:pt x="1008" y="46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3" name="Freeform 33"/>
          <p:cNvSpPr>
            <a:spLocks/>
          </p:cNvSpPr>
          <p:nvPr/>
        </p:nvSpPr>
        <p:spPr bwMode="auto">
          <a:xfrm>
            <a:off x="6619875" y="3162300"/>
            <a:ext cx="2060575" cy="601663"/>
          </a:xfrm>
          <a:custGeom>
            <a:avLst/>
            <a:gdLst>
              <a:gd name="T0" fmla="*/ 0 w 1298"/>
              <a:gd name="T1" fmla="*/ 0 h 379"/>
              <a:gd name="T2" fmla="*/ 2147483646 w 1298"/>
              <a:gd name="T3" fmla="*/ 2147483646 h 379"/>
              <a:gd name="T4" fmla="*/ 2147483646 w 1298"/>
              <a:gd name="T5" fmla="*/ 2147483646 h 379"/>
              <a:gd name="T6" fmla="*/ 2147483646 w 1298"/>
              <a:gd name="T7" fmla="*/ 2147483646 h 379"/>
              <a:gd name="T8" fmla="*/ 2147483646 w 1298"/>
              <a:gd name="T9" fmla="*/ 2147483646 h 379"/>
              <a:gd name="T10" fmla="*/ 2147483646 w 1298"/>
              <a:gd name="T11" fmla="*/ 2147483646 h 379"/>
              <a:gd name="T12" fmla="*/ 2147483646 w 1298"/>
              <a:gd name="T13" fmla="*/ 2147483646 h 379"/>
              <a:gd name="T14" fmla="*/ 2147483646 w 1298"/>
              <a:gd name="T15" fmla="*/ 2147483646 h 379"/>
              <a:gd name="T16" fmla="*/ 2147483646 w 1298"/>
              <a:gd name="T17" fmla="*/ 2147483646 h 379"/>
              <a:gd name="T18" fmla="*/ 2147483646 w 1298"/>
              <a:gd name="T19" fmla="*/ 2147483646 h 379"/>
              <a:gd name="T20" fmla="*/ 2147483646 w 1298"/>
              <a:gd name="T21" fmla="*/ 2147483646 h 379"/>
              <a:gd name="T22" fmla="*/ 2147483646 w 1298"/>
              <a:gd name="T23" fmla="*/ 2147483646 h 379"/>
              <a:gd name="T24" fmla="*/ 2147483646 w 1298"/>
              <a:gd name="T25" fmla="*/ 2147483646 h 379"/>
              <a:gd name="T26" fmla="*/ 2147483646 w 1298"/>
              <a:gd name="T27" fmla="*/ 2147483646 h 37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98"/>
              <a:gd name="T43" fmla="*/ 0 h 379"/>
              <a:gd name="T44" fmla="*/ 1298 w 1298"/>
              <a:gd name="T45" fmla="*/ 379 h 37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98" h="379">
                <a:moveTo>
                  <a:pt x="0" y="0"/>
                </a:moveTo>
                <a:cubicBezTo>
                  <a:pt x="34" y="22"/>
                  <a:pt x="68" y="44"/>
                  <a:pt x="102" y="66"/>
                </a:cubicBezTo>
                <a:cubicBezTo>
                  <a:pt x="117" y="76"/>
                  <a:pt x="132" y="89"/>
                  <a:pt x="150" y="90"/>
                </a:cubicBezTo>
                <a:cubicBezTo>
                  <a:pt x="241" y="94"/>
                  <a:pt x="336" y="93"/>
                  <a:pt x="426" y="108"/>
                </a:cubicBezTo>
                <a:cubicBezTo>
                  <a:pt x="509" y="122"/>
                  <a:pt x="562" y="161"/>
                  <a:pt x="636" y="186"/>
                </a:cubicBezTo>
                <a:cubicBezTo>
                  <a:pt x="697" y="247"/>
                  <a:pt x="618" y="175"/>
                  <a:pt x="696" y="222"/>
                </a:cubicBezTo>
                <a:cubicBezTo>
                  <a:pt x="706" y="228"/>
                  <a:pt x="711" y="239"/>
                  <a:pt x="720" y="246"/>
                </a:cubicBezTo>
                <a:cubicBezTo>
                  <a:pt x="777" y="292"/>
                  <a:pt x="733" y="252"/>
                  <a:pt x="792" y="282"/>
                </a:cubicBezTo>
                <a:cubicBezTo>
                  <a:pt x="835" y="304"/>
                  <a:pt x="859" y="321"/>
                  <a:pt x="906" y="330"/>
                </a:cubicBezTo>
                <a:cubicBezTo>
                  <a:pt x="973" y="327"/>
                  <a:pt x="1025" y="327"/>
                  <a:pt x="1086" y="312"/>
                </a:cubicBezTo>
                <a:cubicBezTo>
                  <a:pt x="1135" y="316"/>
                  <a:pt x="1177" y="318"/>
                  <a:pt x="1224" y="330"/>
                </a:cubicBezTo>
                <a:cubicBezTo>
                  <a:pt x="1235" y="337"/>
                  <a:pt x="1249" y="341"/>
                  <a:pt x="1260" y="348"/>
                </a:cubicBezTo>
                <a:cubicBezTo>
                  <a:pt x="1267" y="353"/>
                  <a:pt x="1271" y="361"/>
                  <a:pt x="1278" y="366"/>
                </a:cubicBezTo>
                <a:cubicBezTo>
                  <a:pt x="1298" y="379"/>
                  <a:pt x="1296" y="364"/>
                  <a:pt x="1296" y="378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4" name="Freeform 34"/>
          <p:cNvSpPr>
            <a:spLocks/>
          </p:cNvSpPr>
          <p:nvPr/>
        </p:nvSpPr>
        <p:spPr bwMode="auto">
          <a:xfrm>
            <a:off x="7343775" y="1676400"/>
            <a:ext cx="381000" cy="1663700"/>
          </a:xfrm>
          <a:custGeom>
            <a:avLst/>
            <a:gdLst>
              <a:gd name="T0" fmla="*/ 0 w 240"/>
              <a:gd name="T1" fmla="*/ 2147483646 h 1048"/>
              <a:gd name="T2" fmla="*/ 2147483646 w 240"/>
              <a:gd name="T3" fmla="*/ 2147483646 h 1048"/>
              <a:gd name="T4" fmla="*/ 2147483646 w 240"/>
              <a:gd name="T5" fmla="*/ 2147483646 h 1048"/>
              <a:gd name="T6" fmla="*/ 2147483646 w 240"/>
              <a:gd name="T7" fmla="*/ 2147483646 h 1048"/>
              <a:gd name="T8" fmla="*/ 2147483646 w 240"/>
              <a:gd name="T9" fmla="*/ 2147483646 h 1048"/>
              <a:gd name="T10" fmla="*/ 2147483646 w 240"/>
              <a:gd name="T11" fmla="*/ 2147483646 h 1048"/>
              <a:gd name="T12" fmla="*/ 2147483646 w 240"/>
              <a:gd name="T13" fmla="*/ 2147483646 h 1048"/>
              <a:gd name="T14" fmla="*/ 2147483646 w 240"/>
              <a:gd name="T15" fmla="*/ 2147483646 h 1048"/>
              <a:gd name="T16" fmla="*/ 2147483646 w 240"/>
              <a:gd name="T17" fmla="*/ 2147483646 h 1048"/>
              <a:gd name="T18" fmla="*/ 2147483646 w 240"/>
              <a:gd name="T19" fmla="*/ 0 h 10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0"/>
              <a:gd name="T31" fmla="*/ 0 h 1048"/>
              <a:gd name="T32" fmla="*/ 240 w 240"/>
              <a:gd name="T33" fmla="*/ 1048 h 10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0" h="1048">
                <a:moveTo>
                  <a:pt x="0" y="1044"/>
                </a:moveTo>
                <a:cubicBezTo>
                  <a:pt x="14" y="1001"/>
                  <a:pt x="0" y="1048"/>
                  <a:pt x="12" y="960"/>
                </a:cubicBezTo>
                <a:cubicBezTo>
                  <a:pt x="18" y="912"/>
                  <a:pt x="32" y="856"/>
                  <a:pt x="42" y="810"/>
                </a:cubicBezTo>
                <a:cubicBezTo>
                  <a:pt x="63" y="716"/>
                  <a:pt x="91" y="624"/>
                  <a:pt x="102" y="528"/>
                </a:cubicBezTo>
                <a:cubicBezTo>
                  <a:pt x="95" y="506"/>
                  <a:pt x="85" y="487"/>
                  <a:pt x="72" y="468"/>
                </a:cubicBezTo>
                <a:cubicBezTo>
                  <a:pt x="70" y="460"/>
                  <a:pt x="68" y="452"/>
                  <a:pt x="66" y="444"/>
                </a:cubicBezTo>
                <a:cubicBezTo>
                  <a:pt x="62" y="432"/>
                  <a:pt x="54" y="408"/>
                  <a:pt x="54" y="408"/>
                </a:cubicBezTo>
                <a:cubicBezTo>
                  <a:pt x="66" y="347"/>
                  <a:pt x="70" y="266"/>
                  <a:pt x="114" y="222"/>
                </a:cubicBezTo>
                <a:cubicBezTo>
                  <a:pt x="132" y="169"/>
                  <a:pt x="153" y="122"/>
                  <a:pt x="186" y="78"/>
                </a:cubicBezTo>
                <a:cubicBezTo>
                  <a:pt x="208" y="49"/>
                  <a:pt x="240" y="36"/>
                  <a:pt x="240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5" name="Freeform 35"/>
          <p:cNvSpPr>
            <a:spLocks/>
          </p:cNvSpPr>
          <p:nvPr/>
        </p:nvSpPr>
        <p:spPr bwMode="auto">
          <a:xfrm>
            <a:off x="6438900" y="3228975"/>
            <a:ext cx="1162050" cy="819150"/>
          </a:xfrm>
          <a:custGeom>
            <a:avLst/>
            <a:gdLst>
              <a:gd name="T0" fmla="*/ 0 w 732"/>
              <a:gd name="T1" fmla="*/ 0 h 516"/>
              <a:gd name="T2" fmla="*/ 2147483646 w 732"/>
              <a:gd name="T3" fmla="*/ 2147483646 h 516"/>
              <a:gd name="T4" fmla="*/ 2147483646 w 732"/>
              <a:gd name="T5" fmla="*/ 2147483646 h 516"/>
              <a:gd name="T6" fmla="*/ 2147483646 w 732"/>
              <a:gd name="T7" fmla="*/ 2147483646 h 516"/>
              <a:gd name="T8" fmla="*/ 2147483646 w 732"/>
              <a:gd name="T9" fmla="*/ 2147483646 h 516"/>
              <a:gd name="T10" fmla="*/ 2147483646 w 732"/>
              <a:gd name="T11" fmla="*/ 2147483646 h 516"/>
              <a:gd name="T12" fmla="*/ 2147483646 w 732"/>
              <a:gd name="T13" fmla="*/ 2147483646 h 516"/>
              <a:gd name="T14" fmla="*/ 2147483646 w 732"/>
              <a:gd name="T15" fmla="*/ 2147483646 h 516"/>
              <a:gd name="T16" fmla="*/ 2147483646 w 732"/>
              <a:gd name="T17" fmla="*/ 2147483646 h 516"/>
              <a:gd name="T18" fmla="*/ 2147483646 w 732"/>
              <a:gd name="T19" fmla="*/ 2147483646 h 516"/>
              <a:gd name="T20" fmla="*/ 2147483646 w 732"/>
              <a:gd name="T21" fmla="*/ 2147483646 h 516"/>
              <a:gd name="T22" fmla="*/ 2147483646 w 732"/>
              <a:gd name="T23" fmla="*/ 2147483646 h 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32"/>
              <a:gd name="T37" fmla="*/ 0 h 516"/>
              <a:gd name="T38" fmla="*/ 732 w 732"/>
              <a:gd name="T39" fmla="*/ 516 h 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32" h="516">
                <a:moveTo>
                  <a:pt x="0" y="0"/>
                </a:moveTo>
                <a:cubicBezTo>
                  <a:pt x="34" y="34"/>
                  <a:pt x="46" y="85"/>
                  <a:pt x="78" y="120"/>
                </a:cubicBezTo>
                <a:cubicBezTo>
                  <a:pt x="103" y="147"/>
                  <a:pt x="130" y="172"/>
                  <a:pt x="156" y="198"/>
                </a:cubicBezTo>
                <a:cubicBezTo>
                  <a:pt x="169" y="211"/>
                  <a:pt x="189" y="212"/>
                  <a:pt x="204" y="222"/>
                </a:cubicBezTo>
                <a:cubicBezTo>
                  <a:pt x="234" y="242"/>
                  <a:pt x="264" y="262"/>
                  <a:pt x="294" y="282"/>
                </a:cubicBezTo>
                <a:cubicBezTo>
                  <a:pt x="309" y="292"/>
                  <a:pt x="321" y="308"/>
                  <a:pt x="336" y="318"/>
                </a:cubicBezTo>
                <a:cubicBezTo>
                  <a:pt x="390" y="354"/>
                  <a:pt x="372" y="327"/>
                  <a:pt x="408" y="360"/>
                </a:cubicBezTo>
                <a:cubicBezTo>
                  <a:pt x="427" y="377"/>
                  <a:pt x="452" y="418"/>
                  <a:pt x="474" y="432"/>
                </a:cubicBezTo>
                <a:cubicBezTo>
                  <a:pt x="487" y="440"/>
                  <a:pt x="502" y="444"/>
                  <a:pt x="516" y="450"/>
                </a:cubicBezTo>
                <a:cubicBezTo>
                  <a:pt x="528" y="455"/>
                  <a:pt x="552" y="462"/>
                  <a:pt x="552" y="462"/>
                </a:cubicBezTo>
                <a:cubicBezTo>
                  <a:pt x="592" y="502"/>
                  <a:pt x="592" y="508"/>
                  <a:pt x="648" y="516"/>
                </a:cubicBezTo>
                <a:cubicBezTo>
                  <a:pt x="720" y="509"/>
                  <a:pt x="692" y="510"/>
                  <a:pt x="732" y="51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6" name="Freeform 36"/>
          <p:cNvSpPr>
            <a:spLocks/>
          </p:cNvSpPr>
          <p:nvPr/>
        </p:nvSpPr>
        <p:spPr bwMode="auto">
          <a:xfrm>
            <a:off x="3014663" y="2524125"/>
            <a:ext cx="33337" cy="307975"/>
          </a:xfrm>
          <a:custGeom>
            <a:avLst/>
            <a:gdLst>
              <a:gd name="T0" fmla="*/ 2147483646 w 21"/>
              <a:gd name="T1" fmla="*/ 2147483646 h 194"/>
              <a:gd name="T2" fmla="*/ 2147483646 w 21"/>
              <a:gd name="T3" fmla="*/ 0 h 194"/>
              <a:gd name="T4" fmla="*/ 0 60000 65536"/>
              <a:gd name="T5" fmla="*/ 0 60000 65536"/>
              <a:gd name="T6" fmla="*/ 0 w 21"/>
              <a:gd name="T7" fmla="*/ 0 h 194"/>
              <a:gd name="T8" fmla="*/ 21 w 21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" h="194">
                <a:moveTo>
                  <a:pt x="21" y="194"/>
                </a:moveTo>
                <a:cubicBezTo>
                  <a:pt x="3" y="104"/>
                  <a:pt x="0" y="78"/>
                  <a:pt x="21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Freeform 148"/>
          <p:cNvSpPr>
            <a:spLocks/>
          </p:cNvSpPr>
          <p:nvPr/>
        </p:nvSpPr>
        <p:spPr bwMode="auto">
          <a:xfrm rot="5400000" flipV="1">
            <a:off x="3160365" y="3679019"/>
            <a:ext cx="728852" cy="423415"/>
          </a:xfrm>
          <a:custGeom>
            <a:avLst/>
            <a:gdLst>
              <a:gd name="T0" fmla="*/ 2147483646 w 10000"/>
              <a:gd name="T1" fmla="*/ 2147483646 h 10397"/>
              <a:gd name="T2" fmla="*/ 2147483646 w 10000"/>
              <a:gd name="T3" fmla="*/ 0 h 10397"/>
              <a:gd name="T4" fmla="*/ 0 60000 65536"/>
              <a:gd name="T5" fmla="*/ 0 60000 65536"/>
              <a:gd name="T6" fmla="*/ 0 w 10000"/>
              <a:gd name="T7" fmla="*/ 0 h 10397"/>
              <a:gd name="T8" fmla="*/ 10000 w 10000"/>
              <a:gd name="T9" fmla="*/ 10397 h 10397"/>
              <a:gd name="connsiteX0" fmla="*/ 5960 w 5960"/>
              <a:gd name="connsiteY0" fmla="*/ 3462 h 3462"/>
              <a:gd name="connsiteX1" fmla="*/ 3910 w 5960"/>
              <a:gd name="connsiteY1" fmla="*/ 0 h 3462"/>
              <a:gd name="connsiteX0" fmla="*/ 5465 w 20470"/>
              <a:gd name="connsiteY0" fmla="*/ 3 h 4727"/>
              <a:gd name="connsiteX1" fmla="*/ 20470 w 20470"/>
              <a:gd name="connsiteY1" fmla="*/ 586 h 4727"/>
              <a:gd name="connsiteX0" fmla="*/ 581 w 7911"/>
              <a:gd name="connsiteY0" fmla="*/ 7340 h 14029"/>
              <a:gd name="connsiteX1" fmla="*/ 7911 w 7911"/>
              <a:gd name="connsiteY1" fmla="*/ 8574 h 14029"/>
              <a:gd name="connsiteX0" fmla="*/ 846 w 8477"/>
              <a:gd name="connsiteY0" fmla="*/ 22204 h 22204"/>
              <a:gd name="connsiteX1" fmla="*/ 8477 w 8477"/>
              <a:gd name="connsiteY1" fmla="*/ 0 h 22204"/>
              <a:gd name="connsiteX0" fmla="*/ 3482 w 12484"/>
              <a:gd name="connsiteY0" fmla="*/ 16039 h 16039"/>
              <a:gd name="connsiteX1" fmla="*/ 12484 w 12484"/>
              <a:gd name="connsiteY1" fmla="*/ 6039 h 16039"/>
              <a:gd name="connsiteX0" fmla="*/ 3614 w 12616"/>
              <a:gd name="connsiteY0" fmla="*/ 18284 h 18284"/>
              <a:gd name="connsiteX1" fmla="*/ 12616 w 12616"/>
              <a:gd name="connsiteY1" fmla="*/ 8284 h 18284"/>
              <a:gd name="connsiteX0" fmla="*/ 3508 w 13217"/>
              <a:gd name="connsiteY0" fmla="*/ 18435 h 18435"/>
              <a:gd name="connsiteX1" fmla="*/ 13217 w 13217"/>
              <a:gd name="connsiteY1" fmla="*/ 8050 h 18435"/>
              <a:gd name="connsiteX0" fmla="*/ 4657 w 14366"/>
              <a:gd name="connsiteY0" fmla="*/ 17762 h 17762"/>
              <a:gd name="connsiteX1" fmla="*/ 14366 w 14366"/>
              <a:gd name="connsiteY1" fmla="*/ 7377 h 17762"/>
              <a:gd name="connsiteX0" fmla="*/ 4145 w 13854"/>
              <a:gd name="connsiteY0" fmla="*/ 17216 h 17216"/>
              <a:gd name="connsiteX1" fmla="*/ 13854 w 13854"/>
              <a:gd name="connsiteY1" fmla="*/ 6831 h 17216"/>
              <a:gd name="connsiteX0" fmla="*/ 3461 w 13170"/>
              <a:gd name="connsiteY0" fmla="*/ 15274 h 15274"/>
              <a:gd name="connsiteX1" fmla="*/ 13170 w 13170"/>
              <a:gd name="connsiteY1" fmla="*/ 4889 h 1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70" h="15274">
                <a:moveTo>
                  <a:pt x="3461" y="15274"/>
                </a:moveTo>
                <a:cubicBezTo>
                  <a:pt x="-4196" y="-12094"/>
                  <a:pt x="1655" y="5868"/>
                  <a:pt x="13170" y="4889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6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reeform 2"/>
          <p:cNvSpPr>
            <a:spLocks/>
          </p:cNvSpPr>
          <p:nvPr/>
        </p:nvSpPr>
        <p:spPr bwMode="auto">
          <a:xfrm rot="1705058" flipV="1">
            <a:off x="3213100" y="1708150"/>
            <a:ext cx="173038" cy="949325"/>
          </a:xfrm>
          <a:custGeom>
            <a:avLst/>
            <a:gdLst>
              <a:gd name="T0" fmla="*/ 2147483646 w 109"/>
              <a:gd name="T1" fmla="*/ 0 h 598"/>
              <a:gd name="T2" fmla="*/ 2147483646 w 109"/>
              <a:gd name="T3" fmla="*/ 2147483646 h 598"/>
              <a:gd name="T4" fmla="*/ 2147483646 w 109"/>
              <a:gd name="T5" fmla="*/ 2147483646 h 598"/>
              <a:gd name="T6" fmla="*/ 2147483646 w 109"/>
              <a:gd name="T7" fmla="*/ 2147483646 h 598"/>
              <a:gd name="T8" fmla="*/ 2147483646 w 109"/>
              <a:gd name="T9" fmla="*/ 2147483646 h 598"/>
              <a:gd name="T10" fmla="*/ 0 w 109"/>
              <a:gd name="T11" fmla="*/ 2147483646 h 598"/>
              <a:gd name="T12" fmla="*/ 2147483646 w 109"/>
              <a:gd name="T13" fmla="*/ 2147483646 h 598"/>
              <a:gd name="T14" fmla="*/ 2147483646 w 109"/>
              <a:gd name="T15" fmla="*/ 2147483646 h 598"/>
              <a:gd name="T16" fmla="*/ 2147483646 w 109"/>
              <a:gd name="T17" fmla="*/ 2147483646 h 5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598"/>
              <a:gd name="T29" fmla="*/ 109 w 109"/>
              <a:gd name="T30" fmla="*/ 598 h 5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598">
                <a:moveTo>
                  <a:pt x="109" y="0"/>
                </a:moveTo>
                <a:cubicBezTo>
                  <a:pt x="107" y="7"/>
                  <a:pt x="107" y="17"/>
                  <a:pt x="102" y="22"/>
                </a:cubicBezTo>
                <a:cubicBezTo>
                  <a:pt x="97" y="27"/>
                  <a:pt x="84" y="23"/>
                  <a:pt x="80" y="29"/>
                </a:cubicBezTo>
                <a:cubicBezTo>
                  <a:pt x="71" y="42"/>
                  <a:pt x="73" y="59"/>
                  <a:pt x="66" y="73"/>
                </a:cubicBezTo>
                <a:cubicBezTo>
                  <a:pt x="51" y="102"/>
                  <a:pt x="42" y="120"/>
                  <a:pt x="15" y="139"/>
                </a:cubicBezTo>
                <a:cubicBezTo>
                  <a:pt x="10" y="170"/>
                  <a:pt x="1" y="201"/>
                  <a:pt x="0" y="233"/>
                </a:cubicBezTo>
                <a:cubicBezTo>
                  <a:pt x="0" y="240"/>
                  <a:pt x="6" y="458"/>
                  <a:pt x="36" y="496"/>
                </a:cubicBezTo>
                <a:cubicBezTo>
                  <a:pt x="41" y="502"/>
                  <a:pt x="51" y="501"/>
                  <a:pt x="58" y="503"/>
                </a:cubicBezTo>
                <a:cubicBezTo>
                  <a:pt x="68" y="541"/>
                  <a:pt x="82" y="569"/>
                  <a:pt x="109" y="59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47" name="Freeform 3"/>
          <p:cNvSpPr>
            <a:spLocks/>
          </p:cNvSpPr>
          <p:nvPr/>
        </p:nvSpPr>
        <p:spPr bwMode="auto">
          <a:xfrm rot="1705058" flipV="1">
            <a:off x="2817813" y="1619250"/>
            <a:ext cx="498475" cy="533400"/>
          </a:xfrm>
          <a:custGeom>
            <a:avLst/>
            <a:gdLst>
              <a:gd name="T0" fmla="*/ 2147483646 w 314"/>
              <a:gd name="T1" fmla="*/ 0 h 336"/>
              <a:gd name="T2" fmla="*/ 2147483646 w 314"/>
              <a:gd name="T3" fmla="*/ 2147483646 h 336"/>
              <a:gd name="T4" fmla="*/ 2147483646 w 314"/>
              <a:gd name="T5" fmla="*/ 2147483646 h 336"/>
              <a:gd name="T6" fmla="*/ 2147483646 w 314"/>
              <a:gd name="T7" fmla="*/ 2147483646 h 336"/>
              <a:gd name="T8" fmla="*/ 2147483646 w 314"/>
              <a:gd name="T9" fmla="*/ 2147483646 h 336"/>
              <a:gd name="T10" fmla="*/ 2147483646 w 314"/>
              <a:gd name="T11" fmla="*/ 2147483646 h 336"/>
              <a:gd name="T12" fmla="*/ 2147483646 w 314"/>
              <a:gd name="T13" fmla="*/ 2147483646 h 336"/>
              <a:gd name="T14" fmla="*/ 0 w 314"/>
              <a:gd name="T15" fmla="*/ 214748364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"/>
              <a:gd name="T25" fmla="*/ 0 h 336"/>
              <a:gd name="T26" fmla="*/ 314 w 31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" h="336">
                <a:moveTo>
                  <a:pt x="314" y="0"/>
                </a:moveTo>
                <a:cubicBezTo>
                  <a:pt x="264" y="16"/>
                  <a:pt x="297" y="52"/>
                  <a:pt x="270" y="80"/>
                </a:cubicBezTo>
                <a:cubicBezTo>
                  <a:pt x="262" y="88"/>
                  <a:pt x="251" y="90"/>
                  <a:pt x="241" y="95"/>
                </a:cubicBezTo>
                <a:cubicBezTo>
                  <a:pt x="238" y="105"/>
                  <a:pt x="241" y="117"/>
                  <a:pt x="233" y="124"/>
                </a:cubicBezTo>
                <a:cubicBezTo>
                  <a:pt x="222" y="134"/>
                  <a:pt x="204" y="133"/>
                  <a:pt x="190" y="139"/>
                </a:cubicBezTo>
                <a:cubicBezTo>
                  <a:pt x="160" y="151"/>
                  <a:pt x="142" y="167"/>
                  <a:pt x="110" y="175"/>
                </a:cubicBezTo>
                <a:cubicBezTo>
                  <a:pt x="37" y="212"/>
                  <a:pt x="104" y="167"/>
                  <a:pt x="66" y="314"/>
                </a:cubicBezTo>
                <a:cubicBezTo>
                  <a:pt x="60" y="336"/>
                  <a:pt x="4" y="328"/>
                  <a:pt x="0" y="32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48" name="Freeform 4"/>
          <p:cNvSpPr>
            <a:spLocks/>
          </p:cNvSpPr>
          <p:nvPr/>
        </p:nvSpPr>
        <p:spPr bwMode="auto">
          <a:xfrm rot="1705058" flipV="1">
            <a:off x="3287713" y="1289050"/>
            <a:ext cx="247650" cy="658813"/>
          </a:xfrm>
          <a:custGeom>
            <a:avLst/>
            <a:gdLst>
              <a:gd name="T0" fmla="*/ 2147483646 w 156"/>
              <a:gd name="T1" fmla="*/ 0 h 415"/>
              <a:gd name="T2" fmla="*/ 2147483646 w 156"/>
              <a:gd name="T3" fmla="*/ 2147483646 h 415"/>
              <a:gd name="T4" fmla="*/ 2147483646 w 156"/>
              <a:gd name="T5" fmla="*/ 2147483646 h 415"/>
              <a:gd name="T6" fmla="*/ 0 w 156"/>
              <a:gd name="T7" fmla="*/ 2147483646 h 415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415"/>
              <a:gd name="T14" fmla="*/ 156 w 156"/>
              <a:gd name="T15" fmla="*/ 415 h 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415">
                <a:moveTo>
                  <a:pt x="146" y="0"/>
                </a:moveTo>
                <a:cubicBezTo>
                  <a:pt x="100" y="89"/>
                  <a:pt x="156" y="101"/>
                  <a:pt x="109" y="240"/>
                </a:cubicBezTo>
                <a:cubicBezTo>
                  <a:pt x="99" y="269"/>
                  <a:pt x="54" y="267"/>
                  <a:pt x="29" y="284"/>
                </a:cubicBezTo>
                <a:cubicBezTo>
                  <a:pt x="3" y="334"/>
                  <a:pt x="0" y="356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49" name="Freeform 5"/>
          <p:cNvSpPr>
            <a:spLocks/>
          </p:cNvSpPr>
          <p:nvPr/>
        </p:nvSpPr>
        <p:spPr bwMode="auto">
          <a:xfrm rot="1705058" flipV="1">
            <a:off x="3060700" y="1598613"/>
            <a:ext cx="96838" cy="254000"/>
          </a:xfrm>
          <a:custGeom>
            <a:avLst/>
            <a:gdLst>
              <a:gd name="T0" fmla="*/ 0 w 61"/>
              <a:gd name="T1" fmla="*/ 0 h 160"/>
              <a:gd name="T2" fmla="*/ 2147483646 w 61"/>
              <a:gd name="T3" fmla="*/ 2147483646 h 160"/>
              <a:gd name="T4" fmla="*/ 0 60000 65536"/>
              <a:gd name="T5" fmla="*/ 0 60000 65536"/>
              <a:gd name="T6" fmla="*/ 0 w 61"/>
              <a:gd name="T7" fmla="*/ 0 h 160"/>
              <a:gd name="T8" fmla="*/ 61 w 61"/>
              <a:gd name="T9" fmla="*/ 160 h 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" h="160">
                <a:moveTo>
                  <a:pt x="0" y="0"/>
                </a:moveTo>
                <a:cubicBezTo>
                  <a:pt x="61" y="19"/>
                  <a:pt x="59" y="110"/>
                  <a:pt x="59" y="160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0" name="Freeform 6"/>
          <p:cNvSpPr>
            <a:spLocks/>
          </p:cNvSpPr>
          <p:nvPr/>
        </p:nvSpPr>
        <p:spPr bwMode="auto">
          <a:xfrm rot="1705058" flipV="1">
            <a:off x="3236913" y="2192338"/>
            <a:ext cx="649287" cy="61912"/>
          </a:xfrm>
          <a:custGeom>
            <a:avLst/>
            <a:gdLst>
              <a:gd name="T0" fmla="*/ 0 w 409"/>
              <a:gd name="T1" fmla="*/ 2147483646 h 39"/>
              <a:gd name="T2" fmla="*/ 2147483646 w 409"/>
              <a:gd name="T3" fmla="*/ 0 h 39"/>
              <a:gd name="T4" fmla="*/ 2147483646 w 409"/>
              <a:gd name="T5" fmla="*/ 2147483646 h 39"/>
              <a:gd name="T6" fmla="*/ 2147483646 w 409"/>
              <a:gd name="T7" fmla="*/ 2147483646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39"/>
              <a:gd name="T14" fmla="*/ 409 w 40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39">
                <a:moveTo>
                  <a:pt x="0" y="36"/>
                </a:moveTo>
                <a:cubicBezTo>
                  <a:pt x="36" y="27"/>
                  <a:pt x="69" y="16"/>
                  <a:pt x="102" y="0"/>
                </a:cubicBezTo>
                <a:cubicBezTo>
                  <a:pt x="151" y="6"/>
                  <a:pt x="169" y="20"/>
                  <a:pt x="212" y="29"/>
                </a:cubicBezTo>
                <a:cubicBezTo>
                  <a:pt x="264" y="39"/>
                  <a:pt x="363" y="36"/>
                  <a:pt x="409" y="3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1" name="Freeform 7"/>
          <p:cNvSpPr>
            <a:spLocks/>
          </p:cNvSpPr>
          <p:nvPr/>
        </p:nvSpPr>
        <p:spPr bwMode="auto">
          <a:xfrm rot="1705058" flipV="1">
            <a:off x="3549650" y="1327150"/>
            <a:ext cx="417513" cy="369888"/>
          </a:xfrm>
          <a:custGeom>
            <a:avLst/>
            <a:gdLst>
              <a:gd name="T0" fmla="*/ 0 w 263"/>
              <a:gd name="T1" fmla="*/ 0 h 233"/>
              <a:gd name="T2" fmla="*/ 2147483646 w 263"/>
              <a:gd name="T3" fmla="*/ 2147483646 h 233"/>
              <a:gd name="T4" fmla="*/ 2147483646 w 263"/>
              <a:gd name="T5" fmla="*/ 2147483646 h 233"/>
              <a:gd name="T6" fmla="*/ 2147483646 w 263"/>
              <a:gd name="T7" fmla="*/ 2147483646 h 233"/>
              <a:gd name="T8" fmla="*/ 2147483646 w 263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33"/>
              <a:gd name="T17" fmla="*/ 263 w 263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33">
                <a:moveTo>
                  <a:pt x="0" y="0"/>
                </a:moveTo>
                <a:cubicBezTo>
                  <a:pt x="44" y="14"/>
                  <a:pt x="37" y="59"/>
                  <a:pt x="66" y="88"/>
                </a:cubicBezTo>
                <a:cubicBezTo>
                  <a:pt x="74" y="96"/>
                  <a:pt x="86" y="97"/>
                  <a:pt x="95" y="102"/>
                </a:cubicBezTo>
                <a:cubicBezTo>
                  <a:pt x="137" y="126"/>
                  <a:pt x="179" y="155"/>
                  <a:pt x="226" y="168"/>
                </a:cubicBezTo>
                <a:cubicBezTo>
                  <a:pt x="257" y="229"/>
                  <a:pt x="239" y="212"/>
                  <a:pt x="263" y="23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2" name="Freeform 8"/>
          <p:cNvSpPr>
            <a:spLocks/>
          </p:cNvSpPr>
          <p:nvPr/>
        </p:nvSpPr>
        <p:spPr bwMode="auto">
          <a:xfrm rot="1705058" flipV="1">
            <a:off x="3071813" y="1385888"/>
            <a:ext cx="358775" cy="658812"/>
          </a:xfrm>
          <a:custGeom>
            <a:avLst/>
            <a:gdLst>
              <a:gd name="T0" fmla="*/ 2147483646 w 226"/>
              <a:gd name="T1" fmla="*/ 0 h 415"/>
              <a:gd name="T2" fmla="*/ 2147483646 w 226"/>
              <a:gd name="T3" fmla="*/ 2147483646 h 415"/>
              <a:gd name="T4" fmla="*/ 2147483646 w 226"/>
              <a:gd name="T5" fmla="*/ 2147483646 h 415"/>
              <a:gd name="T6" fmla="*/ 2147483646 w 226"/>
              <a:gd name="T7" fmla="*/ 2147483646 h 415"/>
              <a:gd name="T8" fmla="*/ 2147483646 w 226"/>
              <a:gd name="T9" fmla="*/ 2147483646 h 415"/>
              <a:gd name="T10" fmla="*/ 2147483646 w 226"/>
              <a:gd name="T11" fmla="*/ 2147483646 h 415"/>
              <a:gd name="T12" fmla="*/ 0 w 226"/>
              <a:gd name="T13" fmla="*/ 2147483646 h 4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"/>
              <a:gd name="T22" fmla="*/ 0 h 415"/>
              <a:gd name="T23" fmla="*/ 226 w 226"/>
              <a:gd name="T24" fmla="*/ 415 h 4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" h="415">
                <a:moveTo>
                  <a:pt x="226" y="0"/>
                </a:moveTo>
                <a:cubicBezTo>
                  <a:pt x="187" y="9"/>
                  <a:pt x="185" y="23"/>
                  <a:pt x="168" y="58"/>
                </a:cubicBezTo>
                <a:cubicBezTo>
                  <a:pt x="165" y="107"/>
                  <a:pt x="166" y="156"/>
                  <a:pt x="160" y="204"/>
                </a:cubicBezTo>
                <a:cubicBezTo>
                  <a:pt x="157" y="229"/>
                  <a:pt x="110" y="298"/>
                  <a:pt x="102" y="313"/>
                </a:cubicBezTo>
                <a:cubicBezTo>
                  <a:pt x="92" y="333"/>
                  <a:pt x="98" y="346"/>
                  <a:pt x="80" y="364"/>
                </a:cubicBezTo>
                <a:cubicBezTo>
                  <a:pt x="72" y="372"/>
                  <a:pt x="23" y="390"/>
                  <a:pt x="15" y="393"/>
                </a:cubicBezTo>
                <a:cubicBezTo>
                  <a:pt x="10" y="400"/>
                  <a:pt x="0" y="415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3" name="Freeform 9"/>
          <p:cNvSpPr>
            <a:spLocks/>
          </p:cNvSpPr>
          <p:nvPr/>
        </p:nvSpPr>
        <p:spPr bwMode="auto">
          <a:xfrm rot="1705058" flipV="1">
            <a:off x="2620963" y="1968500"/>
            <a:ext cx="601662" cy="242888"/>
          </a:xfrm>
          <a:custGeom>
            <a:avLst/>
            <a:gdLst>
              <a:gd name="T0" fmla="*/ 2147483646 w 379"/>
              <a:gd name="T1" fmla="*/ 0 h 153"/>
              <a:gd name="T2" fmla="*/ 2147483646 w 379"/>
              <a:gd name="T3" fmla="*/ 2147483646 h 153"/>
              <a:gd name="T4" fmla="*/ 2147483646 w 379"/>
              <a:gd name="T5" fmla="*/ 2147483646 h 153"/>
              <a:gd name="T6" fmla="*/ 0 w 379"/>
              <a:gd name="T7" fmla="*/ 2147483646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379"/>
              <a:gd name="T13" fmla="*/ 0 h 153"/>
              <a:gd name="T14" fmla="*/ 379 w 379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9" h="153">
                <a:moveTo>
                  <a:pt x="379" y="0"/>
                </a:moveTo>
                <a:cubicBezTo>
                  <a:pt x="263" y="8"/>
                  <a:pt x="265" y="11"/>
                  <a:pt x="175" y="58"/>
                </a:cubicBezTo>
                <a:cubicBezTo>
                  <a:pt x="147" y="116"/>
                  <a:pt x="131" y="122"/>
                  <a:pt x="66" y="138"/>
                </a:cubicBezTo>
                <a:cubicBezTo>
                  <a:pt x="44" y="143"/>
                  <a:pt x="0" y="153"/>
                  <a:pt x="0" y="15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4" name="Freeform 10"/>
          <p:cNvSpPr>
            <a:spLocks/>
          </p:cNvSpPr>
          <p:nvPr/>
        </p:nvSpPr>
        <p:spPr bwMode="auto">
          <a:xfrm rot="1705058" flipV="1">
            <a:off x="2778125" y="1508125"/>
            <a:ext cx="149225" cy="406400"/>
          </a:xfrm>
          <a:custGeom>
            <a:avLst/>
            <a:gdLst>
              <a:gd name="T0" fmla="*/ 2147483646 w 94"/>
              <a:gd name="T1" fmla="*/ 0 h 256"/>
              <a:gd name="T2" fmla="*/ 2147483646 w 94"/>
              <a:gd name="T3" fmla="*/ 2147483646 h 256"/>
              <a:gd name="T4" fmla="*/ 2147483646 w 94"/>
              <a:gd name="T5" fmla="*/ 2147483646 h 256"/>
              <a:gd name="T6" fmla="*/ 0 w 9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256"/>
              <a:gd name="T14" fmla="*/ 94 w 9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256">
                <a:moveTo>
                  <a:pt x="94" y="0"/>
                </a:moveTo>
                <a:cubicBezTo>
                  <a:pt x="82" y="50"/>
                  <a:pt x="89" y="117"/>
                  <a:pt x="43" y="146"/>
                </a:cubicBezTo>
                <a:cubicBezTo>
                  <a:pt x="38" y="178"/>
                  <a:pt x="41" y="211"/>
                  <a:pt x="29" y="241"/>
                </a:cubicBezTo>
                <a:cubicBezTo>
                  <a:pt x="25" y="251"/>
                  <a:pt x="0" y="256"/>
                  <a:pt x="0" y="25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5" name="Freeform 11"/>
          <p:cNvSpPr>
            <a:spLocks/>
          </p:cNvSpPr>
          <p:nvPr/>
        </p:nvSpPr>
        <p:spPr bwMode="auto">
          <a:xfrm rot="6959852" flipV="1">
            <a:off x="5021263" y="265906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956" name="Freeform 12"/>
          <p:cNvSpPr>
            <a:spLocks/>
          </p:cNvSpPr>
          <p:nvPr/>
        </p:nvSpPr>
        <p:spPr bwMode="auto">
          <a:xfrm rot="-7105058" flipH="1" flipV="1">
            <a:off x="3332956" y="1685132"/>
            <a:ext cx="560387" cy="101600"/>
          </a:xfrm>
          <a:custGeom>
            <a:avLst/>
            <a:gdLst>
              <a:gd name="T0" fmla="*/ 2147483646 w 348"/>
              <a:gd name="T1" fmla="*/ 2147483646 h 56"/>
              <a:gd name="T2" fmla="*/ 2147483646 w 348"/>
              <a:gd name="T3" fmla="*/ 0 h 56"/>
              <a:gd name="T4" fmla="*/ 2147483646 w 348"/>
              <a:gd name="T5" fmla="*/ 2147483646 h 56"/>
              <a:gd name="T6" fmla="*/ 2147483646 w 348"/>
              <a:gd name="T7" fmla="*/ 0 h 56"/>
              <a:gd name="T8" fmla="*/ 2147483646 w 348"/>
              <a:gd name="T9" fmla="*/ 2147483646 h 56"/>
              <a:gd name="T10" fmla="*/ 2147483646 w 348"/>
              <a:gd name="T11" fmla="*/ 2147483646 h 56"/>
              <a:gd name="T12" fmla="*/ 2147483646 w 348"/>
              <a:gd name="T13" fmla="*/ 2147483646 h 56"/>
              <a:gd name="T14" fmla="*/ 0 w 348"/>
              <a:gd name="T15" fmla="*/ 2147483646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8"/>
              <a:gd name="T25" fmla="*/ 0 h 56"/>
              <a:gd name="T26" fmla="*/ 348 w 348"/>
              <a:gd name="T27" fmla="*/ 56 h 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8" h="56">
                <a:moveTo>
                  <a:pt x="348" y="12"/>
                </a:moveTo>
                <a:cubicBezTo>
                  <a:pt x="331" y="8"/>
                  <a:pt x="313" y="6"/>
                  <a:pt x="296" y="0"/>
                </a:cubicBezTo>
                <a:cubicBezTo>
                  <a:pt x="276" y="3"/>
                  <a:pt x="256" y="7"/>
                  <a:pt x="236" y="12"/>
                </a:cubicBezTo>
                <a:cubicBezTo>
                  <a:pt x="210" y="3"/>
                  <a:pt x="183" y="2"/>
                  <a:pt x="156" y="0"/>
                </a:cubicBezTo>
                <a:cubicBezTo>
                  <a:pt x="132" y="6"/>
                  <a:pt x="84" y="12"/>
                  <a:pt x="84" y="12"/>
                </a:cubicBezTo>
                <a:cubicBezTo>
                  <a:pt x="69" y="22"/>
                  <a:pt x="57" y="28"/>
                  <a:pt x="40" y="32"/>
                </a:cubicBezTo>
                <a:cubicBezTo>
                  <a:pt x="11" y="51"/>
                  <a:pt x="48" y="28"/>
                  <a:pt x="12" y="48"/>
                </a:cubicBezTo>
                <a:cubicBezTo>
                  <a:pt x="8" y="50"/>
                  <a:pt x="0" y="56"/>
                  <a:pt x="0" y="56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7" name="Freeform 13"/>
          <p:cNvSpPr>
            <a:spLocks/>
          </p:cNvSpPr>
          <p:nvPr/>
        </p:nvSpPr>
        <p:spPr bwMode="auto">
          <a:xfrm rot="-7105058" flipH="1" flipV="1">
            <a:off x="3228975" y="1765300"/>
            <a:ext cx="419100" cy="38100"/>
          </a:xfrm>
          <a:custGeom>
            <a:avLst/>
            <a:gdLst>
              <a:gd name="T0" fmla="*/ 2147483646 w 264"/>
              <a:gd name="T1" fmla="*/ 2147483646 h 24"/>
              <a:gd name="T2" fmla="*/ 2147483646 w 264"/>
              <a:gd name="T3" fmla="*/ 0 h 24"/>
              <a:gd name="T4" fmla="*/ 2147483646 w 264"/>
              <a:gd name="T5" fmla="*/ 2147483646 h 24"/>
              <a:gd name="T6" fmla="*/ 2147483646 w 264"/>
              <a:gd name="T7" fmla="*/ 2147483646 h 24"/>
              <a:gd name="T8" fmla="*/ 0 w 264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4"/>
              <a:gd name="T17" fmla="*/ 264 w 2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4">
                <a:moveTo>
                  <a:pt x="264" y="24"/>
                </a:moveTo>
                <a:cubicBezTo>
                  <a:pt x="217" y="1"/>
                  <a:pt x="162" y="14"/>
                  <a:pt x="112" y="0"/>
                </a:cubicBezTo>
                <a:cubicBezTo>
                  <a:pt x="79" y="3"/>
                  <a:pt x="59" y="7"/>
                  <a:pt x="28" y="12"/>
                </a:cubicBezTo>
                <a:cubicBezTo>
                  <a:pt x="24" y="15"/>
                  <a:pt x="20" y="18"/>
                  <a:pt x="16" y="20"/>
                </a:cubicBezTo>
                <a:cubicBezTo>
                  <a:pt x="11" y="22"/>
                  <a:pt x="0" y="24"/>
                  <a:pt x="0" y="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58" name="Freeform 14"/>
          <p:cNvSpPr>
            <a:spLocks/>
          </p:cNvSpPr>
          <p:nvPr/>
        </p:nvSpPr>
        <p:spPr bwMode="auto">
          <a:xfrm rot="6959852" flipV="1">
            <a:off x="2898776" y="267017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959" name="Freeform 15"/>
          <p:cNvSpPr>
            <a:spLocks/>
          </p:cNvSpPr>
          <p:nvPr/>
        </p:nvSpPr>
        <p:spPr bwMode="auto">
          <a:xfrm>
            <a:off x="2946400" y="1962150"/>
            <a:ext cx="1943100" cy="1246188"/>
          </a:xfrm>
          <a:custGeom>
            <a:avLst/>
            <a:gdLst>
              <a:gd name="T0" fmla="*/ 2147483646 w 1224"/>
              <a:gd name="T1" fmla="*/ 2147483646 h 785"/>
              <a:gd name="T2" fmla="*/ 2147483646 w 1224"/>
              <a:gd name="T3" fmla="*/ 2147483646 h 785"/>
              <a:gd name="T4" fmla="*/ 2147483646 w 1224"/>
              <a:gd name="T5" fmla="*/ 2147483646 h 785"/>
              <a:gd name="T6" fmla="*/ 2147483646 w 1224"/>
              <a:gd name="T7" fmla="*/ 2147483646 h 785"/>
              <a:gd name="T8" fmla="*/ 2147483646 w 1224"/>
              <a:gd name="T9" fmla="*/ 2147483646 h 785"/>
              <a:gd name="T10" fmla="*/ 2147483646 w 1224"/>
              <a:gd name="T11" fmla="*/ 2147483646 h 785"/>
              <a:gd name="T12" fmla="*/ 2147483646 w 1224"/>
              <a:gd name="T13" fmla="*/ 2147483646 h 785"/>
              <a:gd name="T14" fmla="*/ 2147483646 w 1224"/>
              <a:gd name="T15" fmla="*/ 2147483646 h 785"/>
              <a:gd name="T16" fmla="*/ 2147483646 w 1224"/>
              <a:gd name="T17" fmla="*/ 2147483646 h 785"/>
              <a:gd name="T18" fmla="*/ 0 w 1224"/>
              <a:gd name="T19" fmla="*/ 2147483646 h 7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24"/>
              <a:gd name="T31" fmla="*/ 0 h 785"/>
              <a:gd name="T32" fmla="*/ 1224 w 1224"/>
              <a:gd name="T33" fmla="*/ 785 h 7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24" h="785">
                <a:moveTo>
                  <a:pt x="1224" y="785"/>
                </a:moveTo>
                <a:cubicBezTo>
                  <a:pt x="1208" y="777"/>
                  <a:pt x="1116" y="784"/>
                  <a:pt x="1063" y="778"/>
                </a:cubicBezTo>
                <a:cubicBezTo>
                  <a:pt x="1009" y="769"/>
                  <a:pt x="922" y="777"/>
                  <a:pt x="898" y="733"/>
                </a:cubicBezTo>
                <a:cubicBezTo>
                  <a:pt x="874" y="689"/>
                  <a:pt x="924" y="585"/>
                  <a:pt x="919" y="514"/>
                </a:cubicBezTo>
                <a:cubicBezTo>
                  <a:pt x="892" y="436"/>
                  <a:pt x="916" y="372"/>
                  <a:pt x="868" y="305"/>
                </a:cubicBezTo>
                <a:cubicBezTo>
                  <a:pt x="822" y="192"/>
                  <a:pt x="745" y="115"/>
                  <a:pt x="668" y="36"/>
                </a:cubicBezTo>
                <a:cubicBezTo>
                  <a:pt x="613" y="5"/>
                  <a:pt x="577" y="23"/>
                  <a:pt x="519" y="3"/>
                </a:cubicBezTo>
                <a:cubicBezTo>
                  <a:pt x="512" y="0"/>
                  <a:pt x="406" y="17"/>
                  <a:pt x="399" y="15"/>
                </a:cubicBezTo>
                <a:cubicBezTo>
                  <a:pt x="386" y="9"/>
                  <a:pt x="214" y="20"/>
                  <a:pt x="204" y="21"/>
                </a:cubicBezTo>
                <a:cubicBezTo>
                  <a:pt x="159" y="30"/>
                  <a:pt x="0" y="150"/>
                  <a:pt x="0" y="15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960" name="Group 42"/>
          <p:cNvGrpSpPr>
            <a:grpSpLocks/>
          </p:cNvGrpSpPr>
          <p:nvPr/>
        </p:nvGrpSpPr>
        <p:grpSpPr bwMode="auto">
          <a:xfrm>
            <a:off x="4735513" y="1244600"/>
            <a:ext cx="1346200" cy="1368425"/>
            <a:chOff x="1543" y="956"/>
            <a:chExt cx="848" cy="862"/>
          </a:xfrm>
        </p:grpSpPr>
        <p:sp>
          <p:nvSpPr>
            <p:cNvPr id="82978" name="Freeform 43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79" name="Freeform 44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80" name="Freeform 45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81" name="Freeform 46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82" name="Freeform 47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83" name="Freeform 48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84" name="Freeform 49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85" name="Freeform 50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86" name="Freeform 51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961" name="Text Box 67"/>
          <p:cNvSpPr txBox="1">
            <a:spLocks noChangeArrowheads="1"/>
          </p:cNvSpPr>
          <p:nvPr/>
        </p:nvSpPr>
        <p:spPr bwMode="auto">
          <a:xfrm>
            <a:off x="4784725" y="544513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2962" name="Text Box 68"/>
          <p:cNvSpPr txBox="1">
            <a:spLocks noChangeArrowheads="1"/>
          </p:cNvSpPr>
          <p:nvPr/>
        </p:nvSpPr>
        <p:spPr bwMode="auto">
          <a:xfrm>
            <a:off x="2573338" y="544513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2963" name="Text Box 69"/>
          <p:cNvSpPr txBox="1">
            <a:spLocks noChangeArrowheads="1"/>
          </p:cNvSpPr>
          <p:nvPr/>
        </p:nvSpPr>
        <p:spPr bwMode="auto">
          <a:xfrm>
            <a:off x="650875" y="3784600"/>
            <a:ext cx="313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emits a spike:</a:t>
            </a:r>
          </a:p>
        </p:txBody>
      </p:sp>
      <p:grpSp>
        <p:nvGrpSpPr>
          <p:cNvPr id="82964" name="Group 72"/>
          <p:cNvGrpSpPr>
            <a:grpSpLocks/>
          </p:cNvGrpSpPr>
          <p:nvPr/>
        </p:nvGrpSpPr>
        <p:grpSpPr bwMode="auto">
          <a:xfrm>
            <a:off x="2087563" y="4551363"/>
            <a:ext cx="2259012" cy="1881187"/>
            <a:chOff x="853" y="2711"/>
            <a:chExt cx="3709" cy="1185"/>
          </a:xfrm>
        </p:grpSpPr>
        <p:sp>
          <p:nvSpPr>
            <p:cNvPr id="82976" name="Line 70"/>
            <p:cNvSpPr>
              <a:spLocks noChangeShapeType="1"/>
            </p:cNvSpPr>
            <p:nvPr/>
          </p:nvSpPr>
          <p:spPr bwMode="auto">
            <a:xfrm rot="5400000">
              <a:off x="260" y="3304"/>
              <a:ext cx="1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77" name="Line 71"/>
            <p:cNvSpPr>
              <a:spLocks noChangeShapeType="1"/>
            </p:cNvSpPr>
            <p:nvPr/>
          </p:nvSpPr>
          <p:spPr bwMode="auto">
            <a:xfrm>
              <a:off x="854" y="3334"/>
              <a:ext cx="3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965" name="Text Box 73"/>
          <p:cNvSpPr txBox="1">
            <a:spLocks noChangeArrowheads="1"/>
          </p:cNvSpPr>
          <p:nvPr/>
        </p:nvSpPr>
        <p:spPr bwMode="auto">
          <a:xfrm rot="-5400000">
            <a:off x="735807" y="5195094"/>
            <a:ext cx="1954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 on neuron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2966" name="Text Box 74"/>
          <p:cNvSpPr txBox="1">
            <a:spLocks noChangeArrowheads="1"/>
          </p:cNvSpPr>
          <p:nvPr/>
        </p:nvSpPr>
        <p:spPr bwMode="auto">
          <a:xfrm>
            <a:off x="4260850" y="53752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2967" name="Freeform 75"/>
          <p:cNvSpPr>
            <a:spLocks/>
          </p:cNvSpPr>
          <p:nvPr/>
        </p:nvSpPr>
        <p:spPr bwMode="auto">
          <a:xfrm>
            <a:off x="2105025" y="5715000"/>
            <a:ext cx="2181225" cy="220663"/>
          </a:xfrm>
          <a:custGeom>
            <a:avLst/>
            <a:gdLst>
              <a:gd name="T0" fmla="*/ 0 w 1374"/>
              <a:gd name="T1" fmla="*/ 2147483646 h 139"/>
              <a:gd name="T2" fmla="*/ 2147483646 w 1374"/>
              <a:gd name="T3" fmla="*/ 2147483646 h 139"/>
              <a:gd name="T4" fmla="*/ 2147483646 w 1374"/>
              <a:gd name="T5" fmla="*/ 2147483646 h 139"/>
              <a:gd name="T6" fmla="*/ 2147483646 w 1374"/>
              <a:gd name="T7" fmla="*/ 2147483646 h 139"/>
              <a:gd name="T8" fmla="*/ 2147483646 w 1374"/>
              <a:gd name="T9" fmla="*/ 2147483646 h 139"/>
              <a:gd name="T10" fmla="*/ 2147483646 w 1374"/>
              <a:gd name="T11" fmla="*/ 2147483646 h 139"/>
              <a:gd name="T12" fmla="*/ 2147483646 w 1374"/>
              <a:gd name="T13" fmla="*/ 2147483646 h 139"/>
              <a:gd name="T14" fmla="*/ 2147483646 w 1374"/>
              <a:gd name="T15" fmla="*/ 2147483646 h 139"/>
              <a:gd name="T16" fmla="*/ 2147483646 w 1374"/>
              <a:gd name="T17" fmla="*/ 2147483646 h 139"/>
              <a:gd name="T18" fmla="*/ 2147483646 w 1374"/>
              <a:gd name="T19" fmla="*/ 2147483646 h 139"/>
              <a:gd name="T20" fmla="*/ 2147483646 w 1374"/>
              <a:gd name="T21" fmla="*/ 2147483646 h 139"/>
              <a:gd name="T22" fmla="*/ 2147483646 w 1374"/>
              <a:gd name="T23" fmla="*/ 2147483646 h 139"/>
              <a:gd name="T24" fmla="*/ 2147483646 w 1374"/>
              <a:gd name="T25" fmla="*/ 2147483646 h 139"/>
              <a:gd name="T26" fmla="*/ 2147483646 w 1374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74"/>
              <a:gd name="T43" fmla="*/ 0 h 139"/>
              <a:gd name="T44" fmla="*/ 1374 w 1374"/>
              <a:gd name="T45" fmla="*/ 139 h 1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74" h="139">
                <a:moveTo>
                  <a:pt x="0" y="126"/>
                </a:moveTo>
                <a:cubicBezTo>
                  <a:pt x="24" y="118"/>
                  <a:pt x="62" y="124"/>
                  <a:pt x="90" y="120"/>
                </a:cubicBezTo>
                <a:cubicBezTo>
                  <a:pt x="141" y="126"/>
                  <a:pt x="195" y="139"/>
                  <a:pt x="246" y="126"/>
                </a:cubicBezTo>
                <a:cubicBezTo>
                  <a:pt x="265" y="97"/>
                  <a:pt x="256" y="115"/>
                  <a:pt x="270" y="72"/>
                </a:cubicBezTo>
                <a:cubicBezTo>
                  <a:pt x="273" y="62"/>
                  <a:pt x="270" y="50"/>
                  <a:pt x="276" y="42"/>
                </a:cubicBezTo>
                <a:cubicBezTo>
                  <a:pt x="280" y="37"/>
                  <a:pt x="288" y="38"/>
                  <a:pt x="294" y="36"/>
                </a:cubicBezTo>
                <a:cubicBezTo>
                  <a:pt x="330" y="0"/>
                  <a:pt x="310" y="11"/>
                  <a:pt x="396" y="24"/>
                </a:cubicBezTo>
                <a:cubicBezTo>
                  <a:pt x="409" y="26"/>
                  <a:pt x="420" y="32"/>
                  <a:pt x="432" y="36"/>
                </a:cubicBezTo>
                <a:cubicBezTo>
                  <a:pt x="438" y="38"/>
                  <a:pt x="450" y="42"/>
                  <a:pt x="450" y="42"/>
                </a:cubicBezTo>
                <a:cubicBezTo>
                  <a:pt x="518" y="110"/>
                  <a:pt x="573" y="109"/>
                  <a:pt x="672" y="114"/>
                </a:cubicBezTo>
                <a:cubicBezTo>
                  <a:pt x="716" y="129"/>
                  <a:pt x="696" y="129"/>
                  <a:pt x="732" y="120"/>
                </a:cubicBezTo>
                <a:cubicBezTo>
                  <a:pt x="797" y="122"/>
                  <a:pt x="907" y="137"/>
                  <a:pt x="984" y="126"/>
                </a:cubicBezTo>
                <a:cubicBezTo>
                  <a:pt x="1019" y="114"/>
                  <a:pt x="1070" y="124"/>
                  <a:pt x="1110" y="120"/>
                </a:cubicBezTo>
                <a:cubicBezTo>
                  <a:pt x="1199" y="126"/>
                  <a:pt x="1285" y="120"/>
                  <a:pt x="1374" y="12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68" name="Line 76"/>
          <p:cNvSpPr>
            <a:spLocks noChangeShapeType="1"/>
          </p:cNvSpPr>
          <p:nvPr/>
        </p:nvSpPr>
        <p:spPr bwMode="auto">
          <a:xfrm>
            <a:off x="2181225" y="6143625"/>
            <a:ext cx="295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69" name="Line 77"/>
          <p:cNvSpPr>
            <a:spLocks noChangeShapeType="1"/>
          </p:cNvSpPr>
          <p:nvPr/>
        </p:nvSpPr>
        <p:spPr bwMode="auto">
          <a:xfrm rot="10800000">
            <a:off x="2913063" y="6143625"/>
            <a:ext cx="295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70" name="Text Box 78"/>
          <p:cNvSpPr txBox="1">
            <a:spLocks noChangeArrowheads="1"/>
          </p:cNvSpPr>
          <p:nvPr/>
        </p:nvSpPr>
        <p:spPr bwMode="auto">
          <a:xfrm>
            <a:off x="3308350" y="5899150"/>
            <a:ext cx="93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10 ms</a:t>
            </a:r>
          </a:p>
        </p:txBody>
      </p:sp>
      <p:sp>
        <p:nvSpPr>
          <p:cNvPr id="82971" name="Line 79"/>
          <p:cNvSpPr>
            <a:spLocks noChangeShapeType="1"/>
          </p:cNvSpPr>
          <p:nvPr/>
        </p:nvSpPr>
        <p:spPr bwMode="auto">
          <a:xfrm flipH="1">
            <a:off x="2867025" y="4695825"/>
            <a:ext cx="13144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72" name="Text Box 80"/>
          <p:cNvSpPr txBox="1">
            <a:spLocks noChangeArrowheads="1"/>
          </p:cNvSpPr>
          <p:nvPr/>
        </p:nvSpPr>
        <p:spPr bwMode="auto">
          <a:xfrm>
            <a:off x="4232275" y="4422775"/>
            <a:ext cx="423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EPSP (excitatory post-synaptic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  potential)</a:t>
            </a:r>
          </a:p>
        </p:txBody>
      </p:sp>
      <p:sp>
        <p:nvSpPr>
          <p:cNvPr id="82973" name="Line 70"/>
          <p:cNvSpPr>
            <a:spLocks noChangeShapeType="1"/>
          </p:cNvSpPr>
          <p:nvPr/>
        </p:nvSpPr>
        <p:spPr bwMode="auto">
          <a:xfrm rot="5400000">
            <a:off x="2518569" y="6115844"/>
            <a:ext cx="325438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74" name="Line 70"/>
          <p:cNvSpPr>
            <a:spLocks noChangeShapeType="1"/>
          </p:cNvSpPr>
          <p:nvPr/>
        </p:nvSpPr>
        <p:spPr bwMode="auto">
          <a:xfrm rot="16200000" flipV="1">
            <a:off x="2519363" y="5540375"/>
            <a:ext cx="32385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75" name="TextBox 1"/>
          <p:cNvSpPr txBox="1">
            <a:spLocks noChangeArrowheads="1"/>
          </p:cNvSpPr>
          <p:nvPr/>
        </p:nvSpPr>
        <p:spPr bwMode="auto">
          <a:xfrm>
            <a:off x="2143125" y="4892675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FF"/>
                </a:solidFill>
                <a:latin typeface="Times New Roman" panose="02020603050405020304" pitchFamily="18" charset="0"/>
              </a:rPr>
              <a:t>0.5 mV</a:t>
            </a:r>
          </a:p>
        </p:txBody>
      </p:sp>
    </p:spTree>
    <p:extLst>
      <p:ext uri="{BB962C8B-B14F-4D97-AF65-F5344CB8AC3E}">
        <p14:creationId xmlns:p14="http://schemas.microsoft.com/office/powerpoint/2010/main" val="402912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reeform 2"/>
          <p:cNvSpPr>
            <a:spLocks/>
          </p:cNvSpPr>
          <p:nvPr/>
        </p:nvSpPr>
        <p:spPr bwMode="auto">
          <a:xfrm rot="1705058" flipV="1">
            <a:off x="3213100" y="1708150"/>
            <a:ext cx="173038" cy="949325"/>
          </a:xfrm>
          <a:custGeom>
            <a:avLst/>
            <a:gdLst>
              <a:gd name="T0" fmla="*/ 2147483646 w 109"/>
              <a:gd name="T1" fmla="*/ 0 h 598"/>
              <a:gd name="T2" fmla="*/ 2147483646 w 109"/>
              <a:gd name="T3" fmla="*/ 2147483646 h 598"/>
              <a:gd name="T4" fmla="*/ 2147483646 w 109"/>
              <a:gd name="T5" fmla="*/ 2147483646 h 598"/>
              <a:gd name="T6" fmla="*/ 2147483646 w 109"/>
              <a:gd name="T7" fmla="*/ 2147483646 h 598"/>
              <a:gd name="T8" fmla="*/ 2147483646 w 109"/>
              <a:gd name="T9" fmla="*/ 2147483646 h 598"/>
              <a:gd name="T10" fmla="*/ 0 w 109"/>
              <a:gd name="T11" fmla="*/ 2147483646 h 598"/>
              <a:gd name="T12" fmla="*/ 2147483646 w 109"/>
              <a:gd name="T13" fmla="*/ 2147483646 h 598"/>
              <a:gd name="T14" fmla="*/ 2147483646 w 109"/>
              <a:gd name="T15" fmla="*/ 2147483646 h 598"/>
              <a:gd name="T16" fmla="*/ 2147483646 w 109"/>
              <a:gd name="T17" fmla="*/ 2147483646 h 5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598"/>
              <a:gd name="T29" fmla="*/ 109 w 109"/>
              <a:gd name="T30" fmla="*/ 598 h 5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598">
                <a:moveTo>
                  <a:pt x="109" y="0"/>
                </a:moveTo>
                <a:cubicBezTo>
                  <a:pt x="107" y="7"/>
                  <a:pt x="107" y="17"/>
                  <a:pt x="102" y="22"/>
                </a:cubicBezTo>
                <a:cubicBezTo>
                  <a:pt x="97" y="27"/>
                  <a:pt x="84" y="23"/>
                  <a:pt x="80" y="29"/>
                </a:cubicBezTo>
                <a:cubicBezTo>
                  <a:pt x="71" y="42"/>
                  <a:pt x="73" y="59"/>
                  <a:pt x="66" y="73"/>
                </a:cubicBezTo>
                <a:cubicBezTo>
                  <a:pt x="51" y="102"/>
                  <a:pt x="42" y="120"/>
                  <a:pt x="15" y="139"/>
                </a:cubicBezTo>
                <a:cubicBezTo>
                  <a:pt x="10" y="170"/>
                  <a:pt x="1" y="201"/>
                  <a:pt x="0" y="233"/>
                </a:cubicBezTo>
                <a:cubicBezTo>
                  <a:pt x="0" y="240"/>
                  <a:pt x="6" y="458"/>
                  <a:pt x="36" y="496"/>
                </a:cubicBezTo>
                <a:cubicBezTo>
                  <a:pt x="41" y="502"/>
                  <a:pt x="51" y="501"/>
                  <a:pt x="58" y="503"/>
                </a:cubicBezTo>
                <a:cubicBezTo>
                  <a:pt x="68" y="541"/>
                  <a:pt x="82" y="569"/>
                  <a:pt x="109" y="59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 rot="1705058" flipV="1">
            <a:off x="2817813" y="1619250"/>
            <a:ext cx="498475" cy="533400"/>
          </a:xfrm>
          <a:custGeom>
            <a:avLst/>
            <a:gdLst>
              <a:gd name="T0" fmla="*/ 2147483646 w 314"/>
              <a:gd name="T1" fmla="*/ 0 h 336"/>
              <a:gd name="T2" fmla="*/ 2147483646 w 314"/>
              <a:gd name="T3" fmla="*/ 2147483646 h 336"/>
              <a:gd name="T4" fmla="*/ 2147483646 w 314"/>
              <a:gd name="T5" fmla="*/ 2147483646 h 336"/>
              <a:gd name="T6" fmla="*/ 2147483646 w 314"/>
              <a:gd name="T7" fmla="*/ 2147483646 h 336"/>
              <a:gd name="T8" fmla="*/ 2147483646 w 314"/>
              <a:gd name="T9" fmla="*/ 2147483646 h 336"/>
              <a:gd name="T10" fmla="*/ 2147483646 w 314"/>
              <a:gd name="T11" fmla="*/ 2147483646 h 336"/>
              <a:gd name="T12" fmla="*/ 2147483646 w 314"/>
              <a:gd name="T13" fmla="*/ 2147483646 h 336"/>
              <a:gd name="T14" fmla="*/ 0 w 314"/>
              <a:gd name="T15" fmla="*/ 214748364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"/>
              <a:gd name="T25" fmla="*/ 0 h 336"/>
              <a:gd name="T26" fmla="*/ 314 w 31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" h="336">
                <a:moveTo>
                  <a:pt x="314" y="0"/>
                </a:moveTo>
                <a:cubicBezTo>
                  <a:pt x="264" y="16"/>
                  <a:pt x="297" y="52"/>
                  <a:pt x="270" y="80"/>
                </a:cubicBezTo>
                <a:cubicBezTo>
                  <a:pt x="262" y="88"/>
                  <a:pt x="251" y="90"/>
                  <a:pt x="241" y="95"/>
                </a:cubicBezTo>
                <a:cubicBezTo>
                  <a:pt x="238" y="105"/>
                  <a:pt x="241" y="117"/>
                  <a:pt x="233" y="124"/>
                </a:cubicBezTo>
                <a:cubicBezTo>
                  <a:pt x="222" y="134"/>
                  <a:pt x="204" y="133"/>
                  <a:pt x="190" y="139"/>
                </a:cubicBezTo>
                <a:cubicBezTo>
                  <a:pt x="160" y="151"/>
                  <a:pt x="142" y="167"/>
                  <a:pt x="110" y="175"/>
                </a:cubicBezTo>
                <a:cubicBezTo>
                  <a:pt x="37" y="212"/>
                  <a:pt x="104" y="167"/>
                  <a:pt x="66" y="314"/>
                </a:cubicBezTo>
                <a:cubicBezTo>
                  <a:pt x="60" y="336"/>
                  <a:pt x="4" y="328"/>
                  <a:pt x="0" y="32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6" name="Freeform 4"/>
          <p:cNvSpPr>
            <a:spLocks/>
          </p:cNvSpPr>
          <p:nvPr/>
        </p:nvSpPr>
        <p:spPr bwMode="auto">
          <a:xfrm rot="1705058" flipV="1">
            <a:off x="3287713" y="1289050"/>
            <a:ext cx="247650" cy="658813"/>
          </a:xfrm>
          <a:custGeom>
            <a:avLst/>
            <a:gdLst>
              <a:gd name="T0" fmla="*/ 2147483646 w 156"/>
              <a:gd name="T1" fmla="*/ 0 h 415"/>
              <a:gd name="T2" fmla="*/ 2147483646 w 156"/>
              <a:gd name="T3" fmla="*/ 2147483646 h 415"/>
              <a:gd name="T4" fmla="*/ 2147483646 w 156"/>
              <a:gd name="T5" fmla="*/ 2147483646 h 415"/>
              <a:gd name="T6" fmla="*/ 0 w 156"/>
              <a:gd name="T7" fmla="*/ 2147483646 h 415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415"/>
              <a:gd name="T14" fmla="*/ 156 w 156"/>
              <a:gd name="T15" fmla="*/ 415 h 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415">
                <a:moveTo>
                  <a:pt x="146" y="0"/>
                </a:moveTo>
                <a:cubicBezTo>
                  <a:pt x="100" y="89"/>
                  <a:pt x="156" y="101"/>
                  <a:pt x="109" y="240"/>
                </a:cubicBezTo>
                <a:cubicBezTo>
                  <a:pt x="99" y="269"/>
                  <a:pt x="54" y="267"/>
                  <a:pt x="29" y="284"/>
                </a:cubicBezTo>
                <a:cubicBezTo>
                  <a:pt x="3" y="334"/>
                  <a:pt x="0" y="356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7" name="Freeform 5"/>
          <p:cNvSpPr>
            <a:spLocks/>
          </p:cNvSpPr>
          <p:nvPr/>
        </p:nvSpPr>
        <p:spPr bwMode="auto">
          <a:xfrm rot="1705058" flipV="1">
            <a:off x="3060700" y="1598613"/>
            <a:ext cx="96838" cy="254000"/>
          </a:xfrm>
          <a:custGeom>
            <a:avLst/>
            <a:gdLst>
              <a:gd name="T0" fmla="*/ 0 w 61"/>
              <a:gd name="T1" fmla="*/ 0 h 160"/>
              <a:gd name="T2" fmla="*/ 2147483646 w 61"/>
              <a:gd name="T3" fmla="*/ 2147483646 h 160"/>
              <a:gd name="T4" fmla="*/ 0 60000 65536"/>
              <a:gd name="T5" fmla="*/ 0 60000 65536"/>
              <a:gd name="T6" fmla="*/ 0 w 61"/>
              <a:gd name="T7" fmla="*/ 0 h 160"/>
              <a:gd name="T8" fmla="*/ 61 w 61"/>
              <a:gd name="T9" fmla="*/ 160 h 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" h="160">
                <a:moveTo>
                  <a:pt x="0" y="0"/>
                </a:moveTo>
                <a:cubicBezTo>
                  <a:pt x="61" y="19"/>
                  <a:pt x="59" y="110"/>
                  <a:pt x="59" y="160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8" name="Freeform 6"/>
          <p:cNvSpPr>
            <a:spLocks/>
          </p:cNvSpPr>
          <p:nvPr/>
        </p:nvSpPr>
        <p:spPr bwMode="auto">
          <a:xfrm rot="1705058" flipV="1">
            <a:off x="3236913" y="2192338"/>
            <a:ext cx="649287" cy="61912"/>
          </a:xfrm>
          <a:custGeom>
            <a:avLst/>
            <a:gdLst>
              <a:gd name="T0" fmla="*/ 0 w 409"/>
              <a:gd name="T1" fmla="*/ 2147483646 h 39"/>
              <a:gd name="T2" fmla="*/ 2147483646 w 409"/>
              <a:gd name="T3" fmla="*/ 0 h 39"/>
              <a:gd name="T4" fmla="*/ 2147483646 w 409"/>
              <a:gd name="T5" fmla="*/ 2147483646 h 39"/>
              <a:gd name="T6" fmla="*/ 2147483646 w 409"/>
              <a:gd name="T7" fmla="*/ 2147483646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39"/>
              <a:gd name="T14" fmla="*/ 409 w 40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39">
                <a:moveTo>
                  <a:pt x="0" y="36"/>
                </a:moveTo>
                <a:cubicBezTo>
                  <a:pt x="36" y="27"/>
                  <a:pt x="69" y="16"/>
                  <a:pt x="102" y="0"/>
                </a:cubicBezTo>
                <a:cubicBezTo>
                  <a:pt x="151" y="6"/>
                  <a:pt x="169" y="20"/>
                  <a:pt x="212" y="29"/>
                </a:cubicBezTo>
                <a:cubicBezTo>
                  <a:pt x="264" y="39"/>
                  <a:pt x="363" y="36"/>
                  <a:pt x="409" y="3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999" name="Freeform 7"/>
          <p:cNvSpPr>
            <a:spLocks/>
          </p:cNvSpPr>
          <p:nvPr/>
        </p:nvSpPr>
        <p:spPr bwMode="auto">
          <a:xfrm rot="1705058" flipV="1">
            <a:off x="3549650" y="1327150"/>
            <a:ext cx="417513" cy="369888"/>
          </a:xfrm>
          <a:custGeom>
            <a:avLst/>
            <a:gdLst>
              <a:gd name="T0" fmla="*/ 0 w 263"/>
              <a:gd name="T1" fmla="*/ 0 h 233"/>
              <a:gd name="T2" fmla="*/ 2147483646 w 263"/>
              <a:gd name="T3" fmla="*/ 2147483646 h 233"/>
              <a:gd name="T4" fmla="*/ 2147483646 w 263"/>
              <a:gd name="T5" fmla="*/ 2147483646 h 233"/>
              <a:gd name="T6" fmla="*/ 2147483646 w 263"/>
              <a:gd name="T7" fmla="*/ 2147483646 h 233"/>
              <a:gd name="T8" fmla="*/ 2147483646 w 263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33"/>
              <a:gd name="T17" fmla="*/ 263 w 263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33">
                <a:moveTo>
                  <a:pt x="0" y="0"/>
                </a:moveTo>
                <a:cubicBezTo>
                  <a:pt x="44" y="14"/>
                  <a:pt x="37" y="59"/>
                  <a:pt x="66" y="88"/>
                </a:cubicBezTo>
                <a:cubicBezTo>
                  <a:pt x="74" y="96"/>
                  <a:pt x="86" y="97"/>
                  <a:pt x="95" y="102"/>
                </a:cubicBezTo>
                <a:cubicBezTo>
                  <a:pt x="137" y="126"/>
                  <a:pt x="179" y="155"/>
                  <a:pt x="226" y="168"/>
                </a:cubicBezTo>
                <a:cubicBezTo>
                  <a:pt x="257" y="229"/>
                  <a:pt x="239" y="212"/>
                  <a:pt x="263" y="23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00" name="Freeform 8"/>
          <p:cNvSpPr>
            <a:spLocks/>
          </p:cNvSpPr>
          <p:nvPr/>
        </p:nvSpPr>
        <p:spPr bwMode="auto">
          <a:xfrm rot="1705058" flipV="1">
            <a:off x="3071813" y="1385888"/>
            <a:ext cx="358775" cy="658812"/>
          </a:xfrm>
          <a:custGeom>
            <a:avLst/>
            <a:gdLst>
              <a:gd name="T0" fmla="*/ 2147483646 w 226"/>
              <a:gd name="T1" fmla="*/ 0 h 415"/>
              <a:gd name="T2" fmla="*/ 2147483646 w 226"/>
              <a:gd name="T3" fmla="*/ 2147483646 h 415"/>
              <a:gd name="T4" fmla="*/ 2147483646 w 226"/>
              <a:gd name="T5" fmla="*/ 2147483646 h 415"/>
              <a:gd name="T6" fmla="*/ 2147483646 w 226"/>
              <a:gd name="T7" fmla="*/ 2147483646 h 415"/>
              <a:gd name="T8" fmla="*/ 2147483646 w 226"/>
              <a:gd name="T9" fmla="*/ 2147483646 h 415"/>
              <a:gd name="T10" fmla="*/ 2147483646 w 226"/>
              <a:gd name="T11" fmla="*/ 2147483646 h 415"/>
              <a:gd name="T12" fmla="*/ 0 w 226"/>
              <a:gd name="T13" fmla="*/ 2147483646 h 4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"/>
              <a:gd name="T22" fmla="*/ 0 h 415"/>
              <a:gd name="T23" fmla="*/ 226 w 226"/>
              <a:gd name="T24" fmla="*/ 415 h 4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" h="415">
                <a:moveTo>
                  <a:pt x="226" y="0"/>
                </a:moveTo>
                <a:cubicBezTo>
                  <a:pt x="187" y="9"/>
                  <a:pt x="185" y="23"/>
                  <a:pt x="168" y="58"/>
                </a:cubicBezTo>
                <a:cubicBezTo>
                  <a:pt x="165" y="107"/>
                  <a:pt x="166" y="156"/>
                  <a:pt x="160" y="204"/>
                </a:cubicBezTo>
                <a:cubicBezTo>
                  <a:pt x="157" y="229"/>
                  <a:pt x="110" y="298"/>
                  <a:pt x="102" y="313"/>
                </a:cubicBezTo>
                <a:cubicBezTo>
                  <a:pt x="92" y="333"/>
                  <a:pt x="98" y="346"/>
                  <a:pt x="80" y="364"/>
                </a:cubicBezTo>
                <a:cubicBezTo>
                  <a:pt x="72" y="372"/>
                  <a:pt x="23" y="390"/>
                  <a:pt x="15" y="393"/>
                </a:cubicBezTo>
                <a:cubicBezTo>
                  <a:pt x="10" y="400"/>
                  <a:pt x="0" y="415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01" name="Freeform 9"/>
          <p:cNvSpPr>
            <a:spLocks/>
          </p:cNvSpPr>
          <p:nvPr/>
        </p:nvSpPr>
        <p:spPr bwMode="auto">
          <a:xfrm rot="1705058" flipV="1">
            <a:off x="2620963" y="1968500"/>
            <a:ext cx="601662" cy="242888"/>
          </a:xfrm>
          <a:custGeom>
            <a:avLst/>
            <a:gdLst>
              <a:gd name="T0" fmla="*/ 2147483646 w 379"/>
              <a:gd name="T1" fmla="*/ 0 h 153"/>
              <a:gd name="T2" fmla="*/ 2147483646 w 379"/>
              <a:gd name="T3" fmla="*/ 2147483646 h 153"/>
              <a:gd name="T4" fmla="*/ 2147483646 w 379"/>
              <a:gd name="T5" fmla="*/ 2147483646 h 153"/>
              <a:gd name="T6" fmla="*/ 0 w 379"/>
              <a:gd name="T7" fmla="*/ 2147483646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379"/>
              <a:gd name="T13" fmla="*/ 0 h 153"/>
              <a:gd name="T14" fmla="*/ 379 w 379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9" h="153">
                <a:moveTo>
                  <a:pt x="379" y="0"/>
                </a:moveTo>
                <a:cubicBezTo>
                  <a:pt x="263" y="8"/>
                  <a:pt x="265" y="11"/>
                  <a:pt x="175" y="58"/>
                </a:cubicBezTo>
                <a:cubicBezTo>
                  <a:pt x="147" y="116"/>
                  <a:pt x="131" y="122"/>
                  <a:pt x="66" y="138"/>
                </a:cubicBezTo>
                <a:cubicBezTo>
                  <a:pt x="44" y="143"/>
                  <a:pt x="0" y="153"/>
                  <a:pt x="0" y="15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 rot="1705058" flipV="1">
            <a:off x="2778125" y="1508125"/>
            <a:ext cx="149225" cy="406400"/>
          </a:xfrm>
          <a:custGeom>
            <a:avLst/>
            <a:gdLst>
              <a:gd name="T0" fmla="*/ 2147483646 w 94"/>
              <a:gd name="T1" fmla="*/ 0 h 256"/>
              <a:gd name="T2" fmla="*/ 2147483646 w 94"/>
              <a:gd name="T3" fmla="*/ 2147483646 h 256"/>
              <a:gd name="T4" fmla="*/ 2147483646 w 94"/>
              <a:gd name="T5" fmla="*/ 2147483646 h 256"/>
              <a:gd name="T6" fmla="*/ 0 w 9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256"/>
              <a:gd name="T14" fmla="*/ 94 w 9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256">
                <a:moveTo>
                  <a:pt x="94" y="0"/>
                </a:moveTo>
                <a:cubicBezTo>
                  <a:pt x="82" y="50"/>
                  <a:pt x="89" y="117"/>
                  <a:pt x="43" y="146"/>
                </a:cubicBezTo>
                <a:cubicBezTo>
                  <a:pt x="38" y="178"/>
                  <a:pt x="41" y="211"/>
                  <a:pt x="29" y="241"/>
                </a:cubicBezTo>
                <a:cubicBezTo>
                  <a:pt x="25" y="251"/>
                  <a:pt x="0" y="256"/>
                  <a:pt x="0" y="25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 rot="6959852" flipV="1">
            <a:off x="5021263" y="265906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 rot="-7105058" flipH="1" flipV="1">
            <a:off x="3332956" y="1685132"/>
            <a:ext cx="560387" cy="101600"/>
          </a:xfrm>
          <a:custGeom>
            <a:avLst/>
            <a:gdLst>
              <a:gd name="T0" fmla="*/ 2147483646 w 348"/>
              <a:gd name="T1" fmla="*/ 2147483646 h 56"/>
              <a:gd name="T2" fmla="*/ 2147483646 w 348"/>
              <a:gd name="T3" fmla="*/ 0 h 56"/>
              <a:gd name="T4" fmla="*/ 2147483646 w 348"/>
              <a:gd name="T5" fmla="*/ 2147483646 h 56"/>
              <a:gd name="T6" fmla="*/ 2147483646 w 348"/>
              <a:gd name="T7" fmla="*/ 0 h 56"/>
              <a:gd name="T8" fmla="*/ 2147483646 w 348"/>
              <a:gd name="T9" fmla="*/ 2147483646 h 56"/>
              <a:gd name="T10" fmla="*/ 2147483646 w 348"/>
              <a:gd name="T11" fmla="*/ 2147483646 h 56"/>
              <a:gd name="T12" fmla="*/ 2147483646 w 348"/>
              <a:gd name="T13" fmla="*/ 2147483646 h 56"/>
              <a:gd name="T14" fmla="*/ 0 w 348"/>
              <a:gd name="T15" fmla="*/ 2147483646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8"/>
              <a:gd name="T25" fmla="*/ 0 h 56"/>
              <a:gd name="T26" fmla="*/ 348 w 348"/>
              <a:gd name="T27" fmla="*/ 56 h 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8" h="56">
                <a:moveTo>
                  <a:pt x="348" y="12"/>
                </a:moveTo>
                <a:cubicBezTo>
                  <a:pt x="331" y="8"/>
                  <a:pt x="313" y="6"/>
                  <a:pt x="296" y="0"/>
                </a:cubicBezTo>
                <a:cubicBezTo>
                  <a:pt x="276" y="3"/>
                  <a:pt x="256" y="7"/>
                  <a:pt x="236" y="12"/>
                </a:cubicBezTo>
                <a:cubicBezTo>
                  <a:pt x="210" y="3"/>
                  <a:pt x="183" y="2"/>
                  <a:pt x="156" y="0"/>
                </a:cubicBezTo>
                <a:cubicBezTo>
                  <a:pt x="132" y="6"/>
                  <a:pt x="84" y="12"/>
                  <a:pt x="84" y="12"/>
                </a:cubicBezTo>
                <a:cubicBezTo>
                  <a:pt x="69" y="22"/>
                  <a:pt x="57" y="28"/>
                  <a:pt x="40" y="32"/>
                </a:cubicBezTo>
                <a:cubicBezTo>
                  <a:pt x="11" y="51"/>
                  <a:pt x="48" y="28"/>
                  <a:pt x="12" y="48"/>
                </a:cubicBezTo>
                <a:cubicBezTo>
                  <a:pt x="8" y="50"/>
                  <a:pt x="0" y="56"/>
                  <a:pt x="0" y="56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 rot="-7105058" flipH="1" flipV="1">
            <a:off x="3228975" y="1765300"/>
            <a:ext cx="419100" cy="38100"/>
          </a:xfrm>
          <a:custGeom>
            <a:avLst/>
            <a:gdLst>
              <a:gd name="T0" fmla="*/ 2147483646 w 264"/>
              <a:gd name="T1" fmla="*/ 2147483646 h 24"/>
              <a:gd name="T2" fmla="*/ 2147483646 w 264"/>
              <a:gd name="T3" fmla="*/ 0 h 24"/>
              <a:gd name="T4" fmla="*/ 2147483646 w 264"/>
              <a:gd name="T5" fmla="*/ 2147483646 h 24"/>
              <a:gd name="T6" fmla="*/ 2147483646 w 264"/>
              <a:gd name="T7" fmla="*/ 2147483646 h 24"/>
              <a:gd name="T8" fmla="*/ 0 w 264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4"/>
              <a:gd name="T17" fmla="*/ 264 w 2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4">
                <a:moveTo>
                  <a:pt x="264" y="24"/>
                </a:moveTo>
                <a:cubicBezTo>
                  <a:pt x="217" y="1"/>
                  <a:pt x="162" y="14"/>
                  <a:pt x="112" y="0"/>
                </a:cubicBezTo>
                <a:cubicBezTo>
                  <a:pt x="79" y="3"/>
                  <a:pt x="59" y="7"/>
                  <a:pt x="28" y="12"/>
                </a:cubicBezTo>
                <a:cubicBezTo>
                  <a:pt x="24" y="15"/>
                  <a:pt x="20" y="18"/>
                  <a:pt x="16" y="20"/>
                </a:cubicBezTo>
                <a:cubicBezTo>
                  <a:pt x="11" y="22"/>
                  <a:pt x="0" y="24"/>
                  <a:pt x="0" y="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06" name="Freeform 14"/>
          <p:cNvSpPr>
            <a:spLocks/>
          </p:cNvSpPr>
          <p:nvPr/>
        </p:nvSpPr>
        <p:spPr bwMode="auto">
          <a:xfrm rot="6959852" flipV="1">
            <a:off x="2898776" y="267017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946400" y="1962150"/>
            <a:ext cx="1943100" cy="1246188"/>
          </a:xfrm>
          <a:custGeom>
            <a:avLst/>
            <a:gdLst>
              <a:gd name="T0" fmla="*/ 2147483646 w 1224"/>
              <a:gd name="T1" fmla="*/ 2147483646 h 785"/>
              <a:gd name="T2" fmla="*/ 2147483646 w 1224"/>
              <a:gd name="T3" fmla="*/ 2147483646 h 785"/>
              <a:gd name="T4" fmla="*/ 2147483646 w 1224"/>
              <a:gd name="T5" fmla="*/ 2147483646 h 785"/>
              <a:gd name="T6" fmla="*/ 2147483646 w 1224"/>
              <a:gd name="T7" fmla="*/ 2147483646 h 785"/>
              <a:gd name="T8" fmla="*/ 2147483646 w 1224"/>
              <a:gd name="T9" fmla="*/ 2147483646 h 785"/>
              <a:gd name="T10" fmla="*/ 2147483646 w 1224"/>
              <a:gd name="T11" fmla="*/ 2147483646 h 785"/>
              <a:gd name="T12" fmla="*/ 2147483646 w 1224"/>
              <a:gd name="T13" fmla="*/ 2147483646 h 785"/>
              <a:gd name="T14" fmla="*/ 2147483646 w 1224"/>
              <a:gd name="T15" fmla="*/ 2147483646 h 785"/>
              <a:gd name="T16" fmla="*/ 2147483646 w 1224"/>
              <a:gd name="T17" fmla="*/ 2147483646 h 785"/>
              <a:gd name="T18" fmla="*/ 0 w 1224"/>
              <a:gd name="T19" fmla="*/ 2147483646 h 7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24"/>
              <a:gd name="T31" fmla="*/ 0 h 785"/>
              <a:gd name="T32" fmla="*/ 1224 w 1224"/>
              <a:gd name="T33" fmla="*/ 785 h 7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24" h="785">
                <a:moveTo>
                  <a:pt x="1224" y="785"/>
                </a:moveTo>
                <a:cubicBezTo>
                  <a:pt x="1208" y="777"/>
                  <a:pt x="1116" y="784"/>
                  <a:pt x="1063" y="778"/>
                </a:cubicBezTo>
                <a:cubicBezTo>
                  <a:pt x="1009" y="769"/>
                  <a:pt x="922" y="777"/>
                  <a:pt x="898" y="733"/>
                </a:cubicBezTo>
                <a:cubicBezTo>
                  <a:pt x="874" y="689"/>
                  <a:pt x="924" y="585"/>
                  <a:pt x="919" y="514"/>
                </a:cubicBezTo>
                <a:cubicBezTo>
                  <a:pt x="892" y="436"/>
                  <a:pt x="916" y="372"/>
                  <a:pt x="868" y="305"/>
                </a:cubicBezTo>
                <a:cubicBezTo>
                  <a:pt x="822" y="192"/>
                  <a:pt x="745" y="115"/>
                  <a:pt x="668" y="36"/>
                </a:cubicBezTo>
                <a:cubicBezTo>
                  <a:pt x="613" y="5"/>
                  <a:pt x="577" y="23"/>
                  <a:pt x="519" y="3"/>
                </a:cubicBezTo>
                <a:cubicBezTo>
                  <a:pt x="512" y="0"/>
                  <a:pt x="406" y="17"/>
                  <a:pt x="399" y="15"/>
                </a:cubicBezTo>
                <a:cubicBezTo>
                  <a:pt x="386" y="9"/>
                  <a:pt x="214" y="20"/>
                  <a:pt x="204" y="21"/>
                </a:cubicBezTo>
                <a:cubicBezTo>
                  <a:pt x="159" y="30"/>
                  <a:pt x="0" y="150"/>
                  <a:pt x="0" y="15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4735513" y="1244600"/>
            <a:ext cx="1346200" cy="1368425"/>
            <a:chOff x="1543" y="956"/>
            <a:chExt cx="848" cy="862"/>
          </a:xfrm>
        </p:grpSpPr>
        <p:sp>
          <p:nvSpPr>
            <p:cNvPr id="85026" name="Freeform 17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27" name="Freeform 18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28" name="Freeform 19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29" name="Freeform 20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30" name="Freeform 21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31" name="Freeform 22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32" name="Freeform 23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33" name="Freeform 24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34" name="Freeform 25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5009" name="Text Box 26"/>
          <p:cNvSpPr txBox="1">
            <a:spLocks noChangeArrowheads="1"/>
          </p:cNvSpPr>
          <p:nvPr/>
        </p:nvSpPr>
        <p:spPr bwMode="auto">
          <a:xfrm>
            <a:off x="4784725" y="544513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5010" name="Text Box 27"/>
          <p:cNvSpPr txBox="1">
            <a:spLocks noChangeArrowheads="1"/>
          </p:cNvSpPr>
          <p:nvPr/>
        </p:nvSpPr>
        <p:spPr bwMode="auto">
          <a:xfrm>
            <a:off x="2573338" y="544513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5011" name="Text Box 28"/>
          <p:cNvSpPr txBox="1">
            <a:spLocks noChangeArrowheads="1"/>
          </p:cNvSpPr>
          <p:nvPr/>
        </p:nvSpPr>
        <p:spPr bwMode="auto">
          <a:xfrm>
            <a:off x="650875" y="3784600"/>
            <a:ext cx="313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emits a spike:</a:t>
            </a:r>
          </a:p>
        </p:txBody>
      </p:sp>
      <p:grpSp>
        <p:nvGrpSpPr>
          <p:cNvPr id="85012" name="Group 29"/>
          <p:cNvGrpSpPr>
            <a:grpSpLocks/>
          </p:cNvGrpSpPr>
          <p:nvPr/>
        </p:nvGrpSpPr>
        <p:grpSpPr bwMode="auto">
          <a:xfrm>
            <a:off x="2087563" y="4551363"/>
            <a:ext cx="2259012" cy="1881187"/>
            <a:chOff x="853" y="2711"/>
            <a:chExt cx="3709" cy="1185"/>
          </a:xfrm>
        </p:grpSpPr>
        <p:sp>
          <p:nvSpPr>
            <p:cNvPr id="85024" name="Line 30"/>
            <p:cNvSpPr>
              <a:spLocks noChangeShapeType="1"/>
            </p:cNvSpPr>
            <p:nvPr/>
          </p:nvSpPr>
          <p:spPr bwMode="auto">
            <a:xfrm rot="5400000">
              <a:off x="260" y="3304"/>
              <a:ext cx="1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25" name="Line 31"/>
            <p:cNvSpPr>
              <a:spLocks noChangeShapeType="1"/>
            </p:cNvSpPr>
            <p:nvPr/>
          </p:nvSpPr>
          <p:spPr bwMode="auto">
            <a:xfrm>
              <a:off x="854" y="3334"/>
              <a:ext cx="3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5013" name="Text Box 32"/>
          <p:cNvSpPr txBox="1">
            <a:spLocks noChangeArrowheads="1"/>
          </p:cNvSpPr>
          <p:nvPr/>
        </p:nvSpPr>
        <p:spPr bwMode="auto">
          <a:xfrm rot="-5400000">
            <a:off x="735807" y="5195094"/>
            <a:ext cx="1954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 on neuron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5014" name="Text Box 33"/>
          <p:cNvSpPr txBox="1">
            <a:spLocks noChangeArrowheads="1"/>
          </p:cNvSpPr>
          <p:nvPr/>
        </p:nvSpPr>
        <p:spPr bwMode="auto">
          <a:xfrm>
            <a:off x="4260850" y="53752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5015" name="Line 35"/>
          <p:cNvSpPr>
            <a:spLocks noChangeShapeType="1"/>
          </p:cNvSpPr>
          <p:nvPr/>
        </p:nvSpPr>
        <p:spPr bwMode="auto">
          <a:xfrm>
            <a:off x="2181225" y="6143625"/>
            <a:ext cx="295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16" name="Line 36"/>
          <p:cNvSpPr>
            <a:spLocks noChangeShapeType="1"/>
          </p:cNvSpPr>
          <p:nvPr/>
        </p:nvSpPr>
        <p:spPr bwMode="auto">
          <a:xfrm rot="10800000">
            <a:off x="2913063" y="6143625"/>
            <a:ext cx="295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17" name="Text Box 37"/>
          <p:cNvSpPr txBox="1">
            <a:spLocks noChangeArrowheads="1"/>
          </p:cNvSpPr>
          <p:nvPr/>
        </p:nvSpPr>
        <p:spPr bwMode="auto">
          <a:xfrm>
            <a:off x="3308350" y="5899150"/>
            <a:ext cx="93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10 ms</a:t>
            </a:r>
          </a:p>
        </p:txBody>
      </p:sp>
      <p:sp>
        <p:nvSpPr>
          <p:cNvPr id="85018" name="Line 38"/>
          <p:cNvSpPr>
            <a:spLocks noChangeShapeType="1"/>
          </p:cNvSpPr>
          <p:nvPr/>
        </p:nvSpPr>
        <p:spPr bwMode="auto">
          <a:xfrm flipH="1">
            <a:off x="2571750" y="4695825"/>
            <a:ext cx="1609725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19" name="Text Box 39"/>
          <p:cNvSpPr txBox="1">
            <a:spLocks noChangeArrowheads="1"/>
          </p:cNvSpPr>
          <p:nvPr/>
        </p:nvSpPr>
        <p:spPr bwMode="auto">
          <a:xfrm>
            <a:off x="4232275" y="4422775"/>
            <a:ext cx="4152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IPSP (inhibitory post-synaptic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potential)</a:t>
            </a:r>
          </a:p>
        </p:txBody>
      </p:sp>
      <p:sp>
        <p:nvSpPr>
          <p:cNvPr id="85020" name="Freeform 40"/>
          <p:cNvSpPr>
            <a:spLocks/>
          </p:cNvSpPr>
          <p:nvPr/>
        </p:nvSpPr>
        <p:spPr bwMode="auto">
          <a:xfrm flipV="1">
            <a:off x="2105025" y="5895975"/>
            <a:ext cx="2181225" cy="220663"/>
          </a:xfrm>
          <a:custGeom>
            <a:avLst/>
            <a:gdLst>
              <a:gd name="T0" fmla="*/ 0 w 1374"/>
              <a:gd name="T1" fmla="*/ 2147483646 h 139"/>
              <a:gd name="T2" fmla="*/ 2147483646 w 1374"/>
              <a:gd name="T3" fmla="*/ 2147483646 h 139"/>
              <a:gd name="T4" fmla="*/ 2147483646 w 1374"/>
              <a:gd name="T5" fmla="*/ 2147483646 h 139"/>
              <a:gd name="T6" fmla="*/ 2147483646 w 1374"/>
              <a:gd name="T7" fmla="*/ 2147483646 h 139"/>
              <a:gd name="T8" fmla="*/ 2147483646 w 1374"/>
              <a:gd name="T9" fmla="*/ 2147483646 h 139"/>
              <a:gd name="T10" fmla="*/ 2147483646 w 1374"/>
              <a:gd name="T11" fmla="*/ 2147483646 h 139"/>
              <a:gd name="T12" fmla="*/ 2147483646 w 1374"/>
              <a:gd name="T13" fmla="*/ 2147483646 h 139"/>
              <a:gd name="T14" fmla="*/ 2147483646 w 1374"/>
              <a:gd name="T15" fmla="*/ 2147483646 h 139"/>
              <a:gd name="T16" fmla="*/ 2147483646 w 1374"/>
              <a:gd name="T17" fmla="*/ 2147483646 h 139"/>
              <a:gd name="T18" fmla="*/ 2147483646 w 1374"/>
              <a:gd name="T19" fmla="*/ 2147483646 h 139"/>
              <a:gd name="T20" fmla="*/ 2147483646 w 1374"/>
              <a:gd name="T21" fmla="*/ 2147483646 h 139"/>
              <a:gd name="T22" fmla="*/ 2147483646 w 1374"/>
              <a:gd name="T23" fmla="*/ 2147483646 h 139"/>
              <a:gd name="T24" fmla="*/ 2147483646 w 1374"/>
              <a:gd name="T25" fmla="*/ 2147483646 h 139"/>
              <a:gd name="T26" fmla="*/ 2147483646 w 1374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74"/>
              <a:gd name="T43" fmla="*/ 0 h 139"/>
              <a:gd name="T44" fmla="*/ 1374 w 1374"/>
              <a:gd name="T45" fmla="*/ 139 h 1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74" h="139">
                <a:moveTo>
                  <a:pt x="0" y="126"/>
                </a:moveTo>
                <a:cubicBezTo>
                  <a:pt x="24" y="118"/>
                  <a:pt x="62" y="124"/>
                  <a:pt x="90" y="120"/>
                </a:cubicBezTo>
                <a:cubicBezTo>
                  <a:pt x="141" y="126"/>
                  <a:pt x="195" y="139"/>
                  <a:pt x="246" y="126"/>
                </a:cubicBezTo>
                <a:cubicBezTo>
                  <a:pt x="265" y="97"/>
                  <a:pt x="256" y="115"/>
                  <a:pt x="270" y="72"/>
                </a:cubicBezTo>
                <a:cubicBezTo>
                  <a:pt x="273" y="62"/>
                  <a:pt x="270" y="50"/>
                  <a:pt x="276" y="42"/>
                </a:cubicBezTo>
                <a:cubicBezTo>
                  <a:pt x="280" y="37"/>
                  <a:pt x="288" y="38"/>
                  <a:pt x="294" y="36"/>
                </a:cubicBezTo>
                <a:cubicBezTo>
                  <a:pt x="330" y="0"/>
                  <a:pt x="310" y="11"/>
                  <a:pt x="396" y="24"/>
                </a:cubicBezTo>
                <a:cubicBezTo>
                  <a:pt x="409" y="26"/>
                  <a:pt x="420" y="32"/>
                  <a:pt x="432" y="36"/>
                </a:cubicBezTo>
                <a:cubicBezTo>
                  <a:pt x="438" y="38"/>
                  <a:pt x="450" y="42"/>
                  <a:pt x="450" y="42"/>
                </a:cubicBezTo>
                <a:cubicBezTo>
                  <a:pt x="518" y="110"/>
                  <a:pt x="573" y="109"/>
                  <a:pt x="672" y="114"/>
                </a:cubicBezTo>
                <a:cubicBezTo>
                  <a:pt x="716" y="129"/>
                  <a:pt x="696" y="129"/>
                  <a:pt x="732" y="120"/>
                </a:cubicBezTo>
                <a:cubicBezTo>
                  <a:pt x="797" y="122"/>
                  <a:pt x="907" y="137"/>
                  <a:pt x="984" y="126"/>
                </a:cubicBezTo>
                <a:cubicBezTo>
                  <a:pt x="1019" y="114"/>
                  <a:pt x="1070" y="124"/>
                  <a:pt x="1110" y="120"/>
                </a:cubicBezTo>
                <a:cubicBezTo>
                  <a:pt x="1199" y="126"/>
                  <a:pt x="1285" y="120"/>
                  <a:pt x="1374" y="12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21" name="Line 70"/>
          <p:cNvSpPr>
            <a:spLocks noChangeShapeType="1"/>
          </p:cNvSpPr>
          <p:nvPr/>
        </p:nvSpPr>
        <p:spPr bwMode="auto">
          <a:xfrm rot="5400000">
            <a:off x="2519363" y="6300788"/>
            <a:ext cx="32385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22" name="Line 70"/>
          <p:cNvSpPr>
            <a:spLocks noChangeShapeType="1"/>
          </p:cNvSpPr>
          <p:nvPr/>
        </p:nvSpPr>
        <p:spPr bwMode="auto">
          <a:xfrm rot="16200000" flipV="1">
            <a:off x="2519363" y="5726113"/>
            <a:ext cx="32385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23" name="TextBox 42"/>
          <p:cNvSpPr txBox="1">
            <a:spLocks noChangeArrowheads="1"/>
          </p:cNvSpPr>
          <p:nvPr/>
        </p:nvSpPr>
        <p:spPr bwMode="auto">
          <a:xfrm>
            <a:off x="2143125" y="6383338"/>
            <a:ext cx="1125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FF"/>
                </a:solidFill>
                <a:latin typeface="Times New Roman" panose="02020603050405020304" pitchFamily="18" charset="0"/>
              </a:rPr>
              <a:t>0.5 mV</a:t>
            </a:r>
          </a:p>
        </p:txBody>
      </p:sp>
    </p:spTree>
    <p:extLst>
      <p:ext uri="{BB962C8B-B14F-4D97-AF65-F5344CB8AC3E}">
        <p14:creationId xmlns:p14="http://schemas.microsoft.com/office/powerpoint/2010/main" val="292094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reeform 2"/>
          <p:cNvSpPr>
            <a:spLocks/>
          </p:cNvSpPr>
          <p:nvPr/>
        </p:nvSpPr>
        <p:spPr bwMode="auto">
          <a:xfrm rot="1705058" flipV="1">
            <a:off x="3213100" y="1708150"/>
            <a:ext cx="173038" cy="949325"/>
          </a:xfrm>
          <a:custGeom>
            <a:avLst/>
            <a:gdLst>
              <a:gd name="T0" fmla="*/ 2147483646 w 109"/>
              <a:gd name="T1" fmla="*/ 0 h 598"/>
              <a:gd name="T2" fmla="*/ 2147483646 w 109"/>
              <a:gd name="T3" fmla="*/ 2147483646 h 598"/>
              <a:gd name="T4" fmla="*/ 2147483646 w 109"/>
              <a:gd name="T5" fmla="*/ 2147483646 h 598"/>
              <a:gd name="T6" fmla="*/ 2147483646 w 109"/>
              <a:gd name="T7" fmla="*/ 2147483646 h 598"/>
              <a:gd name="T8" fmla="*/ 2147483646 w 109"/>
              <a:gd name="T9" fmla="*/ 2147483646 h 598"/>
              <a:gd name="T10" fmla="*/ 0 w 109"/>
              <a:gd name="T11" fmla="*/ 2147483646 h 598"/>
              <a:gd name="T12" fmla="*/ 2147483646 w 109"/>
              <a:gd name="T13" fmla="*/ 2147483646 h 598"/>
              <a:gd name="T14" fmla="*/ 2147483646 w 109"/>
              <a:gd name="T15" fmla="*/ 2147483646 h 598"/>
              <a:gd name="T16" fmla="*/ 2147483646 w 109"/>
              <a:gd name="T17" fmla="*/ 2147483646 h 5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598"/>
              <a:gd name="T29" fmla="*/ 109 w 109"/>
              <a:gd name="T30" fmla="*/ 598 h 5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598">
                <a:moveTo>
                  <a:pt x="109" y="0"/>
                </a:moveTo>
                <a:cubicBezTo>
                  <a:pt x="107" y="7"/>
                  <a:pt x="107" y="17"/>
                  <a:pt x="102" y="22"/>
                </a:cubicBezTo>
                <a:cubicBezTo>
                  <a:pt x="97" y="27"/>
                  <a:pt x="84" y="23"/>
                  <a:pt x="80" y="29"/>
                </a:cubicBezTo>
                <a:cubicBezTo>
                  <a:pt x="71" y="42"/>
                  <a:pt x="73" y="59"/>
                  <a:pt x="66" y="73"/>
                </a:cubicBezTo>
                <a:cubicBezTo>
                  <a:pt x="51" y="102"/>
                  <a:pt x="42" y="120"/>
                  <a:pt x="15" y="139"/>
                </a:cubicBezTo>
                <a:cubicBezTo>
                  <a:pt x="10" y="170"/>
                  <a:pt x="1" y="201"/>
                  <a:pt x="0" y="233"/>
                </a:cubicBezTo>
                <a:cubicBezTo>
                  <a:pt x="0" y="240"/>
                  <a:pt x="6" y="458"/>
                  <a:pt x="36" y="496"/>
                </a:cubicBezTo>
                <a:cubicBezTo>
                  <a:pt x="41" y="502"/>
                  <a:pt x="51" y="501"/>
                  <a:pt x="58" y="503"/>
                </a:cubicBezTo>
                <a:cubicBezTo>
                  <a:pt x="68" y="541"/>
                  <a:pt x="82" y="569"/>
                  <a:pt x="109" y="59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3" name="Freeform 3"/>
          <p:cNvSpPr>
            <a:spLocks/>
          </p:cNvSpPr>
          <p:nvPr/>
        </p:nvSpPr>
        <p:spPr bwMode="auto">
          <a:xfrm rot="1705058" flipV="1">
            <a:off x="2817813" y="1619250"/>
            <a:ext cx="498475" cy="533400"/>
          </a:xfrm>
          <a:custGeom>
            <a:avLst/>
            <a:gdLst>
              <a:gd name="T0" fmla="*/ 2147483646 w 314"/>
              <a:gd name="T1" fmla="*/ 0 h 336"/>
              <a:gd name="T2" fmla="*/ 2147483646 w 314"/>
              <a:gd name="T3" fmla="*/ 2147483646 h 336"/>
              <a:gd name="T4" fmla="*/ 2147483646 w 314"/>
              <a:gd name="T5" fmla="*/ 2147483646 h 336"/>
              <a:gd name="T6" fmla="*/ 2147483646 w 314"/>
              <a:gd name="T7" fmla="*/ 2147483646 h 336"/>
              <a:gd name="T8" fmla="*/ 2147483646 w 314"/>
              <a:gd name="T9" fmla="*/ 2147483646 h 336"/>
              <a:gd name="T10" fmla="*/ 2147483646 w 314"/>
              <a:gd name="T11" fmla="*/ 2147483646 h 336"/>
              <a:gd name="T12" fmla="*/ 2147483646 w 314"/>
              <a:gd name="T13" fmla="*/ 2147483646 h 336"/>
              <a:gd name="T14" fmla="*/ 0 w 314"/>
              <a:gd name="T15" fmla="*/ 2147483646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"/>
              <a:gd name="T25" fmla="*/ 0 h 336"/>
              <a:gd name="T26" fmla="*/ 314 w 31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" h="336">
                <a:moveTo>
                  <a:pt x="314" y="0"/>
                </a:moveTo>
                <a:cubicBezTo>
                  <a:pt x="264" y="16"/>
                  <a:pt x="297" y="52"/>
                  <a:pt x="270" y="80"/>
                </a:cubicBezTo>
                <a:cubicBezTo>
                  <a:pt x="262" y="88"/>
                  <a:pt x="251" y="90"/>
                  <a:pt x="241" y="95"/>
                </a:cubicBezTo>
                <a:cubicBezTo>
                  <a:pt x="238" y="105"/>
                  <a:pt x="241" y="117"/>
                  <a:pt x="233" y="124"/>
                </a:cubicBezTo>
                <a:cubicBezTo>
                  <a:pt x="222" y="134"/>
                  <a:pt x="204" y="133"/>
                  <a:pt x="190" y="139"/>
                </a:cubicBezTo>
                <a:cubicBezTo>
                  <a:pt x="160" y="151"/>
                  <a:pt x="142" y="167"/>
                  <a:pt x="110" y="175"/>
                </a:cubicBezTo>
                <a:cubicBezTo>
                  <a:pt x="37" y="212"/>
                  <a:pt x="104" y="167"/>
                  <a:pt x="66" y="314"/>
                </a:cubicBezTo>
                <a:cubicBezTo>
                  <a:pt x="60" y="336"/>
                  <a:pt x="4" y="328"/>
                  <a:pt x="0" y="328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4" name="Freeform 4"/>
          <p:cNvSpPr>
            <a:spLocks/>
          </p:cNvSpPr>
          <p:nvPr/>
        </p:nvSpPr>
        <p:spPr bwMode="auto">
          <a:xfrm rot="1705058" flipV="1">
            <a:off x="3287713" y="1289050"/>
            <a:ext cx="247650" cy="658813"/>
          </a:xfrm>
          <a:custGeom>
            <a:avLst/>
            <a:gdLst>
              <a:gd name="T0" fmla="*/ 2147483646 w 156"/>
              <a:gd name="T1" fmla="*/ 0 h 415"/>
              <a:gd name="T2" fmla="*/ 2147483646 w 156"/>
              <a:gd name="T3" fmla="*/ 2147483646 h 415"/>
              <a:gd name="T4" fmla="*/ 2147483646 w 156"/>
              <a:gd name="T5" fmla="*/ 2147483646 h 415"/>
              <a:gd name="T6" fmla="*/ 0 w 156"/>
              <a:gd name="T7" fmla="*/ 2147483646 h 415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415"/>
              <a:gd name="T14" fmla="*/ 156 w 156"/>
              <a:gd name="T15" fmla="*/ 415 h 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415">
                <a:moveTo>
                  <a:pt x="146" y="0"/>
                </a:moveTo>
                <a:cubicBezTo>
                  <a:pt x="100" y="89"/>
                  <a:pt x="156" y="101"/>
                  <a:pt x="109" y="240"/>
                </a:cubicBezTo>
                <a:cubicBezTo>
                  <a:pt x="99" y="269"/>
                  <a:pt x="54" y="267"/>
                  <a:pt x="29" y="284"/>
                </a:cubicBezTo>
                <a:cubicBezTo>
                  <a:pt x="3" y="334"/>
                  <a:pt x="0" y="356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5" name="Freeform 5"/>
          <p:cNvSpPr>
            <a:spLocks/>
          </p:cNvSpPr>
          <p:nvPr/>
        </p:nvSpPr>
        <p:spPr bwMode="auto">
          <a:xfrm rot="1705058" flipV="1">
            <a:off x="3060700" y="1598613"/>
            <a:ext cx="96838" cy="254000"/>
          </a:xfrm>
          <a:custGeom>
            <a:avLst/>
            <a:gdLst>
              <a:gd name="T0" fmla="*/ 0 w 61"/>
              <a:gd name="T1" fmla="*/ 0 h 160"/>
              <a:gd name="T2" fmla="*/ 2147483646 w 61"/>
              <a:gd name="T3" fmla="*/ 2147483646 h 160"/>
              <a:gd name="T4" fmla="*/ 0 60000 65536"/>
              <a:gd name="T5" fmla="*/ 0 60000 65536"/>
              <a:gd name="T6" fmla="*/ 0 w 61"/>
              <a:gd name="T7" fmla="*/ 0 h 160"/>
              <a:gd name="T8" fmla="*/ 61 w 61"/>
              <a:gd name="T9" fmla="*/ 160 h 1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" h="160">
                <a:moveTo>
                  <a:pt x="0" y="0"/>
                </a:moveTo>
                <a:cubicBezTo>
                  <a:pt x="61" y="19"/>
                  <a:pt x="59" y="110"/>
                  <a:pt x="59" y="160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6" name="Freeform 6"/>
          <p:cNvSpPr>
            <a:spLocks/>
          </p:cNvSpPr>
          <p:nvPr/>
        </p:nvSpPr>
        <p:spPr bwMode="auto">
          <a:xfrm rot="1705058" flipV="1">
            <a:off x="3236913" y="2192338"/>
            <a:ext cx="649287" cy="61912"/>
          </a:xfrm>
          <a:custGeom>
            <a:avLst/>
            <a:gdLst>
              <a:gd name="T0" fmla="*/ 0 w 409"/>
              <a:gd name="T1" fmla="*/ 2147483646 h 39"/>
              <a:gd name="T2" fmla="*/ 2147483646 w 409"/>
              <a:gd name="T3" fmla="*/ 0 h 39"/>
              <a:gd name="T4" fmla="*/ 2147483646 w 409"/>
              <a:gd name="T5" fmla="*/ 2147483646 h 39"/>
              <a:gd name="T6" fmla="*/ 2147483646 w 409"/>
              <a:gd name="T7" fmla="*/ 2147483646 h 3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39"/>
              <a:gd name="T14" fmla="*/ 409 w 409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39">
                <a:moveTo>
                  <a:pt x="0" y="36"/>
                </a:moveTo>
                <a:cubicBezTo>
                  <a:pt x="36" y="27"/>
                  <a:pt x="69" y="16"/>
                  <a:pt x="102" y="0"/>
                </a:cubicBezTo>
                <a:cubicBezTo>
                  <a:pt x="151" y="6"/>
                  <a:pt x="169" y="20"/>
                  <a:pt x="212" y="29"/>
                </a:cubicBezTo>
                <a:cubicBezTo>
                  <a:pt x="264" y="39"/>
                  <a:pt x="363" y="36"/>
                  <a:pt x="409" y="3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7" name="Freeform 7"/>
          <p:cNvSpPr>
            <a:spLocks/>
          </p:cNvSpPr>
          <p:nvPr/>
        </p:nvSpPr>
        <p:spPr bwMode="auto">
          <a:xfrm rot="1705058" flipV="1">
            <a:off x="3549650" y="1327150"/>
            <a:ext cx="417513" cy="369888"/>
          </a:xfrm>
          <a:custGeom>
            <a:avLst/>
            <a:gdLst>
              <a:gd name="T0" fmla="*/ 0 w 263"/>
              <a:gd name="T1" fmla="*/ 0 h 233"/>
              <a:gd name="T2" fmla="*/ 2147483646 w 263"/>
              <a:gd name="T3" fmla="*/ 2147483646 h 233"/>
              <a:gd name="T4" fmla="*/ 2147483646 w 263"/>
              <a:gd name="T5" fmla="*/ 2147483646 h 233"/>
              <a:gd name="T6" fmla="*/ 2147483646 w 263"/>
              <a:gd name="T7" fmla="*/ 2147483646 h 233"/>
              <a:gd name="T8" fmla="*/ 2147483646 w 263"/>
              <a:gd name="T9" fmla="*/ 2147483646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233"/>
              <a:gd name="T17" fmla="*/ 263 w 263"/>
              <a:gd name="T18" fmla="*/ 233 h 2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233">
                <a:moveTo>
                  <a:pt x="0" y="0"/>
                </a:moveTo>
                <a:cubicBezTo>
                  <a:pt x="44" y="14"/>
                  <a:pt x="37" y="59"/>
                  <a:pt x="66" y="88"/>
                </a:cubicBezTo>
                <a:cubicBezTo>
                  <a:pt x="74" y="96"/>
                  <a:pt x="86" y="97"/>
                  <a:pt x="95" y="102"/>
                </a:cubicBezTo>
                <a:cubicBezTo>
                  <a:pt x="137" y="126"/>
                  <a:pt x="179" y="155"/>
                  <a:pt x="226" y="168"/>
                </a:cubicBezTo>
                <a:cubicBezTo>
                  <a:pt x="257" y="229"/>
                  <a:pt x="239" y="212"/>
                  <a:pt x="263" y="23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8" name="Freeform 8"/>
          <p:cNvSpPr>
            <a:spLocks/>
          </p:cNvSpPr>
          <p:nvPr/>
        </p:nvSpPr>
        <p:spPr bwMode="auto">
          <a:xfrm rot="1705058" flipV="1">
            <a:off x="3071813" y="1385888"/>
            <a:ext cx="358775" cy="658812"/>
          </a:xfrm>
          <a:custGeom>
            <a:avLst/>
            <a:gdLst>
              <a:gd name="T0" fmla="*/ 2147483646 w 226"/>
              <a:gd name="T1" fmla="*/ 0 h 415"/>
              <a:gd name="T2" fmla="*/ 2147483646 w 226"/>
              <a:gd name="T3" fmla="*/ 2147483646 h 415"/>
              <a:gd name="T4" fmla="*/ 2147483646 w 226"/>
              <a:gd name="T5" fmla="*/ 2147483646 h 415"/>
              <a:gd name="T6" fmla="*/ 2147483646 w 226"/>
              <a:gd name="T7" fmla="*/ 2147483646 h 415"/>
              <a:gd name="T8" fmla="*/ 2147483646 w 226"/>
              <a:gd name="T9" fmla="*/ 2147483646 h 415"/>
              <a:gd name="T10" fmla="*/ 2147483646 w 226"/>
              <a:gd name="T11" fmla="*/ 2147483646 h 415"/>
              <a:gd name="T12" fmla="*/ 0 w 226"/>
              <a:gd name="T13" fmla="*/ 2147483646 h 4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"/>
              <a:gd name="T22" fmla="*/ 0 h 415"/>
              <a:gd name="T23" fmla="*/ 226 w 226"/>
              <a:gd name="T24" fmla="*/ 415 h 4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" h="415">
                <a:moveTo>
                  <a:pt x="226" y="0"/>
                </a:moveTo>
                <a:cubicBezTo>
                  <a:pt x="187" y="9"/>
                  <a:pt x="185" y="23"/>
                  <a:pt x="168" y="58"/>
                </a:cubicBezTo>
                <a:cubicBezTo>
                  <a:pt x="165" y="107"/>
                  <a:pt x="166" y="156"/>
                  <a:pt x="160" y="204"/>
                </a:cubicBezTo>
                <a:cubicBezTo>
                  <a:pt x="157" y="229"/>
                  <a:pt x="110" y="298"/>
                  <a:pt x="102" y="313"/>
                </a:cubicBezTo>
                <a:cubicBezTo>
                  <a:pt x="92" y="333"/>
                  <a:pt x="98" y="346"/>
                  <a:pt x="80" y="364"/>
                </a:cubicBezTo>
                <a:cubicBezTo>
                  <a:pt x="72" y="372"/>
                  <a:pt x="23" y="390"/>
                  <a:pt x="15" y="393"/>
                </a:cubicBezTo>
                <a:cubicBezTo>
                  <a:pt x="10" y="400"/>
                  <a:pt x="0" y="415"/>
                  <a:pt x="0" y="415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9" name="Freeform 9"/>
          <p:cNvSpPr>
            <a:spLocks/>
          </p:cNvSpPr>
          <p:nvPr/>
        </p:nvSpPr>
        <p:spPr bwMode="auto">
          <a:xfrm rot="1705058" flipV="1">
            <a:off x="2620963" y="1968500"/>
            <a:ext cx="601662" cy="242888"/>
          </a:xfrm>
          <a:custGeom>
            <a:avLst/>
            <a:gdLst>
              <a:gd name="T0" fmla="*/ 2147483646 w 379"/>
              <a:gd name="T1" fmla="*/ 0 h 153"/>
              <a:gd name="T2" fmla="*/ 2147483646 w 379"/>
              <a:gd name="T3" fmla="*/ 2147483646 h 153"/>
              <a:gd name="T4" fmla="*/ 2147483646 w 379"/>
              <a:gd name="T5" fmla="*/ 2147483646 h 153"/>
              <a:gd name="T6" fmla="*/ 0 w 379"/>
              <a:gd name="T7" fmla="*/ 2147483646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379"/>
              <a:gd name="T13" fmla="*/ 0 h 153"/>
              <a:gd name="T14" fmla="*/ 379 w 379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9" h="153">
                <a:moveTo>
                  <a:pt x="379" y="0"/>
                </a:moveTo>
                <a:cubicBezTo>
                  <a:pt x="263" y="8"/>
                  <a:pt x="265" y="11"/>
                  <a:pt x="175" y="58"/>
                </a:cubicBezTo>
                <a:cubicBezTo>
                  <a:pt x="147" y="116"/>
                  <a:pt x="131" y="122"/>
                  <a:pt x="66" y="138"/>
                </a:cubicBezTo>
                <a:cubicBezTo>
                  <a:pt x="44" y="143"/>
                  <a:pt x="0" y="153"/>
                  <a:pt x="0" y="153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0" name="Freeform 10"/>
          <p:cNvSpPr>
            <a:spLocks/>
          </p:cNvSpPr>
          <p:nvPr/>
        </p:nvSpPr>
        <p:spPr bwMode="auto">
          <a:xfrm rot="1705058" flipV="1">
            <a:off x="2778125" y="1508125"/>
            <a:ext cx="149225" cy="406400"/>
          </a:xfrm>
          <a:custGeom>
            <a:avLst/>
            <a:gdLst>
              <a:gd name="T0" fmla="*/ 2147483646 w 94"/>
              <a:gd name="T1" fmla="*/ 0 h 256"/>
              <a:gd name="T2" fmla="*/ 2147483646 w 94"/>
              <a:gd name="T3" fmla="*/ 2147483646 h 256"/>
              <a:gd name="T4" fmla="*/ 2147483646 w 94"/>
              <a:gd name="T5" fmla="*/ 2147483646 h 256"/>
              <a:gd name="T6" fmla="*/ 0 w 94"/>
              <a:gd name="T7" fmla="*/ 214748364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256"/>
              <a:gd name="T14" fmla="*/ 94 w 9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256">
                <a:moveTo>
                  <a:pt x="94" y="0"/>
                </a:moveTo>
                <a:cubicBezTo>
                  <a:pt x="82" y="50"/>
                  <a:pt x="89" y="117"/>
                  <a:pt x="43" y="146"/>
                </a:cubicBezTo>
                <a:cubicBezTo>
                  <a:pt x="38" y="178"/>
                  <a:pt x="41" y="211"/>
                  <a:pt x="29" y="241"/>
                </a:cubicBezTo>
                <a:cubicBezTo>
                  <a:pt x="25" y="251"/>
                  <a:pt x="0" y="256"/>
                  <a:pt x="0" y="256"/>
                </a:cubicBez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1" name="Freeform 11"/>
          <p:cNvSpPr>
            <a:spLocks/>
          </p:cNvSpPr>
          <p:nvPr/>
        </p:nvSpPr>
        <p:spPr bwMode="auto">
          <a:xfrm rot="6959852" flipV="1">
            <a:off x="5021263" y="2659062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7052" name="Freeform 12"/>
          <p:cNvSpPr>
            <a:spLocks/>
          </p:cNvSpPr>
          <p:nvPr/>
        </p:nvSpPr>
        <p:spPr bwMode="auto">
          <a:xfrm rot="-7105058" flipH="1" flipV="1">
            <a:off x="3332956" y="1685132"/>
            <a:ext cx="560387" cy="101600"/>
          </a:xfrm>
          <a:custGeom>
            <a:avLst/>
            <a:gdLst>
              <a:gd name="T0" fmla="*/ 2147483646 w 348"/>
              <a:gd name="T1" fmla="*/ 2147483646 h 56"/>
              <a:gd name="T2" fmla="*/ 2147483646 w 348"/>
              <a:gd name="T3" fmla="*/ 0 h 56"/>
              <a:gd name="T4" fmla="*/ 2147483646 w 348"/>
              <a:gd name="T5" fmla="*/ 2147483646 h 56"/>
              <a:gd name="T6" fmla="*/ 2147483646 w 348"/>
              <a:gd name="T7" fmla="*/ 0 h 56"/>
              <a:gd name="T8" fmla="*/ 2147483646 w 348"/>
              <a:gd name="T9" fmla="*/ 2147483646 h 56"/>
              <a:gd name="T10" fmla="*/ 2147483646 w 348"/>
              <a:gd name="T11" fmla="*/ 2147483646 h 56"/>
              <a:gd name="T12" fmla="*/ 2147483646 w 348"/>
              <a:gd name="T13" fmla="*/ 2147483646 h 56"/>
              <a:gd name="T14" fmla="*/ 0 w 348"/>
              <a:gd name="T15" fmla="*/ 2147483646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8"/>
              <a:gd name="T25" fmla="*/ 0 h 56"/>
              <a:gd name="T26" fmla="*/ 348 w 348"/>
              <a:gd name="T27" fmla="*/ 56 h 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8" h="56">
                <a:moveTo>
                  <a:pt x="348" y="12"/>
                </a:moveTo>
                <a:cubicBezTo>
                  <a:pt x="331" y="8"/>
                  <a:pt x="313" y="6"/>
                  <a:pt x="296" y="0"/>
                </a:cubicBezTo>
                <a:cubicBezTo>
                  <a:pt x="276" y="3"/>
                  <a:pt x="256" y="7"/>
                  <a:pt x="236" y="12"/>
                </a:cubicBezTo>
                <a:cubicBezTo>
                  <a:pt x="210" y="3"/>
                  <a:pt x="183" y="2"/>
                  <a:pt x="156" y="0"/>
                </a:cubicBezTo>
                <a:cubicBezTo>
                  <a:pt x="132" y="6"/>
                  <a:pt x="84" y="12"/>
                  <a:pt x="84" y="12"/>
                </a:cubicBezTo>
                <a:cubicBezTo>
                  <a:pt x="69" y="22"/>
                  <a:pt x="57" y="28"/>
                  <a:pt x="40" y="32"/>
                </a:cubicBezTo>
                <a:cubicBezTo>
                  <a:pt x="11" y="51"/>
                  <a:pt x="48" y="28"/>
                  <a:pt x="12" y="48"/>
                </a:cubicBezTo>
                <a:cubicBezTo>
                  <a:pt x="8" y="50"/>
                  <a:pt x="0" y="56"/>
                  <a:pt x="0" y="56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3" name="Freeform 13"/>
          <p:cNvSpPr>
            <a:spLocks/>
          </p:cNvSpPr>
          <p:nvPr/>
        </p:nvSpPr>
        <p:spPr bwMode="auto">
          <a:xfrm rot="-7105058" flipH="1" flipV="1">
            <a:off x="3228975" y="1765300"/>
            <a:ext cx="419100" cy="38100"/>
          </a:xfrm>
          <a:custGeom>
            <a:avLst/>
            <a:gdLst>
              <a:gd name="T0" fmla="*/ 2147483646 w 264"/>
              <a:gd name="T1" fmla="*/ 2147483646 h 24"/>
              <a:gd name="T2" fmla="*/ 2147483646 w 264"/>
              <a:gd name="T3" fmla="*/ 0 h 24"/>
              <a:gd name="T4" fmla="*/ 2147483646 w 264"/>
              <a:gd name="T5" fmla="*/ 2147483646 h 24"/>
              <a:gd name="T6" fmla="*/ 2147483646 w 264"/>
              <a:gd name="T7" fmla="*/ 2147483646 h 24"/>
              <a:gd name="T8" fmla="*/ 0 w 264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4"/>
              <a:gd name="T17" fmla="*/ 264 w 26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4">
                <a:moveTo>
                  <a:pt x="264" y="24"/>
                </a:moveTo>
                <a:cubicBezTo>
                  <a:pt x="217" y="1"/>
                  <a:pt x="162" y="14"/>
                  <a:pt x="112" y="0"/>
                </a:cubicBezTo>
                <a:cubicBezTo>
                  <a:pt x="79" y="3"/>
                  <a:pt x="59" y="7"/>
                  <a:pt x="28" y="12"/>
                </a:cubicBezTo>
                <a:cubicBezTo>
                  <a:pt x="24" y="15"/>
                  <a:pt x="20" y="18"/>
                  <a:pt x="16" y="20"/>
                </a:cubicBezTo>
                <a:cubicBezTo>
                  <a:pt x="11" y="22"/>
                  <a:pt x="0" y="24"/>
                  <a:pt x="0" y="2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4" name="Freeform 14"/>
          <p:cNvSpPr>
            <a:spLocks/>
          </p:cNvSpPr>
          <p:nvPr/>
        </p:nvSpPr>
        <p:spPr bwMode="auto">
          <a:xfrm rot="6959852" flipV="1">
            <a:off x="2898776" y="267017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7055" name="Freeform 15"/>
          <p:cNvSpPr>
            <a:spLocks/>
          </p:cNvSpPr>
          <p:nvPr/>
        </p:nvSpPr>
        <p:spPr bwMode="auto">
          <a:xfrm>
            <a:off x="2946400" y="1962150"/>
            <a:ext cx="1943100" cy="1246188"/>
          </a:xfrm>
          <a:custGeom>
            <a:avLst/>
            <a:gdLst>
              <a:gd name="T0" fmla="*/ 2147483646 w 1224"/>
              <a:gd name="T1" fmla="*/ 2147483646 h 785"/>
              <a:gd name="T2" fmla="*/ 2147483646 w 1224"/>
              <a:gd name="T3" fmla="*/ 2147483646 h 785"/>
              <a:gd name="T4" fmla="*/ 2147483646 w 1224"/>
              <a:gd name="T5" fmla="*/ 2147483646 h 785"/>
              <a:gd name="T6" fmla="*/ 2147483646 w 1224"/>
              <a:gd name="T7" fmla="*/ 2147483646 h 785"/>
              <a:gd name="T8" fmla="*/ 2147483646 w 1224"/>
              <a:gd name="T9" fmla="*/ 2147483646 h 785"/>
              <a:gd name="T10" fmla="*/ 2147483646 w 1224"/>
              <a:gd name="T11" fmla="*/ 2147483646 h 785"/>
              <a:gd name="T12" fmla="*/ 2147483646 w 1224"/>
              <a:gd name="T13" fmla="*/ 2147483646 h 785"/>
              <a:gd name="T14" fmla="*/ 2147483646 w 1224"/>
              <a:gd name="T15" fmla="*/ 2147483646 h 785"/>
              <a:gd name="T16" fmla="*/ 2147483646 w 1224"/>
              <a:gd name="T17" fmla="*/ 2147483646 h 785"/>
              <a:gd name="T18" fmla="*/ 0 w 1224"/>
              <a:gd name="T19" fmla="*/ 2147483646 h 7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24"/>
              <a:gd name="T31" fmla="*/ 0 h 785"/>
              <a:gd name="T32" fmla="*/ 1224 w 1224"/>
              <a:gd name="T33" fmla="*/ 785 h 7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24" h="785">
                <a:moveTo>
                  <a:pt x="1224" y="785"/>
                </a:moveTo>
                <a:cubicBezTo>
                  <a:pt x="1208" y="777"/>
                  <a:pt x="1116" y="784"/>
                  <a:pt x="1063" y="778"/>
                </a:cubicBezTo>
                <a:cubicBezTo>
                  <a:pt x="1009" y="769"/>
                  <a:pt x="922" y="777"/>
                  <a:pt x="898" y="733"/>
                </a:cubicBezTo>
                <a:cubicBezTo>
                  <a:pt x="874" y="689"/>
                  <a:pt x="924" y="585"/>
                  <a:pt x="919" y="514"/>
                </a:cubicBezTo>
                <a:cubicBezTo>
                  <a:pt x="892" y="436"/>
                  <a:pt x="916" y="372"/>
                  <a:pt x="868" y="305"/>
                </a:cubicBezTo>
                <a:cubicBezTo>
                  <a:pt x="822" y="192"/>
                  <a:pt x="745" y="115"/>
                  <a:pt x="668" y="36"/>
                </a:cubicBezTo>
                <a:cubicBezTo>
                  <a:pt x="613" y="5"/>
                  <a:pt x="577" y="23"/>
                  <a:pt x="519" y="3"/>
                </a:cubicBezTo>
                <a:cubicBezTo>
                  <a:pt x="512" y="0"/>
                  <a:pt x="406" y="17"/>
                  <a:pt x="399" y="15"/>
                </a:cubicBezTo>
                <a:cubicBezTo>
                  <a:pt x="386" y="9"/>
                  <a:pt x="214" y="20"/>
                  <a:pt x="204" y="21"/>
                </a:cubicBezTo>
                <a:cubicBezTo>
                  <a:pt x="159" y="30"/>
                  <a:pt x="0" y="150"/>
                  <a:pt x="0" y="15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4735513" y="1244600"/>
            <a:ext cx="1346200" cy="1368425"/>
            <a:chOff x="1543" y="956"/>
            <a:chExt cx="848" cy="862"/>
          </a:xfrm>
        </p:grpSpPr>
        <p:sp>
          <p:nvSpPr>
            <p:cNvPr id="87078" name="Freeform 17"/>
            <p:cNvSpPr>
              <a:spLocks/>
            </p:cNvSpPr>
            <p:nvPr/>
          </p:nvSpPr>
          <p:spPr bwMode="auto">
            <a:xfrm rot="1705058" flipV="1">
              <a:off x="1916" y="1220"/>
              <a:ext cx="109" cy="598"/>
            </a:xfrm>
            <a:custGeom>
              <a:avLst/>
              <a:gdLst>
                <a:gd name="T0" fmla="*/ 109 w 109"/>
                <a:gd name="T1" fmla="*/ 0 h 598"/>
                <a:gd name="T2" fmla="*/ 102 w 109"/>
                <a:gd name="T3" fmla="*/ 22 h 598"/>
                <a:gd name="T4" fmla="*/ 80 w 109"/>
                <a:gd name="T5" fmla="*/ 29 h 598"/>
                <a:gd name="T6" fmla="*/ 66 w 109"/>
                <a:gd name="T7" fmla="*/ 73 h 598"/>
                <a:gd name="T8" fmla="*/ 15 w 109"/>
                <a:gd name="T9" fmla="*/ 139 h 598"/>
                <a:gd name="T10" fmla="*/ 0 w 109"/>
                <a:gd name="T11" fmla="*/ 233 h 598"/>
                <a:gd name="T12" fmla="*/ 36 w 109"/>
                <a:gd name="T13" fmla="*/ 496 h 598"/>
                <a:gd name="T14" fmla="*/ 58 w 109"/>
                <a:gd name="T15" fmla="*/ 503 h 598"/>
                <a:gd name="T16" fmla="*/ 109 w 109"/>
                <a:gd name="T17" fmla="*/ 598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79" name="Freeform 18"/>
            <p:cNvSpPr>
              <a:spLocks/>
            </p:cNvSpPr>
            <p:nvPr/>
          </p:nvSpPr>
          <p:spPr bwMode="auto">
            <a:xfrm rot="1705058" flipV="1">
              <a:off x="1667" y="1164"/>
              <a:ext cx="314" cy="336"/>
            </a:xfrm>
            <a:custGeom>
              <a:avLst/>
              <a:gdLst>
                <a:gd name="T0" fmla="*/ 314 w 314"/>
                <a:gd name="T1" fmla="*/ 0 h 336"/>
                <a:gd name="T2" fmla="*/ 270 w 314"/>
                <a:gd name="T3" fmla="*/ 80 h 336"/>
                <a:gd name="T4" fmla="*/ 241 w 314"/>
                <a:gd name="T5" fmla="*/ 95 h 336"/>
                <a:gd name="T6" fmla="*/ 233 w 314"/>
                <a:gd name="T7" fmla="*/ 124 h 336"/>
                <a:gd name="T8" fmla="*/ 190 w 314"/>
                <a:gd name="T9" fmla="*/ 139 h 336"/>
                <a:gd name="T10" fmla="*/ 110 w 314"/>
                <a:gd name="T11" fmla="*/ 175 h 336"/>
                <a:gd name="T12" fmla="*/ 66 w 314"/>
                <a:gd name="T13" fmla="*/ 314 h 336"/>
                <a:gd name="T14" fmla="*/ 0 w 314"/>
                <a:gd name="T15" fmla="*/ 32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80" name="Freeform 19"/>
            <p:cNvSpPr>
              <a:spLocks/>
            </p:cNvSpPr>
            <p:nvPr/>
          </p:nvSpPr>
          <p:spPr bwMode="auto">
            <a:xfrm rot="1705058" flipV="1">
              <a:off x="1963" y="956"/>
              <a:ext cx="156" cy="415"/>
            </a:xfrm>
            <a:custGeom>
              <a:avLst/>
              <a:gdLst>
                <a:gd name="T0" fmla="*/ 146 w 156"/>
                <a:gd name="T1" fmla="*/ 0 h 415"/>
                <a:gd name="T2" fmla="*/ 109 w 156"/>
                <a:gd name="T3" fmla="*/ 240 h 415"/>
                <a:gd name="T4" fmla="*/ 29 w 156"/>
                <a:gd name="T5" fmla="*/ 284 h 415"/>
                <a:gd name="T6" fmla="*/ 0 w 156"/>
                <a:gd name="T7" fmla="*/ 415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81" name="Freeform 20"/>
            <p:cNvSpPr>
              <a:spLocks/>
            </p:cNvSpPr>
            <p:nvPr/>
          </p:nvSpPr>
          <p:spPr bwMode="auto">
            <a:xfrm rot="1705058" flipV="1">
              <a:off x="1820" y="1151"/>
              <a:ext cx="61" cy="160"/>
            </a:xfrm>
            <a:custGeom>
              <a:avLst/>
              <a:gdLst>
                <a:gd name="T0" fmla="*/ 0 w 61"/>
                <a:gd name="T1" fmla="*/ 0 h 160"/>
                <a:gd name="T2" fmla="*/ 59 w 61"/>
                <a:gd name="T3" fmla="*/ 160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82" name="Freeform 21"/>
            <p:cNvSpPr>
              <a:spLocks/>
            </p:cNvSpPr>
            <p:nvPr/>
          </p:nvSpPr>
          <p:spPr bwMode="auto">
            <a:xfrm rot="1705058" flipV="1">
              <a:off x="1931" y="1525"/>
              <a:ext cx="409" cy="39"/>
            </a:xfrm>
            <a:custGeom>
              <a:avLst/>
              <a:gdLst>
                <a:gd name="T0" fmla="*/ 0 w 409"/>
                <a:gd name="T1" fmla="*/ 36 h 39"/>
                <a:gd name="T2" fmla="*/ 102 w 409"/>
                <a:gd name="T3" fmla="*/ 0 h 39"/>
                <a:gd name="T4" fmla="*/ 212 w 409"/>
                <a:gd name="T5" fmla="*/ 29 h 39"/>
                <a:gd name="T6" fmla="*/ 409 w 409"/>
                <a:gd name="T7" fmla="*/ 3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83" name="Freeform 22"/>
            <p:cNvSpPr>
              <a:spLocks/>
            </p:cNvSpPr>
            <p:nvPr/>
          </p:nvSpPr>
          <p:spPr bwMode="auto">
            <a:xfrm rot="1705058" flipV="1">
              <a:off x="2128" y="980"/>
              <a:ext cx="263" cy="233"/>
            </a:xfrm>
            <a:custGeom>
              <a:avLst/>
              <a:gdLst>
                <a:gd name="T0" fmla="*/ 0 w 263"/>
                <a:gd name="T1" fmla="*/ 0 h 233"/>
                <a:gd name="T2" fmla="*/ 66 w 263"/>
                <a:gd name="T3" fmla="*/ 88 h 233"/>
                <a:gd name="T4" fmla="*/ 95 w 263"/>
                <a:gd name="T5" fmla="*/ 102 h 233"/>
                <a:gd name="T6" fmla="*/ 226 w 263"/>
                <a:gd name="T7" fmla="*/ 168 h 233"/>
                <a:gd name="T8" fmla="*/ 263 w 263"/>
                <a:gd name="T9" fmla="*/ 233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84" name="Freeform 23"/>
            <p:cNvSpPr>
              <a:spLocks/>
            </p:cNvSpPr>
            <p:nvPr/>
          </p:nvSpPr>
          <p:spPr bwMode="auto">
            <a:xfrm rot="1705058" flipV="1">
              <a:off x="1827" y="1017"/>
              <a:ext cx="226" cy="415"/>
            </a:xfrm>
            <a:custGeom>
              <a:avLst/>
              <a:gdLst>
                <a:gd name="T0" fmla="*/ 226 w 226"/>
                <a:gd name="T1" fmla="*/ 0 h 415"/>
                <a:gd name="T2" fmla="*/ 168 w 226"/>
                <a:gd name="T3" fmla="*/ 58 h 415"/>
                <a:gd name="T4" fmla="*/ 160 w 226"/>
                <a:gd name="T5" fmla="*/ 204 h 415"/>
                <a:gd name="T6" fmla="*/ 102 w 226"/>
                <a:gd name="T7" fmla="*/ 313 h 415"/>
                <a:gd name="T8" fmla="*/ 80 w 226"/>
                <a:gd name="T9" fmla="*/ 364 h 415"/>
                <a:gd name="T10" fmla="*/ 15 w 226"/>
                <a:gd name="T11" fmla="*/ 393 h 415"/>
                <a:gd name="T12" fmla="*/ 0 w 226"/>
                <a:gd name="T13" fmla="*/ 415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85" name="Freeform 24"/>
            <p:cNvSpPr>
              <a:spLocks/>
            </p:cNvSpPr>
            <p:nvPr/>
          </p:nvSpPr>
          <p:spPr bwMode="auto">
            <a:xfrm rot="1705058" flipV="1">
              <a:off x="1543" y="1384"/>
              <a:ext cx="379" cy="153"/>
            </a:xfrm>
            <a:custGeom>
              <a:avLst/>
              <a:gdLst>
                <a:gd name="T0" fmla="*/ 379 w 379"/>
                <a:gd name="T1" fmla="*/ 0 h 153"/>
                <a:gd name="T2" fmla="*/ 175 w 379"/>
                <a:gd name="T3" fmla="*/ 58 h 153"/>
                <a:gd name="T4" fmla="*/ 66 w 379"/>
                <a:gd name="T5" fmla="*/ 138 h 153"/>
                <a:gd name="T6" fmla="*/ 0 w 37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86" name="Freeform 25"/>
            <p:cNvSpPr>
              <a:spLocks/>
            </p:cNvSpPr>
            <p:nvPr/>
          </p:nvSpPr>
          <p:spPr bwMode="auto">
            <a:xfrm rot="1705058" flipV="1">
              <a:off x="1642" y="1094"/>
              <a:ext cx="94" cy="256"/>
            </a:xfrm>
            <a:custGeom>
              <a:avLst/>
              <a:gdLst>
                <a:gd name="T0" fmla="*/ 94 w 94"/>
                <a:gd name="T1" fmla="*/ 0 h 256"/>
                <a:gd name="T2" fmla="*/ 43 w 94"/>
                <a:gd name="T3" fmla="*/ 146 h 256"/>
                <a:gd name="T4" fmla="*/ 29 w 94"/>
                <a:gd name="T5" fmla="*/ 241 h 256"/>
                <a:gd name="T6" fmla="*/ 0 w 9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7057" name="Text Box 26"/>
          <p:cNvSpPr txBox="1">
            <a:spLocks noChangeArrowheads="1"/>
          </p:cNvSpPr>
          <p:nvPr/>
        </p:nvSpPr>
        <p:spPr bwMode="auto">
          <a:xfrm>
            <a:off x="4784725" y="544513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7058" name="Text Box 27"/>
          <p:cNvSpPr txBox="1">
            <a:spLocks noChangeArrowheads="1"/>
          </p:cNvSpPr>
          <p:nvPr/>
        </p:nvSpPr>
        <p:spPr bwMode="auto">
          <a:xfrm>
            <a:off x="2573338" y="544513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7059" name="Text Box 28"/>
          <p:cNvSpPr txBox="1">
            <a:spLocks noChangeArrowheads="1"/>
          </p:cNvSpPr>
          <p:nvPr/>
        </p:nvSpPr>
        <p:spPr bwMode="auto">
          <a:xfrm>
            <a:off x="650875" y="3784600"/>
            <a:ext cx="313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neuron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  <a:r>
              <a:rPr lang="en-US" altLang="en-US" sz="2400">
                <a:latin typeface="Times New Roman" panose="02020603050405020304" pitchFamily="18" charset="0"/>
              </a:rPr>
              <a:t> emits a spike:</a:t>
            </a:r>
          </a:p>
        </p:txBody>
      </p:sp>
      <p:grpSp>
        <p:nvGrpSpPr>
          <p:cNvPr id="87060" name="Group 29"/>
          <p:cNvGrpSpPr>
            <a:grpSpLocks/>
          </p:cNvGrpSpPr>
          <p:nvPr/>
        </p:nvGrpSpPr>
        <p:grpSpPr bwMode="auto">
          <a:xfrm>
            <a:off x="2087563" y="4551363"/>
            <a:ext cx="2259012" cy="1881187"/>
            <a:chOff x="853" y="2711"/>
            <a:chExt cx="3709" cy="1185"/>
          </a:xfrm>
        </p:grpSpPr>
        <p:sp>
          <p:nvSpPr>
            <p:cNvPr id="87076" name="Line 30"/>
            <p:cNvSpPr>
              <a:spLocks noChangeShapeType="1"/>
            </p:cNvSpPr>
            <p:nvPr/>
          </p:nvSpPr>
          <p:spPr bwMode="auto">
            <a:xfrm rot="5400000">
              <a:off x="260" y="3304"/>
              <a:ext cx="1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77" name="Line 31"/>
            <p:cNvSpPr>
              <a:spLocks noChangeShapeType="1"/>
            </p:cNvSpPr>
            <p:nvPr/>
          </p:nvSpPr>
          <p:spPr bwMode="auto">
            <a:xfrm>
              <a:off x="854" y="3334"/>
              <a:ext cx="3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7061" name="Text Box 32"/>
          <p:cNvSpPr txBox="1">
            <a:spLocks noChangeArrowheads="1"/>
          </p:cNvSpPr>
          <p:nvPr/>
        </p:nvSpPr>
        <p:spPr bwMode="auto">
          <a:xfrm rot="-5400000">
            <a:off x="735807" y="5195094"/>
            <a:ext cx="1954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 on neuron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87062" name="Text Box 33"/>
          <p:cNvSpPr txBox="1">
            <a:spLocks noChangeArrowheads="1"/>
          </p:cNvSpPr>
          <p:nvPr/>
        </p:nvSpPr>
        <p:spPr bwMode="auto">
          <a:xfrm>
            <a:off x="4260850" y="53752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87063" name="Line 34"/>
          <p:cNvSpPr>
            <a:spLocks noChangeShapeType="1"/>
          </p:cNvSpPr>
          <p:nvPr/>
        </p:nvSpPr>
        <p:spPr bwMode="auto">
          <a:xfrm>
            <a:off x="2181225" y="6143625"/>
            <a:ext cx="295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64" name="Line 35"/>
          <p:cNvSpPr>
            <a:spLocks noChangeShapeType="1"/>
          </p:cNvSpPr>
          <p:nvPr/>
        </p:nvSpPr>
        <p:spPr bwMode="auto">
          <a:xfrm rot="10800000">
            <a:off x="2913063" y="6143625"/>
            <a:ext cx="295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65" name="Text Box 36"/>
          <p:cNvSpPr txBox="1">
            <a:spLocks noChangeArrowheads="1"/>
          </p:cNvSpPr>
          <p:nvPr/>
        </p:nvSpPr>
        <p:spPr bwMode="auto">
          <a:xfrm>
            <a:off x="3308350" y="5899150"/>
            <a:ext cx="93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10 ms</a:t>
            </a:r>
          </a:p>
        </p:txBody>
      </p:sp>
      <p:sp>
        <p:nvSpPr>
          <p:cNvPr id="87066" name="Line 37"/>
          <p:cNvSpPr>
            <a:spLocks noChangeShapeType="1"/>
          </p:cNvSpPr>
          <p:nvPr/>
        </p:nvSpPr>
        <p:spPr bwMode="auto">
          <a:xfrm flipH="1">
            <a:off x="2571750" y="4695825"/>
            <a:ext cx="1609725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67" name="Text Box 38"/>
          <p:cNvSpPr txBox="1">
            <a:spLocks noChangeArrowheads="1"/>
          </p:cNvSpPr>
          <p:nvPr/>
        </p:nvSpPr>
        <p:spPr bwMode="auto">
          <a:xfrm>
            <a:off x="4232275" y="44227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IPSP</a:t>
            </a:r>
          </a:p>
        </p:txBody>
      </p:sp>
      <p:sp>
        <p:nvSpPr>
          <p:cNvPr id="87068" name="Freeform 39"/>
          <p:cNvSpPr>
            <a:spLocks/>
          </p:cNvSpPr>
          <p:nvPr/>
        </p:nvSpPr>
        <p:spPr bwMode="auto">
          <a:xfrm flipV="1">
            <a:off x="2105025" y="5895975"/>
            <a:ext cx="2181225" cy="220663"/>
          </a:xfrm>
          <a:custGeom>
            <a:avLst/>
            <a:gdLst>
              <a:gd name="T0" fmla="*/ 0 w 1374"/>
              <a:gd name="T1" fmla="*/ 2147483646 h 139"/>
              <a:gd name="T2" fmla="*/ 2147483646 w 1374"/>
              <a:gd name="T3" fmla="*/ 2147483646 h 139"/>
              <a:gd name="T4" fmla="*/ 2147483646 w 1374"/>
              <a:gd name="T5" fmla="*/ 2147483646 h 139"/>
              <a:gd name="T6" fmla="*/ 2147483646 w 1374"/>
              <a:gd name="T7" fmla="*/ 2147483646 h 139"/>
              <a:gd name="T8" fmla="*/ 2147483646 w 1374"/>
              <a:gd name="T9" fmla="*/ 2147483646 h 139"/>
              <a:gd name="T10" fmla="*/ 2147483646 w 1374"/>
              <a:gd name="T11" fmla="*/ 2147483646 h 139"/>
              <a:gd name="T12" fmla="*/ 2147483646 w 1374"/>
              <a:gd name="T13" fmla="*/ 2147483646 h 139"/>
              <a:gd name="T14" fmla="*/ 2147483646 w 1374"/>
              <a:gd name="T15" fmla="*/ 2147483646 h 139"/>
              <a:gd name="T16" fmla="*/ 2147483646 w 1374"/>
              <a:gd name="T17" fmla="*/ 2147483646 h 139"/>
              <a:gd name="T18" fmla="*/ 2147483646 w 1374"/>
              <a:gd name="T19" fmla="*/ 2147483646 h 139"/>
              <a:gd name="T20" fmla="*/ 2147483646 w 1374"/>
              <a:gd name="T21" fmla="*/ 2147483646 h 139"/>
              <a:gd name="T22" fmla="*/ 2147483646 w 1374"/>
              <a:gd name="T23" fmla="*/ 2147483646 h 139"/>
              <a:gd name="T24" fmla="*/ 2147483646 w 1374"/>
              <a:gd name="T25" fmla="*/ 2147483646 h 139"/>
              <a:gd name="T26" fmla="*/ 2147483646 w 1374"/>
              <a:gd name="T27" fmla="*/ 2147483646 h 1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74"/>
              <a:gd name="T43" fmla="*/ 0 h 139"/>
              <a:gd name="T44" fmla="*/ 1374 w 1374"/>
              <a:gd name="T45" fmla="*/ 139 h 1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74" h="139">
                <a:moveTo>
                  <a:pt x="0" y="126"/>
                </a:moveTo>
                <a:cubicBezTo>
                  <a:pt x="24" y="118"/>
                  <a:pt x="62" y="124"/>
                  <a:pt x="90" y="120"/>
                </a:cubicBezTo>
                <a:cubicBezTo>
                  <a:pt x="141" y="126"/>
                  <a:pt x="195" y="139"/>
                  <a:pt x="246" y="126"/>
                </a:cubicBezTo>
                <a:cubicBezTo>
                  <a:pt x="265" y="97"/>
                  <a:pt x="256" y="115"/>
                  <a:pt x="270" y="72"/>
                </a:cubicBezTo>
                <a:cubicBezTo>
                  <a:pt x="273" y="62"/>
                  <a:pt x="270" y="50"/>
                  <a:pt x="276" y="42"/>
                </a:cubicBezTo>
                <a:cubicBezTo>
                  <a:pt x="280" y="37"/>
                  <a:pt x="288" y="38"/>
                  <a:pt x="294" y="36"/>
                </a:cubicBezTo>
                <a:cubicBezTo>
                  <a:pt x="330" y="0"/>
                  <a:pt x="310" y="11"/>
                  <a:pt x="396" y="24"/>
                </a:cubicBezTo>
                <a:cubicBezTo>
                  <a:pt x="409" y="26"/>
                  <a:pt x="420" y="32"/>
                  <a:pt x="432" y="36"/>
                </a:cubicBezTo>
                <a:cubicBezTo>
                  <a:pt x="438" y="38"/>
                  <a:pt x="450" y="42"/>
                  <a:pt x="450" y="42"/>
                </a:cubicBezTo>
                <a:cubicBezTo>
                  <a:pt x="518" y="110"/>
                  <a:pt x="573" y="109"/>
                  <a:pt x="672" y="114"/>
                </a:cubicBezTo>
                <a:cubicBezTo>
                  <a:pt x="716" y="129"/>
                  <a:pt x="696" y="129"/>
                  <a:pt x="732" y="120"/>
                </a:cubicBezTo>
                <a:cubicBezTo>
                  <a:pt x="797" y="122"/>
                  <a:pt x="907" y="137"/>
                  <a:pt x="984" y="126"/>
                </a:cubicBezTo>
                <a:cubicBezTo>
                  <a:pt x="1019" y="114"/>
                  <a:pt x="1070" y="124"/>
                  <a:pt x="1110" y="120"/>
                </a:cubicBezTo>
                <a:cubicBezTo>
                  <a:pt x="1199" y="126"/>
                  <a:pt x="1285" y="120"/>
                  <a:pt x="1374" y="12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69" name="Text Box 40"/>
          <p:cNvSpPr txBox="1">
            <a:spLocks noChangeArrowheads="1"/>
          </p:cNvSpPr>
          <p:nvPr/>
        </p:nvSpPr>
        <p:spPr bwMode="auto">
          <a:xfrm>
            <a:off x="5470525" y="5708650"/>
            <a:ext cx="221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amplitude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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ij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7096125" y="5662613"/>
            <a:ext cx="582613" cy="608012"/>
          </a:xfrm>
          <a:custGeom>
            <a:avLst/>
            <a:gdLst>
              <a:gd name="T0" fmla="*/ 2147483646 w 367"/>
              <a:gd name="T1" fmla="*/ 2147483646 h 383"/>
              <a:gd name="T2" fmla="*/ 2147483646 w 367"/>
              <a:gd name="T3" fmla="*/ 2147483646 h 383"/>
              <a:gd name="T4" fmla="*/ 2147483646 w 367"/>
              <a:gd name="T5" fmla="*/ 2147483646 h 383"/>
              <a:gd name="T6" fmla="*/ 0 w 367"/>
              <a:gd name="T7" fmla="*/ 2147483646 h 383"/>
              <a:gd name="T8" fmla="*/ 2147483646 w 367"/>
              <a:gd name="T9" fmla="*/ 2147483646 h 383"/>
              <a:gd name="T10" fmla="*/ 2147483646 w 367"/>
              <a:gd name="T11" fmla="*/ 2147483646 h 383"/>
              <a:gd name="T12" fmla="*/ 2147483646 w 367"/>
              <a:gd name="T13" fmla="*/ 2147483646 h 383"/>
              <a:gd name="T14" fmla="*/ 2147483646 w 367"/>
              <a:gd name="T15" fmla="*/ 2147483646 h 383"/>
              <a:gd name="T16" fmla="*/ 2147483646 w 367"/>
              <a:gd name="T17" fmla="*/ 2147483646 h 383"/>
              <a:gd name="T18" fmla="*/ 2147483646 w 367"/>
              <a:gd name="T19" fmla="*/ 2147483646 h 383"/>
              <a:gd name="T20" fmla="*/ 2147483646 w 367"/>
              <a:gd name="T21" fmla="*/ 2147483646 h 383"/>
              <a:gd name="T22" fmla="*/ 2147483646 w 367"/>
              <a:gd name="T23" fmla="*/ 2147483646 h 383"/>
              <a:gd name="T24" fmla="*/ 2147483646 w 367"/>
              <a:gd name="T25" fmla="*/ 2147483646 h 383"/>
              <a:gd name="T26" fmla="*/ 2147483646 w 367"/>
              <a:gd name="T27" fmla="*/ 2147483646 h 383"/>
              <a:gd name="T28" fmla="*/ 2147483646 w 367"/>
              <a:gd name="T29" fmla="*/ 2147483646 h 383"/>
              <a:gd name="T30" fmla="*/ 2147483646 w 367"/>
              <a:gd name="T31" fmla="*/ 2147483646 h 3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7"/>
              <a:gd name="T49" fmla="*/ 0 h 383"/>
              <a:gd name="T50" fmla="*/ 367 w 367"/>
              <a:gd name="T51" fmla="*/ 383 h 3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7" h="383">
                <a:moveTo>
                  <a:pt x="288" y="39"/>
                </a:moveTo>
                <a:cubicBezTo>
                  <a:pt x="249" y="35"/>
                  <a:pt x="94" y="0"/>
                  <a:pt x="60" y="51"/>
                </a:cubicBezTo>
                <a:cubicBezTo>
                  <a:pt x="44" y="116"/>
                  <a:pt x="55" y="84"/>
                  <a:pt x="24" y="147"/>
                </a:cubicBezTo>
                <a:cubicBezTo>
                  <a:pt x="18" y="160"/>
                  <a:pt x="0" y="183"/>
                  <a:pt x="0" y="183"/>
                </a:cubicBezTo>
                <a:cubicBezTo>
                  <a:pt x="2" y="193"/>
                  <a:pt x="1" y="204"/>
                  <a:pt x="6" y="213"/>
                </a:cubicBezTo>
                <a:cubicBezTo>
                  <a:pt x="13" y="226"/>
                  <a:pt x="39" y="240"/>
                  <a:pt x="48" y="249"/>
                </a:cubicBezTo>
                <a:cubicBezTo>
                  <a:pt x="70" y="271"/>
                  <a:pt x="91" y="292"/>
                  <a:pt x="114" y="315"/>
                </a:cubicBezTo>
                <a:cubicBezTo>
                  <a:pt x="126" y="327"/>
                  <a:pt x="134" y="346"/>
                  <a:pt x="150" y="351"/>
                </a:cubicBezTo>
                <a:cubicBezTo>
                  <a:pt x="216" y="373"/>
                  <a:pt x="116" y="338"/>
                  <a:pt x="186" y="369"/>
                </a:cubicBezTo>
                <a:cubicBezTo>
                  <a:pt x="198" y="374"/>
                  <a:pt x="222" y="381"/>
                  <a:pt x="222" y="381"/>
                </a:cubicBezTo>
                <a:cubicBezTo>
                  <a:pt x="254" y="378"/>
                  <a:pt x="289" y="383"/>
                  <a:pt x="318" y="369"/>
                </a:cubicBezTo>
                <a:cubicBezTo>
                  <a:pt x="331" y="363"/>
                  <a:pt x="354" y="345"/>
                  <a:pt x="354" y="345"/>
                </a:cubicBezTo>
                <a:cubicBezTo>
                  <a:pt x="365" y="256"/>
                  <a:pt x="367" y="262"/>
                  <a:pt x="354" y="129"/>
                </a:cubicBezTo>
                <a:cubicBezTo>
                  <a:pt x="352" y="105"/>
                  <a:pt x="326" y="88"/>
                  <a:pt x="306" y="75"/>
                </a:cubicBezTo>
                <a:cubicBezTo>
                  <a:pt x="295" y="68"/>
                  <a:pt x="270" y="70"/>
                  <a:pt x="270" y="57"/>
                </a:cubicBezTo>
                <a:cubicBezTo>
                  <a:pt x="270" y="49"/>
                  <a:pt x="282" y="45"/>
                  <a:pt x="288" y="39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7505700" y="4867275"/>
            <a:ext cx="238125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6975475" y="4003675"/>
            <a:ext cx="1870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changes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learning</a:t>
            </a:r>
          </a:p>
        </p:txBody>
      </p:sp>
      <p:sp>
        <p:nvSpPr>
          <p:cNvPr id="87073" name="Line 70"/>
          <p:cNvSpPr>
            <a:spLocks noChangeShapeType="1"/>
          </p:cNvSpPr>
          <p:nvPr/>
        </p:nvSpPr>
        <p:spPr bwMode="auto">
          <a:xfrm rot="5400000">
            <a:off x="2519363" y="6300788"/>
            <a:ext cx="32385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74" name="Line 70"/>
          <p:cNvSpPr>
            <a:spLocks noChangeShapeType="1"/>
          </p:cNvSpPr>
          <p:nvPr/>
        </p:nvSpPr>
        <p:spPr bwMode="auto">
          <a:xfrm rot="16200000" flipV="1">
            <a:off x="2519363" y="5726113"/>
            <a:ext cx="32385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75" name="TextBox 45"/>
          <p:cNvSpPr txBox="1">
            <a:spLocks noChangeArrowheads="1"/>
          </p:cNvSpPr>
          <p:nvPr/>
        </p:nvSpPr>
        <p:spPr bwMode="auto">
          <a:xfrm>
            <a:off x="2143125" y="6383338"/>
            <a:ext cx="1125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FF"/>
                </a:solidFill>
                <a:latin typeface="Times New Roman" panose="02020603050405020304" pitchFamily="18" charset="0"/>
              </a:rPr>
              <a:t>0.5 mV</a:t>
            </a:r>
          </a:p>
        </p:txBody>
      </p:sp>
    </p:spTree>
    <p:extLst>
      <p:ext uri="{BB962C8B-B14F-4D97-AF65-F5344CB8AC3E}">
        <p14:creationId xmlns:p14="http://schemas.microsoft.com/office/powerpoint/2010/main" val="22526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/>
          <p:cNvSpPr txBox="1">
            <a:spLocks noChangeArrowheads="1"/>
          </p:cNvSpPr>
          <p:nvPr/>
        </p:nvSpPr>
        <p:spPr bwMode="auto">
          <a:xfrm>
            <a:off x="137213" y="147945"/>
            <a:ext cx="5953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Simplest possible network equations: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918" y="170957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831" y="1480941"/>
            <a:ext cx="64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r>
              <a:rPr lang="en-GB" sz="2800" i="1" baseline="-25000" dirty="0" err="1"/>
              <a:t>i</a:t>
            </a:r>
            <a:endParaRPr lang="en-GB" sz="2800" i="1" baseline="-25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68831" y="202050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27785" y="19834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923170" y="1717087"/>
            <a:ext cx="38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–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– 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rest</a:t>
            </a:r>
            <a:r>
              <a:rPr lang="en-GB" sz="2800" dirty="0"/>
              <a:t>) </a:t>
            </a:r>
            <a:r>
              <a:rPr lang="en-GB" sz="2800" i="1" dirty="0"/>
              <a:t>+ </a:t>
            </a:r>
            <a:r>
              <a:rPr lang="en-GB" sz="2800" dirty="0">
                <a:sym typeface="Symbol" panose="05050102010706020507" pitchFamily="18" charset="2"/>
              </a:rPr>
              <a:t></a:t>
            </a:r>
            <a:r>
              <a:rPr lang="en-GB" sz="2800" i="1" baseline="-25000" dirty="0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w</a:t>
            </a:r>
            <a:r>
              <a:rPr lang="en-GB" sz="2800" i="1" baseline="-25000" dirty="0" err="1">
                <a:sym typeface="Symbol" panose="05050102010706020507" pitchFamily="18" charset="2"/>
              </a:rPr>
              <a:t>ij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t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63205" y="172510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rot="5400000">
            <a:off x="427585" y="5603530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 rot="-5400000">
            <a:off x="485528" y="5385249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033841" y="6266311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 ms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6278316" y="6291711"/>
            <a:ext cx="62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369766" y="5651948"/>
            <a:ext cx="588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Freeform 17"/>
          <p:cNvSpPr>
            <a:spLocks/>
          </p:cNvSpPr>
          <p:nvPr/>
        </p:nvSpPr>
        <p:spPr bwMode="auto">
          <a:xfrm>
            <a:off x="1363416" y="4628011"/>
            <a:ext cx="5929313" cy="1471612"/>
          </a:xfrm>
          <a:custGeom>
            <a:avLst/>
            <a:gdLst>
              <a:gd name="T0" fmla="*/ 0 w 3735"/>
              <a:gd name="T1" fmla="*/ 2147483646 h 927"/>
              <a:gd name="T2" fmla="*/ 2147483646 w 3735"/>
              <a:gd name="T3" fmla="*/ 2147483646 h 927"/>
              <a:gd name="T4" fmla="*/ 2147483646 w 3735"/>
              <a:gd name="T5" fmla="*/ 2147483646 h 927"/>
              <a:gd name="T6" fmla="*/ 2147483646 w 3735"/>
              <a:gd name="T7" fmla="*/ 2147483646 h 927"/>
              <a:gd name="T8" fmla="*/ 2147483646 w 3735"/>
              <a:gd name="T9" fmla="*/ 2147483646 h 927"/>
              <a:gd name="T10" fmla="*/ 2147483646 w 3735"/>
              <a:gd name="T11" fmla="*/ 2147483646 h 927"/>
              <a:gd name="T12" fmla="*/ 2147483646 w 3735"/>
              <a:gd name="T13" fmla="*/ 2147483646 h 927"/>
              <a:gd name="T14" fmla="*/ 2147483646 w 3735"/>
              <a:gd name="T15" fmla="*/ 2147483646 h 927"/>
              <a:gd name="T16" fmla="*/ 2147483646 w 3735"/>
              <a:gd name="T17" fmla="*/ 2147483646 h 927"/>
              <a:gd name="T18" fmla="*/ 2147483646 w 3735"/>
              <a:gd name="T19" fmla="*/ 2147483646 h 927"/>
              <a:gd name="T20" fmla="*/ 2147483646 w 3735"/>
              <a:gd name="T21" fmla="*/ 2147483646 h 927"/>
              <a:gd name="T22" fmla="*/ 2147483646 w 3735"/>
              <a:gd name="T23" fmla="*/ 2147483646 h 927"/>
              <a:gd name="T24" fmla="*/ 2147483646 w 3735"/>
              <a:gd name="T25" fmla="*/ 2147483646 h 927"/>
              <a:gd name="T26" fmla="*/ 2147483646 w 3735"/>
              <a:gd name="T27" fmla="*/ 2147483646 h 927"/>
              <a:gd name="T28" fmla="*/ 2147483646 w 3735"/>
              <a:gd name="T29" fmla="*/ 2147483646 h 927"/>
              <a:gd name="T30" fmla="*/ 2147483646 w 3735"/>
              <a:gd name="T31" fmla="*/ 2147483646 h 927"/>
              <a:gd name="T32" fmla="*/ 2147483646 w 3735"/>
              <a:gd name="T33" fmla="*/ 2147483646 h 927"/>
              <a:gd name="T34" fmla="*/ 2147483646 w 3735"/>
              <a:gd name="T35" fmla="*/ 2147483646 h 927"/>
              <a:gd name="T36" fmla="*/ 2147483646 w 3735"/>
              <a:gd name="T37" fmla="*/ 2147483646 h 927"/>
              <a:gd name="T38" fmla="*/ 2147483646 w 3735"/>
              <a:gd name="T39" fmla="*/ 2147483646 h 927"/>
              <a:gd name="T40" fmla="*/ 2147483646 w 3735"/>
              <a:gd name="T41" fmla="*/ 2147483646 h 927"/>
              <a:gd name="T42" fmla="*/ 2147483646 w 3735"/>
              <a:gd name="T43" fmla="*/ 2147483646 h 927"/>
              <a:gd name="T44" fmla="*/ 2147483646 w 3735"/>
              <a:gd name="T45" fmla="*/ 2147483646 h 927"/>
              <a:gd name="T46" fmla="*/ 2147483646 w 3735"/>
              <a:gd name="T47" fmla="*/ 2147483646 h 927"/>
              <a:gd name="T48" fmla="*/ 2147483646 w 3735"/>
              <a:gd name="T49" fmla="*/ 2147483646 h 927"/>
              <a:gd name="T50" fmla="*/ 2147483646 w 3735"/>
              <a:gd name="T51" fmla="*/ 2147483646 h 927"/>
              <a:gd name="T52" fmla="*/ 2147483646 w 3735"/>
              <a:gd name="T53" fmla="*/ 2147483646 h 927"/>
              <a:gd name="T54" fmla="*/ 2147483646 w 3735"/>
              <a:gd name="T55" fmla="*/ 2147483646 h 927"/>
              <a:gd name="T56" fmla="*/ 2147483646 w 3735"/>
              <a:gd name="T57" fmla="*/ 2147483646 h 927"/>
              <a:gd name="T58" fmla="*/ 2147483646 w 3735"/>
              <a:gd name="T59" fmla="*/ 2147483646 h 927"/>
              <a:gd name="T60" fmla="*/ 2147483646 w 3735"/>
              <a:gd name="T61" fmla="*/ 2147483646 h 927"/>
              <a:gd name="T62" fmla="*/ 2147483646 w 3735"/>
              <a:gd name="T63" fmla="*/ 2147483646 h 927"/>
              <a:gd name="T64" fmla="*/ 2147483646 w 3735"/>
              <a:gd name="T65" fmla="*/ 2147483646 h 927"/>
              <a:gd name="T66" fmla="*/ 2147483646 w 3735"/>
              <a:gd name="T67" fmla="*/ 2147483646 h 927"/>
              <a:gd name="T68" fmla="*/ 2147483646 w 3735"/>
              <a:gd name="T69" fmla="*/ 2147483646 h 927"/>
              <a:gd name="T70" fmla="*/ 2147483646 w 3735"/>
              <a:gd name="T71" fmla="*/ 2147483646 h 927"/>
              <a:gd name="T72" fmla="*/ 2147483646 w 3735"/>
              <a:gd name="T73" fmla="*/ 2147483646 h 927"/>
              <a:gd name="T74" fmla="*/ 2147483646 w 3735"/>
              <a:gd name="T75" fmla="*/ 2147483646 h 927"/>
              <a:gd name="T76" fmla="*/ 2147483646 w 3735"/>
              <a:gd name="T77" fmla="*/ 2147483646 h 927"/>
              <a:gd name="T78" fmla="*/ 2147483646 w 3735"/>
              <a:gd name="T79" fmla="*/ 2147483646 h 927"/>
              <a:gd name="T80" fmla="*/ 2147483646 w 3735"/>
              <a:gd name="T81" fmla="*/ 2147483646 h 927"/>
              <a:gd name="T82" fmla="*/ 2147483646 w 3735"/>
              <a:gd name="T83" fmla="*/ 2147483646 h 927"/>
              <a:gd name="T84" fmla="*/ 2147483646 w 3735"/>
              <a:gd name="T85" fmla="*/ 2147483646 h 927"/>
              <a:gd name="T86" fmla="*/ 2147483646 w 3735"/>
              <a:gd name="T87" fmla="*/ 2147483646 h 927"/>
              <a:gd name="T88" fmla="*/ 2147483646 w 3735"/>
              <a:gd name="T89" fmla="*/ 2147483646 h 927"/>
              <a:gd name="T90" fmla="*/ 2147483646 w 3735"/>
              <a:gd name="T91" fmla="*/ 2147483646 h 927"/>
              <a:gd name="T92" fmla="*/ 2147483646 w 3735"/>
              <a:gd name="T93" fmla="*/ 2147483646 h 927"/>
              <a:gd name="T94" fmla="*/ 2147483646 w 3735"/>
              <a:gd name="T95" fmla="*/ 2147483646 h 927"/>
              <a:gd name="T96" fmla="*/ 2147483646 w 3735"/>
              <a:gd name="T97" fmla="*/ 2147483646 h 927"/>
              <a:gd name="T98" fmla="*/ 2147483646 w 3735"/>
              <a:gd name="T99" fmla="*/ 2147483646 h 927"/>
              <a:gd name="T100" fmla="*/ 2147483646 w 3735"/>
              <a:gd name="T101" fmla="*/ 2147483646 h 927"/>
              <a:gd name="T102" fmla="*/ 2147483646 w 3735"/>
              <a:gd name="T103" fmla="*/ 2147483646 h 927"/>
              <a:gd name="T104" fmla="*/ 2147483646 w 3735"/>
              <a:gd name="T105" fmla="*/ 2147483646 h 927"/>
              <a:gd name="T106" fmla="*/ 2147483646 w 3735"/>
              <a:gd name="T107" fmla="*/ 2147483646 h 927"/>
              <a:gd name="T108" fmla="*/ 2147483646 w 3735"/>
              <a:gd name="T109" fmla="*/ 2147483646 h 927"/>
              <a:gd name="T110" fmla="*/ 2147483646 w 3735"/>
              <a:gd name="T111" fmla="*/ 2147483646 h 927"/>
              <a:gd name="T112" fmla="*/ 2147483646 w 3735"/>
              <a:gd name="T113" fmla="*/ 2147483646 h 927"/>
              <a:gd name="T114" fmla="*/ 2147483646 w 3735"/>
              <a:gd name="T115" fmla="*/ 2147483646 h 927"/>
              <a:gd name="T116" fmla="*/ 2147483646 w 3735"/>
              <a:gd name="T117" fmla="*/ 2147483646 h 927"/>
              <a:gd name="T118" fmla="*/ 2147483646 w 3735"/>
              <a:gd name="T119" fmla="*/ 2147483646 h 927"/>
              <a:gd name="T120" fmla="*/ 2147483646 w 3735"/>
              <a:gd name="T121" fmla="*/ 0 h 927"/>
              <a:gd name="T122" fmla="*/ 2147483646 w 3735"/>
              <a:gd name="T123" fmla="*/ 2147483646 h 927"/>
              <a:gd name="T124" fmla="*/ 2147483646 w 3735"/>
              <a:gd name="T125" fmla="*/ 2147483646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35"/>
              <a:gd name="T190" fmla="*/ 0 h 927"/>
              <a:gd name="T191" fmla="*/ 3735 w 3735"/>
              <a:gd name="T192" fmla="*/ 927 h 92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35" h="927">
                <a:moveTo>
                  <a:pt x="0" y="908"/>
                </a:moveTo>
                <a:cubicBezTo>
                  <a:pt x="19" y="879"/>
                  <a:pt x="22" y="847"/>
                  <a:pt x="53" y="826"/>
                </a:cubicBezTo>
                <a:cubicBezTo>
                  <a:pt x="89" y="830"/>
                  <a:pt x="98" y="799"/>
                  <a:pt x="132" y="810"/>
                </a:cubicBezTo>
                <a:cubicBezTo>
                  <a:pt x="145" y="808"/>
                  <a:pt x="181" y="852"/>
                  <a:pt x="192" y="845"/>
                </a:cubicBezTo>
                <a:cubicBezTo>
                  <a:pt x="208" y="834"/>
                  <a:pt x="218" y="771"/>
                  <a:pt x="243" y="768"/>
                </a:cubicBezTo>
                <a:cubicBezTo>
                  <a:pt x="279" y="764"/>
                  <a:pt x="283" y="787"/>
                  <a:pt x="312" y="759"/>
                </a:cubicBezTo>
                <a:cubicBezTo>
                  <a:pt x="341" y="731"/>
                  <a:pt x="335" y="727"/>
                  <a:pt x="363" y="699"/>
                </a:cubicBezTo>
                <a:cubicBezTo>
                  <a:pt x="371" y="691"/>
                  <a:pt x="409" y="734"/>
                  <a:pt x="417" y="729"/>
                </a:cubicBezTo>
                <a:cubicBezTo>
                  <a:pt x="425" y="724"/>
                  <a:pt x="450" y="663"/>
                  <a:pt x="474" y="663"/>
                </a:cubicBezTo>
                <a:cubicBezTo>
                  <a:pt x="498" y="663"/>
                  <a:pt x="519" y="702"/>
                  <a:pt x="549" y="747"/>
                </a:cubicBezTo>
                <a:cubicBezTo>
                  <a:pt x="579" y="792"/>
                  <a:pt x="628" y="739"/>
                  <a:pt x="657" y="741"/>
                </a:cubicBezTo>
                <a:cubicBezTo>
                  <a:pt x="662" y="759"/>
                  <a:pt x="696" y="801"/>
                  <a:pt x="706" y="817"/>
                </a:cubicBezTo>
                <a:cubicBezTo>
                  <a:pt x="713" y="843"/>
                  <a:pt x="750" y="871"/>
                  <a:pt x="774" y="876"/>
                </a:cubicBezTo>
                <a:cubicBezTo>
                  <a:pt x="795" y="874"/>
                  <a:pt x="808" y="817"/>
                  <a:pt x="828" y="813"/>
                </a:cubicBezTo>
                <a:cubicBezTo>
                  <a:pt x="852" y="809"/>
                  <a:pt x="869" y="775"/>
                  <a:pt x="894" y="768"/>
                </a:cubicBezTo>
                <a:cubicBezTo>
                  <a:pt x="903" y="762"/>
                  <a:pt x="927" y="803"/>
                  <a:pt x="936" y="797"/>
                </a:cubicBezTo>
                <a:cubicBezTo>
                  <a:pt x="963" y="778"/>
                  <a:pt x="977" y="738"/>
                  <a:pt x="994" y="711"/>
                </a:cubicBezTo>
                <a:cubicBezTo>
                  <a:pt x="1002" y="685"/>
                  <a:pt x="1002" y="75"/>
                  <a:pt x="1008" y="3"/>
                </a:cubicBezTo>
                <a:cubicBezTo>
                  <a:pt x="1023" y="186"/>
                  <a:pt x="1041" y="765"/>
                  <a:pt x="1059" y="825"/>
                </a:cubicBezTo>
                <a:cubicBezTo>
                  <a:pt x="1077" y="885"/>
                  <a:pt x="1089" y="852"/>
                  <a:pt x="1098" y="876"/>
                </a:cubicBezTo>
                <a:cubicBezTo>
                  <a:pt x="1107" y="900"/>
                  <a:pt x="1150" y="771"/>
                  <a:pt x="1176" y="769"/>
                </a:cubicBezTo>
                <a:cubicBezTo>
                  <a:pt x="1202" y="767"/>
                  <a:pt x="1228" y="768"/>
                  <a:pt x="1253" y="764"/>
                </a:cubicBezTo>
                <a:cubicBezTo>
                  <a:pt x="1271" y="761"/>
                  <a:pt x="1291" y="721"/>
                  <a:pt x="1320" y="711"/>
                </a:cubicBezTo>
                <a:cubicBezTo>
                  <a:pt x="1354" y="723"/>
                  <a:pt x="1383" y="756"/>
                  <a:pt x="1421" y="769"/>
                </a:cubicBezTo>
                <a:cubicBezTo>
                  <a:pt x="1439" y="767"/>
                  <a:pt x="1457" y="769"/>
                  <a:pt x="1474" y="764"/>
                </a:cubicBezTo>
                <a:cubicBezTo>
                  <a:pt x="1506" y="755"/>
                  <a:pt x="1537" y="681"/>
                  <a:pt x="1566" y="663"/>
                </a:cubicBezTo>
                <a:cubicBezTo>
                  <a:pt x="1607" y="670"/>
                  <a:pt x="1598" y="691"/>
                  <a:pt x="1618" y="721"/>
                </a:cubicBezTo>
                <a:cubicBezTo>
                  <a:pt x="1632" y="737"/>
                  <a:pt x="1636" y="752"/>
                  <a:pt x="1651" y="769"/>
                </a:cubicBezTo>
                <a:cubicBezTo>
                  <a:pt x="1670" y="788"/>
                  <a:pt x="1693" y="803"/>
                  <a:pt x="1709" y="826"/>
                </a:cubicBezTo>
                <a:cubicBezTo>
                  <a:pt x="1741" y="822"/>
                  <a:pt x="1749" y="817"/>
                  <a:pt x="1776" y="807"/>
                </a:cubicBezTo>
                <a:cubicBezTo>
                  <a:pt x="1842" y="824"/>
                  <a:pt x="1872" y="907"/>
                  <a:pt x="1949" y="927"/>
                </a:cubicBezTo>
                <a:cubicBezTo>
                  <a:pt x="1971" y="925"/>
                  <a:pt x="1994" y="927"/>
                  <a:pt x="2016" y="922"/>
                </a:cubicBezTo>
                <a:cubicBezTo>
                  <a:pt x="2019" y="921"/>
                  <a:pt x="2034" y="895"/>
                  <a:pt x="2035" y="893"/>
                </a:cubicBezTo>
                <a:cubicBezTo>
                  <a:pt x="2054" y="864"/>
                  <a:pt x="2064" y="696"/>
                  <a:pt x="2082" y="681"/>
                </a:cubicBezTo>
                <a:cubicBezTo>
                  <a:pt x="2107" y="685"/>
                  <a:pt x="2119" y="848"/>
                  <a:pt x="2141" y="855"/>
                </a:cubicBezTo>
                <a:cubicBezTo>
                  <a:pt x="2159" y="853"/>
                  <a:pt x="2180" y="856"/>
                  <a:pt x="2194" y="845"/>
                </a:cubicBezTo>
                <a:cubicBezTo>
                  <a:pt x="2226" y="820"/>
                  <a:pt x="2179" y="839"/>
                  <a:pt x="2218" y="826"/>
                </a:cubicBezTo>
                <a:cubicBezTo>
                  <a:pt x="2264" y="754"/>
                  <a:pt x="2296" y="772"/>
                  <a:pt x="2386" y="769"/>
                </a:cubicBezTo>
                <a:cubicBezTo>
                  <a:pt x="2397" y="728"/>
                  <a:pt x="2381" y="781"/>
                  <a:pt x="2400" y="740"/>
                </a:cubicBezTo>
                <a:cubicBezTo>
                  <a:pt x="2410" y="719"/>
                  <a:pt x="2400" y="93"/>
                  <a:pt x="2405" y="20"/>
                </a:cubicBezTo>
                <a:cubicBezTo>
                  <a:pt x="2427" y="237"/>
                  <a:pt x="2403" y="684"/>
                  <a:pt x="2466" y="726"/>
                </a:cubicBezTo>
                <a:cubicBezTo>
                  <a:pt x="2529" y="768"/>
                  <a:pt x="2500" y="725"/>
                  <a:pt x="2544" y="693"/>
                </a:cubicBezTo>
                <a:cubicBezTo>
                  <a:pt x="2557" y="695"/>
                  <a:pt x="2590" y="662"/>
                  <a:pt x="2601" y="669"/>
                </a:cubicBezTo>
                <a:cubicBezTo>
                  <a:pt x="2627" y="684"/>
                  <a:pt x="2628" y="751"/>
                  <a:pt x="2664" y="769"/>
                </a:cubicBezTo>
                <a:cubicBezTo>
                  <a:pt x="2687" y="781"/>
                  <a:pt x="2715" y="776"/>
                  <a:pt x="2741" y="778"/>
                </a:cubicBezTo>
                <a:cubicBezTo>
                  <a:pt x="2762" y="786"/>
                  <a:pt x="2768" y="790"/>
                  <a:pt x="2798" y="778"/>
                </a:cubicBezTo>
                <a:cubicBezTo>
                  <a:pt x="2803" y="776"/>
                  <a:pt x="2800" y="768"/>
                  <a:pt x="2803" y="764"/>
                </a:cubicBezTo>
                <a:cubicBezTo>
                  <a:pt x="2807" y="759"/>
                  <a:pt x="2813" y="757"/>
                  <a:pt x="2818" y="754"/>
                </a:cubicBezTo>
                <a:cubicBezTo>
                  <a:pt x="2827" y="722"/>
                  <a:pt x="2881" y="700"/>
                  <a:pt x="2904" y="668"/>
                </a:cubicBezTo>
                <a:cubicBezTo>
                  <a:pt x="2919" y="670"/>
                  <a:pt x="2940" y="669"/>
                  <a:pt x="2952" y="682"/>
                </a:cubicBezTo>
                <a:cubicBezTo>
                  <a:pt x="2974" y="707"/>
                  <a:pt x="2962" y="709"/>
                  <a:pt x="2986" y="721"/>
                </a:cubicBezTo>
                <a:cubicBezTo>
                  <a:pt x="2999" y="727"/>
                  <a:pt x="3040" y="730"/>
                  <a:pt x="3043" y="730"/>
                </a:cubicBezTo>
                <a:cubicBezTo>
                  <a:pt x="3073" y="728"/>
                  <a:pt x="3104" y="729"/>
                  <a:pt x="3134" y="725"/>
                </a:cubicBezTo>
                <a:cubicBezTo>
                  <a:pt x="3139" y="724"/>
                  <a:pt x="3158" y="708"/>
                  <a:pt x="3163" y="706"/>
                </a:cubicBezTo>
                <a:cubicBezTo>
                  <a:pt x="3176" y="699"/>
                  <a:pt x="3196" y="686"/>
                  <a:pt x="3210" y="681"/>
                </a:cubicBezTo>
                <a:cubicBezTo>
                  <a:pt x="3236" y="690"/>
                  <a:pt x="3218" y="693"/>
                  <a:pt x="3240" y="725"/>
                </a:cubicBezTo>
                <a:cubicBezTo>
                  <a:pt x="3253" y="744"/>
                  <a:pt x="3287" y="746"/>
                  <a:pt x="3307" y="749"/>
                </a:cubicBezTo>
                <a:cubicBezTo>
                  <a:pt x="3362" y="785"/>
                  <a:pt x="3375" y="807"/>
                  <a:pt x="3442" y="817"/>
                </a:cubicBezTo>
                <a:cubicBezTo>
                  <a:pt x="3531" y="811"/>
                  <a:pt x="3521" y="806"/>
                  <a:pt x="3590" y="788"/>
                </a:cubicBezTo>
                <a:cubicBezTo>
                  <a:pt x="3609" y="759"/>
                  <a:pt x="3604" y="750"/>
                  <a:pt x="3610" y="711"/>
                </a:cubicBezTo>
                <a:cubicBezTo>
                  <a:pt x="3612" y="695"/>
                  <a:pt x="3615" y="168"/>
                  <a:pt x="3618" y="0"/>
                </a:cubicBezTo>
                <a:cubicBezTo>
                  <a:pt x="3630" y="123"/>
                  <a:pt x="3661" y="754"/>
                  <a:pt x="3699" y="774"/>
                </a:cubicBezTo>
                <a:cubicBezTo>
                  <a:pt x="3724" y="788"/>
                  <a:pt x="3714" y="735"/>
                  <a:pt x="3735" y="729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855791" y="6296473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7399091" y="5391598"/>
            <a:ext cx="9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400" i="1" dirty="0" err="1">
                <a:latin typeface="Times New Roman" panose="02020603050405020304" pitchFamily="18" charset="0"/>
              </a:rPr>
              <a:t>V</a:t>
            </a:r>
            <a:r>
              <a:rPr lang="en-GB" sz="2400" i="1" baseline="-25000" dirty="0" err="1">
                <a:latin typeface="Times New Roman" panose="02020603050405020304" pitchFamily="18" charset="0"/>
              </a:rPr>
              <a:t>thresh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7399091" y="4410523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+20 mV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829874" y="4266492"/>
            <a:ext cx="316608" cy="1374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088065" y="4266492"/>
            <a:ext cx="316608" cy="1374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934276" y="4266492"/>
            <a:ext cx="316608" cy="1374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47887" y="1755098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subtheshold</a:t>
            </a:r>
            <a:r>
              <a:rPr lang="en-GB" sz="2400" dirty="0">
                <a:solidFill>
                  <a:srgbClr val="FF0000"/>
                </a:solidFill>
              </a:rPr>
              <a:t> integration</a:t>
            </a:r>
          </a:p>
        </p:txBody>
      </p:sp>
      <p:sp>
        <p:nvSpPr>
          <p:cNvPr id="22" name="Freeform 66"/>
          <p:cNvSpPr>
            <a:spLocks/>
          </p:cNvSpPr>
          <p:nvPr/>
        </p:nvSpPr>
        <p:spPr bwMode="auto">
          <a:xfrm flipV="1">
            <a:off x="710272" y="1173666"/>
            <a:ext cx="535270" cy="694264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1902" y="9975"/>
                  <a:pt x="526" y="800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316067" y="9154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1369766" y="5961300"/>
            <a:ext cx="588645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399091" y="5728246"/>
            <a:ext cx="7611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800" i="1" dirty="0" err="1">
                <a:solidFill>
                  <a:srgbClr val="00CC00"/>
                </a:solidFill>
                <a:latin typeface="Times New Roman" panose="02020603050405020304" pitchFamily="18" charset="0"/>
              </a:rPr>
              <a:t>V</a:t>
            </a:r>
            <a:r>
              <a:rPr lang="en-GB" sz="2800" i="1" baseline="-25000" dirty="0" err="1">
                <a:solidFill>
                  <a:srgbClr val="00CC00"/>
                </a:solidFill>
                <a:latin typeface="Times New Roman" panose="02020603050405020304" pitchFamily="18" charset="0"/>
              </a:rPr>
              <a:t>rest</a:t>
            </a:r>
            <a:endParaRPr lang="en-US" altLang="en-US" sz="2400" dirty="0">
              <a:solidFill>
                <a:srgbClr val="00CC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5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55" grpId="0"/>
      <p:bldP spid="3" grpId="0" animBg="1"/>
      <p:bldP spid="56" grpId="0" animBg="1"/>
      <p:bldP spid="57" grpId="0" animBg="1"/>
      <p:bldP spid="58" grpId="0"/>
      <p:bldP spid="22" grpId="0" animBg="1"/>
      <p:bldP spid="9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/>
          <p:cNvSpPr txBox="1">
            <a:spLocks noChangeArrowheads="1"/>
          </p:cNvSpPr>
          <p:nvPr/>
        </p:nvSpPr>
        <p:spPr bwMode="auto">
          <a:xfrm>
            <a:off x="137213" y="147945"/>
            <a:ext cx="5953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Simplest possible network equations: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135" y="2930724"/>
            <a:ext cx="440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i</a:t>
            </a:r>
            <a:r>
              <a:rPr lang="en-GB" dirty="0"/>
              <a:t> reaches threshold (</a:t>
            </a:r>
            <a:r>
              <a:rPr lang="en-GB" dirty="0">
                <a:sym typeface="Symbol" panose="05050102010706020507" pitchFamily="18" charset="2"/>
              </a:rPr>
              <a:t> </a:t>
            </a:r>
            <a:r>
              <a:rPr lang="en-GB" dirty="0"/>
              <a:t>-50 mV):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213" y="3400952"/>
            <a:ext cx="46895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-</a:t>
            </a:r>
            <a:r>
              <a:rPr lang="en-GB" dirty="0"/>
              <a:t> a spike is emitted</a:t>
            </a:r>
          </a:p>
          <a:p>
            <a:r>
              <a:rPr lang="en-GB" i="1" dirty="0"/>
              <a:t>- V</a:t>
            </a:r>
            <a:r>
              <a:rPr lang="en-GB" i="1" baseline="-25000" dirty="0"/>
              <a:t>i</a:t>
            </a:r>
            <a:r>
              <a:rPr lang="en-GB" dirty="0"/>
              <a:t> is reset to </a:t>
            </a:r>
            <a:r>
              <a:rPr lang="en-GB" i="1" dirty="0" err="1"/>
              <a:t>V</a:t>
            </a:r>
            <a:r>
              <a:rPr lang="en-GB" i="1" baseline="-25000" dirty="0" err="1"/>
              <a:t>rest</a:t>
            </a:r>
            <a:r>
              <a:rPr lang="en-GB" dirty="0"/>
              <a:t> (</a:t>
            </a:r>
            <a:r>
              <a:rPr lang="en-GB" dirty="0">
                <a:sym typeface="Symbol" panose="05050102010706020507" pitchFamily="18" charset="2"/>
              </a:rPr>
              <a:t> -65 mV)</a:t>
            </a:r>
            <a:endParaRPr lang="en-GB" dirty="0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rot="5400000">
            <a:off x="427585" y="5603530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 rot="-5400000">
            <a:off x="485528" y="5385249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033841" y="6266311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 ms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6278316" y="6291711"/>
            <a:ext cx="62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369766" y="5651948"/>
            <a:ext cx="588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Freeform 17"/>
          <p:cNvSpPr>
            <a:spLocks/>
          </p:cNvSpPr>
          <p:nvPr/>
        </p:nvSpPr>
        <p:spPr bwMode="auto">
          <a:xfrm>
            <a:off x="1363416" y="4628011"/>
            <a:ext cx="5929313" cy="1471612"/>
          </a:xfrm>
          <a:custGeom>
            <a:avLst/>
            <a:gdLst>
              <a:gd name="T0" fmla="*/ 0 w 3735"/>
              <a:gd name="T1" fmla="*/ 2147483646 h 927"/>
              <a:gd name="T2" fmla="*/ 2147483646 w 3735"/>
              <a:gd name="T3" fmla="*/ 2147483646 h 927"/>
              <a:gd name="T4" fmla="*/ 2147483646 w 3735"/>
              <a:gd name="T5" fmla="*/ 2147483646 h 927"/>
              <a:gd name="T6" fmla="*/ 2147483646 w 3735"/>
              <a:gd name="T7" fmla="*/ 2147483646 h 927"/>
              <a:gd name="T8" fmla="*/ 2147483646 w 3735"/>
              <a:gd name="T9" fmla="*/ 2147483646 h 927"/>
              <a:gd name="T10" fmla="*/ 2147483646 w 3735"/>
              <a:gd name="T11" fmla="*/ 2147483646 h 927"/>
              <a:gd name="T12" fmla="*/ 2147483646 w 3735"/>
              <a:gd name="T13" fmla="*/ 2147483646 h 927"/>
              <a:gd name="T14" fmla="*/ 2147483646 w 3735"/>
              <a:gd name="T15" fmla="*/ 2147483646 h 927"/>
              <a:gd name="T16" fmla="*/ 2147483646 w 3735"/>
              <a:gd name="T17" fmla="*/ 2147483646 h 927"/>
              <a:gd name="T18" fmla="*/ 2147483646 w 3735"/>
              <a:gd name="T19" fmla="*/ 2147483646 h 927"/>
              <a:gd name="T20" fmla="*/ 2147483646 w 3735"/>
              <a:gd name="T21" fmla="*/ 2147483646 h 927"/>
              <a:gd name="T22" fmla="*/ 2147483646 w 3735"/>
              <a:gd name="T23" fmla="*/ 2147483646 h 927"/>
              <a:gd name="T24" fmla="*/ 2147483646 w 3735"/>
              <a:gd name="T25" fmla="*/ 2147483646 h 927"/>
              <a:gd name="T26" fmla="*/ 2147483646 w 3735"/>
              <a:gd name="T27" fmla="*/ 2147483646 h 927"/>
              <a:gd name="T28" fmla="*/ 2147483646 w 3735"/>
              <a:gd name="T29" fmla="*/ 2147483646 h 927"/>
              <a:gd name="T30" fmla="*/ 2147483646 w 3735"/>
              <a:gd name="T31" fmla="*/ 2147483646 h 927"/>
              <a:gd name="T32" fmla="*/ 2147483646 w 3735"/>
              <a:gd name="T33" fmla="*/ 2147483646 h 927"/>
              <a:gd name="T34" fmla="*/ 2147483646 w 3735"/>
              <a:gd name="T35" fmla="*/ 2147483646 h 927"/>
              <a:gd name="T36" fmla="*/ 2147483646 w 3735"/>
              <a:gd name="T37" fmla="*/ 2147483646 h 927"/>
              <a:gd name="T38" fmla="*/ 2147483646 w 3735"/>
              <a:gd name="T39" fmla="*/ 2147483646 h 927"/>
              <a:gd name="T40" fmla="*/ 2147483646 w 3735"/>
              <a:gd name="T41" fmla="*/ 2147483646 h 927"/>
              <a:gd name="T42" fmla="*/ 2147483646 w 3735"/>
              <a:gd name="T43" fmla="*/ 2147483646 h 927"/>
              <a:gd name="T44" fmla="*/ 2147483646 w 3735"/>
              <a:gd name="T45" fmla="*/ 2147483646 h 927"/>
              <a:gd name="T46" fmla="*/ 2147483646 w 3735"/>
              <a:gd name="T47" fmla="*/ 2147483646 h 927"/>
              <a:gd name="T48" fmla="*/ 2147483646 w 3735"/>
              <a:gd name="T49" fmla="*/ 2147483646 h 927"/>
              <a:gd name="T50" fmla="*/ 2147483646 w 3735"/>
              <a:gd name="T51" fmla="*/ 2147483646 h 927"/>
              <a:gd name="T52" fmla="*/ 2147483646 w 3735"/>
              <a:gd name="T53" fmla="*/ 2147483646 h 927"/>
              <a:gd name="T54" fmla="*/ 2147483646 w 3735"/>
              <a:gd name="T55" fmla="*/ 2147483646 h 927"/>
              <a:gd name="T56" fmla="*/ 2147483646 w 3735"/>
              <a:gd name="T57" fmla="*/ 2147483646 h 927"/>
              <a:gd name="T58" fmla="*/ 2147483646 w 3735"/>
              <a:gd name="T59" fmla="*/ 2147483646 h 927"/>
              <a:gd name="T60" fmla="*/ 2147483646 w 3735"/>
              <a:gd name="T61" fmla="*/ 2147483646 h 927"/>
              <a:gd name="T62" fmla="*/ 2147483646 w 3735"/>
              <a:gd name="T63" fmla="*/ 2147483646 h 927"/>
              <a:gd name="T64" fmla="*/ 2147483646 w 3735"/>
              <a:gd name="T65" fmla="*/ 2147483646 h 927"/>
              <a:gd name="T66" fmla="*/ 2147483646 w 3735"/>
              <a:gd name="T67" fmla="*/ 2147483646 h 927"/>
              <a:gd name="T68" fmla="*/ 2147483646 w 3735"/>
              <a:gd name="T69" fmla="*/ 2147483646 h 927"/>
              <a:gd name="T70" fmla="*/ 2147483646 w 3735"/>
              <a:gd name="T71" fmla="*/ 2147483646 h 927"/>
              <a:gd name="T72" fmla="*/ 2147483646 w 3735"/>
              <a:gd name="T73" fmla="*/ 2147483646 h 927"/>
              <a:gd name="T74" fmla="*/ 2147483646 w 3735"/>
              <a:gd name="T75" fmla="*/ 2147483646 h 927"/>
              <a:gd name="T76" fmla="*/ 2147483646 w 3735"/>
              <a:gd name="T77" fmla="*/ 2147483646 h 927"/>
              <a:gd name="T78" fmla="*/ 2147483646 w 3735"/>
              <a:gd name="T79" fmla="*/ 2147483646 h 927"/>
              <a:gd name="T80" fmla="*/ 2147483646 w 3735"/>
              <a:gd name="T81" fmla="*/ 2147483646 h 927"/>
              <a:gd name="T82" fmla="*/ 2147483646 w 3735"/>
              <a:gd name="T83" fmla="*/ 2147483646 h 927"/>
              <a:gd name="T84" fmla="*/ 2147483646 w 3735"/>
              <a:gd name="T85" fmla="*/ 2147483646 h 927"/>
              <a:gd name="T86" fmla="*/ 2147483646 w 3735"/>
              <a:gd name="T87" fmla="*/ 2147483646 h 927"/>
              <a:gd name="T88" fmla="*/ 2147483646 w 3735"/>
              <a:gd name="T89" fmla="*/ 2147483646 h 927"/>
              <a:gd name="T90" fmla="*/ 2147483646 w 3735"/>
              <a:gd name="T91" fmla="*/ 2147483646 h 927"/>
              <a:gd name="T92" fmla="*/ 2147483646 w 3735"/>
              <a:gd name="T93" fmla="*/ 2147483646 h 927"/>
              <a:gd name="T94" fmla="*/ 2147483646 w 3735"/>
              <a:gd name="T95" fmla="*/ 2147483646 h 927"/>
              <a:gd name="T96" fmla="*/ 2147483646 w 3735"/>
              <a:gd name="T97" fmla="*/ 2147483646 h 927"/>
              <a:gd name="T98" fmla="*/ 2147483646 w 3735"/>
              <a:gd name="T99" fmla="*/ 2147483646 h 927"/>
              <a:gd name="T100" fmla="*/ 2147483646 w 3735"/>
              <a:gd name="T101" fmla="*/ 2147483646 h 927"/>
              <a:gd name="T102" fmla="*/ 2147483646 w 3735"/>
              <a:gd name="T103" fmla="*/ 2147483646 h 927"/>
              <a:gd name="T104" fmla="*/ 2147483646 w 3735"/>
              <a:gd name="T105" fmla="*/ 2147483646 h 927"/>
              <a:gd name="T106" fmla="*/ 2147483646 w 3735"/>
              <a:gd name="T107" fmla="*/ 2147483646 h 927"/>
              <a:gd name="T108" fmla="*/ 2147483646 w 3735"/>
              <a:gd name="T109" fmla="*/ 2147483646 h 927"/>
              <a:gd name="T110" fmla="*/ 2147483646 w 3735"/>
              <a:gd name="T111" fmla="*/ 2147483646 h 927"/>
              <a:gd name="T112" fmla="*/ 2147483646 w 3735"/>
              <a:gd name="T113" fmla="*/ 2147483646 h 927"/>
              <a:gd name="T114" fmla="*/ 2147483646 w 3735"/>
              <a:gd name="T115" fmla="*/ 2147483646 h 927"/>
              <a:gd name="T116" fmla="*/ 2147483646 w 3735"/>
              <a:gd name="T117" fmla="*/ 2147483646 h 927"/>
              <a:gd name="T118" fmla="*/ 2147483646 w 3735"/>
              <a:gd name="T119" fmla="*/ 2147483646 h 927"/>
              <a:gd name="T120" fmla="*/ 2147483646 w 3735"/>
              <a:gd name="T121" fmla="*/ 0 h 927"/>
              <a:gd name="T122" fmla="*/ 2147483646 w 3735"/>
              <a:gd name="T123" fmla="*/ 2147483646 h 927"/>
              <a:gd name="T124" fmla="*/ 2147483646 w 3735"/>
              <a:gd name="T125" fmla="*/ 2147483646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35"/>
              <a:gd name="T190" fmla="*/ 0 h 927"/>
              <a:gd name="T191" fmla="*/ 3735 w 3735"/>
              <a:gd name="T192" fmla="*/ 927 h 92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35" h="927">
                <a:moveTo>
                  <a:pt x="0" y="908"/>
                </a:moveTo>
                <a:cubicBezTo>
                  <a:pt x="19" y="879"/>
                  <a:pt x="22" y="847"/>
                  <a:pt x="53" y="826"/>
                </a:cubicBezTo>
                <a:cubicBezTo>
                  <a:pt x="89" y="830"/>
                  <a:pt x="98" y="799"/>
                  <a:pt x="132" y="810"/>
                </a:cubicBezTo>
                <a:cubicBezTo>
                  <a:pt x="145" y="808"/>
                  <a:pt x="181" y="852"/>
                  <a:pt x="192" y="845"/>
                </a:cubicBezTo>
                <a:cubicBezTo>
                  <a:pt x="208" y="834"/>
                  <a:pt x="218" y="771"/>
                  <a:pt x="243" y="768"/>
                </a:cubicBezTo>
                <a:cubicBezTo>
                  <a:pt x="279" y="764"/>
                  <a:pt x="283" y="787"/>
                  <a:pt x="312" y="759"/>
                </a:cubicBezTo>
                <a:cubicBezTo>
                  <a:pt x="341" y="731"/>
                  <a:pt x="335" y="727"/>
                  <a:pt x="363" y="699"/>
                </a:cubicBezTo>
                <a:cubicBezTo>
                  <a:pt x="371" y="691"/>
                  <a:pt x="409" y="734"/>
                  <a:pt x="417" y="729"/>
                </a:cubicBezTo>
                <a:cubicBezTo>
                  <a:pt x="425" y="724"/>
                  <a:pt x="450" y="663"/>
                  <a:pt x="474" y="663"/>
                </a:cubicBezTo>
                <a:cubicBezTo>
                  <a:pt x="498" y="663"/>
                  <a:pt x="519" y="702"/>
                  <a:pt x="549" y="747"/>
                </a:cubicBezTo>
                <a:cubicBezTo>
                  <a:pt x="579" y="792"/>
                  <a:pt x="628" y="739"/>
                  <a:pt x="657" y="741"/>
                </a:cubicBezTo>
                <a:cubicBezTo>
                  <a:pt x="662" y="759"/>
                  <a:pt x="696" y="801"/>
                  <a:pt x="706" y="817"/>
                </a:cubicBezTo>
                <a:cubicBezTo>
                  <a:pt x="713" y="843"/>
                  <a:pt x="750" y="871"/>
                  <a:pt x="774" y="876"/>
                </a:cubicBezTo>
                <a:cubicBezTo>
                  <a:pt x="795" y="874"/>
                  <a:pt x="808" y="817"/>
                  <a:pt x="828" y="813"/>
                </a:cubicBezTo>
                <a:cubicBezTo>
                  <a:pt x="852" y="809"/>
                  <a:pt x="869" y="775"/>
                  <a:pt x="894" y="768"/>
                </a:cubicBezTo>
                <a:cubicBezTo>
                  <a:pt x="903" y="762"/>
                  <a:pt x="927" y="803"/>
                  <a:pt x="936" y="797"/>
                </a:cubicBezTo>
                <a:cubicBezTo>
                  <a:pt x="963" y="778"/>
                  <a:pt x="977" y="738"/>
                  <a:pt x="994" y="711"/>
                </a:cubicBezTo>
                <a:cubicBezTo>
                  <a:pt x="1002" y="685"/>
                  <a:pt x="1002" y="75"/>
                  <a:pt x="1008" y="3"/>
                </a:cubicBezTo>
                <a:cubicBezTo>
                  <a:pt x="1023" y="186"/>
                  <a:pt x="1041" y="765"/>
                  <a:pt x="1059" y="825"/>
                </a:cubicBezTo>
                <a:cubicBezTo>
                  <a:pt x="1077" y="885"/>
                  <a:pt x="1089" y="852"/>
                  <a:pt x="1098" y="876"/>
                </a:cubicBezTo>
                <a:cubicBezTo>
                  <a:pt x="1107" y="900"/>
                  <a:pt x="1150" y="771"/>
                  <a:pt x="1176" y="769"/>
                </a:cubicBezTo>
                <a:cubicBezTo>
                  <a:pt x="1202" y="767"/>
                  <a:pt x="1228" y="768"/>
                  <a:pt x="1253" y="764"/>
                </a:cubicBezTo>
                <a:cubicBezTo>
                  <a:pt x="1271" y="761"/>
                  <a:pt x="1291" y="721"/>
                  <a:pt x="1320" y="711"/>
                </a:cubicBezTo>
                <a:cubicBezTo>
                  <a:pt x="1354" y="723"/>
                  <a:pt x="1383" y="756"/>
                  <a:pt x="1421" y="769"/>
                </a:cubicBezTo>
                <a:cubicBezTo>
                  <a:pt x="1439" y="767"/>
                  <a:pt x="1457" y="769"/>
                  <a:pt x="1474" y="764"/>
                </a:cubicBezTo>
                <a:cubicBezTo>
                  <a:pt x="1506" y="755"/>
                  <a:pt x="1537" y="681"/>
                  <a:pt x="1566" y="663"/>
                </a:cubicBezTo>
                <a:cubicBezTo>
                  <a:pt x="1607" y="670"/>
                  <a:pt x="1598" y="691"/>
                  <a:pt x="1618" y="721"/>
                </a:cubicBezTo>
                <a:cubicBezTo>
                  <a:pt x="1632" y="737"/>
                  <a:pt x="1636" y="752"/>
                  <a:pt x="1651" y="769"/>
                </a:cubicBezTo>
                <a:cubicBezTo>
                  <a:pt x="1670" y="788"/>
                  <a:pt x="1693" y="803"/>
                  <a:pt x="1709" y="826"/>
                </a:cubicBezTo>
                <a:cubicBezTo>
                  <a:pt x="1741" y="822"/>
                  <a:pt x="1749" y="817"/>
                  <a:pt x="1776" y="807"/>
                </a:cubicBezTo>
                <a:cubicBezTo>
                  <a:pt x="1842" y="824"/>
                  <a:pt x="1872" y="907"/>
                  <a:pt x="1949" y="927"/>
                </a:cubicBezTo>
                <a:cubicBezTo>
                  <a:pt x="1971" y="925"/>
                  <a:pt x="1994" y="927"/>
                  <a:pt x="2016" y="922"/>
                </a:cubicBezTo>
                <a:cubicBezTo>
                  <a:pt x="2019" y="921"/>
                  <a:pt x="2034" y="895"/>
                  <a:pt x="2035" y="893"/>
                </a:cubicBezTo>
                <a:cubicBezTo>
                  <a:pt x="2054" y="864"/>
                  <a:pt x="2064" y="696"/>
                  <a:pt x="2082" y="681"/>
                </a:cubicBezTo>
                <a:cubicBezTo>
                  <a:pt x="2107" y="685"/>
                  <a:pt x="2119" y="848"/>
                  <a:pt x="2141" y="855"/>
                </a:cubicBezTo>
                <a:cubicBezTo>
                  <a:pt x="2159" y="853"/>
                  <a:pt x="2180" y="856"/>
                  <a:pt x="2194" y="845"/>
                </a:cubicBezTo>
                <a:cubicBezTo>
                  <a:pt x="2226" y="820"/>
                  <a:pt x="2179" y="839"/>
                  <a:pt x="2218" y="826"/>
                </a:cubicBezTo>
                <a:cubicBezTo>
                  <a:pt x="2264" y="754"/>
                  <a:pt x="2296" y="772"/>
                  <a:pt x="2386" y="769"/>
                </a:cubicBezTo>
                <a:cubicBezTo>
                  <a:pt x="2397" y="728"/>
                  <a:pt x="2381" y="781"/>
                  <a:pt x="2400" y="740"/>
                </a:cubicBezTo>
                <a:cubicBezTo>
                  <a:pt x="2410" y="719"/>
                  <a:pt x="2400" y="93"/>
                  <a:pt x="2405" y="20"/>
                </a:cubicBezTo>
                <a:cubicBezTo>
                  <a:pt x="2427" y="237"/>
                  <a:pt x="2403" y="684"/>
                  <a:pt x="2466" y="726"/>
                </a:cubicBezTo>
                <a:cubicBezTo>
                  <a:pt x="2529" y="768"/>
                  <a:pt x="2500" y="725"/>
                  <a:pt x="2544" y="693"/>
                </a:cubicBezTo>
                <a:cubicBezTo>
                  <a:pt x="2557" y="695"/>
                  <a:pt x="2590" y="662"/>
                  <a:pt x="2601" y="669"/>
                </a:cubicBezTo>
                <a:cubicBezTo>
                  <a:pt x="2627" y="684"/>
                  <a:pt x="2628" y="751"/>
                  <a:pt x="2664" y="769"/>
                </a:cubicBezTo>
                <a:cubicBezTo>
                  <a:pt x="2687" y="781"/>
                  <a:pt x="2715" y="776"/>
                  <a:pt x="2741" y="778"/>
                </a:cubicBezTo>
                <a:cubicBezTo>
                  <a:pt x="2762" y="786"/>
                  <a:pt x="2768" y="790"/>
                  <a:pt x="2798" y="778"/>
                </a:cubicBezTo>
                <a:cubicBezTo>
                  <a:pt x="2803" y="776"/>
                  <a:pt x="2800" y="768"/>
                  <a:pt x="2803" y="764"/>
                </a:cubicBezTo>
                <a:cubicBezTo>
                  <a:pt x="2807" y="759"/>
                  <a:pt x="2813" y="757"/>
                  <a:pt x="2818" y="754"/>
                </a:cubicBezTo>
                <a:cubicBezTo>
                  <a:pt x="2827" y="722"/>
                  <a:pt x="2881" y="700"/>
                  <a:pt x="2904" y="668"/>
                </a:cubicBezTo>
                <a:cubicBezTo>
                  <a:pt x="2919" y="670"/>
                  <a:pt x="2940" y="669"/>
                  <a:pt x="2952" y="682"/>
                </a:cubicBezTo>
                <a:cubicBezTo>
                  <a:pt x="2974" y="707"/>
                  <a:pt x="2962" y="709"/>
                  <a:pt x="2986" y="721"/>
                </a:cubicBezTo>
                <a:cubicBezTo>
                  <a:pt x="2999" y="727"/>
                  <a:pt x="3040" y="730"/>
                  <a:pt x="3043" y="730"/>
                </a:cubicBezTo>
                <a:cubicBezTo>
                  <a:pt x="3073" y="728"/>
                  <a:pt x="3104" y="729"/>
                  <a:pt x="3134" y="725"/>
                </a:cubicBezTo>
                <a:cubicBezTo>
                  <a:pt x="3139" y="724"/>
                  <a:pt x="3158" y="708"/>
                  <a:pt x="3163" y="706"/>
                </a:cubicBezTo>
                <a:cubicBezTo>
                  <a:pt x="3176" y="699"/>
                  <a:pt x="3196" y="686"/>
                  <a:pt x="3210" y="681"/>
                </a:cubicBezTo>
                <a:cubicBezTo>
                  <a:pt x="3236" y="690"/>
                  <a:pt x="3218" y="693"/>
                  <a:pt x="3240" y="725"/>
                </a:cubicBezTo>
                <a:cubicBezTo>
                  <a:pt x="3253" y="744"/>
                  <a:pt x="3287" y="746"/>
                  <a:pt x="3307" y="749"/>
                </a:cubicBezTo>
                <a:cubicBezTo>
                  <a:pt x="3362" y="785"/>
                  <a:pt x="3375" y="807"/>
                  <a:pt x="3442" y="817"/>
                </a:cubicBezTo>
                <a:cubicBezTo>
                  <a:pt x="3531" y="811"/>
                  <a:pt x="3521" y="806"/>
                  <a:pt x="3590" y="788"/>
                </a:cubicBezTo>
                <a:cubicBezTo>
                  <a:pt x="3609" y="759"/>
                  <a:pt x="3604" y="750"/>
                  <a:pt x="3610" y="711"/>
                </a:cubicBezTo>
                <a:cubicBezTo>
                  <a:pt x="3612" y="695"/>
                  <a:pt x="3615" y="168"/>
                  <a:pt x="3618" y="0"/>
                </a:cubicBezTo>
                <a:cubicBezTo>
                  <a:pt x="3630" y="123"/>
                  <a:pt x="3661" y="754"/>
                  <a:pt x="3699" y="774"/>
                </a:cubicBezTo>
                <a:cubicBezTo>
                  <a:pt x="3724" y="788"/>
                  <a:pt x="3714" y="735"/>
                  <a:pt x="3735" y="729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855791" y="6296473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47887" y="1755098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subtheshold</a:t>
            </a:r>
            <a:r>
              <a:rPr lang="en-GB" sz="2400" dirty="0">
                <a:solidFill>
                  <a:srgbClr val="FF0000"/>
                </a:solidFill>
              </a:rPr>
              <a:t> integration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918" y="170957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68831" y="1480941"/>
            <a:ext cx="64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r>
              <a:rPr lang="en-GB" sz="2800" i="1" baseline="-25000" dirty="0" err="1"/>
              <a:t>i</a:t>
            </a:r>
            <a:endParaRPr lang="en-GB" sz="2800" i="1" baseline="-25000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868831" y="202050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927785" y="19834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3170" y="1717087"/>
            <a:ext cx="38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–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– 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rest</a:t>
            </a:r>
            <a:r>
              <a:rPr lang="en-GB" sz="2800" dirty="0"/>
              <a:t>) </a:t>
            </a:r>
            <a:r>
              <a:rPr lang="en-GB" sz="2800" i="1" dirty="0"/>
              <a:t>+ </a:t>
            </a:r>
            <a:r>
              <a:rPr lang="en-GB" sz="2800" dirty="0">
                <a:sym typeface="Symbol" panose="05050102010706020507" pitchFamily="18" charset="2"/>
              </a:rPr>
              <a:t></a:t>
            </a:r>
            <a:r>
              <a:rPr lang="en-GB" sz="2800" i="1" baseline="-25000" dirty="0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w</a:t>
            </a:r>
            <a:r>
              <a:rPr lang="en-GB" sz="2800" i="1" baseline="-25000" dirty="0" err="1">
                <a:sym typeface="Symbol" panose="05050102010706020507" pitchFamily="18" charset="2"/>
              </a:rPr>
              <a:t>ij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t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63205" y="172510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2592800" y="532254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H="1">
            <a:off x="3010313" y="532254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3329400" y="5049493"/>
            <a:ext cx="78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 ms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7399091" y="5391598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-50 mV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7399091" y="4410523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+20 mV</a:t>
            </a: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 flipV="1">
            <a:off x="710272" y="1173666"/>
            <a:ext cx="535270" cy="694264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1902" y="9975"/>
                  <a:pt x="526" y="800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316067" y="9154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1369766" y="5961300"/>
            <a:ext cx="588645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7399091" y="5728246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CC00"/>
                </a:solidFill>
                <a:latin typeface="Times New Roman" panose="02020603050405020304" pitchFamily="18" charset="0"/>
              </a:rPr>
              <a:t>-65 mV</a:t>
            </a:r>
          </a:p>
        </p:txBody>
      </p:sp>
    </p:spTree>
    <p:extLst>
      <p:ext uri="{BB962C8B-B14F-4D97-AF65-F5344CB8AC3E}">
        <p14:creationId xmlns:p14="http://schemas.microsoft.com/office/powerpoint/2010/main" val="23962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/>
          <p:cNvSpPr txBox="1">
            <a:spLocks noChangeArrowheads="1"/>
          </p:cNvSpPr>
          <p:nvPr/>
        </p:nvSpPr>
        <p:spPr bwMode="auto">
          <a:xfrm>
            <a:off x="137213" y="147945"/>
            <a:ext cx="5953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Simplest possible network equations: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135" y="2930724"/>
            <a:ext cx="440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i</a:t>
            </a:r>
            <a:r>
              <a:rPr lang="en-GB" dirty="0"/>
              <a:t> reaches threshold (</a:t>
            </a:r>
            <a:r>
              <a:rPr lang="en-GB" dirty="0">
                <a:sym typeface="Symbol" panose="05050102010706020507" pitchFamily="18" charset="2"/>
              </a:rPr>
              <a:t> </a:t>
            </a:r>
            <a:r>
              <a:rPr lang="en-GB" dirty="0"/>
              <a:t>-50 mV):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6213" y="3400952"/>
            <a:ext cx="48876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-</a:t>
            </a:r>
            <a:r>
              <a:rPr lang="en-GB" dirty="0"/>
              <a:t> a spike is emitted</a:t>
            </a:r>
          </a:p>
          <a:p>
            <a:r>
              <a:rPr lang="en-GB" i="1" dirty="0"/>
              <a:t>- V</a:t>
            </a:r>
            <a:r>
              <a:rPr lang="en-GB" i="1" baseline="-25000" dirty="0"/>
              <a:t>i</a:t>
            </a:r>
            <a:r>
              <a:rPr lang="en-GB" dirty="0"/>
              <a:t> is reset to </a:t>
            </a:r>
            <a:r>
              <a:rPr lang="en-GB" i="1" dirty="0" err="1"/>
              <a:t>V</a:t>
            </a:r>
            <a:r>
              <a:rPr lang="en-GB" i="1" baseline="-25000" dirty="0" err="1"/>
              <a:t>rest</a:t>
            </a:r>
            <a:r>
              <a:rPr lang="en-GB" dirty="0"/>
              <a:t> (</a:t>
            </a:r>
            <a:r>
              <a:rPr lang="en-GB" dirty="0">
                <a:sym typeface="Symbol" panose="05050102010706020507" pitchFamily="18" charset="2"/>
              </a:rPr>
              <a:t> -65 mV)</a:t>
            </a:r>
            <a:endParaRPr lang="en-GB" dirty="0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rot="5400000">
            <a:off x="427585" y="5603530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 rot="-5400000">
            <a:off x="485528" y="5385249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033841" y="6266311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 ms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6278316" y="6291711"/>
            <a:ext cx="62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369766" y="5651948"/>
            <a:ext cx="588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855791" y="6296473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47887" y="1755098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subtheshold</a:t>
            </a:r>
            <a:r>
              <a:rPr lang="en-GB" sz="2400" dirty="0">
                <a:solidFill>
                  <a:srgbClr val="FF0000"/>
                </a:solidFill>
              </a:rPr>
              <a:t> integration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1369766" y="5961300"/>
            <a:ext cx="588645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1363416" y="4628011"/>
            <a:ext cx="5929313" cy="1471612"/>
          </a:xfrm>
          <a:custGeom>
            <a:avLst/>
            <a:gdLst>
              <a:gd name="T0" fmla="*/ 0 w 3735"/>
              <a:gd name="T1" fmla="*/ 2147483646 h 927"/>
              <a:gd name="T2" fmla="*/ 2147483646 w 3735"/>
              <a:gd name="T3" fmla="*/ 2147483646 h 927"/>
              <a:gd name="T4" fmla="*/ 2147483646 w 3735"/>
              <a:gd name="T5" fmla="*/ 2147483646 h 927"/>
              <a:gd name="T6" fmla="*/ 2147483646 w 3735"/>
              <a:gd name="T7" fmla="*/ 2147483646 h 927"/>
              <a:gd name="T8" fmla="*/ 2147483646 w 3735"/>
              <a:gd name="T9" fmla="*/ 2147483646 h 927"/>
              <a:gd name="T10" fmla="*/ 2147483646 w 3735"/>
              <a:gd name="T11" fmla="*/ 2147483646 h 927"/>
              <a:gd name="T12" fmla="*/ 2147483646 w 3735"/>
              <a:gd name="T13" fmla="*/ 2147483646 h 927"/>
              <a:gd name="T14" fmla="*/ 2147483646 w 3735"/>
              <a:gd name="T15" fmla="*/ 2147483646 h 927"/>
              <a:gd name="T16" fmla="*/ 2147483646 w 3735"/>
              <a:gd name="T17" fmla="*/ 2147483646 h 927"/>
              <a:gd name="T18" fmla="*/ 2147483646 w 3735"/>
              <a:gd name="T19" fmla="*/ 2147483646 h 927"/>
              <a:gd name="T20" fmla="*/ 2147483646 w 3735"/>
              <a:gd name="T21" fmla="*/ 2147483646 h 927"/>
              <a:gd name="T22" fmla="*/ 2147483646 w 3735"/>
              <a:gd name="T23" fmla="*/ 2147483646 h 927"/>
              <a:gd name="T24" fmla="*/ 2147483646 w 3735"/>
              <a:gd name="T25" fmla="*/ 2147483646 h 927"/>
              <a:gd name="T26" fmla="*/ 2147483646 w 3735"/>
              <a:gd name="T27" fmla="*/ 2147483646 h 927"/>
              <a:gd name="T28" fmla="*/ 2147483646 w 3735"/>
              <a:gd name="T29" fmla="*/ 2147483646 h 927"/>
              <a:gd name="T30" fmla="*/ 2147483646 w 3735"/>
              <a:gd name="T31" fmla="*/ 2147483646 h 927"/>
              <a:gd name="T32" fmla="*/ 2147483646 w 3735"/>
              <a:gd name="T33" fmla="*/ 2147483646 h 927"/>
              <a:gd name="T34" fmla="*/ 2147483646 w 3735"/>
              <a:gd name="T35" fmla="*/ 2147483646 h 927"/>
              <a:gd name="T36" fmla="*/ 2147483646 w 3735"/>
              <a:gd name="T37" fmla="*/ 2147483646 h 927"/>
              <a:gd name="T38" fmla="*/ 2147483646 w 3735"/>
              <a:gd name="T39" fmla="*/ 2147483646 h 927"/>
              <a:gd name="T40" fmla="*/ 2147483646 w 3735"/>
              <a:gd name="T41" fmla="*/ 2147483646 h 927"/>
              <a:gd name="T42" fmla="*/ 2147483646 w 3735"/>
              <a:gd name="T43" fmla="*/ 2147483646 h 927"/>
              <a:gd name="T44" fmla="*/ 2147483646 w 3735"/>
              <a:gd name="T45" fmla="*/ 2147483646 h 927"/>
              <a:gd name="T46" fmla="*/ 2147483646 w 3735"/>
              <a:gd name="T47" fmla="*/ 2147483646 h 927"/>
              <a:gd name="T48" fmla="*/ 2147483646 w 3735"/>
              <a:gd name="T49" fmla="*/ 2147483646 h 927"/>
              <a:gd name="T50" fmla="*/ 2147483646 w 3735"/>
              <a:gd name="T51" fmla="*/ 2147483646 h 927"/>
              <a:gd name="T52" fmla="*/ 2147483646 w 3735"/>
              <a:gd name="T53" fmla="*/ 2147483646 h 927"/>
              <a:gd name="T54" fmla="*/ 2147483646 w 3735"/>
              <a:gd name="T55" fmla="*/ 2147483646 h 927"/>
              <a:gd name="T56" fmla="*/ 2147483646 w 3735"/>
              <a:gd name="T57" fmla="*/ 2147483646 h 927"/>
              <a:gd name="T58" fmla="*/ 2147483646 w 3735"/>
              <a:gd name="T59" fmla="*/ 2147483646 h 927"/>
              <a:gd name="T60" fmla="*/ 2147483646 w 3735"/>
              <a:gd name="T61" fmla="*/ 2147483646 h 927"/>
              <a:gd name="T62" fmla="*/ 2147483646 w 3735"/>
              <a:gd name="T63" fmla="*/ 2147483646 h 927"/>
              <a:gd name="T64" fmla="*/ 2147483646 w 3735"/>
              <a:gd name="T65" fmla="*/ 2147483646 h 927"/>
              <a:gd name="T66" fmla="*/ 2147483646 w 3735"/>
              <a:gd name="T67" fmla="*/ 2147483646 h 927"/>
              <a:gd name="T68" fmla="*/ 2147483646 w 3735"/>
              <a:gd name="T69" fmla="*/ 2147483646 h 927"/>
              <a:gd name="T70" fmla="*/ 2147483646 w 3735"/>
              <a:gd name="T71" fmla="*/ 2147483646 h 927"/>
              <a:gd name="T72" fmla="*/ 2147483646 w 3735"/>
              <a:gd name="T73" fmla="*/ 2147483646 h 927"/>
              <a:gd name="T74" fmla="*/ 2147483646 w 3735"/>
              <a:gd name="T75" fmla="*/ 2147483646 h 927"/>
              <a:gd name="T76" fmla="*/ 2147483646 w 3735"/>
              <a:gd name="T77" fmla="*/ 2147483646 h 927"/>
              <a:gd name="T78" fmla="*/ 2147483646 w 3735"/>
              <a:gd name="T79" fmla="*/ 2147483646 h 927"/>
              <a:gd name="T80" fmla="*/ 2147483646 w 3735"/>
              <a:gd name="T81" fmla="*/ 2147483646 h 927"/>
              <a:gd name="T82" fmla="*/ 2147483646 w 3735"/>
              <a:gd name="T83" fmla="*/ 2147483646 h 927"/>
              <a:gd name="T84" fmla="*/ 2147483646 w 3735"/>
              <a:gd name="T85" fmla="*/ 2147483646 h 927"/>
              <a:gd name="T86" fmla="*/ 2147483646 w 3735"/>
              <a:gd name="T87" fmla="*/ 2147483646 h 927"/>
              <a:gd name="T88" fmla="*/ 2147483646 w 3735"/>
              <a:gd name="T89" fmla="*/ 2147483646 h 927"/>
              <a:gd name="T90" fmla="*/ 2147483646 w 3735"/>
              <a:gd name="T91" fmla="*/ 2147483646 h 927"/>
              <a:gd name="T92" fmla="*/ 2147483646 w 3735"/>
              <a:gd name="T93" fmla="*/ 2147483646 h 927"/>
              <a:gd name="T94" fmla="*/ 2147483646 w 3735"/>
              <a:gd name="T95" fmla="*/ 2147483646 h 927"/>
              <a:gd name="T96" fmla="*/ 2147483646 w 3735"/>
              <a:gd name="T97" fmla="*/ 2147483646 h 927"/>
              <a:gd name="T98" fmla="*/ 2147483646 w 3735"/>
              <a:gd name="T99" fmla="*/ 2147483646 h 927"/>
              <a:gd name="T100" fmla="*/ 2147483646 w 3735"/>
              <a:gd name="T101" fmla="*/ 2147483646 h 927"/>
              <a:gd name="T102" fmla="*/ 2147483646 w 3735"/>
              <a:gd name="T103" fmla="*/ 2147483646 h 927"/>
              <a:gd name="T104" fmla="*/ 2147483646 w 3735"/>
              <a:gd name="T105" fmla="*/ 2147483646 h 927"/>
              <a:gd name="T106" fmla="*/ 2147483646 w 3735"/>
              <a:gd name="T107" fmla="*/ 2147483646 h 927"/>
              <a:gd name="T108" fmla="*/ 2147483646 w 3735"/>
              <a:gd name="T109" fmla="*/ 2147483646 h 927"/>
              <a:gd name="T110" fmla="*/ 2147483646 w 3735"/>
              <a:gd name="T111" fmla="*/ 2147483646 h 927"/>
              <a:gd name="T112" fmla="*/ 2147483646 w 3735"/>
              <a:gd name="T113" fmla="*/ 2147483646 h 927"/>
              <a:gd name="T114" fmla="*/ 2147483646 w 3735"/>
              <a:gd name="T115" fmla="*/ 2147483646 h 927"/>
              <a:gd name="T116" fmla="*/ 2147483646 w 3735"/>
              <a:gd name="T117" fmla="*/ 2147483646 h 927"/>
              <a:gd name="T118" fmla="*/ 2147483646 w 3735"/>
              <a:gd name="T119" fmla="*/ 2147483646 h 927"/>
              <a:gd name="T120" fmla="*/ 2147483646 w 3735"/>
              <a:gd name="T121" fmla="*/ 0 h 927"/>
              <a:gd name="T122" fmla="*/ 2147483646 w 3735"/>
              <a:gd name="T123" fmla="*/ 2147483646 h 927"/>
              <a:gd name="T124" fmla="*/ 2147483646 w 3735"/>
              <a:gd name="T125" fmla="*/ 2147483646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35"/>
              <a:gd name="T190" fmla="*/ 0 h 927"/>
              <a:gd name="T191" fmla="*/ 3735 w 3735"/>
              <a:gd name="T192" fmla="*/ 927 h 927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661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500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500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500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802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802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773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773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73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9 w 10000"/>
              <a:gd name="connsiteY19" fmla="*/ 8296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9 w 10000"/>
              <a:gd name="connsiteY19" fmla="*/ 8296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90 w 10000"/>
              <a:gd name="connsiteY39" fmla="*/ 9004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90 w 10000"/>
              <a:gd name="connsiteY39" fmla="*/ 9004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82 w 10000"/>
              <a:gd name="connsiteY39" fmla="*/ 90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82 w 10000"/>
              <a:gd name="connsiteY39" fmla="*/ 90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82 w 10000"/>
              <a:gd name="connsiteY39" fmla="*/ 90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5 w 10000"/>
              <a:gd name="connsiteY60" fmla="*/ 9040 h 10000"/>
              <a:gd name="connsiteX61" fmla="*/ 10000 w 10000"/>
              <a:gd name="connsiteY61" fmla="*/ 78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0000" h="10000">
                <a:moveTo>
                  <a:pt x="0" y="9795"/>
                </a:moveTo>
                <a:cubicBezTo>
                  <a:pt x="51" y="9482"/>
                  <a:pt x="59" y="9137"/>
                  <a:pt x="142" y="8910"/>
                </a:cubicBezTo>
                <a:cubicBezTo>
                  <a:pt x="238" y="8954"/>
                  <a:pt x="262" y="8619"/>
                  <a:pt x="353" y="8738"/>
                </a:cubicBezTo>
                <a:cubicBezTo>
                  <a:pt x="388" y="8716"/>
                  <a:pt x="485" y="9191"/>
                  <a:pt x="514" y="9115"/>
                </a:cubicBezTo>
                <a:cubicBezTo>
                  <a:pt x="557" y="8997"/>
                  <a:pt x="584" y="8317"/>
                  <a:pt x="651" y="8285"/>
                </a:cubicBezTo>
                <a:cubicBezTo>
                  <a:pt x="747" y="8242"/>
                  <a:pt x="758" y="8490"/>
                  <a:pt x="835" y="8188"/>
                </a:cubicBezTo>
                <a:cubicBezTo>
                  <a:pt x="913" y="7886"/>
                  <a:pt x="897" y="7843"/>
                  <a:pt x="972" y="7540"/>
                </a:cubicBezTo>
                <a:cubicBezTo>
                  <a:pt x="993" y="7454"/>
                  <a:pt x="1095" y="7918"/>
                  <a:pt x="1116" y="7864"/>
                </a:cubicBezTo>
                <a:cubicBezTo>
                  <a:pt x="1138" y="7810"/>
                  <a:pt x="1205" y="7152"/>
                  <a:pt x="1269" y="7152"/>
                </a:cubicBezTo>
                <a:cubicBezTo>
                  <a:pt x="1333" y="7152"/>
                  <a:pt x="1390" y="7573"/>
                  <a:pt x="1470" y="8058"/>
                </a:cubicBezTo>
                <a:cubicBezTo>
                  <a:pt x="1550" y="8544"/>
                  <a:pt x="1681" y="7972"/>
                  <a:pt x="1759" y="7994"/>
                </a:cubicBezTo>
                <a:cubicBezTo>
                  <a:pt x="1772" y="8188"/>
                  <a:pt x="1863" y="8641"/>
                  <a:pt x="1890" y="8813"/>
                </a:cubicBezTo>
                <a:cubicBezTo>
                  <a:pt x="1909" y="9094"/>
                  <a:pt x="2008" y="9396"/>
                  <a:pt x="2072" y="9450"/>
                </a:cubicBezTo>
                <a:cubicBezTo>
                  <a:pt x="2129" y="9428"/>
                  <a:pt x="2163" y="8813"/>
                  <a:pt x="2217" y="8770"/>
                </a:cubicBezTo>
                <a:cubicBezTo>
                  <a:pt x="2281" y="8727"/>
                  <a:pt x="2327" y="8360"/>
                  <a:pt x="2394" y="8285"/>
                </a:cubicBezTo>
                <a:cubicBezTo>
                  <a:pt x="2418" y="8220"/>
                  <a:pt x="2452" y="8701"/>
                  <a:pt x="2506" y="8598"/>
                </a:cubicBezTo>
                <a:cubicBezTo>
                  <a:pt x="2560" y="8495"/>
                  <a:pt x="2675" y="7961"/>
                  <a:pt x="2720" y="7670"/>
                </a:cubicBezTo>
                <a:cubicBezTo>
                  <a:pt x="2742" y="7389"/>
                  <a:pt x="2683" y="809"/>
                  <a:pt x="2699" y="32"/>
                </a:cubicBezTo>
                <a:cubicBezTo>
                  <a:pt x="2739" y="2006"/>
                  <a:pt x="2714" y="8414"/>
                  <a:pt x="2762" y="9062"/>
                </a:cubicBezTo>
                <a:cubicBezTo>
                  <a:pt x="3114" y="8967"/>
                  <a:pt x="3068" y="8528"/>
                  <a:pt x="3141" y="8425"/>
                </a:cubicBezTo>
                <a:cubicBezTo>
                  <a:pt x="3214" y="8322"/>
                  <a:pt x="3288" y="8285"/>
                  <a:pt x="3355" y="8242"/>
                </a:cubicBezTo>
                <a:cubicBezTo>
                  <a:pt x="3403" y="8209"/>
                  <a:pt x="3456" y="7778"/>
                  <a:pt x="3534" y="7670"/>
                </a:cubicBezTo>
                <a:cubicBezTo>
                  <a:pt x="3625" y="7799"/>
                  <a:pt x="3703" y="8155"/>
                  <a:pt x="3805" y="8296"/>
                </a:cubicBezTo>
                <a:cubicBezTo>
                  <a:pt x="3853" y="8274"/>
                  <a:pt x="3901" y="8296"/>
                  <a:pt x="3946" y="8242"/>
                </a:cubicBezTo>
                <a:cubicBezTo>
                  <a:pt x="4032" y="8145"/>
                  <a:pt x="4115" y="7346"/>
                  <a:pt x="4193" y="7152"/>
                </a:cubicBezTo>
                <a:cubicBezTo>
                  <a:pt x="4303" y="7228"/>
                  <a:pt x="4278" y="7454"/>
                  <a:pt x="4332" y="7778"/>
                </a:cubicBezTo>
                <a:cubicBezTo>
                  <a:pt x="4369" y="7950"/>
                  <a:pt x="4380" y="8112"/>
                  <a:pt x="4420" y="8296"/>
                </a:cubicBezTo>
                <a:cubicBezTo>
                  <a:pt x="4471" y="8501"/>
                  <a:pt x="4533" y="8662"/>
                  <a:pt x="4576" y="8910"/>
                </a:cubicBezTo>
                <a:cubicBezTo>
                  <a:pt x="4661" y="8867"/>
                  <a:pt x="4683" y="8813"/>
                  <a:pt x="4755" y="8706"/>
                </a:cubicBezTo>
                <a:cubicBezTo>
                  <a:pt x="4932" y="8889"/>
                  <a:pt x="5012" y="9784"/>
                  <a:pt x="5218" y="10000"/>
                </a:cubicBezTo>
                <a:cubicBezTo>
                  <a:pt x="5277" y="9978"/>
                  <a:pt x="5339" y="10000"/>
                  <a:pt x="5398" y="9946"/>
                </a:cubicBezTo>
                <a:cubicBezTo>
                  <a:pt x="5406" y="9935"/>
                  <a:pt x="5446" y="9655"/>
                  <a:pt x="5448" y="9633"/>
                </a:cubicBezTo>
                <a:cubicBezTo>
                  <a:pt x="5499" y="9320"/>
                  <a:pt x="5526" y="7508"/>
                  <a:pt x="5574" y="7346"/>
                </a:cubicBezTo>
                <a:cubicBezTo>
                  <a:pt x="5641" y="7389"/>
                  <a:pt x="5673" y="9148"/>
                  <a:pt x="5732" y="9223"/>
                </a:cubicBezTo>
                <a:cubicBezTo>
                  <a:pt x="5780" y="9202"/>
                  <a:pt x="5837" y="9234"/>
                  <a:pt x="5874" y="9115"/>
                </a:cubicBezTo>
                <a:cubicBezTo>
                  <a:pt x="5960" y="8846"/>
                  <a:pt x="5834" y="9051"/>
                  <a:pt x="5938" y="8910"/>
                </a:cubicBezTo>
                <a:cubicBezTo>
                  <a:pt x="6062" y="8134"/>
                  <a:pt x="6147" y="8328"/>
                  <a:pt x="6388" y="8296"/>
                </a:cubicBezTo>
                <a:cubicBezTo>
                  <a:pt x="6418" y="7853"/>
                  <a:pt x="6412" y="8396"/>
                  <a:pt x="6463" y="7954"/>
                </a:cubicBezTo>
                <a:cubicBezTo>
                  <a:pt x="6489" y="7727"/>
                  <a:pt x="6433" y="1003"/>
                  <a:pt x="6439" y="216"/>
                </a:cubicBezTo>
                <a:cubicBezTo>
                  <a:pt x="6461" y="2557"/>
                  <a:pt x="6473" y="8198"/>
                  <a:pt x="6482" y="9020"/>
                </a:cubicBezTo>
                <a:cubicBezTo>
                  <a:pt x="6669" y="8990"/>
                  <a:pt x="6693" y="7821"/>
                  <a:pt x="6811" y="7476"/>
                </a:cubicBezTo>
                <a:cubicBezTo>
                  <a:pt x="6846" y="7497"/>
                  <a:pt x="6934" y="7141"/>
                  <a:pt x="6964" y="7217"/>
                </a:cubicBezTo>
                <a:cubicBezTo>
                  <a:pt x="7033" y="7379"/>
                  <a:pt x="7036" y="8101"/>
                  <a:pt x="7133" y="8296"/>
                </a:cubicBezTo>
                <a:cubicBezTo>
                  <a:pt x="7194" y="8425"/>
                  <a:pt x="7269" y="8371"/>
                  <a:pt x="7339" y="8393"/>
                </a:cubicBezTo>
                <a:cubicBezTo>
                  <a:pt x="7395" y="8479"/>
                  <a:pt x="7411" y="8522"/>
                  <a:pt x="7491" y="8393"/>
                </a:cubicBezTo>
                <a:cubicBezTo>
                  <a:pt x="7505" y="8371"/>
                  <a:pt x="7497" y="8285"/>
                  <a:pt x="7505" y="8242"/>
                </a:cubicBezTo>
                <a:cubicBezTo>
                  <a:pt x="7515" y="8188"/>
                  <a:pt x="7531" y="8166"/>
                  <a:pt x="7545" y="8134"/>
                </a:cubicBezTo>
                <a:cubicBezTo>
                  <a:pt x="7569" y="7789"/>
                  <a:pt x="7714" y="7551"/>
                  <a:pt x="7775" y="7206"/>
                </a:cubicBezTo>
                <a:cubicBezTo>
                  <a:pt x="7815" y="7228"/>
                  <a:pt x="7871" y="7217"/>
                  <a:pt x="7904" y="7357"/>
                </a:cubicBezTo>
                <a:cubicBezTo>
                  <a:pt x="7963" y="7627"/>
                  <a:pt x="7930" y="7648"/>
                  <a:pt x="7995" y="7778"/>
                </a:cubicBezTo>
                <a:cubicBezTo>
                  <a:pt x="8029" y="7843"/>
                  <a:pt x="8139" y="7875"/>
                  <a:pt x="8147" y="7875"/>
                </a:cubicBezTo>
                <a:cubicBezTo>
                  <a:pt x="8228" y="7853"/>
                  <a:pt x="8311" y="7864"/>
                  <a:pt x="8391" y="7821"/>
                </a:cubicBezTo>
                <a:cubicBezTo>
                  <a:pt x="8404" y="7810"/>
                  <a:pt x="8455" y="7638"/>
                  <a:pt x="8469" y="7616"/>
                </a:cubicBezTo>
                <a:cubicBezTo>
                  <a:pt x="8503" y="7540"/>
                  <a:pt x="8557" y="7400"/>
                  <a:pt x="8594" y="7346"/>
                </a:cubicBezTo>
                <a:cubicBezTo>
                  <a:pt x="8664" y="7443"/>
                  <a:pt x="8616" y="7476"/>
                  <a:pt x="8675" y="7821"/>
                </a:cubicBezTo>
                <a:cubicBezTo>
                  <a:pt x="8710" y="8026"/>
                  <a:pt x="8801" y="8047"/>
                  <a:pt x="8854" y="8080"/>
                </a:cubicBezTo>
                <a:cubicBezTo>
                  <a:pt x="9001" y="8468"/>
                  <a:pt x="9036" y="8706"/>
                  <a:pt x="9216" y="8813"/>
                </a:cubicBezTo>
                <a:cubicBezTo>
                  <a:pt x="9454" y="8749"/>
                  <a:pt x="9427" y="8695"/>
                  <a:pt x="9612" y="8501"/>
                </a:cubicBezTo>
                <a:cubicBezTo>
                  <a:pt x="9663" y="8188"/>
                  <a:pt x="9700" y="8091"/>
                  <a:pt x="9716" y="7670"/>
                </a:cubicBezTo>
                <a:cubicBezTo>
                  <a:pt x="9700" y="7409"/>
                  <a:pt x="9701" y="1812"/>
                  <a:pt x="9687" y="0"/>
                </a:cubicBezTo>
                <a:cubicBezTo>
                  <a:pt x="9697" y="1386"/>
                  <a:pt x="9725" y="8471"/>
                  <a:pt x="9725" y="9040"/>
                </a:cubicBezTo>
                <a:cubicBezTo>
                  <a:pt x="9792" y="9191"/>
                  <a:pt x="9944" y="7929"/>
                  <a:pt x="10000" y="786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399091" y="5728246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CC00"/>
                </a:solidFill>
                <a:latin typeface="Times New Roman" panose="02020603050405020304" pitchFamily="18" charset="0"/>
              </a:rPr>
              <a:t>-65 mV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918" y="170957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endParaRPr lang="en-GB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68831" y="1480941"/>
            <a:ext cx="64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r>
              <a:rPr lang="en-GB" sz="2800" i="1" baseline="-25000" dirty="0" err="1"/>
              <a:t>i</a:t>
            </a:r>
            <a:endParaRPr lang="en-GB" sz="2800" i="1" baseline="-250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868831" y="202050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27785" y="19834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923170" y="1717087"/>
            <a:ext cx="38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–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– 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rest</a:t>
            </a:r>
            <a:r>
              <a:rPr lang="en-GB" sz="2800" dirty="0"/>
              <a:t>) </a:t>
            </a:r>
            <a:r>
              <a:rPr lang="en-GB" sz="2800" i="1" dirty="0"/>
              <a:t>+ </a:t>
            </a:r>
            <a:r>
              <a:rPr lang="en-GB" sz="2800" dirty="0">
                <a:sym typeface="Symbol" panose="05050102010706020507" pitchFamily="18" charset="2"/>
              </a:rPr>
              <a:t></a:t>
            </a:r>
            <a:r>
              <a:rPr lang="en-GB" sz="2800" i="1" baseline="-25000" dirty="0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w</a:t>
            </a:r>
            <a:r>
              <a:rPr lang="en-GB" sz="2800" i="1" baseline="-25000" dirty="0" err="1">
                <a:sym typeface="Symbol" panose="05050102010706020507" pitchFamily="18" charset="2"/>
              </a:rPr>
              <a:t>ij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t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563205" y="172510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399091" y="5391598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-50 mV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399091" y="4410523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+20 mV</a:t>
            </a:r>
          </a:p>
        </p:txBody>
      </p:sp>
      <p:sp>
        <p:nvSpPr>
          <p:cNvPr id="36" name="Freeform 66"/>
          <p:cNvSpPr>
            <a:spLocks/>
          </p:cNvSpPr>
          <p:nvPr/>
        </p:nvSpPr>
        <p:spPr bwMode="auto">
          <a:xfrm flipV="1">
            <a:off x="710272" y="1173666"/>
            <a:ext cx="535270" cy="694264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1902" y="9975"/>
                  <a:pt x="526" y="800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316067" y="9154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 </a:t>
            </a:r>
            <a:r>
              <a:rPr lang="en-GB" dirty="0" err="1"/>
              <a:t>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5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				Outline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the brain does (big picture)</a:t>
            </a:r>
          </a:p>
          <a:p>
            <a:pPr marL="514350" indent="-514350">
              <a:buAutoNum type="arabicPeriod"/>
            </a:pPr>
            <a:r>
              <a:rPr lang="en-US" dirty="0"/>
              <a:t>How it does it, sort of (micro picture)</a:t>
            </a:r>
          </a:p>
          <a:p>
            <a:pPr marL="514350" indent="-514350">
              <a:buAutoNum type="arabicPeriod"/>
            </a:pPr>
            <a:r>
              <a:rPr lang="en-US" dirty="0"/>
              <a:t>What you’ll get out of this course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What we want to know about the brain</a:t>
            </a:r>
          </a:p>
          <a:p>
            <a:pPr marL="514350" indent="-514350">
              <a:buAutoNum type="arabicPeriod"/>
            </a:pPr>
            <a:r>
              <a:rPr lang="en-US" dirty="0"/>
              <a:t>Biophysics (if 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49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/>
          <p:cNvSpPr txBox="1">
            <a:spLocks noChangeArrowheads="1"/>
          </p:cNvSpPr>
          <p:nvPr/>
        </p:nvSpPr>
        <p:spPr bwMode="auto">
          <a:xfrm>
            <a:off x="137213" y="147945"/>
            <a:ext cx="5953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Simplest possible network equations:</a:t>
            </a: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rot="5400000">
            <a:off x="427585" y="5603530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 rot="-5400000">
            <a:off x="485528" y="5385249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033841" y="6266311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 ms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6278316" y="6291711"/>
            <a:ext cx="62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369766" y="5651948"/>
            <a:ext cx="588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3855791" y="6296473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1369766" y="5961300"/>
            <a:ext cx="5886450" cy="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1363416" y="4628011"/>
            <a:ext cx="5929313" cy="1471612"/>
          </a:xfrm>
          <a:custGeom>
            <a:avLst/>
            <a:gdLst>
              <a:gd name="T0" fmla="*/ 0 w 3735"/>
              <a:gd name="T1" fmla="*/ 2147483646 h 927"/>
              <a:gd name="T2" fmla="*/ 2147483646 w 3735"/>
              <a:gd name="T3" fmla="*/ 2147483646 h 927"/>
              <a:gd name="T4" fmla="*/ 2147483646 w 3735"/>
              <a:gd name="T5" fmla="*/ 2147483646 h 927"/>
              <a:gd name="T6" fmla="*/ 2147483646 w 3735"/>
              <a:gd name="T7" fmla="*/ 2147483646 h 927"/>
              <a:gd name="T8" fmla="*/ 2147483646 w 3735"/>
              <a:gd name="T9" fmla="*/ 2147483646 h 927"/>
              <a:gd name="T10" fmla="*/ 2147483646 w 3735"/>
              <a:gd name="T11" fmla="*/ 2147483646 h 927"/>
              <a:gd name="T12" fmla="*/ 2147483646 w 3735"/>
              <a:gd name="T13" fmla="*/ 2147483646 h 927"/>
              <a:gd name="T14" fmla="*/ 2147483646 w 3735"/>
              <a:gd name="T15" fmla="*/ 2147483646 h 927"/>
              <a:gd name="T16" fmla="*/ 2147483646 w 3735"/>
              <a:gd name="T17" fmla="*/ 2147483646 h 927"/>
              <a:gd name="T18" fmla="*/ 2147483646 w 3735"/>
              <a:gd name="T19" fmla="*/ 2147483646 h 927"/>
              <a:gd name="T20" fmla="*/ 2147483646 w 3735"/>
              <a:gd name="T21" fmla="*/ 2147483646 h 927"/>
              <a:gd name="T22" fmla="*/ 2147483646 w 3735"/>
              <a:gd name="T23" fmla="*/ 2147483646 h 927"/>
              <a:gd name="T24" fmla="*/ 2147483646 w 3735"/>
              <a:gd name="T25" fmla="*/ 2147483646 h 927"/>
              <a:gd name="T26" fmla="*/ 2147483646 w 3735"/>
              <a:gd name="T27" fmla="*/ 2147483646 h 927"/>
              <a:gd name="T28" fmla="*/ 2147483646 w 3735"/>
              <a:gd name="T29" fmla="*/ 2147483646 h 927"/>
              <a:gd name="T30" fmla="*/ 2147483646 w 3735"/>
              <a:gd name="T31" fmla="*/ 2147483646 h 927"/>
              <a:gd name="T32" fmla="*/ 2147483646 w 3735"/>
              <a:gd name="T33" fmla="*/ 2147483646 h 927"/>
              <a:gd name="T34" fmla="*/ 2147483646 w 3735"/>
              <a:gd name="T35" fmla="*/ 2147483646 h 927"/>
              <a:gd name="T36" fmla="*/ 2147483646 w 3735"/>
              <a:gd name="T37" fmla="*/ 2147483646 h 927"/>
              <a:gd name="T38" fmla="*/ 2147483646 w 3735"/>
              <a:gd name="T39" fmla="*/ 2147483646 h 927"/>
              <a:gd name="T40" fmla="*/ 2147483646 w 3735"/>
              <a:gd name="T41" fmla="*/ 2147483646 h 927"/>
              <a:gd name="T42" fmla="*/ 2147483646 w 3735"/>
              <a:gd name="T43" fmla="*/ 2147483646 h 927"/>
              <a:gd name="T44" fmla="*/ 2147483646 w 3735"/>
              <a:gd name="T45" fmla="*/ 2147483646 h 927"/>
              <a:gd name="T46" fmla="*/ 2147483646 w 3735"/>
              <a:gd name="T47" fmla="*/ 2147483646 h 927"/>
              <a:gd name="T48" fmla="*/ 2147483646 w 3735"/>
              <a:gd name="T49" fmla="*/ 2147483646 h 927"/>
              <a:gd name="T50" fmla="*/ 2147483646 w 3735"/>
              <a:gd name="T51" fmla="*/ 2147483646 h 927"/>
              <a:gd name="T52" fmla="*/ 2147483646 w 3735"/>
              <a:gd name="T53" fmla="*/ 2147483646 h 927"/>
              <a:gd name="T54" fmla="*/ 2147483646 w 3735"/>
              <a:gd name="T55" fmla="*/ 2147483646 h 927"/>
              <a:gd name="T56" fmla="*/ 2147483646 w 3735"/>
              <a:gd name="T57" fmla="*/ 2147483646 h 927"/>
              <a:gd name="T58" fmla="*/ 2147483646 w 3735"/>
              <a:gd name="T59" fmla="*/ 2147483646 h 927"/>
              <a:gd name="T60" fmla="*/ 2147483646 w 3735"/>
              <a:gd name="T61" fmla="*/ 2147483646 h 927"/>
              <a:gd name="T62" fmla="*/ 2147483646 w 3735"/>
              <a:gd name="T63" fmla="*/ 2147483646 h 927"/>
              <a:gd name="T64" fmla="*/ 2147483646 w 3735"/>
              <a:gd name="T65" fmla="*/ 2147483646 h 927"/>
              <a:gd name="T66" fmla="*/ 2147483646 w 3735"/>
              <a:gd name="T67" fmla="*/ 2147483646 h 927"/>
              <a:gd name="T68" fmla="*/ 2147483646 w 3735"/>
              <a:gd name="T69" fmla="*/ 2147483646 h 927"/>
              <a:gd name="T70" fmla="*/ 2147483646 w 3735"/>
              <a:gd name="T71" fmla="*/ 2147483646 h 927"/>
              <a:gd name="T72" fmla="*/ 2147483646 w 3735"/>
              <a:gd name="T73" fmla="*/ 2147483646 h 927"/>
              <a:gd name="T74" fmla="*/ 2147483646 w 3735"/>
              <a:gd name="T75" fmla="*/ 2147483646 h 927"/>
              <a:gd name="T76" fmla="*/ 2147483646 w 3735"/>
              <a:gd name="T77" fmla="*/ 2147483646 h 927"/>
              <a:gd name="T78" fmla="*/ 2147483646 w 3735"/>
              <a:gd name="T79" fmla="*/ 2147483646 h 927"/>
              <a:gd name="T80" fmla="*/ 2147483646 w 3735"/>
              <a:gd name="T81" fmla="*/ 2147483646 h 927"/>
              <a:gd name="T82" fmla="*/ 2147483646 w 3735"/>
              <a:gd name="T83" fmla="*/ 2147483646 h 927"/>
              <a:gd name="T84" fmla="*/ 2147483646 w 3735"/>
              <a:gd name="T85" fmla="*/ 2147483646 h 927"/>
              <a:gd name="T86" fmla="*/ 2147483646 w 3735"/>
              <a:gd name="T87" fmla="*/ 2147483646 h 927"/>
              <a:gd name="T88" fmla="*/ 2147483646 w 3735"/>
              <a:gd name="T89" fmla="*/ 2147483646 h 927"/>
              <a:gd name="T90" fmla="*/ 2147483646 w 3735"/>
              <a:gd name="T91" fmla="*/ 2147483646 h 927"/>
              <a:gd name="T92" fmla="*/ 2147483646 w 3735"/>
              <a:gd name="T93" fmla="*/ 2147483646 h 927"/>
              <a:gd name="T94" fmla="*/ 2147483646 w 3735"/>
              <a:gd name="T95" fmla="*/ 2147483646 h 927"/>
              <a:gd name="T96" fmla="*/ 2147483646 w 3735"/>
              <a:gd name="T97" fmla="*/ 2147483646 h 927"/>
              <a:gd name="T98" fmla="*/ 2147483646 w 3735"/>
              <a:gd name="T99" fmla="*/ 2147483646 h 927"/>
              <a:gd name="T100" fmla="*/ 2147483646 w 3735"/>
              <a:gd name="T101" fmla="*/ 2147483646 h 927"/>
              <a:gd name="T102" fmla="*/ 2147483646 w 3735"/>
              <a:gd name="T103" fmla="*/ 2147483646 h 927"/>
              <a:gd name="T104" fmla="*/ 2147483646 w 3735"/>
              <a:gd name="T105" fmla="*/ 2147483646 h 927"/>
              <a:gd name="T106" fmla="*/ 2147483646 w 3735"/>
              <a:gd name="T107" fmla="*/ 2147483646 h 927"/>
              <a:gd name="T108" fmla="*/ 2147483646 w 3735"/>
              <a:gd name="T109" fmla="*/ 2147483646 h 927"/>
              <a:gd name="T110" fmla="*/ 2147483646 w 3735"/>
              <a:gd name="T111" fmla="*/ 2147483646 h 927"/>
              <a:gd name="T112" fmla="*/ 2147483646 w 3735"/>
              <a:gd name="T113" fmla="*/ 2147483646 h 927"/>
              <a:gd name="T114" fmla="*/ 2147483646 w 3735"/>
              <a:gd name="T115" fmla="*/ 2147483646 h 927"/>
              <a:gd name="T116" fmla="*/ 2147483646 w 3735"/>
              <a:gd name="T117" fmla="*/ 2147483646 h 927"/>
              <a:gd name="T118" fmla="*/ 2147483646 w 3735"/>
              <a:gd name="T119" fmla="*/ 2147483646 h 927"/>
              <a:gd name="T120" fmla="*/ 2147483646 w 3735"/>
              <a:gd name="T121" fmla="*/ 0 h 927"/>
              <a:gd name="T122" fmla="*/ 2147483646 w 3735"/>
              <a:gd name="T123" fmla="*/ 2147483646 h 927"/>
              <a:gd name="T124" fmla="*/ 2147483646 w 3735"/>
              <a:gd name="T125" fmla="*/ 2147483646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35"/>
              <a:gd name="T190" fmla="*/ 0 h 927"/>
              <a:gd name="T191" fmla="*/ 3735 w 3735"/>
              <a:gd name="T192" fmla="*/ 927 h 927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661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602 w 10000"/>
              <a:gd name="connsiteY40" fmla="*/ 7832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500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500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500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26 w 10000"/>
              <a:gd name="connsiteY38" fmla="*/ 7983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904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802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802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773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665 w 10000"/>
              <a:gd name="connsiteY59" fmla="*/ 7670 h 10000"/>
              <a:gd name="connsiteX60" fmla="*/ 9687 w 10000"/>
              <a:gd name="connsiteY60" fmla="*/ 0 h 10000"/>
              <a:gd name="connsiteX61" fmla="*/ 9773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73 w 10000"/>
              <a:gd name="connsiteY61" fmla="*/ 8350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8900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2940 w 10000"/>
              <a:gd name="connsiteY19" fmla="*/ 9450 h 10000"/>
              <a:gd name="connsiteX20" fmla="*/ 3149 w 10000"/>
              <a:gd name="connsiteY20" fmla="*/ 8296 h 10000"/>
              <a:gd name="connsiteX21" fmla="*/ 3355 w 10000"/>
              <a:gd name="connsiteY21" fmla="*/ 8242 h 10000"/>
              <a:gd name="connsiteX22" fmla="*/ 3534 w 10000"/>
              <a:gd name="connsiteY22" fmla="*/ 7670 h 10000"/>
              <a:gd name="connsiteX23" fmla="*/ 3805 w 10000"/>
              <a:gd name="connsiteY23" fmla="*/ 8296 h 10000"/>
              <a:gd name="connsiteX24" fmla="*/ 3946 w 10000"/>
              <a:gd name="connsiteY24" fmla="*/ 8242 h 10000"/>
              <a:gd name="connsiteX25" fmla="*/ 4193 w 10000"/>
              <a:gd name="connsiteY25" fmla="*/ 7152 h 10000"/>
              <a:gd name="connsiteX26" fmla="*/ 4332 w 10000"/>
              <a:gd name="connsiteY26" fmla="*/ 7778 h 10000"/>
              <a:gd name="connsiteX27" fmla="*/ 4420 w 10000"/>
              <a:gd name="connsiteY27" fmla="*/ 8296 h 10000"/>
              <a:gd name="connsiteX28" fmla="*/ 4576 w 10000"/>
              <a:gd name="connsiteY28" fmla="*/ 8910 h 10000"/>
              <a:gd name="connsiteX29" fmla="*/ 4755 w 10000"/>
              <a:gd name="connsiteY29" fmla="*/ 8706 h 10000"/>
              <a:gd name="connsiteX30" fmla="*/ 5218 w 10000"/>
              <a:gd name="connsiteY30" fmla="*/ 10000 h 10000"/>
              <a:gd name="connsiteX31" fmla="*/ 5398 w 10000"/>
              <a:gd name="connsiteY31" fmla="*/ 9946 h 10000"/>
              <a:gd name="connsiteX32" fmla="*/ 5448 w 10000"/>
              <a:gd name="connsiteY32" fmla="*/ 9633 h 10000"/>
              <a:gd name="connsiteX33" fmla="*/ 5574 w 10000"/>
              <a:gd name="connsiteY33" fmla="*/ 7346 h 10000"/>
              <a:gd name="connsiteX34" fmla="*/ 5732 w 10000"/>
              <a:gd name="connsiteY34" fmla="*/ 9223 h 10000"/>
              <a:gd name="connsiteX35" fmla="*/ 5874 w 10000"/>
              <a:gd name="connsiteY35" fmla="*/ 9115 h 10000"/>
              <a:gd name="connsiteX36" fmla="*/ 5938 w 10000"/>
              <a:gd name="connsiteY36" fmla="*/ 8910 h 10000"/>
              <a:gd name="connsiteX37" fmla="*/ 6388 w 10000"/>
              <a:gd name="connsiteY37" fmla="*/ 8296 h 10000"/>
              <a:gd name="connsiteX38" fmla="*/ 6463 w 10000"/>
              <a:gd name="connsiteY38" fmla="*/ 7954 h 10000"/>
              <a:gd name="connsiteX39" fmla="*/ 6439 w 10000"/>
              <a:gd name="connsiteY39" fmla="*/ 216 h 10000"/>
              <a:gd name="connsiteX40" fmla="*/ 6478 w 10000"/>
              <a:gd name="connsiteY40" fmla="*/ 7920 h 10000"/>
              <a:gd name="connsiteX41" fmla="*/ 6811 w 10000"/>
              <a:gd name="connsiteY41" fmla="*/ 7476 h 10000"/>
              <a:gd name="connsiteX42" fmla="*/ 6964 w 10000"/>
              <a:gd name="connsiteY42" fmla="*/ 7217 h 10000"/>
              <a:gd name="connsiteX43" fmla="*/ 7133 w 10000"/>
              <a:gd name="connsiteY43" fmla="*/ 8296 h 10000"/>
              <a:gd name="connsiteX44" fmla="*/ 7339 w 10000"/>
              <a:gd name="connsiteY44" fmla="*/ 8393 h 10000"/>
              <a:gd name="connsiteX45" fmla="*/ 7491 w 10000"/>
              <a:gd name="connsiteY45" fmla="*/ 8393 h 10000"/>
              <a:gd name="connsiteX46" fmla="*/ 7505 w 10000"/>
              <a:gd name="connsiteY46" fmla="*/ 8242 h 10000"/>
              <a:gd name="connsiteX47" fmla="*/ 7545 w 10000"/>
              <a:gd name="connsiteY47" fmla="*/ 8134 h 10000"/>
              <a:gd name="connsiteX48" fmla="*/ 7775 w 10000"/>
              <a:gd name="connsiteY48" fmla="*/ 7206 h 10000"/>
              <a:gd name="connsiteX49" fmla="*/ 7904 w 10000"/>
              <a:gd name="connsiteY49" fmla="*/ 7357 h 10000"/>
              <a:gd name="connsiteX50" fmla="*/ 7995 w 10000"/>
              <a:gd name="connsiteY50" fmla="*/ 7778 h 10000"/>
              <a:gd name="connsiteX51" fmla="*/ 8147 w 10000"/>
              <a:gd name="connsiteY51" fmla="*/ 7875 h 10000"/>
              <a:gd name="connsiteX52" fmla="*/ 8391 w 10000"/>
              <a:gd name="connsiteY52" fmla="*/ 7821 h 10000"/>
              <a:gd name="connsiteX53" fmla="*/ 8469 w 10000"/>
              <a:gd name="connsiteY53" fmla="*/ 7616 h 10000"/>
              <a:gd name="connsiteX54" fmla="*/ 8594 w 10000"/>
              <a:gd name="connsiteY54" fmla="*/ 7346 h 10000"/>
              <a:gd name="connsiteX55" fmla="*/ 8675 w 10000"/>
              <a:gd name="connsiteY55" fmla="*/ 7821 h 10000"/>
              <a:gd name="connsiteX56" fmla="*/ 8854 w 10000"/>
              <a:gd name="connsiteY56" fmla="*/ 8080 h 10000"/>
              <a:gd name="connsiteX57" fmla="*/ 9216 w 10000"/>
              <a:gd name="connsiteY57" fmla="*/ 8813 h 10000"/>
              <a:gd name="connsiteX58" fmla="*/ 9612 w 10000"/>
              <a:gd name="connsiteY58" fmla="*/ 8501 h 10000"/>
              <a:gd name="connsiteX59" fmla="*/ 9716 w 10000"/>
              <a:gd name="connsiteY59" fmla="*/ 7670 h 10000"/>
              <a:gd name="connsiteX60" fmla="*/ 9687 w 10000"/>
              <a:gd name="connsiteY60" fmla="*/ 0 h 10000"/>
              <a:gd name="connsiteX61" fmla="*/ 9729 w 10000"/>
              <a:gd name="connsiteY61" fmla="*/ 8409 h 10000"/>
              <a:gd name="connsiteX62" fmla="*/ 10000 w 10000"/>
              <a:gd name="connsiteY62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9 w 10000"/>
              <a:gd name="connsiteY19" fmla="*/ 8296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9 w 10000"/>
              <a:gd name="connsiteY19" fmla="*/ 8296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78 w 10000"/>
              <a:gd name="connsiteY39" fmla="*/ 79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90 w 10000"/>
              <a:gd name="connsiteY39" fmla="*/ 9004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90 w 10000"/>
              <a:gd name="connsiteY39" fmla="*/ 9004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82 w 10000"/>
              <a:gd name="connsiteY39" fmla="*/ 90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82 w 10000"/>
              <a:gd name="connsiteY39" fmla="*/ 90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9 w 10000"/>
              <a:gd name="connsiteY60" fmla="*/ 8409 h 10000"/>
              <a:gd name="connsiteX61" fmla="*/ 10000 w 10000"/>
              <a:gd name="connsiteY61" fmla="*/ 7864 h 10000"/>
              <a:gd name="connsiteX0" fmla="*/ 0 w 10000"/>
              <a:gd name="connsiteY0" fmla="*/ 9795 h 10000"/>
              <a:gd name="connsiteX1" fmla="*/ 142 w 10000"/>
              <a:gd name="connsiteY1" fmla="*/ 8910 h 10000"/>
              <a:gd name="connsiteX2" fmla="*/ 353 w 10000"/>
              <a:gd name="connsiteY2" fmla="*/ 8738 h 10000"/>
              <a:gd name="connsiteX3" fmla="*/ 514 w 10000"/>
              <a:gd name="connsiteY3" fmla="*/ 9115 h 10000"/>
              <a:gd name="connsiteX4" fmla="*/ 651 w 10000"/>
              <a:gd name="connsiteY4" fmla="*/ 8285 h 10000"/>
              <a:gd name="connsiteX5" fmla="*/ 835 w 10000"/>
              <a:gd name="connsiteY5" fmla="*/ 8188 h 10000"/>
              <a:gd name="connsiteX6" fmla="*/ 972 w 10000"/>
              <a:gd name="connsiteY6" fmla="*/ 7540 h 10000"/>
              <a:gd name="connsiteX7" fmla="*/ 1116 w 10000"/>
              <a:gd name="connsiteY7" fmla="*/ 7864 h 10000"/>
              <a:gd name="connsiteX8" fmla="*/ 1269 w 10000"/>
              <a:gd name="connsiteY8" fmla="*/ 7152 h 10000"/>
              <a:gd name="connsiteX9" fmla="*/ 1470 w 10000"/>
              <a:gd name="connsiteY9" fmla="*/ 8058 h 10000"/>
              <a:gd name="connsiteX10" fmla="*/ 1759 w 10000"/>
              <a:gd name="connsiteY10" fmla="*/ 7994 h 10000"/>
              <a:gd name="connsiteX11" fmla="*/ 1890 w 10000"/>
              <a:gd name="connsiteY11" fmla="*/ 8813 h 10000"/>
              <a:gd name="connsiteX12" fmla="*/ 2072 w 10000"/>
              <a:gd name="connsiteY12" fmla="*/ 9450 h 10000"/>
              <a:gd name="connsiteX13" fmla="*/ 2217 w 10000"/>
              <a:gd name="connsiteY13" fmla="*/ 8770 h 10000"/>
              <a:gd name="connsiteX14" fmla="*/ 2394 w 10000"/>
              <a:gd name="connsiteY14" fmla="*/ 8285 h 10000"/>
              <a:gd name="connsiteX15" fmla="*/ 2506 w 10000"/>
              <a:gd name="connsiteY15" fmla="*/ 8598 h 10000"/>
              <a:gd name="connsiteX16" fmla="*/ 2720 w 10000"/>
              <a:gd name="connsiteY16" fmla="*/ 7670 h 10000"/>
              <a:gd name="connsiteX17" fmla="*/ 2699 w 10000"/>
              <a:gd name="connsiteY17" fmla="*/ 32 h 10000"/>
              <a:gd name="connsiteX18" fmla="*/ 2762 w 10000"/>
              <a:gd name="connsiteY18" fmla="*/ 9062 h 10000"/>
              <a:gd name="connsiteX19" fmla="*/ 3141 w 10000"/>
              <a:gd name="connsiteY19" fmla="*/ 8425 h 10000"/>
              <a:gd name="connsiteX20" fmla="*/ 3355 w 10000"/>
              <a:gd name="connsiteY20" fmla="*/ 8242 h 10000"/>
              <a:gd name="connsiteX21" fmla="*/ 3534 w 10000"/>
              <a:gd name="connsiteY21" fmla="*/ 7670 h 10000"/>
              <a:gd name="connsiteX22" fmla="*/ 3805 w 10000"/>
              <a:gd name="connsiteY22" fmla="*/ 8296 h 10000"/>
              <a:gd name="connsiteX23" fmla="*/ 3946 w 10000"/>
              <a:gd name="connsiteY23" fmla="*/ 8242 h 10000"/>
              <a:gd name="connsiteX24" fmla="*/ 4193 w 10000"/>
              <a:gd name="connsiteY24" fmla="*/ 7152 h 10000"/>
              <a:gd name="connsiteX25" fmla="*/ 4332 w 10000"/>
              <a:gd name="connsiteY25" fmla="*/ 7778 h 10000"/>
              <a:gd name="connsiteX26" fmla="*/ 4420 w 10000"/>
              <a:gd name="connsiteY26" fmla="*/ 8296 h 10000"/>
              <a:gd name="connsiteX27" fmla="*/ 4576 w 10000"/>
              <a:gd name="connsiteY27" fmla="*/ 8910 h 10000"/>
              <a:gd name="connsiteX28" fmla="*/ 4755 w 10000"/>
              <a:gd name="connsiteY28" fmla="*/ 8706 h 10000"/>
              <a:gd name="connsiteX29" fmla="*/ 5218 w 10000"/>
              <a:gd name="connsiteY29" fmla="*/ 10000 h 10000"/>
              <a:gd name="connsiteX30" fmla="*/ 5398 w 10000"/>
              <a:gd name="connsiteY30" fmla="*/ 9946 h 10000"/>
              <a:gd name="connsiteX31" fmla="*/ 5448 w 10000"/>
              <a:gd name="connsiteY31" fmla="*/ 9633 h 10000"/>
              <a:gd name="connsiteX32" fmla="*/ 5574 w 10000"/>
              <a:gd name="connsiteY32" fmla="*/ 7346 h 10000"/>
              <a:gd name="connsiteX33" fmla="*/ 5732 w 10000"/>
              <a:gd name="connsiteY33" fmla="*/ 9223 h 10000"/>
              <a:gd name="connsiteX34" fmla="*/ 5874 w 10000"/>
              <a:gd name="connsiteY34" fmla="*/ 9115 h 10000"/>
              <a:gd name="connsiteX35" fmla="*/ 5938 w 10000"/>
              <a:gd name="connsiteY35" fmla="*/ 8910 h 10000"/>
              <a:gd name="connsiteX36" fmla="*/ 6388 w 10000"/>
              <a:gd name="connsiteY36" fmla="*/ 8296 h 10000"/>
              <a:gd name="connsiteX37" fmla="*/ 6463 w 10000"/>
              <a:gd name="connsiteY37" fmla="*/ 7954 h 10000"/>
              <a:gd name="connsiteX38" fmla="*/ 6439 w 10000"/>
              <a:gd name="connsiteY38" fmla="*/ 216 h 10000"/>
              <a:gd name="connsiteX39" fmla="*/ 6482 w 10000"/>
              <a:gd name="connsiteY39" fmla="*/ 9020 h 10000"/>
              <a:gd name="connsiteX40" fmla="*/ 6811 w 10000"/>
              <a:gd name="connsiteY40" fmla="*/ 7476 h 10000"/>
              <a:gd name="connsiteX41" fmla="*/ 6964 w 10000"/>
              <a:gd name="connsiteY41" fmla="*/ 7217 h 10000"/>
              <a:gd name="connsiteX42" fmla="*/ 7133 w 10000"/>
              <a:gd name="connsiteY42" fmla="*/ 8296 h 10000"/>
              <a:gd name="connsiteX43" fmla="*/ 7339 w 10000"/>
              <a:gd name="connsiteY43" fmla="*/ 8393 h 10000"/>
              <a:gd name="connsiteX44" fmla="*/ 7491 w 10000"/>
              <a:gd name="connsiteY44" fmla="*/ 8393 h 10000"/>
              <a:gd name="connsiteX45" fmla="*/ 7505 w 10000"/>
              <a:gd name="connsiteY45" fmla="*/ 8242 h 10000"/>
              <a:gd name="connsiteX46" fmla="*/ 7545 w 10000"/>
              <a:gd name="connsiteY46" fmla="*/ 8134 h 10000"/>
              <a:gd name="connsiteX47" fmla="*/ 7775 w 10000"/>
              <a:gd name="connsiteY47" fmla="*/ 7206 h 10000"/>
              <a:gd name="connsiteX48" fmla="*/ 7904 w 10000"/>
              <a:gd name="connsiteY48" fmla="*/ 7357 h 10000"/>
              <a:gd name="connsiteX49" fmla="*/ 7995 w 10000"/>
              <a:gd name="connsiteY49" fmla="*/ 7778 h 10000"/>
              <a:gd name="connsiteX50" fmla="*/ 8147 w 10000"/>
              <a:gd name="connsiteY50" fmla="*/ 7875 h 10000"/>
              <a:gd name="connsiteX51" fmla="*/ 8391 w 10000"/>
              <a:gd name="connsiteY51" fmla="*/ 7821 h 10000"/>
              <a:gd name="connsiteX52" fmla="*/ 8469 w 10000"/>
              <a:gd name="connsiteY52" fmla="*/ 7616 h 10000"/>
              <a:gd name="connsiteX53" fmla="*/ 8594 w 10000"/>
              <a:gd name="connsiteY53" fmla="*/ 7346 h 10000"/>
              <a:gd name="connsiteX54" fmla="*/ 8675 w 10000"/>
              <a:gd name="connsiteY54" fmla="*/ 7821 h 10000"/>
              <a:gd name="connsiteX55" fmla="*/ 8854 w 10000"/>
              <a:gd name="connsiteY55" fmla="*/ 8080 h 10000"/>
              <a:gd name="connsiteX56" fmla="*/ 9216 w 10000"/>
              <a:gd name="connsiteY56" fmla="*/ 8813 h 10000"/>
              <a:gd name="connsiteX57" fmla="*/ 9612 w 10000"/>
              <a:gd name="connsiteY57" fmla="*/ 8501 h 10000"/>
              <a:gd name="connsiteX58" fmla="*/ 9716 w 10000"/>
              <a:gd name="connsiteY58" fmla="*/ 7670 h 10000"/>
              <a:gd name="connsiteX59" fmla="*/ 9687 w 10000"/>
              <a:gd name="connsiteY59" fmla="*/ 0 h 10000"/>
              <a:gd name="connsiteX60" fmla="*/ 9725 w 10000"/>
              <a:gd name="connsiteY60" fmla="*/ 9040 h 10000"/>
              <a:gd name="connsiteX61" fmla="*/ 10000 w 10000"/>
              <a:gd name="connsiteY61" fmla="*/ 78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0000" h="10000">
                <a:moveTo>
                  <a:pt x="0" y="9795"/>
                </a:moveTo>
                <a:cubicBezTo>
                  <a:pt x="51" y="9482"/>
                  <a:pt x="59" y="9137"/>
                  <a:pt x="142" y="8910"/>
                </a:cubicBezTo>
                <a:cubicBezTo>
                  <a:pt x="238" y="8954"/>
                  <a:pt x="262" y="8619"/>
                  <a:pt x="353" y="8738"/>
                </a:cubicBezTo>
                <a:cubicBezTo>
                  <a:pt x="388" y="8716"/>
                  <a:pt x="485" y="9191"/>
                  <a:pt x="514" y="9115"/>
                </a:cubicBezTo>
                <a:cubicBezTo>
                  <a:pt x="557" y="8997"/>
                  <a:pt x="584" y="8317"/>
                  <a:pt x="651" y="8285"/>
                </a:cubicBezTo>
                <a:cubicBezTo>
                  <a:pt x="747" y="8242"/>
                  <a:pt x="758" y="8490"/>
                  <a:pt x="835" y="8188"/>
                </a:cubicBezTo>
                <a:cubicBezTo>
                  <a:pt x="913" y="7886"/>
                  <a:pt x="897" y="7843"/>
                  <a:pt x="972" y="7540"/>
                </a:cubicBezTo>
                <a:cubicBezTo>
                  <a:pt x="993" y="7454"/>
                  <a:pt x="1095" y="7918"/>
                  <a:pt x="1116" y="7864"/>
                </a:cubicBezTo>
                <a:cubicBezTo>
                  <a:pt x="1138" y="7810"/>
                  <a:pt x="1205" y="7152"/>
                  <a:pt x="1269" y="7152"/>
                </a:cubicBezTo>
                <a:cubicBezTo>
                  <a:pt x="1333" y="7152"/>
                  <a:pt x="1390" y="7573"/>
                  <a:pt x="1470" y="8058"/>
                </a:cubicBezTo>
                <a:cubicBezTo>
                  <a:pt x="1550" y="8544"/>
                  <a:pt x="1681" y="7972"/>
                  <a:pt x="1759" y="7994"/>
                </a:cubicBezTo>
                <a:cubicBezTo>
                  <a:pt x="1772" y="8188"/>
                  <a:pt x="1863" y="8641"/>
                  <a:pt x="1890" y="8813"/>
                </a:cubicBezTo>
                <a:cubicBezTo>
                  <a:pt x="1909" y="9094"/>
                  <a:pt x="2008" y="9396"/>
                  <a:pt x="2072" y="9450"/>
                </a:cubicBezTo>
                <a:cubicBezTo>
                  <a:pt x="2129" y="9428"/>
                  <a:pt x="2163" y="8813"/>
                  <a:pt x="2217" y="8770"/>
                </a:cubicBezTo>
                <a:cubicBezTo>
                  <a:pt x="2281" y="8727"/>
                  <a:pt x="2327" y="8360"/>
                  <a:pt x="2394" y="8285"/>
                </a:cubicBezTo>
                <a:cubicBezTo>
                  <a:pt x="2418" y="8220"/>
                  <a:pt x="2452" y="8701"/>
                  <a:pt x="2506" y="8598"/>
                </a:cubicBezTo>
                <a:cubicBezTo>
                  <a:pt x="2560" y="8495"/>
                  <a:pt x="2675" y="7961"/>
                  <a:pt x="2720" y="7670"/>
                </a:cubicBezTo>
                <a:cubicBezTo>
                  <a:pt x="2742" y="7389"/>
                  <a:pt x="2683" y="809"/>
                  <a:pt x="2699" y="32"/>
                </a:cubicBezTo>
                <a:cubicBezTo>
                  <a:pt x="2739" y="2006"/>
                  <a:pt x="2714" y="8414"/>
                  <a:pt x="2762" y="9062"/>
                </a:cubicBezTo>
                <a:cubicBezTo>
                  <a:pt x="3114" y="8967"/>
                  <a:pt x="3068" y="8528"/>
                  <a:pt x="3141" y="8425"/>
                </a:cubicBezTo>
                <a:cubicBezTo>
                  <a:pt x="3214" y="8322"/>
                  <a:pt x="3288" y="8285"/>
                  <a:pt x="3355" y="8242"/>
                </a:cubicBezTo>
                <a:cubicBezTo>
                  <a:pt x="3403" y="8209"/>
                  <a:pt x="3456" y="7778"/>
                  <a:pt x="3534" y="7670"/>
                </a:cubicBezTo>
                <a:cubicBezTo>
                  <a:pt x="3625" y="7799"/>
                  <a:pt x="3703" y="8155"/>
                  <a:pt x="3805" y="8296"/>
                </a:cubicBezTo>
                <a:cubicBezTo>
                  <a:pt x="3853" y="8274"/>
                  <a:pt x="3901" y="8296"/>
                  <a:pt x="3946" y="8242"/>
                </a:cubicBezTo>
                <a:cubicBezTo>
                  <a:pt x="4032" y="8145"/>
                  <a:pt x="4115" y="7346"/>
                  <a:pt x="4193" y="7152"/>
                </a:cubicBezTo>
                <a:cubicBezTo>
                  <a:pt x="4303" y="7228"/>
                  <a:pt x="4278" y="7454"/>
                  <a:pt x="4332" y="7778"/>
                </a:cubicBezTo>
                <a:cubicBezTo>
                  <a:pt x="4369" y="7950"/>
                  <a:pt x="4380" y="8112"/>
                  <a:pt x="4420" y="8296"/>
                </a:cubicBezTo>
                <a:cubicBezTo>
                  <a:pt x="4471" y="8501"/>
                  <a:pt x="4533" y="8662"/>
                  <a:pt x="4576" y="8910"/>
                </a:cubicBezTo>
                <a:cubicBezTo>
                  <a:pt x="4661" y="8867"/>
                  <a:pt x="4683" y="8813"/>
                  <a:pt x="4755" y="8706"/>
                </a:cubicBezTo>
                <a:cubicBezTo>
                  <a:pt x="4932" y="8889"/>
                  <a:pt x="5012" y="9784"/>
                  <a:pt x="5218" y="10000"/>
                </a:cubicBezTo>
                <a:cubicBezTo>
                  <a:pt x="5277" y="9978"/>
                  <a:pt x="5339" y="10000"/>
                  <a:pt x="5398" y="9946"/>
                </a:cubicBezTo>
                <a:cubicBezTo>
                  <a:pt x="5406" y="9935"/>
                  <a:pt x="5446" y="9655"/>
                  <a:pt x="5448" y="9633"/>
                </a:cubicBezTo>
                <a:cubicBezTo>
                  <a:pt x="5499" y="9320"/>
                  <a:pt x="5526" y="7508"/>
                  <a:pt x="5574" y="7346"/>
                </a:cubicBezTo>
                <a:cubicBezTo>
                  <a:pt x="5641" y="7389"/>
                  <a:pt x="5673" y="9148"/>
                  <a:pt x="5732" y="9223"/>
                </a:cubicBezTo>
                <a:cubicBezTo>
                  <a:pt x="5780" y="9202"/>
                  <a:pt x="5837" y="9234"/>
                  <a:pt x="5874" y="9115"/>
                </a:cubicBezTo>
                <a:cubicBezTo>
                  <a:pt x="5960" y="8846"/>
                  <a:pt x="5834" y="9051"/>
                  <a:pt x="5938" y="8910"/>
                </a:cubicBezTo>
                <a:cubicBezTo>
                  <a:pt x="6062" y="8134"/>
                  <a:pt x="6147" y="8328"/>
                  <a:pt x="6388" y="8296"/>
                </a:cubicBezTo>
                <a:cubicBezTo>
                  <a:pt x="6418" y="7853"/>
                  <a:pt x="6412" y="8396"/>
                  <a:pt x="6463" y="7954"/>
                </a:cubicBezTo>
                <a:cubicBezTo>
                  <a:pt x="6489" y="7727"/>
                  <a:pt x="6433" y="1003"/>
                  <a:pt x="6439" y="216"/>
                </a:cubicBezTo>
                <a:cubicBezTo>
                  <a:pt x="6461" y="2557"/>
                  <a:pt x="6473" y="8198"/>
                  <a:pt x="6482" y="9020"/>
                </a:cubicBezTo>
                <a:cubicBezTo>
                  <a:pt x="6669" y="8990"/>
                  <a:pt x="6693" y="7821"/>
                  <a:pt x="6811" y="7476"/>
                </a:cubicBezTo>
                <a:cubicBezTo>
                  <a:pt x="6846" y="7497"/>
                  <a:pt x="6934" y="7141"/>
                  <a:pt x="6964" y="7217"/>
                </a:cubicBezTo>
                <a:cubicBezTo>
                  <a:pt x="7033" y="7379"/>
                  <a:pt x="7036" y="8101"/>
                  <a:pt x="7133" y="8296"/>
                </a:cubicBezTo>
                <a:cubicBezTo>
                  <a:pt x="7194" y="8425"/>
                  <a:pt x="7269" y="8371"/>
                  <a:pt x="7339" y="8393"/>
                </a:cubicBezTo>
                <a:cubicBezTo>
                  <a:pt x="7395" y="8479"/>
                  <a:pt x="7411" y="8522"/>
                  <a:pt x="7491" y="8393"/>
                </a:cubicBezTo>
                <a:cubicBezTo>
                  <a:pt x="7505" y="8371"/>
                  <a:pt x="7497" y="8285"/>
                  <a:pt x="7505" y="8242"/>
                </a:cubicBezTo>
                <a:cubicBezTo>
                  <a:pt x="7515" y="8188"/>
                  <a:pt x="7531" y="8166"/>
                  <a:pt x="7545" y="8134"/>
                </a:cubicBezTo>
                <a:cubicBezTo>
                  <a:pt x="7569" y="7789"/>
                  <a:pt x="7714" y="7551"/>
                  <a:pt x="7775" y="7206"/>
                </a:cubicBezTo>
                <a:cubicBezTo>
                  <a:pt x="7815" y="7228"/>
                  <a:pt x="7871" y="7217"/>
                  <a:pt x="7904" y="7357"/>
                </a:cubicBezTo>
                <a:cubicBezTo>
                  <a:pt x="7963" y="7627"/>
                  <a:pt x="7930" y="7648"/>
                  <a:pt x="7995" y="7778"/>
                </a:cubicBezTo>
                <a:cubicBezTo>
                  <a:pt x="8029" y="7843"/>
                  <a:pt x="8139" y="7875"/>
                  <a:pt x="8147" y="7875"/>
                </a:cubicBezTo>
                <a:cubicBezTo>
                  <a:pt x="8228" y="7853"/>
                  <a:pt x="8311" y="7864"/>
                  <a:pt x="8391" y="7821"/>
                </a:cubicBezTo>
                <a:cubicBezTo>
                  <a:pt x="8404" y="7810"/>
                  <a:pt x="8455" y="7638"/>
                  <a:pt x="8469" y="7616"/>
                </a:cubicBezTo>
                <a:cubicBezTo>
                  <a:pt x="8503" y="7540"/>
                  <a:pt x="8557" y="7400"/>
                  <a:pt x="8594" y="7346"/>
                </a:cubicBezTo>
                <a:cubicBezTo>
                  <a:pt x="8664" y="7443"/>
                  <a:pt x="8616" y="7476"/>
                  <a:pt x="8675" y="7821"/>
                </a:cubicBezTo>
                <a:cubicBezTo>
                  <a:pt x="8710" y="8026"/>
                  <a:pt x="8801" y="8047"/>
                  <a:pt x="8854" y="8080"/>
                </a:cubicBezTo>
                <a:cubicBezTo>
                  <a:pt x="9001" y="8468"/>
                  <a:pt x="9036" y="8706"/>
                  <a:pt x="9216" y="8813"/>
                </a:cubicBezTo>
                <a:cubicBezTo>
                  <a:pt x="9454" y="8749"/>
                  <a:pt x="9427" y="8695"/>
                  <a:pt x="9612" y="8501"/>
                </a:cubicBezTo>
                <a:cubicBezTo>
                  <a:pt x="9663" y="8188"/>
                  <a:pt x="9700" y="8091"/>
                  <a:pt x="9716" y="7670"/>
                </a:cubicBezTo>
                <a:cubicBezTo>
                  <a:pt x="9700" y="7409"/>
                  <a:pt x="9701" y="1812"/>
                  <a:pt x="9687" y="0"/>
                </a:cubicBezTo>
                <a:cubicBezTo>
                  <a:pt x="9697" y="1386"/>
                  <a:pt x="9725" y="8471"/>
                  <a:pt x="9725" y="9040"/>
                </a:cubicBezTo>
                <a:cubicBezTo>
                  <a:pt x="9792" y="9191"/>
                  <a:pt x="9944" y="7929"/>
                  <a:pt x="10000" y="786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6269433" y="2239844"/>
            <a:ext cx="2259316" cy="639447"/>
            <a:chOff x="6325772" y="3117630"/>
            <a:chExt cx="2259316" cy="1881188"/>
          </a:xfrm>
        </p:grpSpPr>
        <p:sp>
          <p:nvSpPr>
            <p:cNvPr id="28" name="Line 30"/>
            <p:cNvSpPr>
              <a:spLocks noChangeShapeType="1"/>
            </p:cNvSpPr>
            <p:nvPr/>
          </p:nvSpPr>
          <p:spPr bwMode="auto">
            <a:xfrm rot="5400000">
              <a:off x="5385178" y="4058224"/>
              <a:ext cx="1881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6326685" y="4998818"/>
              <a:ext cx="22584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6269432" y="2876639"/>
            <a:ext cx="37773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V="1">
            <a:off x="6490176" y="2733419"/>
            <a:ext cx="300210" cy="2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reeform 66"/>
          <p:cNvSpPr>
            <a:spLocks/>
          </p:cNvSpPr>
          <p:nvPr/>
        </p:nvSpPr>
        <p:spPr bwMode="auto">
          <a:xfrm>
            <a:off x="6638702" y="2587403"/>
            <a:ext cx="389115" cy="258155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5985" y="8943"/>
                  <a:pt x="2162" y="6911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3" name="Straight Connector 32"/>
          <p:cNvCxnSpPr/>
          <p:nvPr/>
        </p:nvCxnSpPr>
        <p:spPr bwMode="auto">
          <a:xfrm rot="16200000" flipV="1">
            <a:off x="6872558" y="2697488"/>
            <a:ext cx="300210" cy="2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reeform 66"/>
          <p:cNvSpPr>
            <a:spLocks/>
          </p:cNvSpPr>
          <p:nvPr/>
        </p:nvSpPr>
        <p:spPr bwMode="auto">
          <a:xfrm>
            <a:off x="7024041" y="2556322"/>
            <a:ext cx="133520" cy="132751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6157" y="8040"/>
                  <a:pt x="2804" y="5619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5" name="Straight Connector 34"/>
          <p:cNvCxnSpPr/>
          <p:nvPr/>
        </p:nvCxnSpPr>
        <p:spPr bwMode="auto">
          <a:xfrm rot="16200000" flipV="1">
            <a:off x="7000363" y="2534733"/>
            <a:ext cx="300210" cy="2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reeform 66"/>
          <p:cNvSpPr>
            <a:spLocks/>
          </p:cNvSpPr>
          <p:nvPr/>
        </p:nvSpPr>
        <p:spPr bwMode="auto">
          <a:xfrm>
            <a:off x="7151949" y="2396425"/>
            <a:ext cx="832665" cy="449133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6706" y="9411"/>
                  <a:pt x="1887" y="7262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7" name="Straight Connector 36"/>
          <p:cNvCxnSpPr>
            <a:endCxn id="38" idx="1"/>
          </p:cNvCxnSpPr>
          <p:nvPr/>
        </p:nvCxnSpPr>
        <p:spPr bwMode="auto">
          <a:xfrm flipH="1" flipV="1">
            <a:off x="7972972" y="2573471"/>
            <a:ext cx="2956" cy="2687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Freeform 66"/>
          <p:cNvSpPr>
            <a:spLocks/>
          </p:cNvSpPr>
          <p:nvPr/>
        </p:nvSpPr>
        <p:spPr bwMode="auto">
          <a:xfrm>
            <a:off x="7972972" y="2573471"/>
            <a:ext cx="516425" cy="289236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5985" y="8943"/>
                  <a:pt x="2162" y="6911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6641342" y="2884229"/>
            <a:ext cx="0" cy="4169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7030782" y="2884229"/>
            <a:ext cx="0" cy="4169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7978790" y="2884229"/>
            <a:ext cx="0" cy="4169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7157561" y="2884229"/>
            <a:ext cx="0" cy="4169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8304588" y="2808920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ym typeface="Symbol" panose="05050102010706020507" pitchFamily="18" charset="2"/>
              </a:rPr>
              <a:t>t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576244" y="3292479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spike times,</a:t>
            </a:r>
          </a:p>
          <a:p>
            <a:r>
              <a:rPr lang="en-GB" sz="2400" dirty="0">
                <a:solidFill>
                  <a:srgbClr val="0000FF"/>
                </a:solidFill>
              </a:rPr>
              <a:t>neuron </a:t>
            </a:r>
            <a:r>
              <a:rPr lang="en-GB" sz="2400" i="1" dirty="0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6" name="Freeform 66"/>
          <p:cNvSpPr>
            <a:spLocks/>
          </p:cNvSpPr>
          <p:nvPr/>
        </p:nvSpPr>
        <p:spPr bwMode="auto">
          <a:xfrm>
            <a:off x="5101246" y="2280815"/>
            <a:ext cx="1026343" cy="405400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26" h="7365">
                <a:moveTo>
                  <a:pt x="12326" y="7365"/>
                </a:moveTo>
                <a:cubicBezTo>
                  <a:pt x="9032" y="6776"/>
                  <a:pt x="1887" y="726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5740917" y="597223"/>
            <a:ext cx="2906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each neuron receives</a:t>
            </a:r>
          </a:p>
          <a:p>
            <a:r>
              <a:rPr lang="en-GB" sz="2400" dirty="0">
                <a:solidFill>
                  <a:srgbClr val="0000FF"/>
                </a:solidFill>
              </a:rPr>
              <a:t>about 1,000 inputs.</a:t>
            </a:r>
          </a:p>
          <a:p>
            <a:r>
              <a:rPr lang="en-GB" sz="2400" dirty="0">
                <a:solidFill>
                  <a:srgbClr val="0000FF"/>
                </a:solidFill>
              </a:rPr>
              <a:t>about 1,000 nonzero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terms in this sum.</a:t>
            </a:r>
          </a:p>
        </p:txBody>
      </p:sp>
      <p:cxnSp>
        <p:nvCxnSpPr>
          <p:cNvPr id="56" name="Straight Connector 55"/>
          <p:cNvCxnSpPr/>
          <p:nvPr/>
        </p:nvCxnSpPr>
        <p:spPr bwMode="auto">
          <a:xfrm flipH="1">
            <a:off x="4614616" y="1650465"/>
            <a:ext cx="1111162" cy="3329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19918" y="170957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endParaRPr lang="en-GB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868831" y="1480941"/>
            <a:ext cx="64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r>
              <a:rPr lang="en-GB" sz="2800" i="1" baseline="-25000" dirty="0" err="1"/>
              <a:t>i</a:t>
            </a:r>
            <a:endParaRPr lang="en-GB" sz="2800" i="1" baseline="-25000" dirty="0"/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868831" y="2020503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927785" y="19834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23170" y="1717087"/>
            <a:ext cx="38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–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– 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rest</a:t>
            </a:r>
            <a:r>
              <a:rPr lang="en-GB" sz="2800" dirty="0"/>
              <a:t>) </a:t>
            </a:r>
            <a:r>
              <a:rPr lang="en-GB" sz="2800" i="1" dirty="0"/>
              <a:t>+ </a:t>
            </a:r>
            <a:r>
              <a:rPr lang="en-GB" sz="2800" dirty="0">
                <a:sym typeface="Symbol" panose="05050102010706020507" pitchFamily="18" charset="2"/>
              </a:rPr>
              <a:t></a:t>
            </a:r>
            <a:r>
              <a:rPr lang="en-GB" sz="2800" i="1" baseline="-25000" dirty="0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w</a:t>
            </a:r>
            <a:r>
              <a:rPr lang="en-GB" sz="2800" i="1" baseline="-25000" dirty="0" err="1">
                <a:sym typeface="Symbol" panose="05050102010706020507" pitchFamily="18" charset="2"/>
              </a:rPr>
              <a:t>ij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t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63205" y="172510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50135" y="2930724"/>
            <a:ext cx="440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V</a:t>
            </a:r>
            <a:r>
              <a:rPr lang="en-GB" i="1" baseline="-25000" dirty="0"/>
              <a:t>i</a:t>
            </a:r>
            <a:r>
              <a:rPr lang="en-GB" dirty="0"/>
              <a:t> reaches threshold (</a:t>
            </a:r>
            <a:r>
              <a:rPr lang="en-GB" dirty="0">
                <a:sym typeface="Symbol" panose="05050102010706020507" pitchFamily="18" charset="2"/>
              </a:rPr>
              <a:t> </a:t>
            </a:r>
            <a:r>
              <a:rPr lang="en-GB" dirty="0"/>
              <a:t>-50 mV):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46213" y="3400952"/>
            <a:ext cx="4609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-</a:t>
            </a:r>
            <a:r>
              <a:rPr lang="en-GB" dirty="0"/>
              <a:t> a spike is emitted</a:t>
            </a:r>
          </a:p>
          <a:p>
            <a:r>
              <a:rPr lang="en-GB" i="1" dirty="0"/>
              <a:t>- V</a:t>
            </a:r>
            <a:r>
              <a:rPr lang="en-GB" i="1" baseline="-25000" dirty="0"/>
              <a:t>i</a:t>
            </a:r>
            <a:r>
              <a:rPr lang="en-GB" dirty="0"/>
              <a:t> is reset to </a:t>
            </a:r>
            <a:r>
              <a:rPr lang="en-GB" i="1" dirty="0" err="1"/>
              <a:t>V</a:t>
            </a:r>
            <a:r>
              <a:rPr lang="en-GB" i="1" baseline="-25000" dirty="0" err="1"/>
              <a:t>rest</a:t>
            </a:r>
            <a:r>
              <a:rPr lang="en-GB" dirty="0"/>
              <a:t> (</a:t>
            </a:r>
            <a:r>
              <a:rPr lang="en-GB" dirty="0">
                <a:sym typeface="Symbol" panose="05050102010706020507" pitchFamily="18" charset="2"/>
              </a:rPr>
              <a:t> -65 mV)</a:t>
            </a:r>
            <a:endParaRPr lang="en-GB" dirty="0"/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7399091" y="5728246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CC00"/>
                </a:solidFill>
                <a:latin typeface="Times New Roman" panose="02020603050405020304" pitchFamily="18" charset="0"/>
              </a:rPr>
              <a:t>-65 mV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399091" y="5391598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-50 mV</a:t>
            </a: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7399091" y="4410523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+20 mV</a:t>
            </a: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6258477" y="230976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 flipH="1">
            <a:off x="7009479" y="230976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7328566" y="2036710"/>
            <a:ext cx="952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~5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1" name="Freeform 66"/>
          <p:cNvSpPr>
            <a:spLocks/>
          </p:cNvSpPr>
          <p:nvPr/>
        </p:nvSpPr>
        <p:spPr bwMode="auto">
          <a:xfrm flipV="1">
            <a:off x="710272" y="1173666"/>
            <a:ext cx="535270" cy="694264"/>
          </a:xfrm>
          <a:custGeom>
            <a:avLst/>
            <a:gdLst>
              <a:gd name="T0" fmla="*/ 2147483646 w 640"/>
              <a:gd name="T1" fmla="*/ 2147483646 h 1248"/>
              <a:gd name="T2" fmla="*/ 2147483646 w 640"/>
              <a:gd name="T3" fmla="*/ 0 h 1248"/>
              <a:gd name="T4" fmla="*/ 0 60000 65536"/>
              <a:gd name="T5" fmla="*/ 0 60000 65536"/>
              <a:gd name="T6" fmla="*/ 0 w 640"/>
              <a:gd name="T7" fmla="*/ 0 h 1248"/>
              <a:gd name="T8" fmla="*/ 640 w 640"/>
              <a:gd name="T9" fmla="*/ 1248 h 1248"/>
              <a:gd name="connsiteX0" fmla="*/ 10597 w 10597"/>
              <a:gd name="connsiteY0" fmla="*/ 4627 h 4627"/>
              <a:gd name="connsiteX1" fmla="*/ 185 w 10597"/>
              <a:gd name="connsiteY1" fmla="*/ 0 h 4627"/>
              <a:gd name="connsiteX0" fmla="*/ 9825 w 9825"/>
              <a:gd name="connsiteY0" fmla="*/ 10000 h 10000"/>
              <a:gd name="connsiteX1" fmla="*/ 0 w 9825"/>
              <a:gd name="connsiteY1" fmla="*/ 0 h 10000"/>
              <a:gd name="connsiteX0" fmla="*/ 11871 w 11871"/>
              <a:gd name="connsiteY0" fmla="*/ 6166 h 6166"/>
              <a:gd name="connsiteX1" fmla="*/ 0 w 11871"/>
              <a:gd name="connsiteY1" fmla="*/ 0 h 6166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3914 w 3914"/>
              <a:gd name="connsiteY0" fmla="*/ 5231 h 5231"/>
              <a:gd name="connsiteX1" fmla="*/ 0 w 3914"/>
              <a:gd name="connsiteY1" fmla="*/ 0 h 52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7917 w 7917"/>
              <a:gd name="connsiteY0" fmla="*/ 8731 h 8731"/>
              <a:gd name="connsiteX1" fmla="*/ 0 w 7917"/>
              <a:gd name="connsiteY1" fmla="*/ 0 h 8731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2326 w 12326"/>
              <a:gd name="connsiteY0" fmla="*/ 7365 h 7365"/>
              <a:gd name="connsiteX1" fmla="*/ 0 w 12326"/>
              <a:gd name="connsiteY1" fmla="*/ 0 h 7365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  <a:gd name="connsiteX0" fmla="*/ 10000 w 10000"/>
              <a:gd name="connsiteY0" fmla="*/ 10000 h 10000"/>
              <a:gd name="connsiteX1" fmla="*/ 0 w 10000"/>
              <a:gd name="connsiteY1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1902" y="9975"/>
                  <a:pt x="526" y="800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1316067" y="91547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 </a:t>
            </a:r>
            <a:r>
              <a:rPr lang="en-GB" dirty="0" err="1"/>
              <a:t>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4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 animBg="1"/>
      <p:bldP spid="69" grpId="0" animBg="1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/>
          <p:cNvSpPr txBox="1">
            <a:spLocks noChangeArrowheads="1"/>
          </p:cNvSpPr>
          <p:nvPr/>
        </p:nvSpPr>
        <p:spPr bwMode="auto">
          <a:xfrm>
            <a:off x="137213" y="147945"/>
            <a:ext cx="5953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Simplest possible network equations: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9918" y="1246999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endParaRPr lang="en-GB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868831" y="1018363"/>
            <a:ext cx="64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r>
              <a:rPr lang="en-GB" sz="2800" i="1" baseline="-25000" dirty="0" err="1"/>
              <a:t>i</a:t>
            </a:r>
            <a:endParaRPr lang="en-GB" sz="2800" i="1" baseline="-25000" dirty="0"/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868831" y="1557925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927785" y="15208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23170" y="1254509"/>
            <a:ext cx="38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–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– 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rest</a:t>
            </a:r>
            <a:r>
              <a:rPr lang="en-GB" sz="2800" dirty="0"/>
              <a:t>) </a:t>
            </a:r>
            <a:r>
              <a:rPr lang="en-GB" sz="2800" i="1" dirty="0"/>
              <a:t>+ </a:t>
            </a:r>
            <a:r>
              <a:rPr lang="en-GB" sz="2800" dirty="0">
                <a:sym typeface="Symbol" panose="05050102010706020507" pitchFamily="18" charset="2"/>
              </a:rPr>
              <a:t></a:t>
            </a:r>
            <a:r>
              <a:rPr lang="en-GB" sz="2800" i="1" baseline="-25000" dirty="0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ij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t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63205" y="1262531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1228" y="2439002"/>
            <a:ext cx="7835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</a:t>
            </a:r>
            <a:r>
              <a:rPr lang="en-GB" sz="2400" dirty="0"/>
              <a:t> is 10</a:t>
            </a:r>
            <a:r>
              <a:rPr lang="en-GB" sz="2400" baseline="30000" dirty="0"/>
              <a:t>11</a:t>
            </a:r>
            <a:r>
              <a:rPr lang="en-GB" sz="2400" dirty="0"/>
              <a:t> × 10</a:t>
            </a:r>
            <a:r>
              <a:rPr lang="en-GB" sz="2400" baseline="30000" dirty="0"/>
              <a:t>11</a:t>
            </a:r>
            <a:r>
              <a:rPr lang="en-GB" sz="2400" dirty="0"/>
              <a:t>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w</a:t>
            </a:r>
            <a:r>
              <a:rPr lang="en-GB" sz="2400" dirty="0"/>
              <a:t> is </a:t>
            </a:r>
            <a:r>
              <a:rPr lang="en-GB" sz="2400" u="sng" dirty="0"/>
              <a:t>very</a:t>
            </a:r>
            <a:r>
              <a:rPr lang="en-GB" sz="2400" dirty="0"/>
              <a:t> sparse: each neuron contacts ~10</a:t>
            </a:r>
            <a:r>
              <a:rPr lang="en-GB" sz="2400" baseline="30000" dirty="0"/>
              <a:t>3</a:t>
            </a:r>
            <a:r>
              <a:rPr lang="en-GB" sz="2400" dirty="0"/>
              <a:t> other neurons.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w</a:t>
            </a:r>
            <a:r>
              <a:rPr lang="en-GB" sz="2400" dirty="0"/>
              <a:t> evolves in time (learning):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6725" y="419069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r>
              <a:rPr lang="en-GB" sz="2800" i="1" baseline="-25000" dirty="0">
                <a:sym typeface="Symbol" panose="05050102010706020507" pitchFamily="18" charset="2"/>
              </a:rPr>
              <a:t>s</a:t>
            </a:r>
            <a:endParaRPr lang="en-GB" sz="2800" i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51702" y="3962054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</a:t>
            </a:r>
            <a:r>
              <a:rPr lang="en-GB" sz="2800" i="1" dirty="0" err="1">
                <a:solidFill>
                  <a:srgbClr val="FF0000"/>
                </a:solidFill>
              </a:rPr>
              <a:t>w</a:t>
            </a:r>
            <a:r>
              <a:rPr lang="en-GB" sz="2800" i="1" baseline="-25000" dirty="0" err="1"/>
              <a:t>ij</a:t>
            </a:r>
            <a:endParaRPr lang="en-GB" sz="2800" i="1" baseline="-25000" dirty="0"/>
          </a:p>
        </p:txBody>
      </p:sp>
      <p:cxnSp>
        <p:nvCxnSpPr>
          <p:cNvPr id="74" name="Straight Connector 73"/>
          <p:cNvCxnSpPr/>
          <p:nvPr/>
        </p:nvCxnSpPr>
        <p:spPr bwMode="auto">
          <a:xfrm>
            <a:off x="1051702" y="4501616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110656" y="446455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2321202" y="4198200"/>
            <a:ext cx="449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err="1"/>
              <a:t>F</a:t>
            </a:r>
            <a:r>
              <a:rPr lang="en-GB" sz="2800" i="1" baseline="-25000" dirty="0" err="1"/>
              <a:t>ij</a:t>
            </a:r>
            <a:r>
              <a:rPr lang="en-GB" sz="2800" i="1" baseline="-25000" dirty="0"/>
              <a:t> 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,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j</a:t>
            </a:r>
            <a:r>
              <a:rPr lang="en-GB" sz="2800" dirty="0"/>
              <a:t>;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global signal</a:t>
            </a:r>
            <a:r>
              <a:rPr lang="en-GB" sz="2800" dirty="0"/>
              <a:t>)</a:t>
            </a:r>
            <a:endParaRPr lang="en-GB" sz="2800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1875172" y="4206222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 flipH="1" flipV="1">
            <a:off x="3627232" y="4776697"/>
            <a:ext cx="170218" cy="5641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2704324" y="5340837"/>
            <a:ext cx="258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spikes on neuron</a:t>
            </a:r>
            <a:r>
              <a:rPr lang="en-GB" i="1" dirty="0"/>
              <a:t> j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flipH="1" flipV="1">
            <a:off x="922908" y="4776697"/>
            <a:ext cx="170218" cy="5641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49523" y="5340837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&gt;&gt; </a:t>
            </a:r>
            <a:r>
              <a:rPr lang="en-GB" dirty="0">
                <a:sym typeface="Symbol" panose="05050102010706020507" pitchFamily="18" charset="2"/>
              </a:rPr>
              <a:t></a:t>
            </a:r>
          </a:p>
          <a:p>
            <a:r>
              <a:rPr lang="en-GB" dirty="0">
                <a:sym typeface="Symbol" panose="05050102010706020507" pitchFamily="18" charset="2"/>
              </a:rPr>
              <a:t>we think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4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3" grpId="0"/>
      <p:bldP spid="75" grpId="0"/>
      <p:bldP spid="76" grpId="0"/>
      <p:bldP spid="77" grpId="0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 bwMode="auto">
          <a:xfrm rot="10800000">
            <a:off x="2363221" y="1556657"/>
            <a:ext cx="4615543" cy="336368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6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Text Box 2"/>
          <p:cNvSpPr txBox="1">
            <a:spLocks noChangeArrowheads="1"/>
          </p:cNvSpPr>
          <p:nvPr/>
        </p:nvSpPr>
        <p:spPr bwMode="auto">
          <a:xfrm>
            <a:off x="137213" y="147945"/>
            <a:ext cx="5953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Simplest possible network equations: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9918" y="1246999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endParaRPr lang="en-GB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868831" y="1018363"/>
            <a:ext cx="64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dV</a:t>
            </a:r>
            <a:r>
              <a:rPr lang="en-GB" sz="2800" i="1" baseline="-25000" dirty="0" err="1"/>
              <a:t>i</a:t>
            </a:r>
            <a:endParaRPr lang="en-GB" sz="2800" i="1" baseline="-25000" dirty="0"/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868831" y="1557925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927785" y="15208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23170" y="1254509"/>
            <a:ext cx="383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–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– 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rest</a:t>
            </a:r>
            <a:r>
              <a:rPr lang="en-GB" sz="2800" dirty="0"/>
              <a:t>) </a:t>
            </a:r>
            <a:r>
              <a:rPr lang="en-GB" sz="2800" i="1" dirty="0"/>
              <a:t>+ </a:t>
            </a:r>
            <a:r>
              <a:rPr lang="en-GB" sz="2800" dirty="0">
                <a:sym typeface="Symbol" panose="05050102010706020507" pitchFamily="18" charset="2"/>
              </a:rPr>
              <a:t></a:t>
            </a:r>
            <a:r>
              <a:rPr lang="en-GB" sz="2800" i="1" baseline="-25000" dirty="0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ij</a:t>
            </a:r>
            <a:r>
              <a:rPr lang="en-GB" sz="2800" dirty="0">
                <a:sym typeface="Symbol" panose="05050102010706020507" pitchFamily="18" charset="2"/>
              </a:rPr>
              <a:t> </a:t>
            </a:r>
            <a:r>
              <a:rPr lang="en-GB" sz="2800" i="1" dirty="0" err="1">
                <a:sym typeface="Symbol" panose="05050102010706020507" pitchFamily="18" charset="2"/>
              </a:rPr>
              <a:t>g</a:t>
            </a:r>
            <a:r>
              <a:rPr lang="en-GB" sz="2800" i="1" baseline="-25000" dirty="0" err="1">
                <a:sym typeface="Symbol" panose="05050102010706020507" pitchFamily="18" charset="2"/>
              </a:rPr>
              <a:t>j</a:t>
            </a:r>
            <a:r>
              <a:rPr lang="en-GB" sz="2800" dirty="0">
                <a:sym typeface="Symbol" panose="05050102010706020507" pitchFamily="18" charset="2"/>
              </a:rPr>
              <a:t>(</a:t>
            </a:r>
            <a:r>
              <a:rPr lang="en-GB" sz="2800" i="1" dirty="0">
                <a:sym typeface="Symbol" panose="05050102010706020507" pitchFamily="18" charset="2"/>
              </a:rPr>
              <a:t>t</a:t>
            </a:r>
            <a:r>
              <a:rPr lang="en-GB" sz="2800" dirty="0">
                <a:sym typeface="Symbol" panose="05050102010706020507" pitchFamily="18" charset="2"/>
              </a:rPr>
              <a:t>)</a:t>
            </a:r>
            <a:endParaRPr lang="en-GB" sz="28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63205" y="1262531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1228" y="2439002"/>
            <a:ext cx="7835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</a:t>
            </a:r>
            <a:r>
              <a:rPr lang="en-GB" sz="2400" dirty="0"/>
              <a:t> is 10</a:t>
            </a:r>
            <a:r>
              <a:rPr lang="en-GB" sz="2400" baseline="30000" dirty="0"/>
              <a:t>11</a:t>
            </a:r>
            <a:r>
              <a:rPr lang="en-GB" sz="2400" dirty="0"/>
              <a:t> × 10</a:t>
            </a:r>
            <a:r>
              <a:rPr lang="en-GB" sz="2400" baseline="30000" dirty="0"/>
              <a:t>11</a:t>
            </a:r>
            <a:r>
              <a:rPr lang="en-GB" sz="2400" dirty="0"/>
              <a:t>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w</a:t>
            </a:r>
            <a:r>
              <a:rPr lang="en-GB" sz="2400" dirty="0"/>
              <a:t> is </a:t>
            </a:r>
            <a:r>
              <a:rPr lang="en-GB" sz="2400" u="sng" dirty="0"/>
              <a:t>very</a:t>
            </a:r>
            <a:r>
              <a:rPr lang="en-GB" sz="2400" dirty="0"/>
              <a:t> sparse: each neuron contacts ~10</a:t>
            </a:r>
            <a:r>
              <a:rPr lang="en-GB" sz="2400" baseline="30000" dirty="0"/>
              <a:t>3</a:t>
            </a:r>
            <a:r>
              <a:rPr lang="en-GB" sz="2400" dirty="0"/>
              <a:t> other neurons.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w</a:t>
            </a:r>
            <a:r>
              <a:rPr lang="en-GB" sz="2400" dirty="0"/>
              <a:t> evolves in time (learning):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6725" y="419069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ym typeface="Symbol" panose="05050102010706020507" pitchFamily="18" charset="2"/>
              </a:rPr>
              <a:t></a:t>
            </a:r>
            <a:r>
              <a:rPr lang="en-GB" sz="2800" i="1" baseline="-25000" dirty="0">
                <a:sym typeface="Symbol" panose="05050102010706020507" pitchFamily="18" charset="2"/>
              </a:rPr>
              <a:t>s</a:t>
            </a:r>
            <a:endParaRPr lang="en-GB" sz="2800" i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051702" y="3962054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</a:t>
            </a:r>
            <a:r>
              <a:rPr lang="en-GB" sz="2800" i="1" dirty="0" err="1">
                <a:solidFill>
                  <a:srgbClr val="FF0000"/>
                </a:solidFill>
              </a:rPr>
              <a:t>w</a:t>
            </a:r>
            <a:r>
              <a:rPr lang="en-GB" sz="2800" i="1" baseline="-25000" dirty="0" err="1"/>
              <a:t>ij</a:t>
            </a:r>
            <a:endParaRPr lang="en-GB" sz="2800" i="1" baseline="-25000" dirty="0"/>
          </a:p>
        </p:txBody>
      </p:sp>
      <p:cxnSp>
        <p:nvCxnSpPr>
          <p:cNvPr id="74" name="Straight Connector 73"/>
          <p:cNvCxnSpPr/>
          <p:nvPr/>
        </p:nvCxnSpPr>
        <p:spPr bwMode="auto">
          <a:xfrm>
            <a:off x="1051702" y="4501616"/>
            <a:ext cx="6140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110656" y="446455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err="1"/>
              <a:t>dt</a:t>
            </a:r>
            <a:endParaRPr lang="en-GB" sz="2800" i="1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2321202" y="4198200"/>
            <a:ext cx="449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err="1"/>
              <a:t>F</a:t>
            </a:r>
            <a:r>
              <a:rPr lang="en-GB" sz="2800" i="1" baseline="-25000" dirty="0" err="1"/>
              <a:t>ij</a:t>
            </a:r>
            <a:r>
              <a:rPr lang="en-GB" sz="2800" i="1" baseline="-25000" dirty="0"/>
              <a:t> </a:t>
            </a:r>
            <a:r>
              <a:rPr lang="en-GB" sz="2800" dirty="0"/>
              <a:t>(</a:t>
            </a:r>
            <a:r>
              <a:rPr lang="en-GB" sz="2800" i="1" dirty="0"/>
              <a:t>V</a:t>
            </a:r>
            <a:r>
              <a:rPr lang="en-GB" sz="2800" i="1" baseline="-25000" dirty="0"/>
              <a:t>i</a:t>
            </a:r>
            <a:r>
              <a:rPr lang="en-GB" sz="2800" i="1" dirty="0"/>
              <a:t> ,</a:t>
            </a:r>
            <a:r>
              <a:rPr lang="en-GB" sz="2800" i="1" dirty="0" err="1"/>
              <a:t>V</a:t>
            </a:r>
            <a:r>
              <a:rPr lang="en-GB" sz="2800" i="1" baseline="-25000" dirty="0" err="1"/>
              <a:t>j</a:t>
            </a:r>
            <a:r>
              <a:rPr lang="en-GB" sz="2800" dirty="0"/>
              <a:t>;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global signal</a:t>
            </a:r>
            <a:r>
              <a:rPr lang="en-GB" sz="2800" dirty="0"/>
              <a:t>)</a:t>
            </a:r>
            <a:endParaRPr lang="en-GB" sz="2800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1875172" y="4206222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=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 flipH="1" flipV="1">
            <a:off x="3627232" y="4776697"/>
            <a:ext cx="170218" cy="5641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2704324" y="5340837"/>
            <a:ext cx="258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spikes on neuron</a:t>
            </a:r>
            <a:r>
              <a:rPr lang="en-GB" i="1" dirty="0"/>
              <a:t> j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flipH="1" flipV="1">
            <a:off x="922908" y="4776697"/>
            <a:ext cx="170218" cy="5641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49523" y="5340837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&gt;&gt; </a:t>
            </a:r>
            <a:r>
              <a:rPr lang="en-GB" dirty="0">
                <a:sym typeface="Symbol" panose="05050102010706020507" pitchFamily="18" charset="2"/>
              </a:rPr>
              <a:t></a:t>
            </a:r>
          </a:p>
          <a:p>
            <a:r>
              <a:rPr lang="en-GB" dirty="0">
                <a:sym typeface="Symbol" panose="05050102010706020507" pitchFamily="18" charset="2"/>
              </a:rPr>
              <a:t>we think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33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5628" y="344245"/>
            <a:ext cx="19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your  brain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7619" y="507084"/>
            <a:ext cx="227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~10</a:t>
            </a:r>
            <a:r>
              <a:rPr lang="en-GB" sz="2800" baseline="30000" dirty="0"/>
              <a:t>11</a:t>
            </a:r>
            <a:r>
              <a:rPr lang="en-GB" sz="2800" dirty="0"/>
              <a:t> neurons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690795" y="867465"/>
            <a:ext cx="806824" cy="9466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3221203" y="2677212"/>
            <a:ext cx="2953686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976672" y="3145226"/>
            <a:ext cx="244531" cy="44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2694544" y="3145226"/>
            <a:ext cx="526659" cy="15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221203" y="3145226"/>
            <a:ext cx="472597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3221203" y="2677212"/>
            <a:ext cx="373552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3143958" y="3145226"/>
            <a:ext cx="77245" cy="543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2708598" y="2912882"/>
            <a:ext cx="512605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3066713" y="2743200"/>
            <a:ext cx="154490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21203" y="2912882"/>
            <a:ext cx="430112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3221203" y="2636363"/>
            <a:ext cx="118149" cy="508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2949460" y="3145226"/>
            <a:ext cx="271743" cy="141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221203" y="3145226"/>
            <a:ext cx="236298" cy="499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221203" y="3145226"/>
            <a:ext cx="472597" cy="31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2893968" y="2875175"/>
            <a:ext cx="327235" cy="270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912224" y="3145226"/>
            <a:ext cx="308979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3075841" y="2460396"/>
            <a:ext cx="145362" cy="684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2732142" y="3145226"/>
            <a:ext cx="489061" cy="108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221203" y="3145226"/>
            <a:ext cx="70890" cy="408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 flipV="1">
            <a:off x="2914015" y="3069996"/>
            <a:ext cx="307188" cy="75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3150313" y="3145226"/>
            <a:ext cx="70890" cy="172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 flipV="1">
            <a:off x="3079423" y="2944213"/>
            <a:ext cx="141780" cy="20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221203" y="3145226"/>
            <a:ext cx="2609442" cy="1440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3221203" y="2743200"/>
            <a:ext cx="181873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3221203" y="3098276"/>
            <a:ext cx="294995" cy="4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87736" y="892885"/>
            <a:ext cx="5819888" cy="5282004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151113" y="3070338"/>
            <a:ext cx="141274" cy="129092"/>
          </a:xfrm>
          <a:custGeom>
            <a:avLst/>
            <a:gdLst>
              <a:gd name="connsiteX0" fmla="*/ 76728 w 141274"/>
              <a:gd name="connsiteY0" fmla="*/ 0 h 129092"/>
              <a:gd name="connsiteX1" fmla="*/ 76728 w 141274"/>
              <a:gd name="connsiteY1" fmla="*/ 0 h 129092"/>
              <a:gd name="connsiteX2" fmla="*/ 22940 w 141274"/>
              <a:gd name="connsiteY2" fmla="*/ 86061 h 129092"/>
              <a:gd name="connsiteX3" fmla="*/ 1425 w 141274"/>
              <a:gd name="connsiteY3" fmla="*/ 107577 h 129092"/>
              <a:gd name="connsiteX4" fmla="*/ 1425 w 141274"/>
              <a:gd name="connsiteY4" fmla="*/ 129092 h 129092"/>
              <a:gd name="connsiteX5" fmla="*/ 141274 w 141274"/>
              <a:gd name="connsiteY5" fmla="*/ 129092 h 129092"/>
              <a:gd name="connsiteX6" fmla="*/ 76728 w 141274"/>
              <a:gd name="connsiteY6" fmla="*/ 0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274" h="129092">
                <a:moveTo>
                  <a:pt x="76728" y="0"/>
                </a:moveTo>
                <a:lnTo>
                  <a:pt x="76728" y="0"/>
                </a:lnTo>
                <a:cubicBezTo>
                  <a:pt x="58799" y="28687"/>
                  <a:pt x="42340" y="58347"/>
                  <a:pt x="22940" y="86061"/>
                </a:cubicBezTo>
                <a:cubicBezTo>
                  <a:pt x="17124" y="94370"/>
                  <a:pt x="5961" y="98505"/>
                  <a:pt x="1425" y="107577"/>
                </a:cubicBezTo>
                <a:cubicBezTo>
                  <a:pt x="-1782" y="113992"/>
                  <a:pt x="1425" y="121920"/>
                  <a:pt x="1425" y="129092"/>
                </a:cubicBezTo>
                <a:lnTo>
                  <a:pt x="141274" y="129092"/>
                </a:lnTo>
                <a:lnTo>
                  <a:pt x="76728" y="0"/>
                </a:ln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65448" y="3714443"/>
            <a:ext cx="2653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~1,000 connections</a:t>
            </a:r>
          </a:p>
          <a:p>
            <a:r>
              <a:rPr lang="en-GB" dirty="0">
                <a:solidFill>
                  <a:srgbClr val="FF0000"/>
                </a:solidFill>
              </a:rPr>
              <a:t>~90% short range</a:t>
            </a:r>
          </a:p>
          <a:p>
            <a:r>
              <a:rPr lang="en-GB" dirty="0">
                <a:solidFill>
                  <a:srgbClr val="FF0000"/>
                </a:solidFill>
              </a:rPr>
              <a:t>~10% long range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53512" y="1571359"/>
            <a:ext cx="2017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excitatory</a:t>
            </a:r>
          </a:p>
          <a:p>
            <a:r>
              <a:rPr lang="en-GB" dirty="0"/>
              <a:t>neuron (80%)</a:t>
            </a:r>
          </a:p>
        </p:txBody>
      </p:sp>
    </p:spTree>
    <p:extLst>
      <p:ext uri="{BB962C8B-B14F-4D97-AF65-F5344CB8AC3E}">
        <p14:creationId xmlns:p14="http://schemas.microsoft.com/office/powerpoint/2010/main" val="31403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66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5628" y="344245"/>
            <a:ext cx="19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your  brain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221203" y="2677212"/>
            <a:ext cx="2953686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976672" y="3145226"/>
            <a:ext cx="244531" cy="44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2694544" y="3145226"/>
            <a:ext cx="526659" cy="15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221203" y="3145226"/>
            <a:ext cx="472597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3221203" y="2677212"/>
            <a:ext cx="373552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3143958" y="3145226"/>
            <a:ext cx="77245" cy="543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2708598" y="2912882"/>
            <a:ext cx="512605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3066713" y="2743200"/>
            <a:ext cx="154490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21203" y="2912882"/>
            <a:ext cx="430112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3221203" y="2636363"/>
            <a:ext cx="118149" cy="508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2949460" y="3145226"/>
            <a:ext cx="271743" cy="141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221203" y="3145226"/>
            <a:ext cx="236298" cy="499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221203" y="3145226"/>
            <a:ext cx="472597" cy="31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2893968" y="2875175"/>
            <a:ext cx="327235" cy="270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912224" y="3145226"/>
            <a:ext cx="308979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3075841" y="2460396"/>
            <a:ext cx="145362" cy="684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2732142" y="3145226"/>
            <a:ext cx="489061" cy="108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221203" y="3145226"/>
            <a:ext cx="70890" cy="408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 flipV="1">
            <a:off x="2914015" y="3069996"/>
            <a:ext cx="307188" cy="75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3150313" y="3145226"/>
            <a:ext cx="70890" cy="172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 flipV="1">
            <a:off x="3079423" y="2944213"/>
            <a:ext cx="141780" cy="20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221203" y="3145226"/>
            <a:ext cx="2609442" cy="1440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3221203" y="2743200"/>
            <a:ext cx="181873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3221203" y="3098276"/>
            <a:ext cx="294995" cy="4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87736" y="892885"/>
            <a:ext cx="5819888" cy="5282004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151113" y="3070338"/>
            <a:ext cx="141274" cy="129092"/>
          </a:xfrm>
          <a:custGeom>
            <a:avLst/>
            <a:gdLst>
              <a:gd name="connsiteX0" fmla="*/ 76728 w 141274"/>
              <a:gd name="connsiteY0" fmla="*/ 0 h 129092"/>
              <a:gd name="connsiteX1" fmla="*/ 76728 w 141274"/>
              <a:gd name="connsiteY1" fmla="*/ 0 h 129092"/>
              <a:gd name="connsiteX2" fmla="*/ 22940 w 141274"/>
              <a:gd name="connsiteY2" fmla="*/ 86061 h 129092"/>
              <a:gd name="connsiteX3" fmla="*/ 1425 w 141274"/>
              <a:gd name="connsiteY3" fmla="*/ 107577 h 129092"/>
              <a:gd name="connsiteX4" fmla="*/ 1425 w 141274"/>
              <a:gd name="connsiteY4" fmla="*/ 129092 h 129092"/>
              <a:gd name="connsiteX5" fmla="*/ 141274 w 141274"/>
              <a:gd name="connsiteY5" fmla="*/ 129092 h 129092"/>
              <a:gd name="connsiteX6" fmla="*/ 76728 w 141274"/>
              <a:gd name="connsiteY6" fmla="*/ 0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274" h="129092">
                <a:moveTo>
                  <a:pt x="76728" y="0"/>
                </a:moveTo>
                <a:lnTo>
                  <a:pt x="76728" y="0"/>
                </a:lnTo>
                <a:cubicBezTo>
                  <a:pt x="58799" y="28687"/>
                  <a:pt x="42340" y="58347"/>
                  <a:pt x="22940" y="86061"/>
                </a:cubicBezTo>
                <a:cubicBezTo>
                  <a:pt x="17124" y="94370"/>
                  <a:pt x="5961" y="98505"/>
                  <a:pt x="1425" y="107577"/>
                </a:cubicBezTo>
                <a:cubicBezTo>
                  <a:pt x="-1782" y="113992"/>
                  <a:pt x="1425" y="121920"/>
                  <a:pt x="1425" y="129092"/>
                </a:cubicBezTo>
                <a:lnTo>
                  <a:pt x="141274" y="129092"/>
                </a:lnTo>
                <a:lnTo>
                  <a:pt x="76728" y="0"/>
                </a:ln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3512" y="1571359"/>
            <a:ext cx="2017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excitatory</a:t>
            </a:r>
          </a:p>
          <a:p>
            <a:r>
              <a:rPr lang="en-GB" dirty="0"/>
              <a:t>neuron (80%)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 flipH="1">
            <a:off x="5345147" y="4104449"/>
            <a:ext cx="244531" cy="44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5063019" y="4104449"/>
            <a:ext cx="526659" cy="15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5589678" y="4104449"/>
            <a:ext cx="472597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5589678" y="3636435"/>
            <a:ext cx="373552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5512433" y="4104449"/>
            <a:ext cx="77245" cy="543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 flipV="1">
            <a:off x="5077073" y="3872105"/>
            <a:ext cx="512605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 flipV="1">
            <a:off x="5435188" y="3702423"/>
            <a:ext cx="154490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5589678" y="3872105"/>
            <a:ext cx="430112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V="1">
            <a:off x="5589678" y="3595586"/>
            <a:ext cx="118149" cy="508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5317935" y="4104449"/>
            <a:ext cx="271743" cy="141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5589678" y="4104449"/>
            <a:ext cx="236298" cy="499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5589678" y="4104449"/>
            <a:ext cx="472597" cy="31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 flipV="1">
            <a:off x="5262443" y="3834398"/>
            <a:ext cx="327235" cy="270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5280699" y="4104449"/>
            <a:ext cx="308979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5444316" y="3419619"/>
            <a:ext cx="145362" cy="684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5100617" y="4104449"/>
            <a:ext cx="489061" cy="108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5589678" y="4104449"/>
            <a:ext cx="70890" cy="408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 flipV="1">
            <a:off x="5282490" y="4029219"/>
            <a:ext cx="307188" cy="75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5518788" y="4104449"/>
            <a:ext cx="70890" cy="172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 flipV="1">
            <a:off x="5447898" y="3903436"/>
            <a:ext cx="141780" cy="20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V="1">
            <a:off x="5589678" y="3702423"/>
            <a:ext cx="181873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5589678" y="4057499"/>
            <a:ext cx="294995" cy="4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Freeform 99"/>
          <p:cNvSpPr/>
          <p:nvPr/>
        </p:nvSpPr>
        <p:spPr bwMode="auto">
          <a:xfrm>
            <a:off x="5519588" y="4029561"/>
            <a:ext cx="141274" cy="129092"/>
          </a:xfrm>
          <a:custGeom>
            <a:avLst/>
            <a:gdLst>
              <a:gd name="connsiteX0" fmla="*/ 76728 w 141274"/>
              <a:gd name="connsiteY0" fmla="*/ 0 h 129092"/>
              <a:gd name="connsiteX1" fmla="*/ 76728 w 141274"/>
              <a:gd name="connsiteY1" fmla="*/ 0 h 129092"/>
              <a:gd name="connsiteX2" fmla="*/ 22940 w 141274"/>
              <a:gd name="connsiteY2" fmla="*/ 86061 h 129092"/>
              <a:gd name="connsiteX3" fmla="*/ 1425 w 141274"/>
              <a:gd name="connsiteY3" fmla="*/ 107577 h 129092"/>
              <a:gd name="connsiteX4" fmla="*/ 1425 w 141274"/>
              <a:gd name="connsiteY4" fmla="*/ 129092 h 129092"/>
              <a:gd name="connsiteX5" fmla="*/ 141274 w 141274"/>
              <a:gd name="connsiteY5" fmla="*/ 129092 h 129092"/>
              <a:gd name="connsiteX6" fmla="*/ 76728 w 141274"/>
              <a:gd name="connsiteY6" fmla="*/ 0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274" h="129092">
                <a:moveTo>
                  <a:pt x="76728" y="0"/>
                </a:moveTo>
                <a:lnTo>
                  <a:pt x="76728" y="0"/>
                </a:lnTo>
                <a:cubicBezTo>
                  <a:pt x="58799" y="28687"/>
                  <a:pt x="42340" y="58347"/>
                  <a:pt x="22940" y="86061"/>
                </a:cubicBezTo>
                <a:cubicBezTo>
                  <a:pt x="17124" y="94370"/>
                  <a:pt x="5961" y="98505"/>
                  <a:pt x="1425" y="107577"/>
                </a:cubicBezTo>
                <a:cubicBezTo>
                  <a:pt x="-1782" y="113992"/>
                  <a:pt x="1425" y="121920"/>
                  <a:pt x="1425" y="129092"/>
                </a:cubicBezTo>
                <a:lnTo>
                  <a:pt x="141274" y="129092"/>
                </a:lnTo>
                <a:lnTo>
                  <a:pt x="76728" y="0"/>
                </a:ln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954364" y="2885566"/>
            <a:ext cx="2017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inhibitory</a:t>
            </a:r>
          </a:p>
          <a:p>
            <a:r>
              <a:rPr lang="en-GB" dirty="0"/>
              <a:t>neuron (20%)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97619" y="507084"/>
            <a:ext cx="227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~10</a:t>
            </a:r>
            <a:r>
              <a:rPr lang="en-GB" sz="2800" baseline="30000" dirty="0"/>
              <a:t>11</a:t>
            </a:r>
            <a:r>
              <a:rPr lang="en-GB" sz="2800" dirty="0"/>
              <a:t> neurons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flipH="1">
            <a:off x="5690795" y="867465"/>
            <a:ext cx="806824" cy="9466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770830" y="4390080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CC00"/>
                </a:solidFill>
              </a:rPr>
              <a:t>~1,000 connections</a:t>
            </a:r>
          </a:p>
          <a:p>
            <a:r>
              <a:rPr lang="en-GB" dirty="0">
                <a:solidFill>
                  <a:srgbClr val="00CC00"/>
                </a:solidFill>
              </a:rPr>
              <a:t>~100% short range</a:t>
            </a:r>
          </a:p>
        </p:txBody>
      </p:sp>
    </p:spTree>
    <p:extLst>
      <p:ext uri="{BB962C8B-B14F-4D97-AF65-F5344CB8AC3E}">
        <p14:creationId xmlns:p14="http://schemas.microsoft.com/office/powerpoint/2010/main" val="394040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829" y="246274"/>
            <a:ext cx="8533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What you need to remember:</a:t>
            </a:r>
          </a:p>
          <a:p>
            <a:endParaRPr lang="en-GB" sz="2800" dirty="0"/>
          </a:p>
          <a:p>
            <a:r>
              <a:rPr lang="en-GB" sz="2800" dirty="0"/>
              <a:t>When a neuron spikes, that causes a small change in the voltage of its target neurons:</a:t>
            </a:r>
          </a:p>
          <a:p>
            <a:r>
              <a:rPr lang="en-GB" sz="2800" dirty="0"/>
              <a:t>   - if the neuron is </a:t>
            </a:r>
            <a:r>
              <a:rPr lang="en-GB" sz="2800" dirty="0">
                <a:solidFill>
                  <a:srgbClr val="FF0000"/>
                </a:solidFill>
              </a:rPr>
              <a:t>excitatory</a:t>
            </a:r>
            <a:r>
              <a:rPr lang="en-GB" sz="2800" dirty="0"/>
              <a:t>, the voltage goes up on</a:t>
            </a:r>
          </a:p>
          <a:p>
            <a:r>
              <a:rPr lang="en-GB" sz="2800" dirty="0"/>
              <a:t>     about half of its 1,000 target neurons</a:t>
            </a:r>
          </a:p>
          <a:p>
            <a:r>
              <a:rPr lang="en-GB" sz="2800" dirty="0"/>
              <a:t>     on the other half, nothing happens</a:t>
            </a:r>
          </a:p>
          <a:p>
            <a:r>
              <a:rPr lang="en-GB" sz="2800" dirty="0"/>
              <a:t>   - if the neuron is </a:t>
            </a:r>
            <a:r>
              <a:rPr lang="en-GB" sz="2800" dirty="0">
                <a:solidFill>
                  <a:srgbClr val="00CC00"/>
                </a:solidFill>
              </a:rPr>
              <a:t>inhibitory</a:t>
            </a:r>
            <a:r>
              <a:rPr lang="en-GB" sz="2800" dirty="0"/>
              <a:t>, the voltage goes down on</a:t>
            </a:r>
          </a:p>
          <a:p>
            <a:r>
              <a:rPr lang="en-GB" sz="2800" dirty="0"/>
              <a:t>     about half if its 1,000 target neurons</a:t>
            </a:r>
          </a:p>
          <a:p>
            <a:r>
              <a:rPr lang="en-GB" sz="2800" dirty="0"/>
              <a:t>     on the other half, nothing happens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763793" y="2743200"/>
            <a:ext cx="5550946" cy="743191"/>
          </a:xfrm>
          <a:custGeom>
            <a:avLst/>
            <a:gdLst>
              <a:gd name="connsiteX0" fmla="*/ 3636085 w 5550946"/>
              <a:gd name="connsiteY0" fmla="*/ 43031 h 743191"/>
              <a:gd name="connsiteX1" fmla="*/ 3108960 w 5550946"/>
              <a:gd name="connsiteY1" fmla="*/ 75304 h 743191"/>
              <a:gd name="connsiteX2" fmla="*/ 2818503 w 5550946"/>
              <a:gd name="connsiteY2" fmla="*/ 64546 h 743191"/>
              <a:gd name="connsiteX3" fmla="*/ 2710927 w 5550946"/>
              <a:gd name="connsiteY3" fmla="*/ 0 h 743191"/>
              <a:gd name="connsiteX4" fmla="*/ 2312894 w 5550946"/>
              <a:gd name="connsiteY4" fmla="*/ 10758 h 743191"/>
              <a:gd name="connsiteX5" fmla="*/ 1699708 w 5550946"/>
              <a:gd name="connsiteY5" fmla="*/ 32273 h 743191"/>
              <a:gd name="connsiteX6" fmla="*/ 1301675 w 5550946"/>
              <a:gd name="connsiteY6" fmla="*/ 10758 h 743191"/>
              <a:gd name="connsiteX7" fmla="*/ 1269402 w 5550946"/>
              <a:gd name="connsiteY7" fmla="*/ 21515 h 743191"/>
              <a:gd name="connsiteX8" fmla="*/ 1172583 w 5550946"/>
              <a:gd name="connsiteY8" fmla="*/ 32273 h 743191"/>
              <a:gd name="connsiteX9" fmla="*/ 1097280 w 5550946"/>
              <a:gd name="connsiteY9" fmla="*/ 43031 h 743191"/>
              <a:gd name="connsiteX10" fmla="*/ 484094 w 5550946"/>
              <a:gd name="connsiteY10" fmla="*/ 53788 h 743191"/>
              <a:gd name="connsiteX11" fmla="*/ 387275 w 5550946"/>
              <a:gd name="connsiteY11" fmla="*/ 107576 h 743191"/>
              <a:gd name="connsiteX12" fmla="*/ 322729 w 5550946"/>
              <a:gd name="connsiteY12" fmla="*/ 129092 h 743191"/>
              <a:gd name="connsiteX13" fmla="*/ 247426 w 5550946"/>
              <a:gd name="connsiteY13" fmla="*/ 150607 h 743191"/>
              <a:gd name="connsiteX14" fmla="*/ 204395 w 5550946"/>
              <a:gd name="connsiteY14" fmla="*/ 161365 h 743191"/>
              <a:gd name="connsiteX15" fmla="*/ 107576 w 5550946"/>
              <a:gd name="connsiteY15" fmla="*/ 193638 h 743191"/>
              <a:gd name="connsiteX16" fmla="*/ 75303 w 5550946"/>
              <a:gd name="connsiteY16" fmla="*/ 204395 h 743191"/>
              <a:gd name="connsiteX17" fmla="*/ 43031 w 5550946"/>
              <a:gd name="connsiteY17" fmla="*/ 225911 h 743191"/>
              <a:gd name="connsiteX18" fmla="*/ 0 w 5550946"/>
              <a:gd name="connsiteY18" fmla="*/ 311972 h 743191"/>
              <a:gd name="connsiteX19" fmla="*/ 10758 w 5550946"/>
              <a:gd name="connsiteY19" fmla="*/ 441064 h 743191"/>
              <a:gd name="connsiteX20" fmla="*/ 32273 w 5550946"/>
              <a:gd name="connsiteY20" fmla="*/ 473336 h 743191"/>
              <a:gd name="connsiteX21" fmla="*/ 150607 w 5550946"/>
              <a:gd name="connsiteY21" fmla="*/ 527125 h 743191"/>
              <a:gd name="connsiteX22" fmla="*/ 204395 w 5550946"/>
              <a:gd name="connsiteY22" fmla="*/ 559398 h 743191"/>
              <a:gd name="connsiteX23" fmla="*/ 344245 w 5550946"/>
              <a:gd name="connsiteY23" fmla="*/ 570155 h 743191"/>
              <a:gd name="connsiteX24" fmla="*/ 527125 w 5550946"/>
              <a:gd name="connsiteY24" fmla="*/ 580913 h 743191"/>
              <a:gd name="connsiteX25" fmla="*/ 710005 w 5550946"/>
              <a:gd name="connsiteY25" fmla="*/ 602428 h 743191"/>
              <a:gd name="connsiteX26" fmla="*/ 817581 w 5550946"/>
              <a:gd name="connsiteY26" fmla="*/ 613186 h 743191"/>
              <a:gd name="connsiteX27" fmla="*/ 1021976 w 5550946"/>
              <a:gd name="connsiteY27" fmla="*/ 645459 h 743191"/>
              <a:gd name="connsiteX28" fmla="*/ 1054249 w 5550946"/>
              <a:gd name="connsiteY28" fmla="*/ 634701 h 743191"/>
              <a:gd name="connsiteX29" fmla="*/ 1129553 w 5550946"/>
              <a:gd name="connsiteY29" fmla="*/ 645459 h 743191"/>
              <a:gd name="connsiteX30" fmla="*/ 1183341 w 5550946"/>
              <a:gd name="connsiteY30" fmla="*/ 656216 h 743191"/>
              <a:gd name="connsiteX31" fmla="*/ 1280160 w 5550946"/>
              <a:gd name="connsiteY31" fmla="*/ 677732 h 743191"/>
              <a:gd name="connsiteX32" fmla="*/ 1484555 w 5550946"/>
              <a:gd name="connsiteY32" fmla="*/ 699247 h 743191"/>
              <a:gd name="connsiteX33" fmla="*/ 2130014 w 5550946"/>
              <a:gd name="connsiteY33" fmla="*/ 731520 h 743191"/>
              <a:gd name="connsiteX34" fmla="*/ 2248348 w 5550946"/>
              <a:gd name="connsiteY34" fmla="*/ 731520 h 743191"/>
              <a:gd name="connsiteX35" fmla="*/ 2302136 w 5550946"/>
              <a:gd name="connsiteY35" fmla="*/ 699247 h 743191"/>
              <a:gd name="connsiteX36" fmla="*/ 2850776 w 5550946"/>
              <a:gd name="connsiteY36" fmla="*/ 688489 h 743191"/>
              <a:gd name="connsiteX37" fmla="*/ 4227755 w 5550946"/>
              <a:gd name="connsiteY37" fmla="*/ 666974 h 743191"/>
              <a:gd name="connsiteX38" fmla="*/ 4281543 w 5550946"/>
              <a:gd name="connsiteY38" fmla="*/ 656216 h 743191"/>
              <a:gd name="connsiteX39" fmla="*/ 4442908 w 5550946"/>
              <a:gd name="connsiteY39" fmla="*/ 634701 h 743191"/>
              <a:gd name="connsiteX40" fmla="*/ 4485939 w 5550946"/>
              <a:gd name="connsiteY40" fmla="*/ 623944 h 743191"/>
              <a:gd name="connsiteX41" fmla="*/ 4561242 w 5550946"/>
              <a:gd name="connsiteY41" fmla="*/ 613186 h 743191"/>
              <a:gd name="connsiteX42" fmla="*/ 4905487 w 5550946"/>
              <a:gd name="connsiteY42" fmla="*/ 591671 h 743191"/>
              <a:gd name="connsiteX43" fmla="*/ 5045336 w 5550946"/>
              <a:gd name="connsiteY43" fmla="*/ 559398 h 743191"/>
              <a:gd name="connsiteX44" fmla="*/ 5217459 w 5550946"/>
              <a:gd name="connsiteY44" fmla="*/ 537882 h 743191"/>
              <a:gd name="connsiteX45" fmla="*/ 5411096 w 5550946"/>
              <a:gd name="connsiteY45" fmla="*/ 527125 h 743191"/>
              <a:gd name="connsiteX46" fmla="*/ 5432612 w 5550946"/>
              <a:gd name="connsiteY46" fmla="*/ 505609 h 743191"/>
              <a:gd name="connsiteX47" fmla="*/ 5464885 w 5550946"/>
              <a:gd name="connsiteY47" fmla="*/ 494852 h 743191"/>
              <a:gd name="connsiteX48" fmla="*/ 5486400 w 5550946"/>
              <a:gd name="connsiteY48" fmla="*/ 462579 h 743191"/>
              <a:gd name="connsiteX49" fmla="*/ 5550946 w 5550946"/>
              <a:gd name="connsiteY49" fmla="*/ 387275 h 743191"/>
              <a:gd name="connsiteX50" fmla="*/ 5540188 w 5550946"/>
              <a:gd name="connsiteY50" fmla="*/ 290456 h 743191"/>
              <a:gd name="connsiteX51" fmla="*/ 5475642 w 5550946"/>
              <a:gd name="connsiteY51" fmla="*/ 204395 h 743191"/>
              <a:gd name="connsiteX52" fmla="*/ 5432612 w 5550946"/>
              <a:gd name="connsiteY52" fmla="*/ 172122 h 743191"/>
              <a:gd name="connsiteX53" fmla="*/ 5411096 w 5550946"/>
              <a:gd name="connsiteY53" fmla="*/ 150607 h 743191"/>
              <a:gd name="connsiteX54" fmla="*/ 5314278 w 5550946"/>
              <a:gd name="connsiteY54" fmla="*/ 129092 h 743191"/>
              <a:gd name="connsiteX55" fmla="*/ 5271247 w 5550946"/>
              <a:gd name="connsiteY55" fmla="*/ 118334 h 743191"/>
              <a:gd name="connsiteX56" fmla="*/ 5238974 w 5550946"/>
              <a:gd name="connsiteY56" fmla="*/ 107576 h 743191"/>
              <a:gd name="connsiteX57" fmla="*/ 5077609 w 5550946"/>
              <a:gd name="connsiteY57" fmla="*/ 96819 h 743191"/>
              <a:gd name="connsiteX58" fmla="*/ 4754880 w 5550946"/>
              <a:gd name="connsiteY58" fmla="*/ 86061 h 743191"/>
              <a:gd name="connsiteX59" fmla="*/ 4561242 w 5550946"/>
              <a:gd name="connsiteY59" fmla="*/ 107576 h 743191"/>
              <a:gd name="connsiteX60" fmla="*/ 4421393 w 5550946"/>
              <a:gd name="connsiteY60" fmla="*/ 96819 h 743191"/>
              <a:gd name="connsiteX61" fmla="*/ 4378362 w 5550946"/>
              <a:gd name="connsiteY61" fmla="*/ 86061 h 743191"/>
              <a:gd name="connsiteX62" fmla="*/ 4281543 w 5550946"/>
              <a:gd name="connsiteY62" fmla="*/ 64546 h 743191"/>
              <a:gd name="connsiteX63" fmla="*/ 4184725 w 5550946"/>
              <a:gd name="connsiteY63" fmla="*/ 53788 h 743191"/>
              <a:gd name="connsiteX64" fmla="*/ 4141694 w 5550946"/>
              <a:gd name="connsiteY64" fmla="*/ 32273 h 743191"/>
              <a:gd name="connsiteX65" fmla="*/ 4087906 w 5550946"/>
              <a:gd name="connsiteY65" fmla="*/ 21515 h 743191"/>
              <a:gd name="connsiteX66" fmla="*/ 4055633 w 5550946"/>
              <a:gd name="connsiteY66" fmla="*/ 10758 h 743191"/>
              <a:gd name="connsiteX67" fmla="*/ 3829722 w 5550946"/>
              <a:gd name="connsiteY67" fmla="*/ 21515 h 743191"/>
              <a:gd name="connsiteX68" fmla="*/ 3765176 w 5550946"/>
              <a:gd name="connsiteY68" fmla="*/ 43031 h 743191"/>
              <a:gd name="connsiteX69" fmla="*/ 3679115 w 5550946"/>
              <a:gd name="connsiteY69" fmla="*/ 64546 h 743191"/>
              <a:gd name="connsiteX70" fmla="*/ 3636085 w 5550946"/>
              <a:gd name="connsiteY70" fmla="*/ 43031 h 7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550946" h="743191">
                <a:moveTo>
                  <a:pt x="3636085" y="43031"/>
                </a:moveTo>
                <a:cubicBezTo>
                  <a:pt x="3541059" y="44824"/>
                  <a:pt x="3363186" y="52192"/>
                  <a:pt x="3108960" y="75304"/>
                </a:cubicBezTo>
                <a:cubicBezTo>
                  <a:pt x="3000396" y="102443"/>
                  <a:pt x="2997887" y="108033"/>
                  <a:pt x="2818503" y="64546"/>
                </a:cubicBezTo>
                <a:cubicBezTo>
                  <a:pt x="2777862" y="54694"/>
                  <a:pt x="2746786" y="21515"/>
                  <a:pt x="2710927" y="0"/>
                </a:cubicBezTo>
                <a:lnTo>
                  <a:pt x="2312894" y="10758"/>
                </a:lnTo>
                <a:cubicBezTo>
                  <a:pt x="1724666" y="23976"/>
                  <a:pt x="1937409" y="-15269"/>
                  <a:pt x="1699708" y="32273"/>
                </a:cubicBezTo>
                <a:cubicBezTo>
                  <a:pt x="1567030" y="25101"/>
                  <a:pt x="1434505" y="14079"/>
                  <a:pt x="1301675" y="10758"/>
                </a:cubicBezTo>
                <a:cubicBezTo>
                  <a:pt x="1290339" y="10475"/>
                  <a:pt x="1280587" y="19651"/>
                  <a:pt x="1269402" y="21515"/>
                </a:cubicBezTo>
                <a:cubicBezTo>
                  <a:pt x="1237372" y="26853"/>
                  <a:pt x="1204804" y="28245"/>
                  <a:pt x="1172583" y="32273"/>
                </a:cubicBezTo>
                <a:cubicBezTo>
                  <a:pt x="1147423" y="35418"/>
                  <a:pt x="1122623" y="42239"/>
                  <a:pt x="1097280" y="43031"/>
                </a:cubicBezTo>
                <a:cubicBezTo>
                  <a:pt x="892953" y="49416"/>
                  <a:pt x="688489" y="50202"/>
                  <a:pt x="484094" y="53788"/>
                </a:cubicBezTo>
                <a:cubicBezTo>
                  <a:pt x="382544" y="79176"/>
                  <a:pt x="508894" y="41238"/>
                  <a:pt x="387275" y="107576"/>
                </a:cubicBezTo>
                <a:cubicBezTo>
                  <a:pt x="367365" y="118436"/>
                  <a:pt x="344731" y="123592"/>
                  <a:pt x="322729" y="129092"/>
                </a:cubicBezTo>
                <a:cubicBezTo>
                  <a:pt x="188250" y="162710"/>
                  <a:pt x="355427" y="119749"/>
                  <a:pt x="247426" y="150607"/>
                </a:cubicBezTo>
                <a:cubicBezTo>
                  <a:pt x="233210" y="154669"/>
                  <a:pt x="218557" y="157117"/>
                  <a:pt x="204395" y="161365"/>
                </a:cubicBezTo>
                <a:cubicBezTo>
                  <a:pt x="204345" y="161380"/>
                  <a:pt x="123737" y="188251"/>
                  <a:pt x="107576" y="193638"/>
                </a:cubicBezTo>
                <a:lnTo>
                  <a:pt x="75303" y="204395"/>
                </a:lnTo>
                <a:cubicBezTo>
                  <a:pt x="64546" y="211567"/>
                  <a:pt x="50445" y="215319"/>
                  <a:pt x="43031" y="225911"/>
                </a:cubicBezTo>
                <a:cubicBezTo>
                  <a:pt x="24638" y="252186"/>
                  <a:pt x="0" y="311972"/>
                  <a:pt x="0" y="311972"/>
                </a:cubicBezTo>
                <a:cubicBezTo>
                  <a:pt x="3586" y="355003"/>
                  <a:pt x="2290" y="398723"/>
                  <a:pt x="10758" y="441064"/>
                </a:cubicBezTo>
                <a:cubicBezTo>
                  <a:pt x="13294" y="453742"/>
                  <a:pt x="22543" y="464822"/>
                  <a:pt x="32273" y="473336"/>
                </a:cubicBezTo>
                <a:cubicBezTo>
                  <a:pt x="87416" y="521586"/>
                  <a:pt x="88869" y="514777"/>
                  <a:pt x="150607" y="527125"/>
                </a:cubicBezTo>
                <a:cubicBezTo>
                  <a:pt x="168536" y="537883"/>
                  <a:pt x="183984" y="554862"/>
                  <a:pt x="204395" y="559398"/>
                </a:cubicBezTo>
                <a:cubicBezTo>
                  <a:pt x="250036" y="569540"/>
                  <a:pt x="297594" y="567045"/>
                  <a:pt x="344245" y="570155"/>
                </a:cubicBezTo>
                <a:lnTo>
                  <a:pt x="527125" y="580913"/>
                </a:lnTo>
                <a:cubicBezTo>
                  <a:pt x="762563" y="597731"/>
                  <a:pt x="553863" y="582911"/>
                  <a:pt x="710005" y="602428"/>
                </a:cubicBezTo>
                <a:cubicBezTo>
                  <a:pt x="745764" y="606898"/>
                  <a:pt x="781942" y="607840"/>
                  <a:pt x="817581" y="613186"/>
                </a:cubicBezTo>
                <a:cubicBezTo>
                  <a:pt x="1136256" y="660987"/>
                  <a:pt x="729642" y="612976"/>
                  <a:pt x="1021976" y="645459"/>
                </a:cubicBezTo>
                <a:cubicBezTo>
                  <a:pt x="1032734" y="641873"/>
                  <a:pt x="1042909" y="634701"/>
                  <a:pt x="1054249" y="634701"/>
                </a:cubicBezTo>
                <a:cubicBezTo>
                  <a:pt x="1079605" y="634701"/>
                  <a:pt x="1104542" y="641291"/>
                  <a:pt x="1129553" y="645459"/>
                </a:cubicBezTo>
                <a:cubicBezTo>
                  <a:pt x="1147589" y="648465"/>
                  <a:pt x="1165463" y="652385"/>
                  <a:pt x="1183341" y="656216"/>
                </a:cubicBezTo>
                <a:cubicBezTo>
                  <a:pt x="1215667" y="663143"/>
                  <a:pt x="1247432" y="673057"/>
                  <a:pt x="1280160" y="677732"/>
                </a:cubicBezTo>
                <a:cubicBezTo>
                  <a:pt x="1347980" y="687421"/>
                  <a:pt x="1484555" y="699247"/>
                  <a:pt x="1484555" y="699247"/>
                </a:cubicBezTo>
                <a:cubicBezTo>
                  <a:pt x="1732834" y="782005"/>
                  <a:pt x="1526426" y="720342"/>
                  <a:pt x="2130014" y="731520"/>
                </a:cubicBezTo>
                <a:cubicBezTo>
                  <a:pt x="2180945" y="740009"/>
                  <a:pt x="2199704" y="750978"/>
                  <a:pt x="2248348" y="731520"/>
                </a:cubicBezTo>
                <a:cubicBezTo>
                  <a:pt x="2267762" y="723754"/>
                  <a:pt x="2281280" y="700737"/>
                  <a:pt x="2302136" y="699247"/>
                </a:cubicBezTo>
                <a:cubicBezTo>
                  <a:pt x="2484586" y="686215"/>
                  <a:pt x="2667896" y="692075"/>
                  <a:pt x="2850776" y="688489"/>
                </a:cubicBezTo>
                <a:cubicBezTo>
                  <a:pt x="3350191" y="605258"/>
                  <a:pt x="2826744" y="689038"/>
                  <a:pt x="4227755" y="666974"/>
                </a:cubicBezTo>
                <a:cubicBezTo>
                  <a:pt x="4246037" y="666686"/>
                  <a:pt x="4263553" y="659487"/>
                  <a:pt x="4281543" y="656216"/>
                </a:cubicBezTo>
                <a:cubicBezTo>
                  <a:pt x="4357411" y="642422"/>
                  <a:pt x="4355238" y="644442"/>
                  <a:pt x="4442908" y="634701"/>
                </a:cubicBezTo>
                <a:cubicBezTo>
                  <a:pt x="4457252" y="631115"/>
                  <a:pt x="4471392" y="626589"/>
                  <a:pt x="4485939" y="623944"/>
                </a:cubicBezTo>
                <a:cubicBezTo>
                  <a:pt x="4510886" y="619408"/>
                  <a:pt x="4536060" y="616149"/>
                  <a:pt x="4561242" y="613186"/>
                </a:cubicBezTo>
                <a:cubicBezTo>
                  <a:pt x="4701894" y="596638"/>
                  <a:pt x="4732531" y="599532"/>
                  <a:pt x="4905487" y="591671"/>
                </a:cubicBezTo>
                <a:cubicBezTo>
                  <a:pt x="4979624" y="554602"/>
                  <a:pt x="4928402" y="574015"/>
                  <a:pt x="5045336" y="559398"/>
                </a:cubicBezTo>
                <a:cubicBezTo>
                  <a:pt x="5121169" y="549919"/>
                  <a:pt x="5135928" y="543921"/>
                  <a:pt x="5217459" y="537882"/>
                </a:cubicBezTo>
                <a:cubicBezTo>
                  <a:pt x="5281928" y="533107"/>
                  <a:pt x="5346550" y="530711"/>
                  <a:pt x="5411096" y="527125"/>
                </a:cubicBezTo>
                <a:cubicBezTo>
                  <a:pt x="5418268" y="519953"/>
                  <a:pt x="5423915" y="510827"/>
                  <a:pt x="5432612" y="505609"/>
                </a:cubicBezTo>
                <a:cubicBezTo>
                  <a:pt x="5442336" y="499775"/>
                  <a:pt x="5456030" y="501936"/>
                  <a:pt x="5464885" y="494852"/>
                </a:cubicBezTo>
                <a:cubicBezTo>
                  <a:pt x="5474981" y="486775"/>
                  <a:pt x="5478885" y="473100"/>
                  <a:pt x="5486400" y="462579"/>
                </a:cubicBezTo>
                <a:cubicBezTo>
                  <a:pt x="5520901" y="414277"/>
                  <a:pt x="5511850" y="426371"/>
                  <a:pt x="5550946" y="387275"/>
                </a:cubicBezTo>
                <a:cubicBezTo>
                  <a:pt x="5547360" y="355002"/>
                  <a:pt x="5550456" y="321261"/>
                  <a:pt x="5540188" y="290456"/>
                </a:cubicBezTo>
                <a:cubicBezTo>
                  <a:pt x="5533022" y="268957"/>
                  <a:pt x="5499168" y="224000"/>
                  <a:pt x="5475642" y="204395"/>
                </a:cubicBezTo>
                <a:cubicBezTo>
                  <a:pt x="5461868" y="192917"/>
                  <a:pt x="5446386" y="183600"/>
                  <a:pt x="5432612" y="172122"/>
                </a:cubicBezTo>
                <a:cubicBezTo>
                  <a:pt x="5424820" y="165629"/>
                  <a:pt x="5420168" y="155143"/>
                  <a:pt x="5411096" y="150607"/>
                </a:cubicBezTo>
                <a:cubicBezTo>
                  <a:pt x="5400597" y="145358"/>
                  <a:pt x="5320395" y="130451"/>
                  <a:pt x="5314278" y="129092"/>
                </a:cubicBezTo>
                <a:cubicBezTo>
                  <a:pt x="5299845" y="125885"/>
                  <a:pt x="5285463" y="122396"/>
                  <a:pt x="5271247" y="118334"/>
                </a:cubicBezTo>
                <a:cubicBezTo>
                  <a:pt x="5260344" y="115219"/>
                  <a:pt x="5250244" y="108828"/>
                  <a:pt x="5238974" y="107576"/>
                </a:cubicBezTo>
                <a:cubicBezTo>
                  <a:pt x="5185396" y="101623"/>
                  <a:pt x="5131464" y="99213"/>
                  <a:pt x="5077609" y="96819"/>
                </a:cubicBezTo>
                <a:cubicBezTo>
                  <a:pt x="4970079" y="92040"/>
                  <a:pt x="4862456" y="89647"/>
                  <a:pt x="4754880" y="86061"/>
                </a:cubicBezTo>
                <a:cubicBezTo>
                  <a:pt x="4690334" y="93233"/>
                  <a:pt x="4626151" y="105482"/>
                  <a:pt x="4561242" y="107576"/>
                </a:cubicBezTo>
                <a:cubicBezTo>
                  <a:pt x="4514512" y="109083"/>
                  <a:pt x="4467827" y="102282"/>
                  <a:pt x="4421393" y="96819"/>
                </a:cubicBezTo>
                <a:cubicBezTo>
                  <a:pt x="4406709" y="95092"/>
                  <a:pt x="4392769" y="89386"/>
                  <a:pt x="4378362" y="86061"/>
                </a:cubicBezTo>
                <a:cubicBezTo>
                  <a:pt x="4346148" y="78627"/>
                  <a:pt x="4314153" y="69981"/>
                  <a:pt x="4281543" y="64546"/>
                </a:cubicBezTo>
                <a:cubicBezTo>
                  <a:pt x="4249514" y="59208"/>
                  <a:pt x="4216998" y="57374"/>
                  <a:pt x="4184725" y="53788"/>
                </a:cubicBezTo>
                <a:cubicBezTo>
                  <a:pt x="4170381" y="46616"/>
                  <a:pt x="4156908" y="37344"/>
                  <a:pt x="4141694" y="32273"/>
                </a:cubicBezTo>
                <a:cubicBezTo>
                  <a:pt x="4124348" y="26491"/>
                  <a:pt x="4105645" y="25950"/>
                  <a:pt x="4087906" y="21515"/>
                </a:cubicBezTo>
                <a:cubicBezTo>
                  <a:pt x="4076905" y="18765"/>
                  <a:pt x="4066391" y="14344"/>
                  <a:pt x="4055633" y="10758"/>
                </a:cubicBezTo>
                <a:cubicBezTo>
                  <a:pt x="3980329" y="14344"/>
                  <a:pt x="3904650" y="13190"/>
                  <a:pt x="3829722" y="21515"/>
                </a:cubicBezTo>
                <a:cubicBezTo>
                  <a:pt x="3807181" y="24020"/>
                  <a:pt x="3786691" y="35859"/>
                  <a:pt x="3765176" y="43031"/>
                </a:cubicBezTo>
                <a:cubicBezTo>
                  <a:pt x="3727639" y="55543"/>
                  <a:pt x="3724540" y="58056"/>
                  <a:pt x="3679115" y="64546"/>
                </a:cubicBezTo>
                <a:cubicBezTo>
                  <a:pt x="3672015" y="65560"/>
                  <a:pt x="3731111" y="41238"/>
                  <a:pt x="3636085" y="43031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763793" y="4014396"/>
            <a:ext cx="5550946" cy="743191"/>
          </a:xfrm>
          <a:custGeom>
            <a:avLst/>
            <a:gdLst>
              <a:gd name="connsiteX0" fmla="*/ 3636085 w 5550946"/>
              <a:gd name="connsiteY0" fmla="*/ 43031 h 743191"/>
              <a:gd name="connsiteX1" fmla="*/ 3108960 w 5550946"/>
              <a:gd name="connsiteY1" fmla="*/ 75304 h 743191"/>
              <a:gd name="connsiteX2" fmla="*/ 2818503 w 5550946"/>
              <a:gd name="connsiteY2" fmla="*/ 64546 h 743191"/>
              <a:gd name="connsiteX3" fmla="*/ 2710927 w 5550946"/>
              <a:gd name="connsiteY3" fmla="*/ 0 h 743191"/>
              <a:gd name="connsiteX4" fmla="*/ 2312894 w 5550946"/>
              <a:gd name="connsiteY4" fmla="*/ 10758 h 743191"/>
              <a:gd name="connsiteX5" fmla="*/ 1699708 w 5550946"/>
              <a:gd name="connsiteY5" fmla="*/ 32273 h 743191"/>
              <a:gd name="connsiteX6" fmla="*/ 1301675 w 5550946"/>
              <a:gd name="connsiteY6" fmla="*/ 10758 h 743191"/>
              <a:gd name="connsiteX7" fmla="*/ 1269402 w 5550946"/>
              <a:gd name="connsiteY7" fmla="*/ 21515 h 743191"/>
              <a:gd name="connsiteX8" fmla="*/ 1172583 w 5550946"/>
              <a:gd name="connsiteY8" fmla="*/ 32273 h 743191"/>
              <a:gd name="connsiteX9" fmla="*/ 1097280 w 5550946"/>
              <a:gd name="connsiteY9" fmla="*/ 43031 h 743191"/>
              <a:gd name="connsiteX10" fmla="*/ 484094 w 5550946"/>
              <a:gd name="connsiteY10" fmla="*/ 53788 h 743191"/>
              <a:gd name="connsiteX11" fmla="*/ 387275 w 5550946"/>
              <a:gd name="connsiteY11" fmla="*/ 107576 h 743191"/>
              <a:gd name="connsiteX12" fmla="*/ 322729 w 5550946"/>
              <a:gd name="connsiteY12" fmla="*/ 129092 h 743191"/>
              <a:gd name="connsiteX13" fmla="*/ 247426 w 5550946"/>
              <a:gd name="connsiteY13" fmla="*/ 150607 h 743191"/>
              <a:gd name="connsiteX14" fmla="*/ 204395 w 5550946"/>
              <a:gd name="connsiteY14" fmla="*/ 161365 h 743191"/>
              <a:gd name="connsiteX15" fmla="*/ 107576 w 5550946"/>
              <a:gd name="connsiteY15" fmla="*/ 193638 h 743191"/>
              <a:gd name="connsiteX16" fmla="*/ 75303 w 5550946"/>
              <a:gd name="connsiteY16" fmla="*/ 204395 h 743191"/>
              <a:gd name="connsiteX17" fmla="*/ 43031 w 5550946"/>
              <a:gd name="connsiteY17" fmla="*/ 225911 h 743191"/>
              <a:gd name="connsiteX18" fmla="*/ 0 w 5550946"/>
              <a:gd name="connsiteY18" fmla="*/ 311972 h 743191"/>
              <a:gd name="connsiteX19" fmla="*/ 10758 w 5550946"/>
              <a:gd name="connsiteY19" fmla="*/ 441064 h 743191"/>
              <a:gd name="connsiteX20" fmla="*/ 32273 w 5550946"/>
              <a:gd name="connsiteY20" fmla="*/ 473336 h 743191"/>
              <a:gd name="connsiteX21" fmla="*/ 150607 w 5550946"/>
              <a:gd name="connsiteY21" fmla="*/ 527125 h 743191"/>
              <a:gd name="connsiteX22" fmla="*/ 204395 w 5550946"/>
              <a:gd name="connsiteY22" fmla="*/ 559398 h 743191"/>
              <a:gd name="connsiteX23" fmla="*/ 344245 w 5550946"/>
              <a:gd name="connsiteY23" fmla="*/ 570155 h 743191"/>
              <a:gd name="connsiteX24" fmla="*/ 527125 w 5550946"/>
              <a:gd name="connsiteY24" fmla="*/ 580913 h 743191"/>
              <a:gd name="connsiteX25" fmla="*/ 710005 w 5550946"/>
              <a:gd name="connsiteY25" fmla="*/ 602428 h 743191"/>
              <a:gd name="connsiteX26" fmla="*/ 817581 w 5550946"/>
              <a:gd name="connsiteY26" fmla="*/ 613186 h 743191"/>
              <a:gd name="connsiteX27" fmla="*/ 1021976 w 5550946"/>
              <a:gd name="connsiteY27" fmla="*/ 645459 h 743191"/>
              <a:gd name="connsiteX28" fmla="*/ 1054249 w 5550946"/>
              <a:gd name="connsiteY28" fmla="*/ 634701 h 743191"/>
              <a:gd name="connsiteX29" fmla="*/ 1129553 w 5550946"/>
              <a:gd name="connsiteY29" fmla="*/ 645459 h 743191"/>
              <a:gd name="connsiteX30" fmla="*/ 1183341 w 5550946"/>
              <a:gd name="connsiteY30" fmla="*/ 656216 h 743191"/>
              <a:gd name="connsiteX31" fmla="*/ 1280160 w 5550946"/>
              <a:gd name="connsiteY31" fmla="*/ 677732 h 743191"/>
              <a:gd name="connsiteX32" fmla="*/ 1484555 w 5550946"/>
              <a:gd name="connsiteY32" fmla="*/ 699247 h 743191"/>
              <a:gd name="connsiteX33" fmla="*/ 2130014 w 5550946"/>
              <a:gd name="connsiteY33" fmla="*/ 731520 h 743191"/>
              <a:gd name="connsiteX34" fmla="*/ 2248348 w 5550946"/>
              <a:gd name="connsiteY34" fmla="*/ 731520 h 743191"/>
              <a:gd name="connsiteX35" fmla="*/ 2302136 w 5550946"/>
              <a:gd name="connsiteY35" fmla="*/ 699247 h 743191"/>
              <a:gd name="connsiteX36" fmla="*/ 2850776 w 5550946"/>
              <a:gd name="connsiteY36" fmla="*/ 688489 h 743191"/>
              <a:gd name="connsiteX37" fmla="*/ 4227755 w 5550946"/>
              <a:gd name="connsiteY37" fmla="*/ 666974 h 743191"/>
              <a:gd name="connsiteX38" fmla="*/ 4281543 w 5550946"/>
              <a:gd name="connsiteY38" fmla="*/ 656216 h 743191"/>
              <a:gd name="connsiteX39" fmla="*/ 4442908 w 5550946"/>
              <a:gd name="connsiteY39" fmla="*/ 634701 h 743191"/>
              <a:gd name="connsiteX40" fmla="*/ 4485939 w 5550946"/>
              <a:gd name="connsiteY40" fmla="*/ 623944 h 743191"/>
              <a:gd name="connsiteX41" fmla="*/ 4561242 w 5550946"/>
              <a:gd name="connsiteY41" fmla="*/ 613186 h 743191"/>
              <a:gd name="connsiteX42" fmla="*/ 4905487 w 5550946"/>
              <a:gd name="connsiteY42" fmla="*/ 591671 h 743191"/>
              <a:gd name="connsiteX43" fmla="*/ 5045336 w 5550946"/>
              <a:gd name="connsiteY43" fmla="*/ 559398 h 743191"/>
              <a:gd name="connsiteX44" fmla="*/ 5217459 w 5550946"/>
              <a:gd name="connsiteY44" fmla="*/ 537882 h 743191"/>
              <a:gd name="connsiteX45" fmla="*/ 5411096 w 5550946"/>
              <a:gd name="connsiteY45" fmla="*/ 527125 h 743191"/>
              <a:gd name="connsiteX46" fmla="*/ 5432612 w 5550946"/>
              <a:gd name="connsiteY46" fmla="*/ 505609 h 743191"/>
              <a:gd name="connsiteX47" fmla="*/ 5464885 w 5550946"/>
              <a:gd name="connsiteY47" fmla="*/ 494852 h 743191"/>
              <a:gd name="connsiteX48" fmla="*/ 5486400 w 5550946"/>
              <a:gd name="connsiteY48" fmla="*/ 462579 h 743191"/>
              <a:gd name="connsiteX49" fmla="*/ 5550946 w 5550946"/>
              <a:gd name="connsiteY49" fmla="*/ 387275 h 743191"/>
              <a:gd name="connsiteX50" fmla="*/ 5540188 w 5550946"/>
              <a:gd name="connsiteY50" fmla="*/ 290456 h 743191"/>
              <a:gd name="connsiteX51" fmla="*/ 5475642 w 5550946"/>
              <a:gd name="connsiteY51" fmla="*/ 204395 h 743191"/>
              <a:gd name="connsiteX52" fmla="*/ 5432612 w 5550946"/>
              <a:gd name="connsiteY52" fmla="*/ 172122 h 743191"/>
              <a:gd name="connsiteX53" fmla="*/ 5411096 w 5550946"/>
              <a:gd name="connsiteY53" fmla="*/ 150607 h 743191"/>
              <a:gd name="connsiteX54" fmla="*/ 5314278 w 5550946"/>
              <a:gd name="connsiteY54" fmla="*/ 129092 h 743191"/>
              <a:gd name="connsiteX55" fmla="*/ 5271247 w 5550946"/>
              <a:gd name="connsiteY55" fmla="*/ 118334 h 743191"/>
              <a:gd name="connsiteX56" fmla="*/ 5238974 w 5550946"/>
              <a:gd name="connsiteY56" fmla="*/ 107576 h 743191"/>
              <a:gd name="connsiteX57" fmla="*/ 5077609 w 5550946"/>
              <a:gd name="connsiteY57" fmla="*/ 96819 h 743191"/>
              <a:gd name="connsiteX58" fmla="*/ 4754880 w 5550946"/>
              <a:gd name="connsiteY58" fmla="*/ 86061 h 743191"/>
              <a:gd name="connsiteX59" fmla="*/ 4561242 w 5550946"/>
              <a:gd name="connsiteY59" fmla="*/ 107576 h 743191"/>
              <a:gd name="connsiteX60" fmla="*/ 4421393 w 5550946"/>
              <a:gd name="connsiteY60" fmla="*/ 96819 h 743191"/>
              <a:gd name="connsiteX61" fmla="*/ 4378362 w 5550946"/>
              <a:gd name="connsiteY61" fmla="*/ 86061 h 743191"/>
              <a:gd name="connsiteX62" fmla="*/ 4281543 w 5550946"/>
              <a:gd name="connsiteY62" fmla="*/ 64546 h 743191"/>
              <a:gd name="connsiteX63" fmla="*/ 4184725 w 5550946"/>
              <a:gd name="connsiteY63" fmla="*/ 53788 h 743191"/>
              <a:gd name="connsiteX64" fmla="*/ 4141694 w 5550946"/>
              <a:gd name="connsiteY64" fmla="*/ 32273 h 743191"/>
              <a:gd name="connsiteX65" fmla="*/ 4087906 w 5550946"/>
              <a:gd name="connsiteY65" fmla="*/ 21515 h 743191"/>
              <a:gd name="connsiteX66" fmla="*/ 4055633 w 5550946"/>
              <a:gd name="connsiteY66" fmla="*/ 10758 h 743191"/>
              <a:gd name="connsiteX67" fmla="*/ 3829722 w 5550946"/>
              <a:gd name="connsiteY67" fmla="*/ 21515 h 743191"/>
              <a:gd name="connsiteX68" fmla="*/ 3765176 w 5550946"/>
              <a:gd name="connsiteY68" fmla="*/ 43031 h 743191"/>
              <a:gd name="connsiteX69" fmla="*/ 3679115 w 5550946"/>
              <a:gd name="connsiteY69" fmla="*/ 64546 h 743191"/>
              <a:gd name="connsiteX70" fmla="*/ 3636085 w 5550946"/>
              <a:gd name="connsiteY70" fmla="*/ 43031 h 7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550946" h="743191">
                <a:moveTo>
                  <a:pt x="3636085" y="43031"/>
                </a:moveTo>
                <a:cubicBezTo>
                  <a:pt x="3541059" y="44824"/>
                  <a:pt x="3363186" y="52192"/>
                  <a:pt x="3108960" y="75304"/>
                </a:cubicBezTo>
                <a:cubicBezTo>
                  <a:pt x="3000396" y="102443"/>
                  <a:pt x="2997887" y="108033"/>
                  <a:pt x="2818503" y="64546"/>
                </a:cubicBezTo>
                <a:cubicBezTo>
                  <a:pt x="2777862" y="54694"/>
                  <a:pt x="2746786" y="21515"/>
                  <a:pt x="2710927" y="0"/>
                </a:cubicBezTo>
                <a:lnTo>
                  <a:pt x="2312894" y="10758"/>
                </a:lnTo>
                <a:cubicBezTo>
                  <a:pt x="1724666" y="23976"/>
                  <a:pt x="1937409" y="-15269"/>
                  <a:pt x="1699708" y="32273"/>
                </a:cubicBezTo>
                <a:cubicBezTo>
                  <a:pt x="1567030" y="25101"/>
                  <a:pt x="1434505" y="14079"/>
                  <a:pt x="1301675" y="10758"/>
                </a:cubicBezTo>
                <a:cubicBezTo>
                  <a:pt x="1290339" y="10475"/>
                  <a:pt x="1280587" y="19651"/>
                  <a:pt x="1269402" y="21515"/>
                </a:cubicBezTo>
                <a:cubicBezTo>
                  <a:pt x="1237372" y="26853"/>
                  <a:pt x="1204804" y="28245"/>
                  <a:pt x="1172583" y="32273"/>
                </a:cubicBezTo>
                <a:cubicBezTo>
                  <a:pt x="1147423" y="35418"/>
                  <a:pt x="1122623" y="42239"/>
                  <a:pt x="1097280" y="43031"/>
                </a:cubicBezTo>
                <a:cubicBezTo>
                  <a:pt x="892953" y="49416"/>
                  <a:pt x="688489" y="50202"/>
                  <a:pt x="484094" y="53788"/>
                </a:cubicBezTo>
                <a:cubicBezTo>
                  <a:pt x="382544" y="79176"/>
                  <a:pt x="508894" y="41238"/>
                  <a:pt x="387275" y="107576"/>
                </a:cubicBezTo>
                <a:cubicBezTo>
                  <a:pt x="367365" y="118436"/>
                  <a:pt x="344731" y="123592"/>
                  <a:pt x="322729" y="129092"/>
                </a:cubicBezTo>
                <a:cubicBezTo>
                  <a:pt x="188250" y="162710"/>
                  <a:pt x="355427" y="119749"/>
                  <a:pt x="247426" y="150607"/>
                </a:cubicBezTo>
                <a:cubicBezTo>
                  <a:pt x="233210" y="154669"/>
                  <a:pt x="218557" y="157117"/>
                  <a:pt x="204395" y="161365"/>
                </a:cubicBezTo>
                <a:cubicBezTo>
                  <a:pt x="204345" y="161380"/>
                  <a:pt x="123737" y="188251"/>
                  <a:pt x="107576" y="193638"/>
                </a:cubicBezTo>
                <a:lnTo>
                  <a:pt x="75303" y="204395"/>
                </a:lnTo>
                <a:cubicBezTo>
                  <a:pt x="64546" y="211567"/>
                  <a:pt x="50445" y="215319"/>
                  <a:pt x="43031" y="225911"/>
                </a:cubicBezTo>
                <a:cubicBezTo>
                  <a:pt x="24638" y="252186"/>
                  <a:pt x="0" y="311972"/>
                  <a:pt x="0" y="311972"/>
                </a:cubicBezTo>
                <a:cubicBezTo>
                  <a:pt x="3586" y="355003"/>
                  <a:pt x="2290" y="398723"/>
                  <a:pt x="10758" y="441064"/>
                </a:cubicBezTo>
                <a:cubicBezTo>
                  <a:pt x="13294" y="453742"/>
                  <a:pt x="22543" y="464822"/>
                  <a:pt x="32273" y="473336"/>
                </a:cubicBezTo>
                <a:cubicBezTo>
                  <a:pt x="87416" y="521586"/>
                  <a:pt x="88869" y="514777"/>
                  <a:pt x="150607" y="527125"/>
                </a:cubicBezTo>
                <a:cubicBezTo>
                  <a:pt x="168536" y="537883"/>
                  <a:pt x="183984" y="554862"/>
                  <a:pt x="204395" y="559398"/>
                </a:cubicBezTo>
                <a:cubicBezTo>
                  <a:pt x="250036" y="569540"/>
                  <a:pt x="297594" y="567045"/>
                  <a:pt x="344245" y="570155"/>
                </a:cubicBezTo>
                <a:lnTo>
                  <a:pt x="527125" y="580913"/>
                </a:lnTo>
                <a:cubicBezTo>
                  <a:pt x="762563" y="597731"/>
                  <a:pt x="553863" y="582911"/>
                  <a:pt x="710005" y="602428"/>
                </a:cubicBezTo>
                <a:cubicBezTo>
                  <a:pt x="745764" y="606898"/>
                  <a:pt x="781942" y="607840"/>
                  <a:pt x="817581" y="613186"/>
                </a:cubicBezTo>
                <a:cubicBezTo>
                  <a:pt x="1136256" y="660987"/>
                  <a:pt x="729642" y="612976"/>
                  <a:pt x="1021976" y="645459"/>
                </a:cubicBezTo>
                <a:cubicBezTo>
                  <a:pt x="1032734" y="641873"/>
                  <a:pt x="1042909" y="634701"/>
                  <a:pt x="1054249" y="634701"/>
                </a:cubicBezTo>
                <a:cubicBezTo>
                  <a:pt x="1079605" y="634701"/>
                  <a:pt x="1104542" y="641291"/>
                  <a:pt x="1129553" y="645459"/>
                </a:cubicBezTo>
                <a:cubicBezTo>
                  <a:pt x="1147589" y="648465"/>
                  <a:pt x="1165463" y="652385"/>
                  <a:pt x="1183341" y="656216"/>
                </a:cubicBezTo>
                <a:cubicBezTo>
                  <a:pt x="1215667" y="663143"/>
                  <a:pt x="1247432" y="673057"/>
                  <a:pt x="1280160" y="677732"/>
                </a:cubicBezTo>
                <a:cubicBezTo>
                  <a:pt x="1347980" y="687421"/>
                  <a:pt x="1484555" y="699247"/>
                  <a:pt x="1484555" y="699247"/>
                </a:cubicBezTo>
                <a:cubicBezTo>
                  <a:pt x="1732834" y="782005"/>
                  <a:pt x="1526426" y="720342"/>
                  <a:pt x="2130014" y="731520"/>
                </a:cubicBezTo>
                <a:cubicBezTo>
                  <a:pt x="2180945" y="740009"/>
                  <a:pt x="2199704" y="750978"/>
                  <a:pt x="2248348" y="731520"/>
                </a:cubicBezTo>
                <a:cubicBezTo>
                  <a:pt x="2267762" y="723754"/>
                  <a:pt x="2281280" y="700737"/>
                  <a:pt x="2302136" y="699247"/>
                </a:cubicBezTo>
                <a:cubicBezTo>
                  <a:pt x="2484586" y="686215"/>
                  <a:pt x="2667896" y="692075"/>
                  <a:pt x="2850776" y="688489"/>
                </a:cubicBezTo>
                <a:cubicBezTo>
                  <a:pt x="3350191" y="605258"/>
                  <a:pt x="2826744" y="689038"/>
                  <a:pt x="4227755" y="666974"/>
                </a:cubicBezTo>
                <a:cubicBezTo>
                  <a:pt x="4246037" y="666686"/>
                  <a:pt x="4263553" y="659487"/>
                  <a:pt x="4281543" y="656216"/>
                </a:cubicBezTo>
                <a:cubicBezTo>
                  <a:pt x="4357411" y="642422"/>
                  <a:pt x="4355238" y="644442"/>
                  <a:pt x="4442908" y="634701"/>
                </a:cubicBezTo>
                <a:cubicBezTo>
                  <a:pt x="4457252" y="631115"/>
                  <a:pt x="4471392" y="626589"/>
                  <a:pt x="4485939" y="623944"/>
                </a:cubicBezTo>
                <a:cubicBezTo>
                  <a:pt x="4510886" y="619408"/>
                  <a:pt x="4536060" y="616149"/>
                  <a:pt x="4561242" y="613186"/>
                </a:cubicBezTo>
                <a:cubicBezTo>
                  <a:pt x="4701894" y="596638"/>
                  <a:pt x="4732531" y="599532"/>
                  <a:pt x="4905487" y="591671"/>
                </a:cubicBezTo>
                <a:cubicBezTo>
                  <a:pt x="4979624" y="554602"/>
                  <a:pt x="4928402" y="574015"/>
                  <a:pt x="5045336" y="559398"/>
                </a:cubicBezTo>
                <a:cubicBezTo>
                  <a:pt x="5121169" y="549919"/>
                  <a:pt x="5135928" y="543921"/>
                  <a:pt x="5217459" y="537882"/>
                </a:cubicBezTo>
                <a:cubicBezTo>
                  <a:pt x="5281928" y="533107"/>
                  <a:pt x="5346550" y="530711"/>
                  <a:pt x="5411096" y="527125"/>
                </a:cubicBezTo>
                <a:cubicBezTo>
                  <a:pt x="5418268" y="519953"/>
                  <a:pt x="5423915" y="510827"/>
                  <a:pt x="5432612" y="505609"/>
                </a:cubicBezTo>
                <a:cubicBezTo>
                  <a:pt x="5442336" y="499775"/>
                  <a:pt x="5456030" y="501936"/>
                  <a:pt x="5464885" y="494852"/>
                </a:cubicBezTo>
                <a:cubicBezTo>
                  <a:pt x="5474981" y="486775"/>
                  <a:pt x="5478885" y="473100"/>
                  <a:pt x="5486400" y="462579"/>
                </a:cubicBezTo>
                <a:cubicBezTo>
                  <a:pt x="5520901" y="414277"/>
                  <a:pt x="5511850" y="426371"/>
                  <a:pt x="5550946" y="387275"/>
                </a:cubicBezTo>
                <a:cubicBezTo>
                  <a:pt x="5547360" y="355002"/>
                  <a:pt x="5550456" y="321261"/>
                  <a:pt x="5540188" y="290456"/>
                </a:cubicBezTo>
                <a:cubicBezTo>
                  <a:pt x="5533022" y="268957"/>
                  <a:pt x="5499168" y="224000"/>
                  <a:pt x="5475642" y="204395"/>
                </a:cubicBezTo>
                <a:cubicBezTo>
                  <a:pt x="5461868" y="192917"/>
                  <a:pt x="5446386" y="183600"/>
                  <a:pt x="5432612" y="172122"/>
                </a:cubicBezTo>
                <a:cubicBezTo>
                  <a:pt x="5424820" y="165629"/>
                  <a:pt x="5420168" y="155143"/>
                  <a:pt x="5411096" y="150607"/>
                </a:cubicBezTo>
                <a:cubicBezTo>
                  <a:pt x="5400597" y="145358"/>
                  <a:pt x="5320395" y="130451"/>
                  <a:pt x="5314278" y="129092"/>
                </a:cubicBezTo>
                <a:cubicBezTo>
                  <a:pt x="5299845" y="125885"/>
                  <a:pt x="5285463" y="122396"/>
                  <a:pt x="5271247" y="118334"/>
                </a:cubicBezTo>
                <a:cubicBezTo>
                  <a:pt x="5260344" y="115219"/>
                  <a:pt x="5250244" y="108828"/>
                  <a:pt x="5238974" y="107576"/>
                </a:cubicBezTo>
                <a:cubicBezTo>
                  <a:pt x="5185396" y="101623"/>
                  <a:pt x="5131464" y="99213"/>
                  <a:pt x="5077609" y="96819"/>
                </a:cubicBezTo>
                <a:cubicBezTo>
                  <a:pt x="4970079" y="92040"/>
                  <a:pt x="4862456" y="89647"/>
                  <a:pt x="4754880" y="86061"/>
                </a:cubicBezTo>
                <a:cubicBezTo>
                  <a:pt x="4690334" y="93233"/>
                  <a:pt x="4626151" y="105482"/>
                  <a:pt x="4561242" y="107576"/>
                </a:cubicBezTo>
                <a:cubicBezTo>
                  <a:pt x="4514512" y="109083"/>
                  <a:pt x="4467827" y="102282"/>
                  <a:pt x="4421393" y="96819"/>
                </a:cubicBezTo>
                <a:cubicBezTo>
                  <a:pt x="4406709" y="95092"/>
                  <a:pt x="4392769" y="89386"/>
                  <a:pt x="4378362" y="86061"/>
                </a:cubicBezTo>
                <a:cubicBezTo>
                  <a:pt x="4346148" y="78627"/>
                  <a:pt x="4314153" y="69981"/>
                  <a:pt x="4281543" y="64546"/>
                </a:cubicBezTo>
                <a:cubicBezTo>
                  <a:pt x="4249514" y="59208"/>
                  <a:pt x="4216998" y="57374"/>
                  <a:pt x="4184725" y="53788"/>
                </a:cubicBezTo>
                <a:cubicBezTo>
                  <a:pt x="4170381" y="46616"/>
                  <a:pt x="4156908" y="37344"/>
                  <a:pt x="4141694" y="32273"/>
                </a:cubicBezTo>
                <a:cubicBezTo>
                  <a:pt x="4124348" y="26491"/>
                  <a:pt x="4105645" y="25950"/>
                  <a:pt x="4087906" y="21515"/>
                </a:cubicBezTo>
                <a:cubicBezTo>
                  <a:pt x="4076905" y="18765"/>
                  <a:pt x="4066391" y="14344"/>
                  <a:pt x="4055633" y="10758"/>
                </a:cubicBezTo>
                <a:cubicBezTo>
                  <a:pt x="3980329" y="14344"/>
                  <a:pt x="3904650" y="13190"/>
                  <a:pt x="3829722" y="21515"/>
                </a:cubicBezTo>
                <a:cubicBezTo>
                  <a:pt x="3807181" y="24020"/>
                  <a:pt x="3786691" y="35859"/>
                  <a:pt x="3765176" y="43031"/>
                </a:cubicBezTo>
                <a:cubicBezTo>
                  <a:pt x="3727639" y="55543"/>
                  <a:pt x="3724540" y="58056"/>
                  <a:pt x="3679115" y="64546"/>
                </a:cubicBezTo>
                <a:cubicBezTo>
                  <a:pt x="3672015" y="65560"/>
                  <a:pt x="3731111" y="41238"/>
                  <a:pt x="3636085" y="43031"/>
                </a:cubicBezTo>
                <a:close/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434865" y="4421394"/>
            <a:ext cx="1613555" cy="968188"/>
          </a:xfrm>
          <a:custGeom>
            <a:avLst/>
            <a:gdLst>
              <a:gd name="connsiteX0" fmla="*/ 2567 w 6494"/>
              <a:gd name="connsiteY0" fmla="*/ 0 h 17315"/>
              <a:gd name="connsiteX1" fmla="*/ 4264 w 6494"/>
              <a:gd name="connsiteY1" fmla="*/ 17315 h 17315"/>
              <a:gd name="connsiteX0" fmla="*/ 13008 w 15621"/>
              <a:gd name="connsiteY0" fmla="*/ 0 h 10000"/>
              <a:gd name="connsiteX1" fmla="*/ 15621 w 15621"/>
              <a:gd name="connsiteY1" fmla="*/ 10000 h 10000"/>
              <a:gd name="connsiteX0" fmla="*/ 3925 w 41011"/>
              <a:gd name="connsiteY0" fmla="*/ 0 h 11020"/>
              <a:gd name="connsiteX1" fmla="*/ 41011 w 41011"/>
              <a:gd name="connsiteY1" fmla="*/ 11020 h 11020"/>
              <a:gd name="connsiteX0" fmla="*/ 8247 w 45333"/>
              <a:gd name="connsiteY0" fmla="*/ 0 h 11020"/>
              <a:gd name="connsiteX1" fmla="*/ 45333 w 45333"/>
              <a:gd name="connsiteY1" fmla="*/ 11020 h 11020"/>
              <a:gd name="connsiteX0" fmla="*/ 9349 w 46435"/>
              <a:gd name="connsiteY0" fmla="*/ 0 h 11020"/>
              <a:gd name="connsiteX1" fmla="*/ 46435 w 46435"/>
              <a:gd name="connsiteY1" fmla="*/ 11020 h 11020"/>
              <a:gd name="connsiteX0" fmla="*/ 9496 w 46582"/>
              <a:gd name="connsiteY0" fmla="*/ 0 h 11020"/>
              <a:gd name="connsiteX1" fmla="*/ 46582 w 46582"/>
              <a:gd name="connsiteY1" fmla="*/ 11020 h 1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582" h="11020">
                <a:moveTo>
                  <a:pt x="9496" y="0"/>
                </a:moveTo>
                <a:cubicBezTo>
                  <a:pt x="-7287" y="1360"/>
                  <a:pt x="-5749" y="10534"/>
                  <a:pt x="46582" y="1102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434865" y="3213409"/>
            <a:ext cx="1613555" cy="2176173"/>
          </a:xfrm>
          <a:custGeom>
            <a:avLst/>
            <a:gdLst>
              <a:gd name="connsiteX0" fmla="*/ 2567 w 6494"/>
              <a:gd name="connsiteY0" fmla="*/ 0 h 17315"/>
              <a:gd name="connsiteX1" fmla="*/ 4264 w 6494"/>
              <a:gd name="connsiteY1" fmla="*/ 17315 h 17315"/>
              <a:gd name="connsiteX0" fmla="*/ 13008 w 15621"/>
              <a:gd name="connsiteY0" fmla="*/ 0 h 10000"/>
              <a:gd name="connsiteX1" fmla="*/ 15621 w 15621"/>
              <a:gd name="connsiteY1" fmla="*/ 10000 h 10000"/>
              <a:gd name="connsiteX0" fmla="*/ 3925 w 41011"/>
              <a:gd name="connsiteY0" fmla="*/ 0 h 11020"/>
              <a:gd name="connsiteX1" fmla="*/ 41011 w 41011"/>
              <a:gd name="connsiteY1" fmla="*/ 11020 h 11020"/>
              <a:gd name="connsiteX0" fmla="*/ 8247 w 45333"/>
              <a:gd name="connsiteY0" fmla="*/ 0 h 11020"/>
              <a:gd name="connsiteX1" fmla="*/ 45333 w 45333"/>
              <a:gd name="connsiteY1" fmla="*/ 11020 h 11020"/>
              <a:gd name="connsiteX0" fmla="*/ 9349 w 46435"/>
              <a:gd name="connsiteY0" fmla="*/ 0 h 11020"/>
              <a:gd name="connsiteX1" fmla="*/ 46435 w 46435"/>
              <a:gd name="connsiteY1" fmla="*/ 11020 h 11020"/>
              <a:gd name="connsiteX0" fmla="*/ 9496 w 46582"/>
              <a:gd name="connsiteY0" fmla="*/ 0 h 11020"/>
              <a:gd name="connsiteX1" fmla="*/ 46582 w 46582"/>
              <a:gd name="connsiteY1" fmla="*/ 11020 h 1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582" h="11020">
                <a:moveTo>
                  <a:pt x="9496" y="0"/>
                </a:moveTo>
                <a:cubicBezTo>
                  <a:pt x="-7287" y="1360"/>
                  <a:pt x="-5749" y="10534"/>
                  <a:pt x="46582" y="1102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5989" y="5121694"/>
            <a:ext cx="6523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 different half every time there’s a spike!</a:t>
            </a:r>
          </a:p>
          <a:p>
            <a:r>
              <a:rPr lang="en-GB" sz="2400" dirty="0"/>
              <a:t>why nothing happens is one of the biggest</a:t>
            </a:r>
          </a:p>
          <a:p>
            <a:r>
              <a:rPr lang="en-GB" sz="2400" dirty="0"/>
              <a:t>mysteries in neuroscience</a:t>
            </a:r>
          </a:p>
          <a:p>
            <a:r>
              <a:rPr lang="en-GB" sz="2400" dirty="0"/>
              <a:t>along with why we sleep – another huge mystery</a:t>
            </a:r>
          </a:p>
        </p:txBody>
      </p:sp>
    </p:spTree>
    <p:extLst>
      <p:ext uri="{BB962C8B-B14F-4D97-AF65-F5344CB8AC3E}">
        <p14:creationId xmlns:p14="http://schemas.microsoft.com/office/powerpoint/2010/main" val="16239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4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551" y="347068"/>
            <a:ext cx="527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your  brain at a microscopic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221203" y="2677212"/>
            <a:ext cx="2953686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976672" y="3145226"/>
            <a:ext cx="244531" cy="44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2694544" y="3145226"/>
            <a:ext cx="526659" cy="15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221203" y="3145226"/>
            <a:ext cx="472597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3221203" y="2677212"/>
            <a:ext cx="373552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3143958" y="3145226"/>
            <a:ext cx="77245" cy="543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2708598" y="2912882"/>
            <a:ext cx="512605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3066713" y="2743200"/>
            <a:ext cx="154490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21203" y="2912882"/>
            <a:ext cx="430112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3221203" y="2636363"/>
            <a:ext cx="118149" cy="508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2949460" y="3145226"/>
            <a:ext cx="271743" cy="141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221203" y="3145226"/>
            <a:ext cx="236298" cy="499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221203" y="3145226"/>
            <a:ext cx="472597" cy="31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2893968" y="2875175"/>
            <a:ext cx="327235" cy="270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912224" y="3145226"/>
            <a:ext cx="308979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3075841" y="2460396"/>
            <a:ext cx="145362" cy="684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2732142" y="3145226"/>
            <a:ext cx="489061" cy="108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221203" y="3145226"/>
            <a:ext cx="70890" cy="408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 flipV="1">
            <a:off x="2914015" y="3069996"/>
            <a:ext cx="307188" cy="75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3150313" y="3145226"/>
            <a:ext cx="70890" cy="172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 flipV="1">
            <a:off x="3079423" y="2944213"/>
            <a:ext cx="141780" cy="20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221203" y="3145226"/>
            <a:ext cx="2609442" cy="1440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3221203" y="2743200"/>
            <a:ext cx="181873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3221203" y="3098276"/>
            <a:ext cx="294995" cy="4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1387736" y="892885"/>
            <a:ext cx="5819888" cy="5282004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151113" y="3070338"/>
            <a:ext cx="141274" cy="129092"/>
          </a:xfrm>
          <a:custGeom>
            <a:avLst/>
            <a:gdLst>
              <a:gd name="connsiteX0" fmla="*/ 76728 w 141274"/>
              <a:gd name="connsiteY0" fmla="*/ 0 h 129092"/>
              <a:gd name="connsiteX1" fmla="*/ 76728 w 141274"/>
              <a:gd name="connsiteY1" fmla="*/ 0 h 129092"/>
              <a:gd name="connsiteX2" fmla="*/ 22940 w 141274"/>
              <a:gd name="connsiteY2" fmla="*/ 86061 h 129092"/>
              <a:gd name="connsiteX3" fmla="*/ 1425 w 141274"/>
              <a:gd name="connsiteY3" fmla="*/ 107577 h 129092"/>
              <a:gd name="connsiteX4" fmla="*/ 1425 w 141274"/>
              <a:gd name="connsiteY4" fmla="*/ 129092 h 129092"/>
              <a:gd name="connsiteX5" fmla="*/ 141274 w 141274"/>
              <a:gd name="connsiteY5" fmla="*/ 129092 h 129092"/>
              <a:gd name="connsiteX6" fmla="*/ 76728 w 141274"/>
              <a:gd name="connsiteY6" fmla="*/ 0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274" h="129092">
                <a:moveTo>
                  <a:pt x="76728" y="0"/>
                </a:moveTo>
                <a:lnTo>
                  <a:pt x="76728" y="0"/>
                </a:lnTo>
                <a:cubicBezTo>
                  <a:pt x="58799" y="28687"/>
                  <a:pt x="42340" y="58347"/>
                  <a:pt x="22940" y="86061"/>
                </a:cubicBezTo>
                <a:cubicBezTo>
                  <a:pt x="17124" y="94370"/>
                  <a:pt x="5961" y="98505"/>
                  <a:pt x="1425" y="107577"/>
                </a:cubicBezTo>
                <a:cubicBezTo>
                  <a:pt x="-1782" y="113992"/>
                  <a:pt x="1425" y="121920"/>
                  <a:pt x="1425" y="129092"/>
                </a:cubicBezTo>
                <a:lnTo>
                  <a:pt x="141274" y="129092"/>
                </a:lnTo>
                <a:lnTo>
                  <a:pt x="76728" y="0"/>
                </a:ln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3512" y="1571359"/>
            <a:ext cx="2017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excitatory</a:t>
            </a:r>
          </a:p>
          <a:p>
            <a:r>
              <a:rPr lang="en-GB" dirty="0"/>
              <a:t>neuron (80%)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 flipH="1">
            <a:off x="5345147" y="4104449"/>
            <a:ext cx="244531" cy="44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5063019" y="4104449"/>
            <a:ext cx="526659" cy="15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5589678" y="4104449"/>
            <a:ext cx="472597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5589678" y="3636435"/>
            <a:ext cx="373552" cy="468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5512433" y="4104449"/>
            <a:ext cx="77245" cy="543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 flipV="1">
            <a:off x="5077073" y="3872105"/>
            <a:ext cx="512605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 flipV="1">
            <a:off x="5435188" y="3702423"/>
            <a:ext cx="154490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5589678" y="3872105"/>
            <a:ext cx="430112" cy="232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V="1">
            <a:off x="5589678" y="3595586"/>
            <a:ext cx="118149" cy="508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5317935" y="4104449"/>
            <a:ext cx="271743" cy="141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5589678" y="4104449"/>
            <a:ext cx="236298" cy="4998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5589678" y="4104449"/>
            <a:ext cx="472597" cy="31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 flipV="1">
            <a:off x="5262443" y="3834398"/>
            <a:ext cx="327235" cy="270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5280699" y="4104449"/>
            <a:ext cx="308979" cy="352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5444316" y="3419619"/>
            <a:ext cx="145362" cy="6848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5100617" y="4104449"/>
            <a:ext cx="489061" cy="108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5589678" y="4104449"/>
            <a:ext cx="70890" cy="4086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 flipV="1">
            <a:off x="5282490" y="4029219"/>
            <a:ext cx="307188" cy="75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5518788" y="4104449"/>
            <a:ext cx="70890" cy="172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 flipV="1">
            <a:off x="5447898" y="3903436"/>
            <a:ext cx="141780" cy="2010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V="1">
            <a:off x="5589678" y="3702423"/>
            <a:ext cx="181873" cy="40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5589678" y="4057499"/>
            <a:ext cx="294995" cy="4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Freeform 99"/>
          <p:cNvSpPr/>
          <p:nvPr/>
        </p:nvSpPr>
        <p:spPr bwMode="auto">
          <a:xfrm>
            <a:off x="5519588" y="4029561"/>
            <a:ext cx="141274" cy="129092"/>
          </a:xfrm>
          <a:custGeom>
            <a:avLst/>
            <a:gdLst>
              <a:gd name="connsiteX0" fmla="*/ 76728 w 141274"/>
              <a:gd name="connsiteY0" fmla="*/ 0 h 129092"/>
              <a:gd name="connsiteX1" fmla="*/ 76728 w 141274"/>
              <a:gd name="connsiteY1" fmla="*/ 0 h 129092"/>
              <a:gd name="connsiteX2" fmla="*/ 22940 w 141274"/>
              <a:gd name="connsiteY2" fmla="*/ 86061 h 129092"/>
              <a:gd name="connsiteX3" fmla="*/ 1425 w 141274"/>
              <a:gd name="connsiteY3" fmla="*/ 107577 h 129092"/>
              <a:gd name="connsiteX4" fmla="*/ 1425 w 141274"/>
              <a:gd name="connsiteY4" fmla="*/ 129092 h 129092"/>
              <a:gd name="connsiteX5" fmla="*/ 141274 w 141274"/>
              <a:gd name="connsiteY5" fmla="*/ 129092 h 129092"/>
              <a:gd name="connsiteX6" fmla="*/ 76728 w 141274"/>
              <a:gd name="connsiteY6" fmla="*/ 0 h 12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274" h="129092">
                <a:moveTo>
                  <a:pt x="76728" y="0"/>
                </a:moveTo>
                <a:lnTo>
                  <a:pt x="76728" y="0"/>
                </a:lnTo>
                <a:cubicBezTo>
                  <a:pt x="58799" y="28687"/>
                  <a:pt x="42340" y="58347"/>
                  <a:pt x="22940" y="86061"/>
                </a:cubicBezTo>
                <a:cubicBezTo>
                  <a:pt x="17124" y="94370"/>
                  <a:pt x="5961" y="98505"/>
                  <a:pt x="1425" y="107577"/>
                </a:cubicBezTo>
                <a:cubicBezTo>
                  <a:pt x="-1782" y="113992"/>
                  <a:pt x="1425" y="121920"/>
                  <a:pt x="1425" y="129092"/>
                </a:cubicBezTo>
                <a:lnTo>
                  <a:pt x="141274" y="129092"/>
                </a:lnTo>
                <a:lnTo>
                  <a:pt x="76728" y="0"/>
                </a:ln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954364" y="2885566"/>
            <a:ext cx="2017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inhibitory</a:t>
            </a:r>
          </a:p>
          <a:p>
            <a:r>
              <a:rPr lang="en-GB" dirty="0"/>
              <a:t>neuron (20%)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91497" y="820808"/>
            <a:ext cx="227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~10</a:t>
            </a:r>
            <a:r>
              <a:rPr lang="en-GB" sz="2800" baseline="30000" dirty="0"/>
              <a:t>11</a:t>
            </a:r>
            <a:r>
              <a:rPr lang="en-GB" sz="2800" dirty="0"/>
              <a:t> neurons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flipH="1">
            <a:off x="5884673" y="1181189"/>
            <a:ext cx="806824" cy="9466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0399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5216" y="344245"/>
            <a:ext cx="755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there is lots of structure at the macroscopic level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1387736" y="892885"/>
            <a:ext cx="5819888" cy="5282004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 rot="-180000">
            <a:off x="3431690" y="968188"/>
            <a:ext cx="334623" cy="5120640"/>
          </a:xfrm>
          <a:custGeom>
            <a:avLst/>
            <a:gdLst>
              <a:gd name="connsiteX0" fmla="*/ 322730 w 334623"/>
              <a:gd name="connsiteY0" fmla="*/ 0 h 5120640"/>
              <a:gd name="connsiteX1" fmla="*/ 290457 w 334623"/>
              <a:gd name="connsiteY1" fmla="*/ 53788 h 5120640"/>
              <a:gd name="connsiteX2" fmla="*/ 258184 w 334623"/>
              <a:gd name="connsiteY2" fmla="*/ 86061 h 5120640"/>
              <a:gd name="connsiteX3" fmla="*/ 236669 w 334623"/>
              <a:gd name="connsiteY3" fmla="*/ 118334 h 5120640"/>
              <a:gd name="connsiteX4" fmla="*/ 279699 w 334623"/>
              <a:gd name="connsiteY4" fmla="*/ 225910 h 5120640"/>
              <a:gd name="connsiteX5" fmla="*/ 311972 w 334623"/>
              <a:gd name="connsiteY5" fmla="*/ 236668 h 5120640"/>
              <a:gd name="connsiteX6" fmla="*/ 311972 w 334623"/>
              <a:gd name="connsiteY6" fmla="*/ 559397 h 5120640"/>
              <a:gd name="connsiteX7" fmla="*/ 290457 w 334623"/>
              <a:gd name="connsiteY7" fmla="*/ 785308 h 5120640"/>
              <a:gd name="connsiteX8" fmla="*/ 258184 w 334623"/>
              <a:gd name="connsiteY8" fmla="*/ 828338 h 5120640"/>
              <a:gd name="connsiteX9" fmla="*/ 268942 w 334623"/>
              <a:gd name="connsiteY9" fmla="*/ 957430 h 5120640"/>
              <a:gd name="connsiteX10" fmla="*/ 301215 w 334623"/>
              <a:gd name="connsiteY10" fmla="*/ 989703 h 5120640"/>
              <a:gd name="connsiteX11" fmla="*/ 290457 w 334623"/>
              <a:gd name="connsiteY11" fmla="*/ 1344705 h 5120640"/>
              <a:gd name="connsiteX12" fmla="*/ 268942 w 334623"/>
              <a:gd name="connsiteY12" fmla="*/ 1495312 h 5120640"/>
              <a:gd name="connsiteX13" fmla="*/ 225911 w 334623"/>
              <a:gd name="connsiteY13" fmla="*/ 1592131 h 5120640"/>
              <a:gd name="connsiteX14" fmla="*/ 236669 w 334623"/>
              <a:gd name="connsiteY14" fmla="*/ 1699708 h 5120640"/>
              <a:gd name="connsiteX15" fmla="*/ 322730 w 334623"/>
              <a:gd name="connsiteY15" fmla="*/ 1721223 h 5120640"/>
              <a:gd name="connsiteX16" fmla="*/ 322730 w 334623"/>
              <a:gd name="connsiteY16" fmla="*/ 1807284 h 5120640"/>
              <a:gd name="connsiteX17" fmla="*/ 311972 w 334623"/>
              <a:gd name="connsiteY17" fmla="*/ 1968649 h 5120640"/>
              <a:gd name="connsiteX18" fmla="*/ 301215 w 334623"/>
              <a:gd name="connsiteY18" fmla="*/ 2000922 h 5120640"/>
              <a:gd name="connsiteX19" fmla="*/ 279699 w 334623"/>
              <a:gd name="connsiteY19" fmla="*/ 2022437 h 5120640"/>
              <a:gd name="connsiteX20" fmla="*/ 258184 w 334623"/>
              <a:gd name="connsiteY20" fmla="*/ 2086983 h 5120640"/>
              <a:gd name="connsiteX21" fmla="*/ 247426 w 334623"/>
              <a:gd name="connsiteY21" fmla="*/ 2162287 h 5120640"/>
              <a:gd name="connsiteX22" fmla="*/ 204396 w 334623"/>
              <a:gd name="connsiteY22" fmla="*/ 2248348 h 5120640"/>
              <a:gd name="connsiteX23" fmla="*/ 182880 w 334623"/>
              <a:gd name="connsiteY23" fmla="*/ 2269863 h 5120640"/>
              <a:gd name="connsiteX24" fmla="*/ 172123 w 334623"/>
              <a:gd name="connsiteY24" fmla="*/ 2334409 h 5120640"/>
              <a:gd name="connsiteX25" fmla="*/ 172123 w 334623"/>
              <a:gd name="connsiteY25" fmla="*/ 2420470 h 5120640"/>
              <a:gd name="connsiteX26" fmla="*/ 204396 w 334623"/>
              <a:gd name="connsiteY26" fmla="*/ 2431228 h 5120640"/>
              <a:gd name="connsiteX27" fmla="*/ 236669 w 334623"/>
              <a:gd name="connsiteY27" fmla="*/ 2452743 h 5120640"/>
              <a:gd name="connsiteX28" fmla="*/ 258184 w 334623"/>
              <a:gd name="connsiteY28" fmla="*/ 2485016 h 5120640"/>
              <a:gd name="connsiteX29" fmla="*/ 225911 w 334623"/>
              <a:gd name="connsiteY29" fmla="*/ 2549562 h 5120640"/>
              <a:gd name="connsiteX30" fmla="*/ 215153 w 334623"/>
              <a:gd name="connsiteY30" fmla="*/ 2807745 h 5120640"/>
              <a:gd name="connsiteX31" fmla="*/ 204396 w 334623"/>
              <a:gd name="connsiteY31" fmla="*/ 2850776 h 5120640"/>
              <a:gd name="connsiteX32" fmla="*/ 172123 w 334623"/>
              <a:gd name="connsiteY32" fmla="*/ 2883049 h 5120640"/>
              <a:gd name="connsiteX33" fmla="*/ 107577 w 334623"/>
              <a:gd name="connsiteY33" fmla="*/ 3001383 h 5120640"/>
              <a:gd name="connsiteX34" fmla="*/ 118335 w 334623"/>
              <a:gd name="connsiteY34" fmla="*/ 3044414 h 5120640"/>
              <a:gd name="connsiteX35" fmla="*/ 193638 w 334623"/>
              <a:gd name="connsiteY35" fmla="*/ 3087444 h 5120640"/>
              <a:gd name="connsiteX36" fmla="*/ 236669 w 334623"/>
              <a:gd name="connsiteY36" fmla="*/ 3141232 h 5120640"/>
              <a:gd name="connsiteX37" fmla="*/ 247426 w 334623"/>
              <a:gd name="connsiteY37" fmla="*/ 3173505 h 5120640"/>
              <a:gd name="connsiteX38" fmla="*/ 236669 w 334623"/>
              <a:gd name="connsiteY38" fmla="*/ 3205778 h 5120640"/>
              <a:gd name="connsiteX39" fmla="*/ 182880 w 334623"/>
              <a:gd name="connsiteY39" fmla="*/ 3302597 h 5120640"/>
              <a:gd name="connsiteX40" fmla="*/ 182880 w 334623"/>
              <a:gd name="connsiteY40" fmla="*/ 3550023 h 5120640"/>
              <a:gd name="connsiteX41" fmla="*/ 172123 w 334623"/>
              <a:gd name="connsiteY41" fmla="*/ 3582296 h 5120640"/>
              <a:gd name="connsiteX42" fmla="*/ 129092 w 334623"/>
              <a:gd name="connsiteY42" fmla="*/ 3646842 h 5120640"/>
              <a:gd name="connsiteX43" fmla="*/ 96819 w 334623"/>
              <a:gd name="connsiteY43" fmla="*/ 3668357 h 5120640"/>
              <a:gd name="connsiteX44" fmla="*/ 64546 w 334623"/>
              <a:gd name="connsiteY44" fmla="*/ 3700630 h 5120640"/>
              <a:gd name="connsiteX45" fmla="*/ 43031 w 334623"/>
              <a:gd name="connsiteY45" fmla="*/ 3732903 h 5120640"/>
              <a:gd name="connsiteX46" fmla="*/ 0 w 334623"/>
              <a:gd name="connsiteY46" fmla="*/ 3818964 h 5120640"/>
              <a:gd name="connsiteX47" fmla="*/ 10758 w 334623"/>
              <a:gd name="connsiteY47" fmla="*/ 3861995 h 5120640"/>
              <a:gd name="connsiteX48" fmla="*/ 96819 w 334623"/>
              <a:gd name="connsiteY48" fmla="*/ 3894268 h 5120640"/>
              <a:gd name="connsiteX49" fmla="*/ 172123 w 334623"/>
              <a:gd name="connsiteY49" fmla="*/ 3937298 h 5120640"/>
              <a:gd name="connsiteX50" fmla="*/ 182880 w 334623"/>
              <a:gd name="connsiteY50" fmla="*/ 3969571 h 5120640"/>
              <a:gd name="connsiteX51" fmla="*/ 139850 w 334623"/>
              <a:gd name="connsiteY51" fmla="*/ 4066390 h 5120640"/>
              <a:gd name="connsiteX52" fmla="*/ 53789 w 334623"/>
              <a:gd name="connsiteY52" fmla="*/ 4163209 h 5120640"/>
              <a:gd name="connsiteX53" fmla="*/ 43031 w 334623"/>
              <a:gd name="connsiteY53" fmla="*/ 4206240 h 5120640"/>
              <a:gd name="connsiteX54" fmla="*/ 75304 w 334623"/>
              <a:gd name="connsiteY54" fmla="*/ 4227755 h 5120640"/>
              <a:gd name="connsiteX55" fmla="*/ 96819 w 334623"/>
              <a:gd name="connsiteY55" fmla="*/ 4260028 h 5120640"/>
              <a:gd name="connsiteX56" fmla="*/ 150608 w 334623"/>
              <a:gd name="connsiteY56" fmla="*/ 4647303 h 5120640"/>
              <a:gd name="connsiteX57" fmla="*/ 193638 w 334623"/>
              <a:gd name="connsiteY57" fmla="*/ 4658061 h 5120640"/>
              <a:gd name="connsiteX58" fmla="*/ 182880 w 334623"/>
              <a:gd name="connsiteY58" fmla="*/ 4733364 h 5120640"/>
              <a:gd name="connsiteX59" fmla="*/ 172123 w 334623"/>
              <a:gd name="connsiteY59" fmla="*/ 4765637 h 5120640"/>
              <a:gd name="connsiteX60" fmla="*/ 161365 w 334623"/>
              <a:gd name="connsiteY60" fmla="*/ 4808668 h 5120640"/>
              <a:gd name="connsiteX61" fmla="*/ 139850 w 334623"/>
              <a:gd name="connsiteY61" fmla="*/ 4873214 h 5120640"/>
              <a:gd name="connsiteX62" fmla="*/ 118335 w 334623"/>
              <a:gd name="connsiteY62" fmla="*/ 4980790 h 5120640"/>
              <a:gd name="connsiteX63" fmla="*/ 96819 w 334623"/>
              <a:gd name="connsiteY63" fmla="*/ 5002305 h 5120640"/>
              <a:gd name="connsiteX64" fmla="*/ 75304 w 334623"/>
              <a:gd name="connsiteY64" fmla="*/ 5066851 h 5120640"/>
              <a:gd name="connsiteX65" fmla="*/ 64546 w 334623"/>
              <a:gd name="connsiteY65" fmla="*/ 5099124 h 5120640"/>
              <a:gd name="connsiteX66" fmla="*/ 75304 w 334623"/>
              <a:gd name="connsiteY66" fmla="*/ 512064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34623" h="5120640">
                <a:moveTo>
                  <a:pt x="322730" y="0"/>
                </a:moveTo>
                <a:cubicBezTo>
                  <a:pt x="311972" y="17929"/>
                  <a:pt x="303002" y="37061"/>
                  <a:pt x="290457" y="53788"/>
                </a:cubicBezTo>
                <a:cubicBezTo>
                  <a:pt x="281329" y="65959"/>
                  <a:pt x="267923" y="74374"/>
                  <a:pt x="258184" y="86061"/>
                </a:cubicBezTo>
                <a:cubicBezTo>
                  <a:pt x="249907" y="95993"/>
                  <a:pt x="243841" y="107576"/>
                  <a:pt x="236669" y="118334"/>
                </a:cubicBezTo>
                <a:cubicBezTo>
                  <a:pt x="246231" y="194834"/>
                  <a:pt x="224623" y="198372"/>
                  <a:pt x="279699" y="225910"/>
                </a:cubicBezTo>
                <a:cubicBezTo>
                  <a:pt x="289841" y="230981"/>
                  <a:pt x="301214" y="233082"/>
                  <a:pt x="311972" y="236668"/>
                </a:cubicBezTo>
                <a:cubicBezTo>
                  <a:pt x="352611" y="358582"/>
                  <a:pt x="329621" y="277021"/>
                  <a:pt x="311972" y="559397"/>
                </a:cubicBezTo>
                <a:cubicBezTo>
                  <a:pt x="307253" y="634894"/>
                  <a:pt x="305292" y="711133"/>
                  <a:pt x="290457" y="785308"/>
                </a:cubicBezTo>
                <a:cubicBezTo>
                  <a:pt x="286941" y="802889"/>
                  <a:pt x="268942" y="813995"/>
                  <a:pt x="258184" y="828338"/>
                </a:cubicBezTo>
                <a:cubicBezTo>
                  <a:pt x="261770" y="871369"/>
                  <a:pt x="257816" y="915708"/>
                  <a:pt x="268942" y="957430"/>
                </a:cubicBezTo>
                <a:cubicBezTo>
                  <a:pt x="272862" y="972130"/>
                  <a:pt x="300371" y="974513"/>
                  <a:pt x="301215" y="989703"/>
                </a:cubicBezTo>
                <a:cubicBezTo>
                  <a:pt x="307782" y="1107909"/>
                  <a:pt x="297998" y="1226557"/>
                  <a:pt x="290457" y="1344705"/>
                </a:cubicBezTo>
                <a:cubicBezTo>
                  <a:pt x="287227" y="1395314"/>
                  <a:pt x="279389" y="1445688"/>
                  <a:pt x="268942" y="1495312"/>
                </a:cubicBezTo>
                <a:cubicBezTo>
                  <a:pt x="263948" y="1519036"/>
                  <a:pt x="237396" y="1569161"/>
                  <a:pt x="225911" y="1592131"/>
                </a:cubicBezTo>
                <a:cubicBezTo>
                  <a:pt x="229497" y="1627990"/>
                  <a:pt x="215046" y="1670878"/>
                  <a:pt x="236669" y="1699708"/>
                </a:cubicBezTo>
                <a:cubicBezTo>
                  <a:pt x="254411" y="1723364"/>
                  <a:pt x="322730" y="1721223"/>
                  <a:pt x="322730" y="1721223"/>
                </a:cubicBezTo>
                <a:cubicBezTo>
                  <a:pt x="342367" y="1780132"/>
                  <a:pt x="330719" y="1727398"/>
                  <a:pt x="322730" y="1807284"/>
                </a:cubicBezTo>
                <a:cubicBezTo>
                  <a:pt x="317366" y="1860924"/>
                  <a:pt x="317925" y="1915071"/>
                  <a:pt x="311972" y="1968649"/>
                </a:cubicBezTo>
                <a:cubicBezTo>
                  <a:pt x="310720" y="1979919"/>
                  <a:pt x="307049" y="1991198"/>
                  <a:pt x="301215" y="2000922"/>
                </a:cubicBezTo>
                <a:cubicBezTo>
                  <a:pt x="295997" y="2009619"/>
                  <a:pt x="286871" y="2015265"/>
                  <a:pt x="279699" y="2022437"/>
                </a:cubicBezTo>
                <a:cubicBezTo>
                  <a:pt x="272527" y="2043952"/>
                  <a:pt x="261391" y="2064532"/>
                  <a:pt x="258184" y="2086983"/>
                </a:cubicBezTo>
                <a:cubicBezTo>
                  <a:pt x="254598" y="2112084"/>
                  <a:pt x="253576" y="2137688"/>
                  <a:pt x="247426" y="2162287"/>
                </a:cubicBezTo>
                <a:cubicBezTo>
                  <a:pt x="239840" y="2192631"/>
                  <a:pt x="224082" y="2223741"/>
                  <a:pt x="204396" y="2248348"/>
                </a:cubicBezTo>
                <a:cubicBezTo>
                  <a:pt x="198060" y="2256268"/>
                  <a:pt x="190052" y="2262691"/>
                  <a:pt x="182880" y="2269863"/>
                </a:cubicBezTo>
                <a:cubicBezTo>
                  <a:pt x="179294" y="2291378"/>
                  <a:pt x="176401" y="2313020"/>
                  <a:pt x="172123" y="2334409"/>
                </a:cubicBezTo>
                <a:cubicBezTo>
                  <a:pt x="166386" y="2363097"/>
                  <a:pt x="149173" y="2391782"/>
                  <a:pt x="172123" y="2420470"/>
                </a:cubicBezTo>
                <a:cubicBezTo>
                  <a:pt x="179207" y="2429325"/>
                  <a:pt x="194254" y="2426157"/>
                  <a:pt x="204396" y="2431228"/>
                </a:cubicBezTo>
                <a:cubicBezTo>
                  <a:pt x="215960" y="2437010"/>
                  <a:pt x="225911" y="2445571"/>
                  <a:pt x="236669" y="2452743"/>
                </a:cubicBezTo>
                <a:cubicBezTo>
                  <a:pt x="243841" y="2463501"/>
                  <a:pt x="256059" y="2472263"/>
                  <a:pt x="258184" y="2485016"/>
                </a:cubicBezTo>
                <a:cubicBezTo>
                  <a:pt x="261153" y="2502831"/>
                  <a:pt x="233403" y="2538323"/>
                  <a:pt x="225911" y="2549562"/>
                </a:cubicBezTo>
                <a:cubicBezTo>
                  <a:pt x="241447" y="2844739"/>
                  <a:pt x="260943" y="2670374"/>
                  <a:pt x="215153" y="2807745"/>
                </a:cubicBezTo>
                <a:cubicBezTo>
                  <a:pt x="210478" y="2821771"/>
                  <a:pt x="211731" y="2837939"/>
                  <a:pt x="204396" y="2850776"/>
                </a:cubicBezTo>
                <a:cubicBezTo>
                  <a:pt x="196848" y="2863985"/>
                  <a:pt x="182881" y="2872291"/>
                  <a:pt x="172123" y="2883049"/>
                </a:cubicBezTo>
                <a:cubicBezTo>
                  <a:pt x="123310" y="2980674"/>
                  <a:pt x="146883" y="2942423"/>
                  <a:pt x="107577" y="3001383"/>
                </a:cubicBezTo>
                <a:cubicBezTo>
                  <a:pt x="111163" y="3015727"/>
                  <a:pt x="109741" y="3032383"/>
                  <a:pt x="118335" y="3044414"/>
                </a:cubicBezTo>
                <a:cubicBezTo>
                  <a:pt x="138688" y="3072909"/>
                  <a:pt x="164435" y="3077710"/>
                  <a:pt x="193638" y="3087444"/>
                </a:cubicBezTo>
                <a:cubicBezTo>
                  <a:pt x="213647" y="3107453"/>
                  <a:pt x="223101" y="3114096"/>
                  <a:pt x="236669" y="3141232"/>
                </a:cubicBezTo>
                <a:cubicBezTo>
                  <a:pt x="241740" y="3151374"/>
                  <a:pt x="243840" y="3162747"/>
                  <a:pt x="247426" y="3173505"/>
                </a:cubicBezTo>
                <a:cubicBezTo>
                  <a:pt x="243840" y="3184263"/>
                  <a:pt x="242176" y="3195865"/>
                  <a:pt x="236669" y="3205778"/>
                </a:cubicBezTo>
                <a:cubicBezTo>
                  <a:pt x="175016" y="3316755"/>
                  <a:pt x="207223" y="3229569"/>
                  <a:pt x="182880" y="3302597"/>
                </a:cubicBezTo>
                <a:cubicBezTo>
                  <a:pt x="204706" y="3411720"/>
                  <a:pt x="200348" y="3366606"/>
                  <a:pt x="182880" y="3550023"/>
                </a:cubicBezTo>
                <a:cubicBezTo>
                  <a:pt x="181805" y="3561311"/>
                  <a:pt x="177630" y="3572383"/>
                  <a:pt x="172123" y="3582296"/>
                </a:cubicBezTo>
                <a:cubicBezTo>
                  <a:pt x="159565" y="3604900"/>
                  <a:pt x="146120" y="3627382"/>
                  <a:pt x="129092" y="3646842"/>
                </a:cubicBezTo>
                <a:cubicBezTo>
                  <a:pt x="120578" y="3656572"/>
                  <a:pt x="106751" y="3660080"/>
                  <a:pt x="96819" y="3668357"/>
                </a:cubicBezTo>
                <a:cubicBezTo>
                  <a:pt x="85132" y="3678096"/>
                  <a:pt x="74285" y="3688943"/>
                  <a:pt x="64546" y="3700630"/>
                </a:cubicBezTo>
                <a:cubicBezTo>
                  <a:pt x="56269" y="3710562"/>
                  <a:pt x="49883" y="3721939"/>
                  <a:pt x="43031" y="3732903"/>
                </a:cubicBezTo>
                <a:cubicBezTo>
                  <a:pt x="6738" y="3790972"/>
                  <a:pt x="16386" y="3769807"/>
                  <a:pt x="0" y="3818964"/>
                </a:cubicBezTo>
                <a:cubicBezTo>
                  <a:pt x="3586" y="3833308"/>
                  <a:pt x="2557" y="3849693"/>
                  <a:pt x="10758" y="3861995"/>
                </a:cubicBezTo>
                <a:cubicBezTo>
                  <a:pt x="27804" y="3887564"/>
                  <a:pt x="73402" y="3889585"/>
                  <a:pt x="96819" y="3894268"/>
                </a:cubicBezTo>
                <a:cubicBezTo>
                  <a:pt x="107407" y="3899562"/>
                  <a:pt x="161986" y="3924627"/>
                  <a:pt x="172123" y="3937298"/>
                </a:cubicBezTo>
                <a:cubicBezTo>
                  <a:pt x="179207" y="3946153"/>
                  <a:pt x="179294" y="3958813"/>
                  <a:pt x="182880" y="3969571"/>
                </a:cubicBezTo>
                <a:cubicBezTo>
                  <a:pt x="169238" y="4010497"/>
                  <a:pt x="167126" y="4035705"/>
                  <a:pt x="139850" y="4066390"/>
                </a:cubicBezTo>
                <a:cubicBezTo>
                  <a:pt x="41599" y="4176922"/>
                  <a:pt x="102619" y="4089963"/>
                  <a:pt x="53789" y="4163209"/>
                </a:cubicBezTo>
                <a:cubicBezTo>
                  <a:pt x="50203" y="4177553"/>
                  <a:pt x="38356" y="4192214"/>
                  <a:pt x="43031" y="4206240"/>
                </a:cubicBezTo>
                <a:cubicBezTo>
                  <a:pt x="47119" y="4218506"/>
                  <a:pt x="66162" y="4218613"/>
                  <a:pt x="75304" y="4227755"/>
                </a:cubicBezTo>
                <a:cubicBezTo>
                  <a:pt x="84446" y="4236897"/>
                  <a:pt x="89647" y="4249270"/>
                  <a:pt x="96819" y="4260028"/>
                </a:cubicBezTo>
                <a:cubicBezTo>
                  <a:pt x="114335" y="4566546"/>
                  <a:pt x="-505" y="4604126"/>
                  <a:pt x="150608" y="4647303"/>
                </a:cubicBezTo>
                <a:cubicBezTo>
                  <a:pt x="164824" y="4651365"/>
                  <a:pt x="179295" y="4654475"/>
                  <a:pt x="193638" y="4658061"/>
                </a:cubicBezTo>
                <a:cubicBezTo>
                  <a:pt x="190052" y="4683162"/>
                  <a:pt x="187853" y="4708501"/>
                  <a:pt x="182880" y="4733364"/>
                </a:cubicBezTo>
                <a:cubicBezTo>
                  <a:pt x="180656" y="4744483"/>
                  <a:pt x="175238" y="4754734"/>
                  <a:pt x="172123" y="4765637"/>
                </a:cubicBezTo>
                <a:cubicBezTo>
                  <a:pt x="168061" y="4779853"/>
                  <a:pt x="165613" y="4794506"/>
                  <a:pt x="161365" y="4808668"/>
                </a:cubicBezTo>
                <a:cubicBezTo>
                  <a:pt x="154848" y="4830391"/>
                  <a:pt x="143579" y="4850843"/>
                  <a:pt x="139850" y="4873214"/>
                </a:cubicBezTo>
                <a:cubicBezTo>
                  <a:pt x="138500" y="4881312"/>
                  <a:pt x="126357" y="4964746"/>
                  <a:pt x="118335" y="4980790"/>
                </a:cubicBezTo>
                <a:cubicBezTo>
                  <a:pt x="113799" y="4989862"/>
                  <a:pt x="103991" y="4995133"/>
                  <a:pt x="96819" y="5002305"/>
                </a:cubicBezTo>
                <a:lnTo>
                  <a:pt x="75304" y="5066851"/>
                </a:lnTo>
                <a:cubicBezTo>
                  <a:pt x="71718" y="5077609"/>
                  <a:pt x="59475" y="5088982"/>
                  <a:pt x="64546" y="5099124"/>
                </a:cubicBezTo>
                <a:lnTo>
                  <a:pt x="75304" y="512064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 rot="-180000">
            <a:off x="4969556" y="1032733"/>
            <a:ext cx="344722" cy="5034579"/>
          </a:xfrm>
          <a:custGeom>
            <a:avLst/>
            <a:gdLst>
              <a:gd name="connsiteX0" fmla="*/ 344722 w 344722"/>
              <a:gd name="connsiteY0" fmla="*/ 0 h 5034579"/>
              <a:gd name="connsiteX1" fmla="*/ 312449 w 344722"/>
              <a:gd name="connsiteY1" fmla="*/ 53788 h 5034579"/>
              <a:gd name="connsiteX2" fmla="*/ 323207 w 344722"/>
              <a:gd name="connsiteY2" fmla="*/ 86061 h 5034579"/>
              <a:gd name="connsiteX3" fmla="*/ 280176 w 344722"/>
              <a:gd name="connsiteY3" fmla="*/ 215153 h 5034579"/>
              <a:gd name="connsiteX4" fmla="*/ 247903 w 344722"/>
              <a:gd name="connsiteY4" fmla="*/ 258184 h 5034579"/>
              <a:gd name="connsiteX5" fmla="*/ 237146 w 344722"/>
              <a:gd name="connsiteY5" fmla="*/ 290457 h 5034579"/>
              <a:gd name="connsiteX6" fmla="*/ 258661 w 344722"/>
              <a:gd name="connsiteY6" fmla="*/ 430306 h 5034579"/>
              <a:gd name="connsiteX7" fmla="*/ 237146 w 344722"/>
              <a:gd name="connsiteY7" fmla="*/ 613186 h 5034579"/>
              <a:gd name="connsiteX8" fmla="*/ 226388 w 344722"/>
              <a:gd name="connsiteY8" fmla="*/ 645459 h 5034579"/>
              <a:gd name="connsiteX9" fmla="*/ 172600 w 344722"/>
              <a:gd name="connsiteY9" fmla="*/ 677732 h 5034579"/>
              <a:gd name="connsiteX10" fmla="*/ 140327 w 344722"/>
              <a:gd name="connsiteY10" fmla="*/ 699247 h 5034579"/>
              <a:gd name="connsiteX11" fmla="*/ 118811 w 344722"/>
              <a:gd name="connsiteY11" fmla="*/ 731520 h 5034579"/>
              <a:gd name="connsiteX12" fmla="*/ 97296 w 344722"/>
              <a:gd name="connsiteY12" fmla="*/ 796066 h 5034579"/>
              <a:gd name="connsiteX13" fmla="*/ 118811 w 344722"/>
              <a:gd name="connsiteY13" fmla="*/ 871369 h 5034579"/>
              <a:gd name="connsiteX14" fmla="*/ 204873 w 344722"/>
              <a:gd name="connsiteY14" fmla="*/ 903642 h 5034579"/>
              <a:gd name="connsiteX15" fmla="*/ 269418 w 344722"/>
              <a:gd name="connsiteY15" fmla="*/ 957431 h 5034579"/>
              <a:gd name="connsiteX16" fmla="*/ 280176 w 344722"/>
              <a:gd name="connsiteY16" fmla="*/ 989704 h 5034579"/>
              <a:gd name="connsiteX17" fmla="*/ 269418 w 344722"/>
              <a:gd name="connsiteY17" fmla="*/ 1129553 h 5034579"/>
              <a:gd name="connsiteX18" fmla="*/ 247903 w 344722"/>
              <a:gd name="connsiteY18" fmla="*/ 1172584 h 5034579"/>
              <a:gd name="connsiteX19" fmla="*/ 269418 w 344722"/>
              <a:gd name="connsiteY19" fmla="*/ 1301675 h 5034579"/>
              <a:gd name="connsiteX20" fmla="*/ 258661 w 344722"/>
              <a:gd name="connsiteY20" fmla="*/ 1495313 h 5034579"/>
              <a:gd name="connsiteX21" fmla="*/ 237146 w 344722"/>
              <a:gd name="connsiteY21" fmla="*/ 1549101 h 5034579"/>
              <a:gd name="connsiteX22" fmla="*/ 226388 w 344722"/>
              <a:gd name="connsiteY22" fmla="*/ 1602889 h 5034579"/>
              <a:gd name="connsiteX23" fmla="*/ 204873 w 344722"/>
              <a:gd name="connsiteY23" fmla="*/ 1667435 h 5034579"/>
              <a:gd name="connsiteX24" fmla="*/ 215630 w 344722"/>
              <a:gd name="connsiteY24" fmla="*/ 1818042 h 5034579"/>
              <a:gd name="connsiteX25" fmla="*/ 226388 w 344722"/>
              <a:gd name="connsiteY25" fmla="*/ 1850315 h 5034579"/>
              <a:gd name="connsiteX26" fmla="*/ 204873 w 344722"/>
              <a:gd name="connsiteY26" fmla="*/ 1990165 h 5034579"/>
              <a:gd name="connsiteX27" fmla="*/ 183357 w 344722"/>
              <a:gd name="connsiteY27" fmla="*/ 2086984 h 5034579"/>
              <a:gd name="connsiteX28" fmla="*/ 194115 w 344722"/>
              <a:gd name="connsiteY28" fmla="*/ 2173045 h 5034579"/>
              <a:gd name="connsiteX29" fmla="*/ 215630 w 344722"/>
              <a:gd name="connsiteY29" fmla="*/ 2248348 h 5034579"/>
              <a:gd name="connsiteX30" fmla="*/ 237146 w 344722"/>
              <a:gd name="connsiteY30" fmla="*/ 2323652 h 5034579"/>
              <a:gd name="connsiteX31" fmla="*/ 226388 w 344722"/>
              <a:gd name="connsiteY31" fmla="*/ 2398955 h 5034579"/>
              <a:gd name="connsiteX32" fmla="*/ 204873 w 344722"/>
              <a:gd name="connsiteY32" fmla="*/ 2420471 h 5034579"/>
              <a:gd name="connsiteX33" fmla="*/ 194115 w 344722"/>
              <a:gd name="connsiteY33" fmla="*/ 2463501 h 5034579"/>
              <a:gd name="connsiteX34" fmla="*/ 204873 w 344722"/>
              <a:gd name="connsiteY34" fmla="*/ 2614108 h 5034579"/>
              <a:gd name="connsiteX35" fmla="*/ 226388 w 344722"/>
              <a:gd name="connsiteY35" fmla="*/ 2678654 h 5034579"/>
              <a:gd name="connsiteX36" fmla="*/ 215630 w 344722"/>
              <a:gd name="connsiteY36" fmla="*/ 2743200 h 5034579"/>
              <a:gd name="connsiteX37" fmla="*/ 194115 w 344722"/>
              <a:gd name="connsiteY37" fmla="*/ 2786231 h 5034579"/>
              <a:gd name="connsiteX38" fmla="*/ 204873 w 344722"/>
              <a:gd name="connsiteY38" fmla="*/ 2861534 h 5034579"/>
              <a:gd name="connsiteX39" fmla="*/ 194115 w 344722"/>
              <a:gd name="connsiteY39" fmla="*/ 2926080 h 5034579"/>
              <a:gd name="connsiteX40" fmla="*/ 204873 w 344722"/>
              <a:gd name="connsiteY40" fmla="*/ 2958353 h 5034579"/>
              <a:gd name="connsiteX41" fmla="*/ 194115 w 344722"/>
              <a:gd name="connsiteY41" fmla="*/ 3119718 h 5034579"/>
              <a:gd name="connsiteX42" fmla="*/ 151084 w 344722"/>
              <a:gd name="connsiteY42" fmla="*/ 3151991 h 5034579"/>
              <a:gd name="connsiteX43" fmla="*/ 129569 w 344722"/>
              <a:gd name="connsiteY43" fmla="*/ 3195021 h 5034579"/>
              <a:gd name="connsiteX44" fmla="*/ 108054 w 344722"/>
              <a:gd name="connsiteY44" fmla="*/ 3227294 h 5034579"/>
              <a:gd name="connsiteX45" fmla="*/ 118811 w 344722"/>
              <a:gd name="connsiteY45" fmla="*/ 3313355 h 5034579"/>
              <a:gd name="connsiteX46" fmla="*/ 140327 w 344722"/>
              <a:gd name="connsiteY46" fmla="*/ 3334871 h 5034579"/>
              <a:gd name="connsiteX47" fmla="*/ 129569 w 344722"/>
              <a:gd name="connsiteY47" fmla="*/ 3420932 h 5034579"/>
              <a:gd name="connsiteX48" fmla="*/ 118811 w 344722"/>
              <a:gd name="connsiteY48" fmla="*/ 3453205 h 5034579"/>
              <a:gd name="connsiteX49" fmla="*/ 108054 w 344722"/>
              <a:gd name="connsiteY49" fmla="*/ 3506993 h 5034579"/>
              <a:gd name="connsiteX50" fmla="*/ 97296 w 344722"/>
              <a:gd name="connsiteY50" fmla="*/ 3646842 h 5034579"/>
              <a:gd name="connsiteX51" fmla="*/ 54266 w 344722"/>
              <a:gd name="connsiteY51" fmla="*/ 3915784 h 5034579"/>
              <a:gd name="connsiteX52" fmla="*/ 65023 w 344722"/>
              <a:gd name="connsiteY52" fmla="*/ 3948057 h 5034579"/>
              <a:gd name="connsiteX53" fmla="*/ 86538 w 344722"/>
              <a:gd name="connsiteY53" fmla="*/ 3980329 h 5034579"/>
              <a:gd name="connsiteX54" fmla="*/ 97296 w 344722"/>
              <a:gd name="connsiteY54" fmla="*/ 4087906 h 5034579"/>
              <a:gd name="connsiteX55" fmla="*/ 86538 w 344722"/>
              <a:gd name="connsiteY55" fmla="*/ 4152452 h 5034579"/>
              <a:gd name="connsiteX56" fmla="*/ 65023 w 344722"/>
              <a:gd name="connsiteY56" fmla="*/ 4195482 h 5034579"/>
              <a:gd name="connsiteX57" fmla="*/ 54266 w 344722"/>
              <a:gd name="connsiteY57" fmla="*/ 4238513 h 5034579"/>
              <a:gd name="connsiteX58" fmla="*/ 65023 w 344722"/>
              <a:gd name="connsiteY58" fmla="*/ 4281544 h 5034579"/>
              <a:gd name="connsiteX59" fmla="*/ 86538 w 344722"/>
              <a:gd name="connsiteY59" fmla="*/ 4313817 h 5034579"/>
              <a:gd name="connsiteX60" fmla="*/ 65023 w 344722"/>
              <a:gd name="connsiteY60" fmla="*/ 4399878 h 5034579"/>
              <a:gd name="connsiteX61" fmla="*/ 54266 w 344722"/>
              <a:gd name="connsiteY61" fmla="*/ 4485939 h 5034579"/>
              <a:gd name="connsiteX62" fmla="*/ 43508 w 344722"/>
              <a:gd name="connsiteY62" fmla="*/ 4518212 h 5034579"/>
              <a:gd name="connsiteX63" fmla="*/ 32750 w 344722"/>
              <a:gd name="connsiteY63" fmla="*/ 4615031 h 5034579"/>
              <a:gd name="connsiteX64" fmla="*/ 21993 w 344722"/>
              <a:gd name="connsiteY64" fmla="*/ 4658061 h 5034579"/>
              <a:gd name="connsiteX65" fmla="*/ 477 w 344722"/>
              <a:gd name="connsiteY65" fmla="*/ 4722607 h 5034579"/>
              <a:gd name="connsiteX66" fmla="*/ 11235 w 344722"/>
              <a:gd name="connsiteY66" fmla="*/ 4819426 h 5034579"/>
              <a:gd name="connsiteX67" fmla="*/ 477 w 344722"/>
              <a:gd name="connsiteY67" fmla="*/ 4970033 h 5034579"/>
              <a:gd name="connsiteX68" fmla="*/ 477 w 344722"/>
              <a:gd name="connsiteY68" fmla="*/ 5034579 h 50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44722" h="5034579">
                <a:moveTo>
                  <a:pt x="344722" y="0"/>
                </a:moveTo>
                <a:cubicBezTo>
                  <a:pt x="333964" y="17929"/>
                  <a:pt x="317520" y="33503"/>
                  <a:pt x="312449" y="53788"/>
                </a:cubicBezTo>
                <a:cubicBezTo>
                  <a:pt x="309699" y="64789"/>
                  <a:pt x="323207" y="74721"/>
                  <a:pt x="323207" y="86061"/>
                </a:cubicBezTo>
                <a:cubicBezTo>
                  <a:pt x="323207" y="198473"/>
                  <a:pt x="338113" y="176529"/>
                  <a:pt x="280176" y="215153"/>
                </a:cubicBezTo>
                <a:cubicBezTo>
                  <a:pt x="269418" y="229497"/>
                  <a:pt x="256798" y="242617"/>
                  <a:pt x="247903" y="258184"/>
                </a:cubicBezTo>
                <a:cubicBezTo>
                  <a:pt x="242277" y="268029"/>
                  <a:pt x="237146" y="279117"/>
                  <a:pt x="237146" y="290457"/>
                </a:cubicBezTo>
                <a:cubicBezTo>
                  <a:pt x="237146" y="373662"/>
                  <a:pt x="240246" y="375064"/>
                  <a:pt x="258661" y="430306"/>
                </a:cubicBezTo>
                <a:cubicBezTo>
                  <a:pt x="254395" y="472965"/>
                  <a:pt x="246656" y="565635"/>
                  <a:pt x="237146" y="613186"/>
                </a:cubicBezTo>
                <a:cubicBezTo>
                  <a:pt x="234922" y="624305"/>
                  <a:pt x="234406" y="637441"/>
                  <a:pt x="226388" y="645459"/>
                </a:cubicBezTo>
                <a:cubicBezTo>
                  <a:pt x="211603" y="660244"/>
                  <a:pt x="190331" y="666650"/>
                  <a:pt x="172600" y="677732"/>
                </a:cubicBezTo>
                <a:cubicBezTo>
                  <a:pt x="161636" y="684584"/>
                  <a:pt x="151085" y="692075"/>
                  <a:pt x="140327" y="699247"/>
                </a:cubicBezTo>
                <a:cubicBezTo>
                  <a:pt x="133155" y="710005"/>
                  <a:pt x="124062" y="719705"/>
                  <a:pt x="118811" y="731520"/>
                </a:cubicBezTo>
                <a:cubicBezTo>
                  <a:pt x="109600" y="752244"/>
                  <a:pt x="97296" y="796066"/>
                  <a:pt x="97296" y="796066"/>
                </a:cubicBezTo>
                <a:cubicBezTo>
                  <a:pt x="104468" y="821167"/>
                  <a:pt x="104330" y="849648"/>
                  <a:pt x="118811" y="871369"/>
                </a:cubicBezTo>
                <a:cubicBezTo>
                  <a:pt x="130063" y="888247"/>
                  <a:pt x="187774" y="899368"/>
                  <a:pt x="204873" y="903642"/>
                </a:cubicBezTo>
                <a:cubicBezTo>
                  <a:pt x="228687" y="919518"/>
                  <a:pt x="252852" y="932581"/>
                  <a:pt x="269418" y="957431"/>
                </a:cubicBezTo>
                <a:cubicBezTo>
                  <a:pt x="275708" y="966866"/>
                  <a:pt x="276590" y="978946"/>
                  <a:pt x="280176" y="989704"/>
                </a:cubicBezTo>
                <a:cubicBezTo>
                  <a:pt x="276590" y="1036320"/>
                  <a:pt x="277543" y="1083510"/>
                  <a:pt x="269418" y="1129553"/>
                </a:cubicBezTo>
                <a:cubicBezTo>
                  <a:pt x="266631" y="1145346"/>
                  <a:pt x="249133" y="1156595"/>
                  <a:pt x="247903" y="1172584"/>
                </a:cubicBezTo>
                <a:cubicBezTo>
                  <a:pt x="243400" y="1231129"/>
                  <a:pt x="254160" y="1255898"/>
                  <a:pt x="269418" y="1301675"/>
                </a:cubicBezTo>
                <a:cubicBezTo>
                  <a:pt x="265832" y="1366221"/>
                  <a:pt x="267022" y="1431210"/>
                  <a:pt x="258661" y="1495313"/>
                </a:cubicBezTo>
                <a:cubicBezTo>
                  <a:pt x="256163" y="1514461"/>
                  <a:pt x="242695" y="1530605"/>
                  <a:pt x="237146" y="1549101"/>
                </a:cubicBezTo>
                <a:cubicBezTo>
                  <a:pt x="231892" y="1566614"/>
                  <a:pt x="231199" y="1585249"/>
                  <a:pt x="226388" y="1602889"/>
                </a:cubicBezTo>
                <a:cubicBezTo>
                  <a:pt x="220421" y="1624769"/>
                  <a:pt x="212045" y="1645920"/>
                  <a:pt x="204873" y="1667435"/>
                </a:cubicBezTo>
                <a:cubicBezTo>
                  <a:pt x="208459" y="1717637"/>
                  <a:pt x="209749" y="1768056"/>
                  <a:pt x="215630" y="1818042"/>
                </a:cubicBezTo>
                <a:cubicBezTo>
                  <a:pt x="216955" y="1829304"/>
                  <a:pt x="226388" y="1838975"/>
                  <a:pt x="226388" y="1850315"/>
                </a:cubicBezTo>
                <a:cubicBezTo>
                  <a:pt x="226388" y="2021281"/>
                  <a:pt x="223285" y="1907308"/>
                  <a:pt x="204873" y="1990165"/>
                </a:cubicBezTo>
                <a:cubicBezTo>
                  <a:pt x="179632" y="2103751"/>
                  <a:pt x="207573" y="2014338"/>
                  <a:pt x="183357" y="2086984"/>
                </a:cubicBezTo>
                <a:cubicBezTo>
                  <a:pt x="186943" y="2115671"/>
                  <a:pt x="189362" y="2144528"/>
                  <a:pt x="194115" y="2173045"/>
                </a:cubicBezTo>
                <a:cubicBezTo>
                  <a:pt x="200839" y="2213389"/>
                  <a:pt x="205401" y="2212546"/>
                  <a:pt x="215630" y="2248348"/>
                </a:cubicBezTo>
                <a:cubicBezTo>
                  <a:pt x="242638" y="2342877"/>
                  <a:pt x="211359" y="2246293"/>
                  <a:pt x="237146" y="2323652"/>
                </a:cubicBezTo>
                <a:cubicBezTo>
                  <a:pt x="233560" y="2348753"/>
                  <a:pt x="234406" y="2374900"/>
                  <a:pt x="226388" y="2398955"/>
                </a:cubicBezTo>
                <a:cubicBezTo>
                  <a:pt x="223181" y="2408577"/>
                  <a:pt x="209409" y="2411399"/>
                  <a:pt x="204873" y="2420471"/>
                </a:cubicBezTo>
                <a:cubicBezTo>
                  <a:pt x="198261" y="2433695"/>
                  <a:pt x="197701" y="2449158"/>
                  <a:pt x="194115" y="2463501"/>
                </a:cubicBezTo>
                <a:cubicBezTo>
                  <a:pt x="197701" y="2513703"/>
                  <a:pt x="197407" y="2564335"/>
                  <a:pt x="204873" y="2614108"/>
                </a:cubicBezTo>
                <a:cubicBezTo>
                  <a:pt x="208237" y="2636536"/>
                  <a:pt x="226388" y="2678654"/>
                  <a:pt x="226388" y="2678654"/>
                </a:cubicBezTo>
                <a:cubicBezTo>
                  <a:pt x="222802" y="2700169"/>
                  <a:pt x="221898" y="2722308"/>
                  <a:pt x="215630" y="2743200"/>
                </a:cubicBezTo>
                <a:cubicBezTo>
                  <a:pt x="211022" y="2758560"/>
                  <a:pt x="195567" y="2770260"/>
                  <a:pt x="194115" y="2786231"/>
                </a:cubicBezTo>
                <a:cubicBezTo>
                  <a:pt x="191820" y="2811483"/>
                  <a:pt x="201287" y="2836433"/>
                  <a:pt x="204873" y="2861534"/>
                </a:cubicBezTo>
                <a:cubicBezTo>
                  <a:pt x="201287" y="2883049"/>
                  <a:pt x="194115" y="2904268"/>
                  <a:pt x="194115" y="2926080"/>
                </a:cubicBezTo>
                <a:cubicBezTo>
                  <a:pt x="194115" y="2937420"/>
                  <a:pt x="204873" y="2947013"/>
                  <a:pt x="204873" y="2958353"/>
                </a:cubicBezTo>
                <a:cubicBezTo>
                  <a:pt x="204873" y="3012261"/>
                  <a:pt x="208543" y="3067777"/>
                  <a:pt x="194115" y="3119718"/>
                </a:cubicBezTo>
                <a:cubicBezTo>
                  <a:pt x="189316" y="3136993"/>
                  <a:pt x="165428" y="3141233"/>
                  <a:pt x="151084" y="3151991"/>
                </a:cubicBezTo>
                <a:cubicBezTo>
                  <a:pt x="143912" y="3166334"/>
                  <a:pt x="137525" y="3181098"/>
                  <a:pt x="129569" y="3195021"/>
                </a:cubicBezTo>
                <a:cubicBezTo>
                  <a:pt x="123154" y="3206247"/>
                  <a:pt x="109225" y="3214418"/>
                  <a:pt x="108054" y="3227294"/>
                </a:cubicBezTo>
                <a:cubicBezTo>
                  <a:pt x="105437" y="3256085"/>
                  <a:pt x="110504" y="3285664"/>
                  <a:pt x="118811" y="3313355"/>
                </a:cubicBezTo>
                <a:cubicBezTo>
                  <a:pt x="121725" y="3323070"/>
                  <a:pt x="133155" y="3327699"/>
                  <a:pt x="140327" y="3334871"/>
                </a:cubicBezTo>
                <a:cubicBezTo>
                  <a:pt x="136741" y="3363558"/>
                  <a:pt x="134741" y="3392488"/>
                  <a:pt x="129569" y="3420932"/>
                </a:cubicBezTo>
                <a:cubicBezTo>
                  <a:pt x="127540" y="3432089"/>
                  <a:pt x="121561" y="3442204"/>
                  <a:pt x="118811" y="3453205"/>
                </a:cubicBezTo>
                <a:cubicBezTo>
                  <a:pt x="114376" y="3470943"/>
                  <a:pt x="111640" y="3489064"/>
                  <a:pt x="108054" y="3506993"/>
                </a:cubicBezTo>
                <a:cubicBezTo>
                  <a:pt x="104468" y="3553609"/>
                  <a:pt x="99963" y="3600164"/>
                  <a:pt x="97296" y="3646842"/>
                </a:cubicBezTo>
                <a:cubicBezTo>
                  <a:pt x="82725" y="3901831"/>
                  <a:pt x="142980" y="3827068"/>
                  <a:pt x="54266" y="3915784"/>
                </a:cubicBezTo>
                <a:cubicBezTo>
                  <a:pt x="57852" y="3926542"/>
                  <a:pt x="59952" y="3937915"/>
                  <a:pt x="65023" y="3948057"/>
                </a:cubicBezTo>
                <a:cubicBezTo>
                  <a:pt x="70805" y="3959621"/>
                  <a:pt x="83631" y="3967731"/>
                  <a:pt x="86538" y="3980329"/>
                </a:cubicBezTo>
                <a:cubicBezTo>
                  <a:pt x="94641" y="4015444"/>
                  <a:pt x="93710" y="4052047"/>
                  <a:pt x="97296" y="4087906"/>
                </a:cubicBezTo>
                <a:cubicBezTo>
                  <a:pt x="93710" y="4109421"/>
                  <a:pt x="92806" y="4131560"/>
                  <a:pt x="86538" y="4152452"/>
                </a:cubicBezTo>
                <a:cubicBezTo>
                  <a:pt x="81930" y="4167812"/>
                  <a:pt x="70654" y="4180467"/>
                  <a:pt x="65023" y="4195482"/>
                </a:cubicBezTo>
                <a:cubicBezTo>
                  <a:pt x="59832" y="4209326"/>
                  <a:pt x="57852" y="4224169"/>
                  <a:pt x="54266" y="4238513"/>
                </a:cubicBezTo>
                <a:cubicBezTo>
                  <a:pt x="57852" y="4252857"/>
                  <a:pt x="59199" y="4267954"/>
                  <a:pt x="65023" y="4281544"/>
                </a:cubicBezTo>
                <a:cubicBezTo>
                  <a:pt x="70116" y="4293428"/>
                  <a:pt x="84934" y="4300988"/>
                  <a:pt x="86538" y="4313817"/>
                </a:cubicBezTo>
                <a:cubicBezTo>
                  <a:pt x="88899" y="4332702"/>
                  <a:pt x="72049" y="4378801"/>
                  <a:pt x="65023" y="4399878"/>
                </a:cubicBezTo>
                <a:cubicBezTo>
                  <a:pt x="61437" y="4428565"/>
                  <a:pt x="59438" y="4457495"/>
                  <a:pt x="54266" y="4485939"/>
                </a:cubicBezTo>
                <a:cubicBezTo>
                  <a:pt x="52238" y="4497096"/>
                  <a:pt x="45372" y="4507027"/>
                  <a:pt x="43508" y="4518212"/>
                </a:cubicBezTo>
                <a:cubicBezTo>
                  <a:pt x="38170" y="4550242"/>
                  <a:pt x="37687" y="4582937"/>
                  <a:pt x="32750" y="4615031"/>
                </a:cubicBezTo>
                <a:cubicBezTo>
                  <a:pt x="30502" y="4629644"/>
                  <a:pt x="26241" y="4643900"/>
                  <a:pt x="21993" y="4658061"/>
                </a:cubicBezTo>
                <a:cubicBezTo>
                  <a:pt x="15476" y="4679784"/>
                  <a:pt x="477" y="4722607"/>
                  <a:pt x="477" y="4722607"/>
                </a:cubicBezTo>
                <a:cubicBezTo>
                  <a:pt x="4063" y="4754880"/>
                  <a:pt x="11235" y="4786954"/>
                  <a:pt x="11235" y="4819426"/>
                </a:cubicBezTo>
                <a:cubicBezTo>
                  <a:pt x="11235" y="4869756"/>
                  <a:pt x="2990" y="4919766"/>
                  <a:pt x="477" y="4970033"/>
                </a:cubicBezTo>
                <a:cubicBezTo>
                  <a:pt x="-597" y="4991521"/>
                  <a:pt x="477" y="5013064"/>
                  <a:pt x="477" y="5034579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545" y="2751299"/>
            <a:ext cx="1564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sensory</a:t>
            </a:r>
          </a:p>
          <a:p>
            <a:r>
              <a:rPr lang="en-GB" sz="2400" dirty="0">
                <a:solidFill>
                  <a:srgbClr val="FF0000"/>
                </a:solidFill>
              </a:rPr>
              <a:t>processing</a:t>
            </a:r>
          </a:p>
          <a:p>
            <a:r>
              <a:rPr lang="en-GB" sz="2400" dirty="0">
                <a:solidFill>
                  <a:srgbClr val="FF0000"/>
                </a:solidFill>
              </a:rPr>
              <a:t>(input)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5315" y="2751299"/>
            <a:ext cx="1564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CC00"/>
                </a:solidFill>
              </a:rPr>
              <a:t>motor</a:t>
            </a:r>
          </a:p>
          <a:p>
            <a:r>
              <a:rPr lang="en-GB" sz="2400" dirty="0">
                <a:solidFill>
                  <a:srgbClr val="00CC00"/>
                </a:solidFill>
              </a:rPr>
              <a:t>processing</a:t>
            </a:r>
          </a:p>
          <a:p>
            <a:r>
              <a:rPr lang="en-GB" sz="2400" dirty="0">
                <a:solidFill>
                  <a:srgbClr val="00CC00"/>
                </a:solidFill>
              </a:rPr>
              <a:t>(output)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2798" y="2751299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action</a:t>
            </a:r>
          </a:p>
          <a:p>
            <a:r>
              <a:rPr lang="en-GB" sz="2400" dirty="0">
                <a:solidFill>
                  <a:srgbClr val="0000FF"/>
                </a:solidFill>
              </a:rPr>
              <a:t>selection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148080" y="3915784"/>
            <a:ext cx="4436485" cy="73197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9089" y="404377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6486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3" grpId="0"/>
      <p:bldP spid="16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/>
          <p:cNvSpPr/>
          <p:nvPr/>
        </p:nvSpPr>
        <p:spPr bwMode="auto">
          <a:xfrm>
            <a:off x="1387736" y="892885"/>
            <a:ext cx="5819888" cy="5282004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 rot="-180000">
            <a:off x="3431690" y="968188"/>
            <a:ext cx="334623" cy="5120640"/>
          </a:xfrm>
          <a:custGeom>
            <a:avLst/>
            <a:gdLst>
              <a:gd name="connsiteX0" fmla="*/ 322730 w 334623"/>
              <a:gd name="connsiteY0" fmla="*/ 0 h 5120640"/>
              <a:gd name="connsiteX1" fmla="*/ 290457 w 334623"/>
              <a:gd name="connsiteY1" fmla="*/ 53788 h 5120640"/>
              <a:gd name="connsiteX2" fmla="*/ 258184 w 334623"/>
              <a:gd name="connsiteY2" fmla="*/ 86061 h 5120640"/>
              <a:gd name="connsiteX3" fmla="*/ 236669 w 334623"/>
              <a:gd name="connsiteY3" fmla="*/ 118334 h 5120640"/>
              <a:gd name="connsiteX4" fmla="*/ 279699 w 334623"/>
              <a:gd name="connsiteY4" fmla="*/ 225910 h 5120640"/>
              <a:gd name="connsiteX5" fmla="*/ 311972 w 334623"/>
              <a:gd name="connsiteY5" fmla="*/ 236668 h 5120640"/>
              <a:gd name="connsiteX6" fmla="*/ 311972 w 334623"/>
              <a:gd name="connsiteY6" fmla="*/ 559397 h 5120640"/>
              <a:gd name="connsiteX7" fmla="*/ 290457 w 334623"/>
              <a:gd name="connsiteY7" fmla="*/ 785308 h 5120640"/>
              <a:gd name="connsiteX8" fmla="*/ 258184 w 334623"/>
              <a:gd name="connsiteY8" fmla="*/ 828338 h 5120640"/>
              <a:gd name="connsiteX9" fmla="*/ 268942 w 334623"/>
              <a:gd name="connsiteY9" fmla="*/ 957430 h 5120640"/>
              <a:gd name="connsiteX10" fmla="*/ 301215 w 334623"/>
              <a:gd name="connsiteY10" fmla="*/ 989703 h 5120640"/>
              <a:gd name="connsiteX11" fmla="*/ 290457 w 334623"/>
              <a:gd name="connsiteY11" fmla="*/ 1344705 h 5120640"/>
              <a:gd name="connsiteX12" fmla="*/ 268942 w 334623"/>
              <a:gd name="connsiteY12" fmla="*/ 1495312 h 5120640"/>
              <a:gd name="connsiteX13" fmla="*/ 225911 w 334623"/>
              <a:gd name="connsiteY13" fmla="*/ 1592131 h 5120640"/>
              <a:gd name="connsiteX14" fmla="*/ 236669 w 334623"/>
              <a:gd name="connsiteY14" fmla="*/ 1699708 h 5120640"/>
              <a:gd name="connsiteX15" fmla="*/ 322730 w 334623"/>
              <a:gd name="connsiteY15" fmla="*/ 1721223 h 5120640"/>
              <a:gd name="connsiteX16" fmla="*/ 322730 w 334623"/>
              <a:gd name="connsiteY16" fmla="*/ 1807284 h 5120640"/>
              <a:gd name="connsiteX17" fmla="*/ 311972 w 334623"/>
              <a:gd name="connsiteY17" fmla="*/ 1968649 h 5120640"/>
              <a:gd name="connsiteX18" fmla="*/ 301215 w 334623"/>
              <a:gd name="connsiteY18" fmla="*/ 2000922 h 5120640"/>
              <a:gd name="connsiteX19" fmla="*/ 279699 w 334623"/>
              <a:gd name="connsiteY19" fmla="*/ 2022437 h 5120640"/>
              <a:gd name="connsiteX20" fmla="*/ 258184 w 334623"/>
              <a:gd name="connsiteY20" fmla="*/ 2086983 h 5120640"/>
              <a:gd name="connsiteX21" fmla="*/ 247426 w 334623"/>
              <a:gd name="connsiteY21" fmla="*/ 2162287 h 5120640"/>
              <a:gd name="connsiteX22" fmla="*/ 204396 w 334623"/>
              <a:gd name="connsiteY22" fmla="*/ 2248348 h 5120640"/>
              <a:gd name="connsiteX23" fmla="*/ 182880 w 334623"/>
              <a:gd name="connsiteY23" fmla="*/ 2269863 h 5120640"/>
              <a:gd name="connsiteX24" fmla="*/ 172123 w 334623"/>
              <a:gd name="connsiteY24" fmla="*/ 2334409 h 5120640"/>
              <a:gd name="connsiteX25" fmla="*/ 172123 w 334623"/>
              <a:gd name="connsiteY25" fmla="*/ 2420470 h 5120640"/>
              <a:gd name="connsiteX26" fmla="*/ 204396 w 334623"/>
              <a:gd name="connsiteY26" fmla="*/ 2431228 h 5120640"/>
              <a:gd name="connsiteX27" fmla="*/ 236669 w 334623"/>
              <a:gd name="connsiteY27" fmla="*/ 2452743 h 5120640"/>
              <a:gd name="connsiteX28" fmla="*/ 258184 w 334623"/>
              <a:gd name="connsiteY28" fmla="*/ 2485016 h 5120640"/>
              <a:gd name="connsiteX29" fmla="*/ 225911 w 334623"/>
              <a:gd name="connsiteY29" fmla="*/ 2549562 h 5120640"/>
              <a:gd name="connsiteX30" fmla="*/ 215153 w 334623"/>
              <a:gd name="connsiteY30" fmla="*/ 2807745 h 5120640"/>
              <a:gd name="connsiteX31" fmla="*/ 204396 w 334623"/>
              <a:gd name="connsiteY31" fmla="*/ 2850776 h 5120640"/>
              <a:gd name="connsiteX32" fmla="*/ 172123 w 334623"/>
              <a:gd name="connsiteY32" fmla="*/ 2883049 h 5120640"/>
              <a:gd name="connsiteX33" fmla="*/ 107577 w 334623"/>
              <a:gd name="connsiteY33" fmla="*/ 3001383 h 5120640"/>
              <a:gd name="connsiteX34" fmla="*/ 118335 w 334623"/>
              <a:gd name="connsiteY34" fmla="*/ 3044414 h 5120640"/>
              <a:gd name="connsiteX35" fmla="*/ 193638 w 334623"/>
              <a:gd name="connsiteY35" fmla="*/ 3087444 h 5120640"/>
              <a:gd name="connsiteX36" fmla="*/ 236669 w 334623"/>
              <a:gd name="connsiteY36" fmla="*/ 3141232 h 5120640"/>
              <a:gd name="connsiteX37" fmla="*/ 247426 w 334623"/>
              <a:gd name="connsiteY37" fmla="*/ 3173505 h 5120640"/>
              <a:gd name="connsiteX38" fmla="*/ 236669 w 334623"/>
              <a:gd name="connsiteY38" fmla="*/ 3205778 h 5120640"/>
              <a:gd name="connsiteX39" fmla="*/ 182880 w 334623"/>
              <a:gd name="connsiteY39" fmla="*/ 3302597 h 5120640"/>
              <a:gd name="connsiteX40" fmla="*/ 182880 w 334623"/>
              <a:gd name="connsiteY40" fmla="*/ 3550023 h 5120640"/>
              <a:gd name="connsiteX41" fmla="*/ 172123 w 334623"/>
              <a:gd name="connsiteY41" fmla="*/ 3582296 h 5120640"/>
              <a:gd name="connsiteX42" fmla="*/ 129092 w 334623"/>
              <a:gd name="connsiteY42" fmla="*/ 3646842 h 5120640"/>
              <a:gd name="connsiteX43" fmla="*/ 96819 w 334623"/>
              <a:gd name="connsiteY43" fmla="*/ 3668357 h 5120640"/>
              <a:gd name="connsiteX44" fmla="*/ 64546 w 334623"/>
              <a:gd name="connsiteY44" fmla="*/ 3700630 h 5120640"/>
              <a:gd name="connsiteX45" fmla="*/ 43031 w 334623"/>
              <a:gd name="connsiteY45" fmla="*/ 3732903 h 5120640"/>
              <a:gd name="connsiteX46" fmla="*/ 0 w 334623"/>
              <a:gd name="connsiteY46" fmla="*/ 3818964 h 5120640"/>
              <a:gd name="connsiteX47" fmla="*/ 10758 w 334623"/>
              <a:gd name="connsiteY47" fmla="*/ 3861995 h 5120640"/>
              <a:gd name="connsiteX48" fmla="*/ 96819 w 334623"/>
              <a:gd name="connsiteY48" fmla="*/ 3894268 h 5120640"/>
              <a:gd name="connsiteX49" fmla="*/ 172123 w 334623"/>
              <a:gd name="connsiteY49" fmla="*/ 3937298 h 5120640"/>
              <a:gd name="connsiteX50" fmla="*/ 182880 w 334623"/>
              <a:gd name="connsiteY50" fmla="*/ 3969571 h 5120640"/>
              <a:gd name="connsiteX51" fmla="*/ 139850 w 334623"/>
              <a:gd name="connsiteY51" fmla="*/ 4066390 h 5120640"/>
              <a:gd name="connsiteX52" fmla="*/ 53789 w 334623"/>
              <a:gd name="connsiteY52" fmla="*/ 4163209 h 5120640"/>
              <a:gd name="connsiteX53" fmla="*/ 43031 w 334623"/>
              <a:gd name="connsiteY53" fmla="*/ 4206240 h 5120640"/>
              <a:gd name="connsiteX54" fmla="*/ 75304 w 334623"/>
              <a:gd name="connsiteY54" fmla="*/ 4227755 h 5120640"/>
              <a:gd name="connsiteX55" fmla="*/ 96819 w 334623"/>
              <a:gd name="connsiteY55" fmla="*/ 4260028 h 5120640"/>
              <a:gd name="connsiteX56" fmla="*/ 150608 w 334623"/>
              <a:gd name="connsiteY56" fmla="*/ 4647303 h 5120640"/>
              <a:gd name="connsiteX57" fmla="*/ 193638 w 334623"/>
              <a:gd name="connsiteY57" fmla="*/ 4658061 h 5120640"/>
              <a:gd name="connsiteX58" fmla="*/ 182880 w 334623"/>
              <a:gd name="connsiteY58" fmla="*/ 4733364 h 5120640"/>
              <a:gd name="connsiteX59" fmla="*/ 172123 w 334623"/>
              <a:gd name="connsiteY59" fmla="*/ 4765637 h 5120640"/>
              <a:gd name="connsiteX60" fmla="*/ 161365 w 334623"/>
              <a:gd name="connsiteY60" fmla="*/ 4808668 h 5120640"/>
              <a:gd name="connsiteX61" fmla="*/ 139850 w 334623"/>
              <a:gd name="connsiteY61" fmla="*/ 4873214 h 5120640"/>
              <a:gd name="connsiteX62" fmla="*/ 118335 w 334623"/>
              <a:gd name="connsiteY62" fmla="*/ 4980790 h 5120640"/>
              <a:gd name="connsiteX63" fmla="*/ 96819 w 334623"/>
              <a:gd name="connsiteY63" fmla="*/ 5002305 h 5120640"/>
              <a:gd name="connsiteX64" fmla="*/ 75304 w 334623"/>
              <a:gd name="connsiteY64" fmla="*/ 5066851 h 5120640"/>
              <a:gd name="connsiteX65" fmla="*/ 64546 w 334623"/>
              <a:gd name="connsiteY65" fmla="*/ 5099124 h 5120640"/>
              <a:gd name="connsiteX66" fmla="*/ 75304 w 334623"/>
              <a:gd name="connsiteY66" fmla="*/ 512064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34623" h="5120640">
                <a:moveTo>
                  <a:pt x="322730" y="0"/>
                </a:moveTo>
                <a:cubicBezTo>
                  <a:pt x="311972" y="17929"/>
                  <a:pt x="303002" y="37061"/>
                  <a:pt x="290457" y="53788"/>
                </a:cubicBezTo>
                <a:cubicBezTo>
                  <a:pt x="281329" y="65959"/>
                  <a:pt x="267923" y="74374"/>
                  <a:pt x="258184" y="86061"/>
                </a:cubicBezTo>
                <a:cubicBezTo>
                  <a:pt x="249907" y="95993"/>
                  <a:pt x="243841" y="107576"/>
                  <a:pt x="236669" y="118334"/>
                </a:cubicBezTo>
                <a:cubicBezTo>
                  <a:pt x="246231" y="194834"/>
                  <a:pt x="224623" y="198372"/>
                  <a:pt x="279699" y="225910"/>
                </a:cubicBezTo>
                <a:cubicBezTo>
                  <a:pt x="289841" y="230981"/>
                  <a:pt x="301214" y="233082"/>
                  <a:pt x="311972" y="236668"/>
                </a:cubicBezTo>
                <a:cubicBezTo>
                  <a:pt x="352611" y="358582"/>
                  <a:pt x="329621" y="277021"/>
                  <a:pt x="311972" y="559397"/>
                </a:cubicBezTo>
                <a:cubicBezTo>
                  <a:pt x="307253" y="634894"/>
                  <a:pt x="305292" y="711133"/>
                  <a:pt x="290457" y="785308"/>
                </a:cubicBezTo>
                <a:cubicBezTo>
                  <a:pt x="286941" y="802889"/>
                  <a:pt x="268942" y="813995"/>
                  <a:pt x="258184" y="828338"/>
                </a:cubicBezTo>
                <a:cubicBezTo>
                  <a:pt x="261770" y="871369"/>
                  <a:pt x="257816" y="915708"/>
                  <a:pt x="268942" y="957430"/>
                </a:cubicBezTo>
                <a:cubicBezTo>
                  <a:pt x="272862" y="972130"/>
                  <a:pt x="300371" y="974513"/>
                  <a:pt x="301215" y="989703"/>
                </a:cubicBezTo>
                <a:cubicBezTo>
                  <a:pt x="307782" y="1107909"/>
                  <a:pt x="297998" y="1226557"/>
                  <a:pt x="290457" y="1344705"/>
                </a:cubicBezTo>
                <a:cubicBezTo>
                  <a:pt x="287227" y="1395314"/>
                  <a:pt x="279389" y="1445688"/>
                  <a:pt x="268942" y="1495312"/>
                </a:cubicBezTo>
                <a:cubicBezTo>
                  <a:pt x="263948" y="1519036"/>
                  <a:pt x="237396" y="1569161"/>
                  <a:pt x="225911" y="1592131"/>
                </a:cubicBezTo>
                <a:cubicBezTo>
                  <a:pt x="229497" y="1627990"/>
                  <a:pt x="215046" y="1670878"/>
                  <a:pt x="236669" y="1699708"/>
                </a:cubicBezTo>
                <a:cubicBezTo>
                  <a:pt x="254411" y="1723364"/>
                  <a:pt x="322730" y="1721223"/>
                  <a:pt x="322730" y="1721223"/>
                </a:cubicBezTo>
                <a:cubicBezTo>
                  <a:pt x="342367" y="1780132"/>
                  <a:pt x="330719" y="1727398"/>
                  <a:pt x="322730" y="1807284"/>
                </a:cubicBezTo>
                <a:cubicBezTo>
                  <a:pt x="317366" y="1860924"/>
                  <a:pt x="317925" y="1915071"/>
                  <a:pt x="311972" y="1968649"/>
                </a:cubicBezTo>
                <a:cubicBezTo>
                  <a:pt x="310720" y="1979919"/>
                  <a:pt x="307049" y="1991198"/>
                  <a:pt x="301215" y="2000922"/>
                </a:cubicBezTo>
                <a:cubicBezTo>
                  <a:pt x="295997" y="2009619"/>
                  <a:pt x="286871" y="2015265"/>
                  <a:pt x="279699" y="2022437"/>
                </a:cubicBezTo>
                <a:cubicBezTo>
                  <a:pt x="272527" y="2043952"/>
                  <a:pt x="261391" y="2064532"/>
                  <a:pt x="258184" y="2086983"/>
                </a:cubicBezTo>
                <a:cubicBezTo>
                  <a:pt x="254598" y="2112084"/>
                  <a:pt x="253576" y="2137688"/>
                  <a:pt x="247426" y="2162287"/>
                </a:cubicBezTo>
                <a:cubicBezTo>
                  <a:pt x="239840" y="2192631"/>
                  <a:pt x="224082" y="2223741"/>
                  <a:pt x="204396" y="2248348"/>
                </a:cubicBezTo>
                <a:cubicBezTo>
                  <a:pt x="198060" y="2256268"/>
                  <a:pt x="190052" y="2262691"/>
                  <a:pt x="182880" y="2269863"/>
                </a:cubicBezTo>
                <a:cubicBezTo>
                  <a:pt x="179294" y="2291378"/>
                  <a:pt x="176401" y="2313020"/>
                  <a:pt x="172123" y="2334409"/>
                </a:cubicBezTo>
                <a:cubicBezTo>
                  <a:pt x="166386" y="2363097"/>
                  <a:pt x="149173" y="2391782"/>
                  <a:pt x="172123" y="2420470"/>
                </a:cubicBezTo>
                <a:cubicBezTo>
                  <a:pt x="179207" y="2429325"/>
                  <a:pt x="194254" y="2426157"/>
                  <a:pt x="204396" y="2431228"/>
                </a:cubicBezTo>
                <a:cubicBezTo>
                  <a:pt x="215960" y="2437010"/>
                  <a:pt x="225911" y="2445571"/>
                  <a:pt x="236669" y="2452743"/>
                </a:cubicBezTo>
                <a:cubicBezTo>
                  <a:pt x="243841" y="2463501"/>
                  <a:pt x="256059" y="2472263"/>
                  <a:pt x="258184" y="2485016"/>
                </a:cubicBezTo>
                <a:cubicBezTo>
                  <a:pt x="261153" y="2502831"/>
                  <a:pt x="233403" y="2538323"/>
                  <a:pt x="225911" y="2549562"/>
                </a:cubicBezTo>
                <a:cubicBezTo>
                  <a:pt x="241447" y="2844739"/>
                  <a:pt x="260943" y="2670374"/>
                  <a:pt x="215153" y="2807745"/>
                </a:cubicBezTo>
                <a:cubicBezTo>
                  <a:pt x="210478" y="2821771"/>
                  <a:pt x="211731" y="2837939"/>
                  <a:pt x="204396" y="2850776"/>
                </a:cubicBezTo>
                <a:cubicBezTo>
                  <a:pt x="196848" y="2863985"/>
                  <a:pt x="182881" y="2872291"/>
                  <a:pt x="172123" y="2883049"/>
                </a:cubicBezTo>
                <a:cubicBezTo>
                  <a:pt x="123310" y="2980674"/>
                  <a:pt x="146883" y="2942423"/>
                  <a:pt x="107577" y="3001383"/>
                </a:cubicBezTo>
                <a:cubicBezTo>
                  <a:pt x="111163" y="3015727"/>
                  <a:pt x="109741" y="3032383"/>
                  <a:pt x="118335" y="3044414"/>
                </a:cubicBezTo>
                <a:cubicBezTo>
                  <a:pt x="138688" y="3072909"/>
                  <a:pt x="164435" y="3077710"/>
                  <a:pt x="193638" y="3087444"/>
                </a:cubicBezTo>
                <a:cubicBezTo>
                  <a:pt x="213647" y="3107453"/>
                  <a:pt x="223101" y="3114096"/>
                  <a:pt x="236669" y="3141232"/>
                </a:cubicBezTo>
                <a:cubicBezTo>
                  <a:pt x="241740" y="3151374"/>
                  <a:pt x="243840" y="3162747"/>
                  <a:pt x="247426" y="3173505"/>
                </a:cubicBezTo>
                <a:cubicBezTo>
                  <a:pt x="243840" y="3184263"/>
                  <a:pt x="242176" y="3195865"/>
                  <a:pt x="236669" y="3205778"/>
                </a:cubicBezTo>
                <a:cubicBezTo>
                  <a:pt x="175016" y="3316755"/>
                  <a:pt x="207223" y="3229569"/>
                  <a:pt x="182880" y="3302597"/>
                </a:cubicBezTo>
                <a:cubicBezTo>
                  <a:pt x="204706" y="3411720"/>
                  <a:pt x="200348" y="3366606"/>
                  <a:pt x="182880" y="3550023"/>
                </a:cubicBezTo>
                <a:cubicBezTo>
                  <a:pt x="181805" y="3561311"/>
                  <a:pt x="177630" y="3572383"/>
                  <a:pt x="172123" y="3582296"/>
                </a:cubicBezTo>
                <a:cubicBezTo>
                  <a:pt x="159565" y="3604900"/>
                  <a:pt x="146120" y="3627382"/>
                  <a:pt x="129092" y="3646842"/>
                </a:cubicBezTo>
                <a:cubicBezTo>
                  <a:pt x="120578" y="3656572"/>
                  <a:pt x="106751" y="3660080"/>
                  <a:pt x="96819" y="3668357"/>
                </a:cubicBezTo>
                <a:cubicBezTo>
                  <a:pt x="85132" y="3678096"/>
                  <a:pt x="74285" y="3688943"/>
                  <a:pt x="64546" y="3700630"/>
                </a:cubicBezTo>
                <a:cubicBezTo>
                  <a:pt x="56269" y="3710562"/>
                  <a:pt x="49883" y="3721939"/>
                  <a:pt x="43031" y="3732903"/>
                </a:cubicBezTo>
                <a:cubicBezTo>
                  <a:pt x="6738" y="3790972"/>
                  <a:pt x="16386" y="3769807"/>
                  <a:pt x="0" y="3818964"/>
                </a:cubicBezTo>
                <a:cubicBezTo>
                  <a:pt x="3586" y="3833308"/>
                  <a:pt x="2557" y="3849693"/>
                  <a:pt x="10758" y="3861995"/>
                </a:cubicBezTo>
                <a:cubicBezTo>
                  <a:pt x="27804" y="3887564"/>
                  <a:pt x="73402" y="3889585"/>
                  <a:pt x="96819" y="3894268"/>
                </a:cubicBezTo>
                <a:cubicBezTo>
                  <a:pt x="107407" y="3899562"/>
                  <a:pt x="161986" y="3924627"/>
                  <a:pt x="172123" y="3937298"/>
                </a:cubicBezTo>
                <a:cubicBezTo>
                  <a:pt x="179207" y="3946153"/>
                  <a:pt x="179294" y="3958813"/>
                  <a:pt x="182880" y="3969571"/>
                </a:cubicBezTo>
                <a:cubicBezTo>
                  <a:pt x="169238" y="4010497"/>
                  <a:pt x="167126" y="4035705"/>
                  <a:pt x="139850" y="4066390"/>
                </a:cubicBezTo>
                <a:cubicBezTo>
                  <a:pt x="41599" y="4176922"/>
                  <a:pt x="102619" y="4089963"/>
                  <a:pt x="53789" y="4163209"/>
                </a:cubicBezTo>
                <a:cubicBezTo>
                  <a:pt x="50203" y="4177553"/>
                  <a:pt x="38356" y="4192214"/>
                  <a:pt x="43031" y="4206240"/>
                </a:cubicBezTo>
                <a:cubicBezTo>
                  <a:pt x="47119" y="4218506"/>
                  <a:pt x="66162" y="4218613"/>
                  <a:pt x="75304" y="4227755"/>
                </a:cubicBezTo>
                <a:cubicBezTo>
                  <a:pt x="84446" y="4236897"/>
                  <a:pt x="89647" y="4249270"/>
                  <a:pt x="96819" y="4260028"/>
                </a:cubicBezTo>
                <a:cubicBezTo>
                  <a:pt x="114335" y="4566546"/>
                  <a:pt x="-505" y="4604126"/>
                  <a:pt x="150608" y="4647303"/>
                </a:cubicBezTo>
                <a:cubicBezTo>
                  <a:pt x="164824" y="4651365"/>
                  <a:pt x="179295" y="4654475"/>
                  <a:pt x="193638" y="4658061"/>
                </a:cubicBezTo>
                <a:cubicBezTo>
                  <a:pt x="190052" y="4683162"/>
                  <a:pt x="187853" y="4708501"/>
                  <a:pt x="182880" y="4733364"/>
                </a:cubicBezTo>
                <a:cubicBezTo>
                  <a:pt x="180656" y="4744483"/>
                  <a:pt x="175238" y="4754734"/>
                  <a:pt x="172123" y="4765637"/>
                </a:cubicBezTo>
                <a:cubicBezTo>
                  <a:pt x="168061" y="4779853"/>
                  <a:pt x="165613" y="4794506"/>
                  <a:pt x="161365" y="4808668"/>
                </a:cubicBezTo>
                <a:cubicBezTo>
                  <a:pt x="154848" y="4830391"/>
                  <a:pt x="143579" y="4850843"/>
                  <a:pt x="139850" y="4873214"/>
                </a:cubicBezTo>
                <a:cubicBezTo>
                  <a:pt x="138500" y="4881312"/>
                  <a:pt x="126357" y="4964746"/>
                  <a:pt x="118335" y="4980790"/>
                </a:cubicBezTo>
                <a:cubicBezTo>
                  <a:pt x="113799" y="4989862"/>
                  <a:pt x="103991" y="4995133"/>
                  <a:pt x="96819" y="5002305"/>
                </a:cubicBezTo>
                <a:lnTo>
                  <a:pt x="75304" y="5066851"/>
                </a:lnTo>
                <a:cubicBezTo>
                  <a:pt x="71718" y="5077609"/>
                  <a:pt x="59475" y="5088982"/>
                  <a:pt x="64546" y="5099124"/>
                </a:cubicBezTo>
                <a:lnTo>
                  <a:pt x="75304" y="512064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 rot="-180000">
            <a:off x="4969556" y="1032733"/>
            <a:ext cx="344722" cy="5034579"/>
          </a:xfrm>
          <a:custGeom>
            <a:avLst/>
            <a:gdLst>
              <a:gd name="connsiteX0" fmla="*/ 344722 w 344722"/>
              <a:gd name="connsiteY0" fmla="*/ 0 h 5034579"/>
              <a:gd name="connsiteX1" fmla="*/ 312449 w 344722"/>
              <a:gd name="connsiteY1" fmla="*/ 53788 h 5034579"/>
              <a:gd name="connsiteX2" fmla="*/ 323207 w 344722"/>
              <a:gd name="connsiteY2" fmla="*/ 86061 h 5034579"/>
              <a:gd name="connsiteX3" fmla="*/ 280176 w 344722"/>
              <a:gd name="connsiteY3" fmla="*/ 215153 h 5034579"/>
              <a:gd name="connsiteX4" fmla="*/ 247903 w 344722"/>
              <a:gd name="connsiteY4" fmla="*/ 258184 h 5034579"/>
              <a:gd name="connsiteX5" fmla="*/ 237146 w 344722"/>
              <a:gd name="connsiteY5" fmla="*/ 290457 h 5034579"/>
              <a:gd name="connsiteX6" fmla="*/ 258661 w 344722"/>
              <a:gd name="connsiteY6" fmla="*/ 430306 h 5034579"/>
              <a:gd name="connsiteX7" fmla="*/ 237146 w 344722"/>
              <a:gd name="connsiteY7" fmla="*/ 613186 h 5034579"/>
              <a:gd name="connsiteX8" fmla="*/ 226388 w 344722"/>
              <a:gd name="connsiteY8" fmla="*/ 645459 h 5034579"/>
              <a:gd name="connsiteX9" fmla="*/ 172600 w 344722"/>
              <a:gd name="connsiteY9" fmla="*/ 677732 h 5034579"/>
              <a:gd name="connsiteX10" fmla="*/ 140327 w 344722"/>
              <a:gd name="connsiteY10" fmla="*/ 699247 h 5034579"/>
              <a:gd name="connsiteX11" fmla="*/ 118811 w 344722"/>
              <a:gd name="connsiteY11" fmla="*/ 731520 h 5034579"/>
              <a:gd name="connsiteX12" fmla="*/ 97296 w 344722"/>
              <a:gd name="connsiteY12" fmla="*/ 796066 h 5034579"/>
              <a:gd name="connsiteX13" fmla="*/ 118811 w 344722"/>
              <a:gd name="connsiteY13" fmla="*/ 871369 h 5034579"/>
              <a:gd name="connsiteX14" fmla="*/ 204873 w 344722"/>
              <a:gd name="connsiteY14" fmla="*/ 903642 h 5034579"/>
              <a:gd name="connsiteX15" fmla="*/ 269418 w 344722"/>
              <a:gd name="connsiteY15" fmla="*/ 957431 h 5034579"/>
              <a:gd name="connsiteX16" fmla="*/ 280176 w 344722"/>
              <a:gd name="connsiteY16" fmla="*/ 989704 h 5034579"/>
              <a:gd name="connsiteX17" fmla="*/ 269418 w 344722"/>
              <a:gd name="connsiteY17" fmla="*/ 1129553 h 5034579"/>
              <a:gd name="connsiteX18" fmla="*/ 247903 w 344722"/>
              <a:gd name="connsiteY18" fmla="*/ 1172584 h 5034579"/>
              <a:gd name="connsiteX19" fmla="*/ 269418 w 344722"/>
              <a:gd name="connsiteY19" fmla="*/ 1301675 h 5034579"/>
              <a:gd name="connsiteX20" fmla="*/ 258661 w 344722"/>
              <a:gd name="connsiteY20" fmla="*/ 1495313 h 5034579"/>
              <a:gd name="connsiteX21" fmla="*/ 237146 w 344722"/>
              <a:gd name="connsiteY21" fmla="*/ 1549101 h 5034579"/>
              <a:gd name="connsiteX22" fmla="*/ 226388 w 344722"/>
              <a:gd name="connsiteY22" fmla="*/ 1602889 h 5034579"/>
              <a:gd name="connsiteX23" fmla="*/ 204873 w 344722"/>
              <a:gd name="connsiteY23" fmla="*/ 1667435 h 5034579"/>
              <a:gd name="connsiteX24" fmla="*/ 215630 w 344722"/>
              <a:gd name="connsiteY24" fmla="*/ 1818042 h 5034579"/>
              <a:gd name="connsiteX25" fmla="*/ 226388 w 344722"/>
              <a:gd name="connsiteY25" fmla="*/ 1850315 h 5034579"/>
              <a:gd name="connsiteX26" fmla="*/ 204873 w 344722"/>
              <a:gd name="connsiteY26" fmla="*/ 1990165 h 5034579"/>
              <a:gd name="connsiteX27" fmla="*/ 183357 w 344722"/>
              <a:gd name="connsiteY27" fmla="*/ 2086984 h 5034579"/>
              <a:gd name="connsiteX28" fmla="*/ 194115 w 344722"/>
              <a:gd name="connsiteY28" fmla="*/ 2173045 h 5034579"/>
              <a:gd name="connsiteX29" fmla="*/ 215630 w 344722"/>
              <a:gd name="connsiteY29" fmla="*/ 2248348 h 5034579"/>
              <a:gd name="connsiteX30" fmla="*/ 237146 w 344722"/>
              <a:gd name="connsiteY30" fmla="*/ 2323652 h 5034579"/>
              <a:gd name="connsiteX31" fmla="*/ 226388 w 344722"/>
              <a:gd name="connsiteY31" fmla="*/ 2398955 h 5034579"/>
              <a:gd name="connsiteX32" fmla="*/ 204873 w 344722"/>
              <a:gd name="connsiteY32" fmla="*/ 2420471 h 5034579"/>
              <a:gd name="connsiteX33" fmla="*/ 194115 w 344722"/>
              <a:gd name="connsiteY33" fmla="*/ 2463501 h 5034579"/>
              <a:gd name="connsiteX34" fmla="*/ 204873 w 344722"/>
              <a:gd name="connsiteY34" fmla="*/ 2614108 h 5034579"/>
              <a:gd name="connsiteX35" fmla="*/ 226388 w 344722"/>
              <a:gd name="connsiteY35" fmla="*/ 2678654 h 5034579"/>
              <a:gd name="connsiteX36" fmla="*/ 215630 w 344722"/>
              <a:gd name="connsiteY36" fmla="*/ 2743200 h 5034579"/>
              <a:gd name="connsiteX37" fmla="*/ 194115 w 344722"/>
              <a:gd name="connsiteY37" fmla="*/ 2786231 h 5034579"/>
              <a:gd name="connsiteX38" fmla="*/ 204873 w 344722"/>
              <a:gd name="connsiteY38" fmla="*/ 2861534 h 5034579"/>
              <a:gd name="connsiteX39" fmla="*/ 194115 w 344722"/>
              <a:gd name="connsiteY39" fmla="*/ 2926080 h 5034579"/>
              <a:gd name="connsiteX40" fmla="*/ 204873 w 344722"/>
              <a:gd name="connsiteY40" fmla="*/ 2958353 h 5034579"/>
              <a:gd name="connsiteX41" fmla="*/ 194115 w 344722"/>
              <a:gd name="connsiteY41" fmla="*/ 3119718 h 5034579"/>
              <a:gd name="connsiteX42" fmla="*/ 151084 w 344722"/>
              <a:gd name="connsiteY42" fmla="*/ 3151991 h 5034579"/>
              <a:gd name="connsiteX43" fmla="*/ 129569 w 344722"/>
              <a:gd name="connsiteY43" fmla="*/ 3195021 h 5034579"/>
              <a:gd name="connsiteX44" fmla="*/ 108054 w 344722"/>
              <a:gd name="connsiteY44" fmla="*/ 3227294 h 5034579"/>
              <a:gd name="connsiteX45" fmla="*/ 118811 w 344722"/>
              <a:gd name="connsiteY45" fmla="*/ 3313355 h 5034579"/>
              <a:gd name="connsiteX46" fmla="*/ 140327 w 344722"/>
              <a:gd name="connsiteY46" fmla="*/ 3334871 h 5034579"/>
              <a:gd name="connsiteX47" fmla="*/ 129569 w 344722"/>
              <a:gd name="connsiteY47" fmla="*/ 3420932 h 5034579"/>
              <a:gd name="connsiteX48" fmla="*/ 118811 w 344722"/>
              <a:gd name="connsiteY48" fmla="*/ 3453205 h 5034579"/>
              <a:gd name="connsiteX49" fmla="*/ 108054 w 344722"/>
              <a:gd name="connsiteY49" fmla="*/ 3506993 h 5034579"/>
              <a:gd name="connsiteX50" fmla="*/ 97296 w 344722"/>
              <a:gd name="connsiteY50" fmla="*/ 3646842 h 5034579"/>
              <a:gd name="connsiteX51" fmla="*/ 54266 w 344722"/>
              <a:gd name="connsiteY51" fmla="*/ 3915784 h 5034579"/>
              <a:gd name="connsiteX52" fmla="*/ 65023 w 344722"/>
              <a:gd name="connsiteY52" fmla="*/ 3948057 h 5034579"/>
              <a:gd name="connsiteX53" fmla="*/ 86538 w 344722"/>
              <a:gd name="connsiteY53" fmla="*/ 3980329 h 5034579"/>
              <a:gd name="connsiteX54" fmla="*/ 97296 w 344722"/>
              <a:gd name="connsiteY54" fmla="*/ 4087906 h 5034579"/>
              <a:gd name="connsiteX55" fmla="*/ 86538 w 344722"/>
              <a:gd name="connsiteY55" fmla="*/ 4152452 h 5034579"/>
              <a:gd name="connsiteX56" fmla="*/ 65023 w 344722"/>
              <a:gd name="connsiteY56" fmla="*/ 4195482 h 5034579"/>
              <a:gd name="connsiteX57" fmla="*/ 54266 w 344722"/>
              <a:gd name="connsiteY57" fmla="*/ 4238513 h 5034579"/>
              <a:gd name="connsiteX58" fmla="*/ 65023 w 344722"/>
              <a:gd name="connsiteY58" fmla="*/ 4281544 h 5034579"/>
              <a:gd name="connsiteX59" fmla="*/ 86538 w 344722"/>
              <a:gd name="connsiteY59" fmla="*/ 4313817 h 5034579"/>
              <a:gd name="connsiteX60" fmla="*/ 65023 w 344722"/>
              <a:gd name="connsiteY60" fmla="*/ 4399878 h 5034579"/>
              <a:gd name="connsiteX61" fmla="*/ 54266 w 344722"/>
              <a:gd name="connsiteY61" fmla="*/ 4485939 h 5034579"/>
              <a:gd name="connsiteX62" fmla="*/ 43508 w 344722"/>
              <a:gd name="connsiteY62" fmla="*/ 4518212 h 5034579"/>
              <a:gd name="connsiteX63" fmla="*/ 32750 w 344722"/>
              <a:gd name="connsiteY63" fmla="*/ 4615031 h 5034579"/>
              <a:gd name="connsiteX64" fmla="*/ 21993 w 344722"/>
              <a:gd name="connsiteY64" fmla="*/ 4658061 h 5034579"/>
              <a:gd name="connsiteX65" fmla="*/ 477 w 344722"/>
              <a:gd name="connsiteY65" fmla="*/ 4722607 h 5034579"/>
              <a:gd name="connsiteX66" fmla="*/ 11235 w 344722"/>
              <a:gd name="connsiteY66" fmla="*/ 4819426 h 5034579"/>
              <a:gd name="connsiteX67" fmla="*/ 477 w 344722"/>
              <a:gd name="connsiteY67" fmla="*/ 4970033 h 5034579"/>
              <a:gd name="connsiteX68" fmla="*/ 477 w 344722"/>
              <a:gd name="connsiteY68" fmla="*/ 5034579 h 50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44722" h="5034579">
                <a:moveTo>
                  <a:pt x="344722" y="0"/>
                </a:moveTo>
                <a:cubicBezTo>
                  <a:pt x="333964" y="17929"/>
                  <a:pt x="317520" y="33503"/>
                  <a:pt x="312449" y="53788"/>
                </a:cubicBezTo>
                <a:cubicBezTo>
                  <a:pt x="309699" y="64789"/>
                  <a:pt x="323207" y="74721"/>
                  <a:pt x="323207" y="86061"/>
                </a:cubicBezTo>
                <a:cubicBezTo>
                  <a:pt x="323207" y="198473"/>
                  <a:pt x="338113" y="176529"/>
                  <a:pt x="280176" y="215153"/>
                </a:cubicBezTo>
                <a:cubicBezTo>
                  <a:pt x="269418" y="229497"/>
                  <a:pt x="256798" y="242617"/>
                  <a:pt x="247903" y="258184"/>
                </a:cubicBezTo>
                <a:cubicBezTo>
                  <a:pt x="242277" y="268029"/>
                  <a:pt x="237146" y="279117"/>
                  <a:pt x="237146" y="290457"/>
                </a:cubicBezTo>
                <a:cubicBezTo>
                  <a:pt x="237146" y="373662"/>
                  <a:pt x="240246" y="375064"/>
                  <a:pt x="258661" y="430306"/>
                </a:cubicBezTo>
                <a:cubicBezTo>
                  <a:pt x="254395" y="472965"/>
                  <a:pt x="246656" y="565635"/>
                  <a:pt x="237146" y="613186"/>
                </a:cubicBezTo>
                <a:cubicBezTo>
                  <a:pt x="234922" y="624305"/>
                  <a:pt x="234406" y="637441"/>
                  <a:pt x="226388" y="645459"/>
                </a:cubicBezTo>
                <a:cubicBezTo>
                  <a:pt x="211603" y="660244"/>
                  <a:pt x="190331" y="666650"/>
                  <a:pt x="172600" y="677732"/>
                </a:cubicBezTo>
                <a:cubicBezTo>
                  <a:pt x="161636" y="684584"/>
                  <a:pt x="151085" y="692075"/>
                  <a:pt x="140327" y="699247"/>
                </a:cubicBezTo>
                <a:cubicBezTo>
                  <a:pt x="133155" y="710005"/>
                  <a:pt x="124062" y="719705"/>
                  <a:pt x="118811" y="731520"/>
                </a:cubicBezTo>
                <a:cubicBezTo>
                  <a:pt x="109600" y="752244"/>
                  <a:pt x="97296" y="796066"/>
                  <a:pt x="97296" y="796066"/>
                </a:cubicBezTo>
                <a:cubicBezTo>
                  <a:pt x="104468" y="821167"/>
                  <a:pt x="104330" y="849648"/>
                  <a:pt x="118811" y="871369"/>
                </a:cubicBezTo>
                <a:cubicBezTo>
                  <a:pt x="130063" y="888247"/>
                  <a:pt x="187774" y="899368"/>
                  <a:pt x="204873" y="903642"/>
                </a:cubicBezTo>
                <a:cubicBezTo>
                  <a:pt x="228687" y="919518"/>
                  <a:pt x="252852" y="932581"/>
                  <a:pt x="269418" y="957431"/>
                </a:cubicBezTo>
                <a:cubicBezTo>
                  <a:pt x="275708" y="966866"/>
                  <a:pt x="276590" y="978946"/>
                  <a:pt x="280176" y="989704"/>
                </a:cubicBezTo>
                <a:cubicBezTo>
                  <a:pt x="276590" y="1036320"/>
                  <a:pt x="277543" y="1083510"/>
                  <a:pt x="269418" y="1129553"/>
                </a:cubicBezTo>
                <a:cubicBezTo>
                  <a:pt x="266631" y="1145346"/>
                  <a:pt x="249133" y="1156595"/>
                  <a:pt x="247903" y="1172584"/>
                </a:cubicBezTo>
                <a:cubicBezTo>
                  <a:pt x="243400" y="1231129"/>
                  <a:pt x="254160" y="1255898"/>
                  <a:pt x="269418" y="1301675"/>
                </a:cubicBezTo>
                <a:cubicBezTo>
                  <a:pt x="265832" y="1366221"/>
                  <a:pt x="267022" y="1431210"/>
                  <a:pt x="258661" y="1495313"/>
                </a:cubicBezTo>
                <a:cubicBezTo>
                  <a:pt x="256163" y="1514461"/>
                  <a:pt x="242695" y="1530605"/>
                  <a:pt x="237146" y="1549101"/>
                </a:cubicBezTo>
                <a:cubicBezTo>
                  <a:pt x="231892" y="1566614"/>
                  <a:pt x="231199" y="1585249"/>
                  <a:pt x="226388" y="1602889"/>
                </a:cubicBezTo>
                <a:cubicBezTo>
                  <a:pt x="220421" y="1624769"/>
                  <a:pt x="212045" y="1645920"/>
                  <a:pt x="204873" y="1667435"/>
                </a:cubicBezTo>
                <a:cubicBezTo>
                  <a:pt x="208459" y="1717637"/>
                  <a:pt x="209749" y="1768056"/>
                  <a:pt x="215630" y="1818042"/>
                </a:cubicBezTo>
                <a:cubicBezTo>
                  <a:pt x="216955" y="1829304"/>
                  <a:pt x="226388" y="1838975"/>
                  <a:pt x="226388" y="1850315"/>
                </a:cubicBezTo>
                <a:cubicBezTo>
                  <a:pt x="226388" y="2021281"/>
                  <a:pt x="223285" y="1907308"/>
                  <a:pt x="204873" y="1990165"/>
                </a:cubicBezTo>
                <a:cubicBezTo>
                  <a:pt x="179632" y="2103751"/>
                  <a:pt x="207573" y="2014338"/>
                  <a:pt x="183357" y="2086984"/>
                </a:cubicBezTo>
                <a:cubicBezTo>
                  <a:pt x="186943" y="2115671"/>
                  <a:pt x="189362" y="2144528"/>
                  <a:pt x="194115" y="2173045"/>
                </a:cubicBezTo>
                <a:cubicBezTo>
                  <a:pt x="200839" y="2213389"/>
                  <a:pt x="205401" y="2212546"/>
                  <a:pt x="215630" y="2248348"/>
                </a:cubicBezTo>
                <a:cubicBezTo>
                  <a:pt x="242638" y="2342877"/>
                  <a:pt x="211359" y="2246293"/>
                  <a:pt x="237146" y="2323652"/>
                </a:cubicBezTo>
                <a:cubicBezTo>
                  <a:pt x="233560" y="2348753"/>
                  <a:pt x="234406" y="2374900"/>
                  <a:pt x="226388" y="2398955"/>
                </a:cubicBezTo>
                <a:cubicBezTo>
                  <a:pt x="223181" y="2408577"/>
                  <a:pt x="209409" y="2411399"/>
                  <a:pt x="204873" y="2420471"/>
                </a:cubicBezTo>
                <a:cubicBezTo>
                  <a:pt x="198261" y="2433695"/>
                  <a:pt x="197701" y="2449158"/>
                  <a:pt x="194115" y="2463501"/>
                </a:cubicBezTo>
                <a:cubicBezTo>
                  <a:pt x="197701" y="2513703"/>
                  <a:pt x="197407" y="2564335"/>
                  <a:pt x="204873" y="2614108"/>
                </a:cubicBezTo>
                <a:cubicBezTo>
                  <a:pt x="208237" y="2636536"/>
                  <a:pt x="226388" y="2678654"/>
                  <a:pt x="226388" y="2678654"/>
                </a:cubicBezTo>
                <a:cubicBezTo>
                  <a:pt x="222802" y="2700169"/>
                  <a:pt x="221898" y="2722308"/>
                  <a:pt x="215630" y="2743200"/>
                </a:cubicBezTo>
                <a:cubicBezTo>
                  <a:pt x="211022" y="2758560"/>
                  <a:pt x="195567" y="2770260"/>
                  <a:pt x="194115" y="2786231"/>
                </a:cubicBezTo>
                <a:cubicBezTo>
                  <a:pt x="191820" y="2811483"/>
                  <a:pt x="201287" y="2836433"/>
                  <a:pt x="204873" y="2861534"/>
                </a:cubicBezTo>
                <a:cubicBezTo>
                  <a:pt x="201287" y="2883049"/>
                  <a:pt x="194115" y="2904268"/>
                  <a:pt x="194115" y="2926080"/>
                </a:cubicBezTo>
                <a:cubicBezTo>
                  <a:pt x="194115" y="2937420"/>
                  <a:pt x="204873" y="2947013"/>
                  <a:pt x="204873" y="2958353"/>
                </a:cubicBezTo>
                <a:cubicBezTo>
                  <a:pt x="204873" y="3012261"/>
                  <a:pt x="208543" y="3067777"/>
                  <a:pt x="194115" y="3119718"/>
                </a:cubicBezTo>
                <a:cubicBezTo>
                  <a:pt x="189316" y="3136993"/>
                  <a:pt x="165428" y="3141233"/>
                  <a:pt x="151084" y="3151991"/>
                </a:cubicBezTo>
                <a:cubicBezTo>
                  <a:pt x="143912" y="3166334"/>
                  <a:pt x="137525" y="3181098"/>
                  <a:pt x="129569" y="3195021"/>
                </a:cubicBezTo>
                <a:cubicBezTo>
                  <a:pt x="123154" y="3206247"/>
                  <a:pt x="109225" y="3214418"/>
                  <a:pt x="108054" y="3227294"/>
                </a:cubicBezTo>
                <a:cubicBezTo>
                  <a:pt x="105437" y="3256085"/>
                  <a:pt x="110504" y="3285664"/>
                  <a:pt x="118811" y="3313355"/>
                </a:cubicBezTo>
                <a:cubicBezTo>
                  <a:pt x="121725" y="3323070"/>
                  <a:pt x="133155" y="3327699"/>
                  <a:pt x="140327" y="3334871"/>
                </a:cubicBezTo>
                <a:cubicBezTo>
                  <a:pt x="136741" y="3363558"/>
                  <a:pt x="134741" y="3392488"/>
                  <a:pt x="129569" y="3420932"/>
                </a:cubicBezTo>
                <a:cubicBezTo>
                  <a:pt x="127540" y="3432089"/>
                  <a:pt x="121561" y="3442204"/>
                  <a:pt x="118811" y="3453205"/>
                </a:cubicBezTo>
                <a:cubicBezTo>
                  <a:pt x="114376" y="3470943"/>
                  <a:pt x="111640" y="3489064"/>
                  <a:pt x="108054" y="3506993"/>
                </a:cubicBezTo>
                <a:cubicBezTo>
                  <a:pt x="104468" y="3553609"/>
                  <a:pt x="99963" y="3600164"/>
                  <a:pt x="97296" y="3646842"/>
                </a:cubicBezTo>
                <a:cubicBezTo>
                  <a:pt x="82725" y="3901831"/>
                  <a:pt x="142980" y="3827068"/>
                  <a:pt x="54266" y="3915784"/>
                </a:cubicBezTo>
                <a:cubicBezTo>
                  <a:pt x="57852" y="3926542"/>
                  <a:pt x="59952" y="3937915"/>
                  <a:pt x="65023" y="3948057"/>
                </a:cubicBezTo>
                <a:cubicBezTo>
                  <a:pt x="70805" y="3959621"/>
                  <a:pt x="83631" y="3967731"/>
                  <a:pt x="86538" y="3980329"/>
                </a:cubicBezTo>
                <a:cubicBezTo>
                  <a:pt x="94641" y="4015444"/>
                  <a:pt x="93710" y="4052047"/>
                  <a:pt x="97296" y="4087906"/>
                </a:cubicBezTo>
                <a:cubicBezTo>
                  <a:pt x="93710" y="4109421"/>
                  <a:pt x="92806" y="4131560"/>
                  <a:pt x="86538" y="4152452"/>
                </a:cubicBezTo>
                <a:cubicBezTo>
                  <a:pt x="81930" y="4167812"/>
                  <a:pt x="70654" y="4180467"/>
                  <a:pt x="65023" y="4195482"/>
                </a:cubicBezTo>
                <a:cubicBezTo>
                  <a:pt x="59832" y="4209326"/>
                  <a:pt x="57852" y="4224169"/>
                  <a:pt x="54266" y="4238513"/>
                </a:cubicBezTo>
                <a:cubicBezTo>
                  <a:pt x="57852" y="4252857"/>
                  <a:pt x="59199" y="4267954"/>
                  <a:pt x="65023" y="4281544"/>
                </a:cubicBezTo>
                <a:cubicBezTo>
                  <a:pt x="70116" y="4293428"/>
                  <a:pt x="84934" y="4300988"/>
                  <a:pt x="86538" y="4313817"/>
                </a:cubicBezTo>
                <a:cubicBezTo>
                  <a:pt x="88899" y="4332702"/>
                  <a:pt x="72049" y="4378801"/>
                  <a:pt x="65023" y="4399878"/>
                </a:cubicBezTo>
                <a:cubicBezTo>
                  <a:pt x="61437" y="4428565"/>
                  <a:pt x="59438" y="4457495"/>
                  <a:pt x="54266" y="4485939"/>
                </a:cubicBezTo>
                <a:cubicBezTo>
                  <a:pt x="52238" y="4497096"/>
                  <a:pt x="45372" y="4507027"/>
                  <a:pt x="43508" y="4518212"/>
                </a:cubicBezTo>
                <a:cubicBezTo>
                  <a:pt x="38170" y="4550242"/>
                  <a:pt x="37687" y="4582937"/>
                  <a:pt x="32750" y="4615031"/>
                </a:cubicBezTo>
                <a:cubicBezTo>
                  <a:pt x="30502" y="4629644"/>
                  <a:pt x="26241" y="4643900"/>
                  <a:pt x="21993" y="4658061"/>
                </a:cubicBezTo>
                <a:cubicBezTo>
                  <a:pt x="15476" y="4679784"/>
                  <a:pt x="477" y="4722607"/>
                  <a:pt x="477" y="4722607"/>
                </a:cubicBezTo>
                <a:cubicBezTo>
                  <a:pt x="4063" y="4754880"/>
                  <a:pt x="11235" y="4786954"/>
                  <a:pt x="11235" y="4819426"/>
                </a:cubicBezTo>
                <a:cubicBezTo>
                  <a:pt x="11235" y="4869756"/>
                  <a:pt x="2990" y="4919766"/>
                  <a:pt x="477" y="4970033"/>
                </a:cubicBezTo>
                <a:cubicBezTo>
                  <a:pt x="-597" y="4991521"/>
                  <a:pt x="477" y="5013064"/>
                  <a:pt x="477" y="5034579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5315" y="2751299"/>
            <a:ext cx="1564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CC00"/>
                </a:solidFill>
              </a:rPr>
              <a:t>motor</a:t>
            </a:r>
          </a:p>
          <a:p>
            <a:r>
              <a:rPr lang="en-GB" sz="2400" dirty="0">
                <a:solidFill>
                  <a:srgbClr val="00CC00"/>
                </a:solidFill>
              </a:rPr>
              <a:t>processing</a:t>
            </a:r>
          </a:p>
          <a:p>
            <a:r>
              <a:rPr lang="en-GB" sz="2400" dirty="0">
                <a:solidFill>
                  <a:srgbClr val="00CC00"/>
                </a:solidFill>
              </a:rPr>
              <a:t>(output)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2798" y="2751299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action</a:t>
            </a:r>
          </a:p>
          <a:p>
            <a:r>
              <a:rPr lang="en-GB" sz="2400" dirty="0">
                <a:solidFill>
                  <a:srgbClr val="0000FF"/>
                </a:solidFill>
              </a:rPr>
              <a:t>selection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148080" y="3915784"/>
            <a:ext cx="4436485" cy="73197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9089" y="404377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memory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00921" y="2422264"/>
            <a:ext cx="193638" cy="5352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45575" y="2422264"/>
            <a:ext cx="193638" cy="5352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373248" y="2422264"/>
            <a:ext cx="193638" cy="5352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117903" y="2422264"/>
            <a:ext cx="193638" cy="5352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6813" y="1624866"/>
            <a:ext cx="1725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lots of</a:t>
            </a:r>
          </a:p>
          <a:p>
            <a:r>
              <a:rPr lang="en-GB" sz="2400" dirty="0"/>
              <a:t>visual areas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807283" y="3481428"/>
            <a:ext cx="193638" cy="535224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551937" y="3481428"/>
            <a:ext cx="193638" cy="535224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179610" y="3481428"/>
            <a:ext cx="193638" cy="535224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24265" y="3481428"/>
            <a:ext cx="193638" cy="535224"/>
          </a:xfrm>
          <a:prstGeom prst="ellipse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7087" y="3056543"/>
            <a:ext cx="2162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auditory areas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216" y="344245"/>
            <a:ext cx="755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there is lots of structure at the macroscopic level</a:t>
            </a:r>
          </a:p>
        </p:txBody>
      </p:sp>
    </p:spTree>
    <p:extLst>
      <p:ext uri="{BB962C8B-B14F-4D97-AF65-F5344CB8AC3E}">
        <p14:creationId xmlns:p14="http://schemas.microsoft.com/office/powerpoint/2010/main" val="24959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92F5E-56C4-4C51-8094-DD1F29DC45FF}"/>
              </a:ext>
            </a:extLst>
          </p:cNvPr>
          <p:cNvSpPr txBox="1"/>
          <p:nvPr/>
        </p:nvSpPr>
        <p:spPr>
          <a:xfrm>
            <a:off x="1339620" y="2625698"/>
            <a:ext cx="3123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short term sensory processing</a:t>
            </a:r>
          </a:p>
          <a:p>
            <a:pPr algn="ctr"/>
            <a:r>
              <a:rPr lang="en-US" sz="1800" dirty="0"/>
              <a:t>(what’s in the world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8811E-E556-456F-83C7-8E21D77A078E}"/>
              </a:ext>
            </a:extLst>
          </p:cNvPr>
          <p:cNvSpPr txBox="1"/>
          <p:nvPr/>
        </p:nvSpPr>
        <p:spPr>
          <a:xfrm>
            <a:off x="2701278" y="379165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construct a model</a:t>
            </a:r>
          </a:p>
          <a:p>
            <a:pPr algn="ctr"/>
            <a:r>
              <a:rPr lang="en-US" sz="1800" dirty="0"/>
              <a:t>of the world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9097F-9E73-4A1A-9596-DD3621EE2506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463232" y="2625698"/>
            <a:ext cx="1338217" cy="3231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441382-AC46-45D8-BC0E-B140BF4410E6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>
            <a:off x="2901426" y="3272029"/>
            <a:ext cx="770631" cy="5196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35E0A-06BE-4066-8E41-A8A3D54262F5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3672057" y="2625698"/>
            <a:ext cx="2129392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E4F79F-7550-4DA6-9E05-EAB1EF921A14}"/>
              </a:ext>
            </a:extLst>
          </p:cNvPr>
          <p:cNvSpPr txBox="1"/>
          <p:nvPr/>
        </p:nvSpPr>
        <p:spPr>
          <a:xfrm>
            <a:off x="5801449" y="2441032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choose an 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74750-7EE1-4C9F-8CE2-231182E9E691}"/>
              </a:ext>
            </a:extLst>
          </p:cNvPr>
          <p:cNvSpPr txBox="1"/>
          <p:nvPr/>
        </p:nvSpPr>
        <p:spPr>
          <a:xfrm>
            <a:off x="6384690" y="3791650"/>
            <a:ext cx="1749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execute a motor</a:t>
            </a:r>
          </a:p>
          <a:p>
            <a:pPr algn="ctr"/>
            <a:r>
              <a:rPr lang="en-US" sz="1800" dirty="0"/>
              <a:t>command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B5F2E-4F6F-4DBE-A80D-FC52501F56D0}"/>
              </a:ext>
            </a:extLst>
          </p:cNvPr>
          <p:cNvCxnSpPr>
            <a:stCxn id="15" idx="2"/>
          </p:cNvCxnSpPr>
          <p:nvPr/>
        </p:nvCxnSpPr>
        <p:spPr bwMode="auto">
          <a:xfrm>
            <a:off x="6701696" y="2810364"/>
            <a:ext cx="443811" cy="9812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B46D4-8572-4DAA-B151-FF77B86873BA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 bwMode="auto">
          <a:xfrm flipH="1" flipV="1">
            <a:off x="4463232" y="2948864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reeform 150">
            <a:extLst>
              <a:ext uri="{FF2B5EF4-FFF2-40B4-BE49-F238E27FC236}">
                <a16:creationId xmlns:a16="http://schemas.microsoft.com/office/drawing/2014/main" id="{9E314167-747A-480D-AD14-FA26815489C9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2376451" y="-314336"/>
            <a:ext cx="4422094" cy="8707018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5299 w 9939"/>
              <a:gd name="connsiteY0" fmla="*/ 0 h 10018"/>
              <a:gd name="connsiteX1" fmla="*/ 0 w 9939"/>
              <a:gd name="connsiteY1" fmla="*/ 8985 h 10018"/>
              <a:gd name="connsiteX0" fmla="*/ 5283 w 9967"/>
              <a:gd name="connsiteY0" fmla="*/ 0 h 9992"/>
              <a:gd name="connsiteX1" fmla="*/ 0 w 9967"/>
              <a:gd name="connsiteY1" fmla="*/ 8960 h 9992"/>
              <a:gd name="connsiteX0" fmla="*/ 9139 w 12792"/>
              <a:gd name="connsiteY0" fmla="*/ 0 h 10935"/>
              <a:gd name="connsiteX1" fmla="*/ 0 w 12792"/>
              <a:gd name="connsiteY1" fmla="*/ 9980 h 10935"/>
              <a:gd name="connsiteX0" fmla="*/ 9139 w 12972"/>
              <a:gd name="connsiteY0" fmla="*/ 0 h 10471"/>
              <a:gd name="connsiteX1" fmla="*/ 0 w 12972"/>
              <a:gd name="connsiteY1" fmla="*/ 9980 h 10471"/>
              <a:gd name="connsiteX0" fmla="*/ 9139 w 10449"/>
              <a:gd name="connsiteY0" fmla="*/ 561 h 10828"/>
              <a:gd name="connsiteX1" fmla="*/ 0 w 10449"/>
              <a:gd name="connsiteY1" fmla="*/ 10541 h 10828"/>
              <a:gd name="connsiteX0" fmla="*/ 8116 w 9674"/>
              <a:gd name="connsiteY0" fmla="*/ 523 h 12132"/>
              <a:gd name="connsiteX1" fmla="*/ 0 w 9674"/>
              <a:gd name="connsiteY1" fmla="*/ 11865 h 12132"/>
              <a:gd name="connsiteX0" fmla="*/ 8389 w 11126"/>
              <a:gd name="connsiteY0" fmla="*/ 1070 h 10611"/>
              <a:gd name="connsiteX1" fmla="*/ 0 w 11126"/>
              <a:gd name="connsiteY1" fmla="*/ 10419 h 10611"/>
              <a:gd name="connsiteX0" fmla="*/ 8389 w 16252"/>
              <a:gd name="connsiteY0" fmla="*/ 1006 h 10813"/>
              <a:gd name="connsiteX1" fmla="*/ 0 w 16252"/>
              <a:gd name="connsiteY1" fmla="*/ 10355 h 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2" h="10813">
                <a:moveTo>
                  <a:pt x="8389" y="1006"/>
                </a:moveTo>
                <a:cubicBezTo>
                  <a:pt x="13709" y="-4397"/>
                  <a:pt x="26675" y="13896"/>
                  <a:pt x="0" y="10355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45AA16-7CCE-41AF-8CCA-1029D946D390}"/>
              </a:ext>
            </a:extLst>
          </p:cNvPr>
          <p:cNvSpPr/>
          <p:nvPr/>
        </p:nvSpPr>
        <p:spPr bwMode="auto">
          <a:xfrm>
            <a:off x="831943" y="1451492"/>
            <a:ext cx="7767790" cy="4219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E7624-1C6E-4A05-A381-CBC3C93662C1}"/>
              </a:ext>
            </a:extLst>
          </p:cNvPr>
          <p:cNvSpPr txBox="1"/>
          <p:nvPr/>
        </p:nvSpPr>
        <p:spPr>
          <a:xfrm>
            <a:off x="7576696" y="1690216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1FFCF-3DC4-4B20-A110-1C2331717F56}"/>
              </a:ext>
            </a:extLst>
          </p:cNvPr>
          <p:cNvSpPr txBox="1"/>
          <p:nvPr/>
        </p:nvSpPr>
        <p:spPr>
          <a:xfrm>
            <a:off x="143838" y="1125125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FF"/>
                </a:solidFill>
              </a:rPr>
              <a:t>sensory input</a:t>
            </a:r>
          </a:p>
          <a:p>
            <a:pPr algn="ctr"/>
            <a:r>
              <a:rPr lang="en-US" sz="1800" dirty="0">
                <a:solidFill>
                  <a:srgbClr val="FF00FF"/>
                </a:solidFill>
              </a:rPr>
              <a:t>(sounds, images, etc.)</a:t>
            </a:r>
          </a:p>
        </p:txBody>
      </p:sp>
      <p:sp>
        <p:nvSpPr>
          <p:cNvPr id="28" name="Freeform 150">
            <a:extLst>
              <a:ext uri="{FF2B5EF4-FFF2-40B4-BE49-F238E27FC236}">
                <a16:creationId xmlns:a16="http://schemas.microsoft.com/office/drawing/2014/main" id="{44CD2E87-F068-4B28-836B-ADA39CF1D5D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45309" y="2052256"/>
            <a:ext cx="1225115" cy="547545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7058 w 11169"/>
              <a:gd name="connsiteY0" fmla="*/ 0 h 5461"/>
              <a:gd name="connsiteX1" fmla="*/ 0 w 11169"/>
              <a:gd name="connsiteY1" fmla="*/ 3699 h 5461"/>
              <a:gd name="connsiteX0" fmla="*/ 6319 w 6920"/>
              <a:gd name="connsiteY0" fmla="*/ 0 h 9802"/>
              <a:gd name="connsiteX1" fmla="*/ 0 w 6920"/>
              <a:gd name="connsiteY1" fmla="*/ 6773 h 9802"/>
              <a:gd name="connsiteX0" fmla="*/ 5467 w 7911"/>
              <a:gd name="connsiteY0" fmla="*/ 788 h 5672"/>
              <a:gd name="connsiteX1" fmla="*/ 0 w 7911"/>
              <a:gd name="connsiteY1" fmla="*/ 0 h 5672"/>
              <a:gd name="connsiteX0" fmla="*/ 7065 w 7127"/>
              <a:gd name="connsiteY0" fmla="*/ 1389 h 8782"/>
              <a:gd name="connsiteX1" fmla="*/ 154 w 7127"/>
              <a:gd name="connsiteY1" fmla="*/ 0 h 8782"/>
              <a:gd name="connsiteX0" fmla="*/ 3850 w 4009"/>
              <a:gd name="connsiteY0" fmla="*/ 1520 h 9965"/>
              <a:gd name="connsiteX1" fmla="*/ 386 w 4009"/>
              <a:gd name="connsiteY1" fmla="*/ 0 h 9965"/>
              <a:gd name="connsiteX0" fmla="*/ 8797 w 9277"/>
              <a:gd name="connsiteY0" fmla="*/ 1525 h 7446"/>
              <a:gd name="connsiteX1" fmla="*/ 157 w 9277"/>
              <a:gd name="connsiteY1" fmla="*/ 0 h 7446"/>
              <a:gd name="connsiteX0" fmla="*/ 9728 w 9728"/>
              <a:gd name="connsiteY0" fmla="*/ 2048 h 2954"/>
              <a:gd name="connsiteX1" fmla="*/ 414 w 9728"/>
              <a:gd name="connsiteY1" fmla="*/ 0 h 2954"/>
              <a:gd name="connsiteX0" fmla="*/ 10233 w 10233"/>
              <a:gd name="connsiteY0" fmla="*/ 8354 h 11024"/>
              <a:gd name="connsiteX1" fmla="*/ 413 w 10233"/>
              <a:gd name="connsiteY1" fmla="*/ 0 h 11024"/>
              <a:gd name="connsiteX0" fmla="*/ 12230 w 12230"/>
              <a:gd name="connsiteY0" fmla="*/ 10008 h 12306"/>
              <a:gd name="connsiteX1" fmla="*/ 318 w 12230"/>
              <a:gd name="connsiteY1" fmla="*/ 0 h 12306"/>
              <a:gd name="connsiteX0" fmla="*/ 11912 w 11912"/>
              <a:gd name="connsiteY0" fmla="*/ 10008 h 12047"/>
              <a:gd name="connsiteX1" fmla="*/ 0 w 11912"/>
              <a:gd name="connsiteY1" fmla="*/ 0 h 12047"/>
              <a:gd name="connsiteX0" fmla="*/ 12242 w 12242"/>
              <a:gd name="connsiteY0" fmla="*/ 11407 h 13234"/>
              <a:gd name="connsiteX1" fmla="*/ 0 w 12242"/>
              <a:gd name="connsiteY1" fmla="*/ 0 h 13234"/>
              <a:gd name="connsiteX0" fmla="*/ 12242 w 12242"/>
              <a:gd name="connsiteY0" fmla="*/ 11407 h 11692"/>
              <a:gd name="connsiteX1" fmla="*/ 0 w 12242"/>
              <a:gd name="connsiteY1" fmla="*/ 0 h 11692"/>
              <a:gd name="connsiteX0" fmla="*/ 12242 w 12242"/>
              <a:gd name="connsiteY0" fmla="*/ 11407 h 11634"/>
              <a:gd name="connsiteX1" fmla="*/ 0 w 12242"/>
              <a:gd name="connsiteY1" fmla="*/ 0 h 11634"/>
              <a:gd name="connsiteX0" fmla="*/ 27368 w 27368"/>
              <a:gd name="connsiteY0" fmla="*/ 3790 h 5826"/>
              <a:gd name="connsiteX1" fmla="*/ 0 w 27368"/>
              <a:gd name="connsiteY1" fmla="*/ 0 h 5826"/>
              <a:gd name="connsiteX0" fmla="*/ 10000 w 10000"/>
              <a:gd name="connsiteY0" fmla="*/ 6505 h 24253"/>
              <a:gd name="connsiteX1" fmla="*/ 0 w 10000"/>
              <a:gd name="connsiteY1" fmla="*/ 0 h 24253"/>
              <a:gd name="connsiteX0" fmla="*/ 10000 w 10000"/>
              <a:gd name="connsiteY0" fmla="*/ 6505 h 24253"/>
              <a:gd name="connsiteX1" fmla="*/ 0 w 10000"/>
              <a:gd name="connsiteY1" fmla="*/ 0 h 2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4253">
                <a:moveTo>
                  <a:pt x="10000" y="6505"/>
                </a:moveTo>
                <a:cubicBezTo>
                  <a:pt x="6496" y="8515"/>
                  <a:pt x="244" y="49300"/>
                  <a:pt x="0" y="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22089C-9D87-4F9F-A88C-B5C37B986F4D}"/>
              </a:ext>
            </a:extLst>
          </p:cNvPr>
          <p:cNvCxnSpPr/>
          <p:nvPr/>
        </p:nvCxnSpPr>
        <p:spPr bwMode="auto">
          <a:xfrm>
            <a:off x="2623690" y="3272028"/>
            <a:ext cx="770631" cy="5196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150A8-C148-4827-9D7B-43973840362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471213" y="3062452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 Box 2">
            <a:extLst>
              <a:ext uri="{FF2B5EF4-FFF2-40B4-BE49-F238E27FC236}">
                <a16:creationId xmlns:a16="http://schemas.microsoft.com/office/drawing/2014/main" id="{D7AFEC00-AED3-4A26-9DEE-88261EDD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1. What the brain does (big picture)</a:t>
            </a:r>
          </a:p>
        </p:txBody>
      </p:sp>
    </p:spTree>
    <p:extLst>
      <p:ext uri="{BB962C8B-B14F-4D97-AF65-F5344CB8AC3E}">
        <p14:creationId xmlns:p14="http://schemas.microsoft.com/office/powerpoint/2010/main" val="15217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 animBg="1"/>
      <p:bldP spid="16" grpId="0" animBg="1"/>
      <p:bldP spid="21" grpId="0" animBg="1"/>
      <p:bldP spid="23" grpId="0" animBg="1"/>
      <p:bldP spid="24" grpId="0"/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erebrum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14488"/>
            <a:ext cx="44196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452813" y="228600"/>
            <a:ext cx="2136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Your brain</a:t>
            </a:r>
          </a:p>
        </p:txBody>
      </p:sp>
    </p:spTree>
    <p:extLst>
      <p:ext uri="{BB962C8B-B14F-4D97-AF65-F5344CB8AC3E}">
        <p14:creationId xmlns:p14="http://schemas.microsoft.com/office/powerpoint/2010/main" val="1034320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5"/>
          <p:cNvSpPr>
            <a:spLocks noChangeArrowheads="1"/>
          </p:cNvSpPr>
          <p:nvPr/>
        </p:nvSpPr>
        <p:spPr bwMode="auto">
          <a:xfrm rot="10800000">
            <a:off x="1027113" y="2382838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19" name="Oval 26"/>
          <p:cNvSpPr>
            <a:spLocks noChangeArrowheads="1"/>
          </p:cNvSpPr>
          <p:nvPr/>
        </p:nvSpPr>
        <p:spPr bwMode="auto">
          <a:xfrm rot="10800000">
            <a:off x="1027113" y="2333625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0" name="Oval 27"/>
          <p:cNvSpPr>
            <a:spLocks noChangeArrowheads="1"/>
          </p:cNvSpPr>
          <p:nvPr/>
        </p:nvSpPr>
        <p:spPr bwMode="auto">
          <a:xfrm rot="10800000">
            <a:off x="1027113" y="2284413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1" name="Oval 28"/>
          <p:cNvSpPr>
            <a:spLocks noChangeArrowheads="1"/>
          </p:cNvSpPr>
          <p:nvPr/>
        </p:nvSpPr>
        <p:spPr bwMode="auto">
          <a:xfrm rot="10800000">
            <a:off x="1027113" y="2233613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2" name="Oval 29"/>
          <p:cNvSpPr>
            <a:spLocks noChangeArrowheads="1"/>
          </p:cNvSpPr>
          <p:nvPr/>
        </p:nvSpPr>
        <p:spPr bwMode="auto">
          <a:xfrm rot="10800000">
            <a:off x="1027113" y="2184400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3" name="Oval 30"/>
          <p:cNvSpPr>
            <a:spLocks noChangeArrowheads="1"/>
          </p:cNvSpPr>
          <p:nvPr/>
        </p:nvSpPr>
        <p:spPr bwMode="auto">
          <a:xfrm rot="10800000">
            <a:off x="1027113" y="2135188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4" name="Oval 31"/>
          <p:cNvSpPr>
            <a:spLocks noChangeArrowheads="1"/>
          </p:cNvSpPr>
          <p:nvPr/>
        </p:nvSpPr>
        <p:spPr bwMode="auto">
          <a:xfrm rot="10800000">
            <a:off x="1027113" y="2084388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5" name="Text Box 3"/>
          <p:cNvSpPr txBox="1">
            <a:spLocks noChangeArrowheads="1"/>
          </p:cNvSpPr>
          <p:nvPr/>
        </p:nvSpPr>
        <p:spPr bwMode="auto">
          <a:xfrm>
            <a:off x="2568575" y="228600"/>
            <a:ext cx="390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Your cortex unfolded</a:t>
            </a:r>
          </a:p>
        </p:txBody>
      </p:sp>
      <p:sp>
        <p:nvSpPr>
          <p:cNvPr id="60426" name="Oval 8"/>
          <p:cNvSpPr>
            <a:spLocks noChangeArrowheads="1"/>
          </p:cNvSpPr>
          <p:nvPr/>
        </p:nvSpPr>
        <p:spPr bwMode="auto">
          <a:xfrm>
            <a:off x="3219450" y="4343400"/>
            <a:ext cx="2047875" cy="19145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7" name="Line 9"/>
          <p:cNvSpPr>
            <a:spLocks noChangeShapeType="1"/>
          </p:cNvSpPr>
          <p:nvPr/>
        </p:nvSpPr>
        <p:spPr bwMode="auto">
          <a:xfrm>
            <a:off x="4362450" y="3048000"/>
            <a:ext cx="332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8" name="Text Box 10"/>
          <p:cNvSpPr txBox="1">
            <a:spLocks noChangeArrowheads="1"/>
          </p:cNvSpPr>
          <p:nvPr/>
        </p:nvSpPr>
        <p:spPr bwMode="auto">
          <a:xfrm>
            <a:off x="5467350" y="2622550"/>
            <a:ext cx="111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~30 cm</a:t>
            </a: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>
            <a:off x="2362200" y="3552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rot="10800000">
            <a:off x="2360613" y="4084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1701800" y="3184525"/>
            <a:ext cx="118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~0.5 cm</a:t>
            </a: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1181100" y="1762125"/>
            <a:ext cx="1571625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268288" y="1298575"/>
            <a:ext cx="7011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neocortex (sensory and motor processing, cognition)</a:t>
            </a:r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5715000" y="4794250"/>
            <a:ext cx="3429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subcortical structures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(emotions, reward,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homeostasis, much much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more)</a:t>
            </a:r>
          </a:p>
        </p:txBody>
      </p:sp>
      <p:sp>
        <p:nvSpPr>
          <p:cNvPr id="60435" name="Text Box 32"/>
          <p:cNvSpPr txBox="1">
            <a:spLocks noChangeArrowheads="1"/>
          </p:cNvSpPr>
          <p:nvPr/>
        </p:nvSpPr>
        <p:spPr bwMode="auto">
          <a:xfrm>
            <a:off x="7737475" y="20891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 layers</a:t>
            </a:r>
          </a:p>
        </p:txBody>
      </p:sp>
      <p:sp>
        <p:nvSpPr>
          <p:cNvPr id="60436" name="Freeform 33"/>
          <p:cNvSpPr>
            <a:spLocks/>
          </p:cNvSpPr>
          <p:nvPr/>
        </p:nvSpPr>
        <p:spPr bwMode="auto">
          <a:xfrm>
            <a:off x="7800975" y="2524125"/>
            <a:ext cx="600075" cy="704850"/>
          </a:xfrm>
          <a:custGeom>
            <a:avLst/>
            <a:gdLst>
              <a:gd name="T0" fmla="*/ 2147483646 w 378"/>
              <a:gd name="T1" fmla="*/ 0 h 444"/>
              <a:gd name="T2" fmla="*/ 0 w 378"/>
              <a:gd name="T3" fmla="*/ 2147483646 h 444"/>
              <a:gd name="T4" fmla="*/ 0 60000 65536"/>
              <a:gd name="T5" fmla="*/ 0 60000 65536"/>
              <a:gd name="T6" fmla="*/ 0 w 378"/>
              <a:gd name="T7" fmla="*/ 0 h 444"/>
              <a:gd name="T8" fmla="*/ 378 w 378"/>
              <a:gd name="T9" fmla="*/ 444 h 4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444">
                <a:moveTo>
                  <a:pt x="378" y="0"/>
                </a:moveTo>
                <a:cubicBezTo>
                  <a:pt x="378" y="234"/>
                  <a:pt x="330" y="432"/>
                  <a:pt x="0" y="444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7" name="Freeform 34"/>
          <p:cNvSpPr>
            <a:spLocks/>
          </p:cNvSpPr>
          <p:nvPr/>
        </p:nvSpPr>
        <p:spPr bwMode="auto">
          <a:xfrm>
            <a:off x="5305425" y="5070475"/>
            <a:ext cx="409575" cy="434975"/>
          </a:xfrm>
          <a:custGeom>
            <a:avLst/>
            <a:gdLst>
              <a:gd name="T0" fmla="*/ 2147483646 w 258"/>
              <a:gd name="T1" fmla="*/ 2147483646 h 274"/>
              <a:gd name="T2" fmla="*/ 2147483646 w 258"/>
              <a:gd name="T3" fmla="*/ 2147483646 h 274"/>
              <a:gd name="T4" fmla="*/ 2147483646 w 258"/>
              <a:gd name="T5" fmla="*/ 2147483646 h 274"/>
              <a:gd name="T6" fmla="*/ 2147483646 w 258"/>
              <a:gd name="T7" fmla="*/ 2147483646 h 274"/>
              <a:gd name="T8" fmla="*/ 2147483646 w 258"/>
              <a:gd name="T9" fmla="*/ 2147483646 h 274"/>
              <a:gd name="T10" fmla="*/ 2147483646 w 258"/>
              <a:gd name="T11" fmla="*/ 2147483646 h 274"/>
              <a:gd name="T12" fmla="*/ 0 w 258"/>
              <a:gd name="T13" fmla="*/ 2147483646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8"/>
              <a:gd name="T22" fmla="*/ 0 h 274"/>
              <a:gd name="T23" fmla="*/ 258 w 258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8" h="274">
                <a:moveTo>
                  <a:pt x="258" y="16"/>
                </a:moveTo>
                <a:cubicBezTo>
                  <a:pt x="201" y="11"/>
                  <a:pt x="140" y="0"/>
                  <a:pt x="90" y="34"/>
                </a:cubicBezTo>
                <a:cubicBezTo>
                  <a:pt x="56" y="84"/>
                  <a:pt x="85" y="104"/>
                  <a:pt x="126" y="136"/>
                </a:cubicBezTo>
                <a:cubicBezTo>
                  <a:pt x="137" y="145"/>
                  <a:pt x="162" y="160"/>
                  <a:pt x="162" y="160"/>
                </a:cubicBezTo>
                <a:cubicBezTo>
                  <a:pt x="190" y="201"/>
                  <a:pt x="181" y="182"/>
                  <a:pt x="192" y="214"/>
                </a:cubicBezTo>
                <a:cubicBezTo>
                  <a:pt x="188" y="226"/>
                  <a:pt x="192" y="246"/>
                  <a:pt x="180" y="250"/>
                </a:cubicBezTo>
                <a:cubicBezTo>
                  <a:pt x="113" y="272"/>
                  <a:pt x="79" y="274"/>
                  <a:pt x="0" y="2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 animBg="1"/>
      <p:bldP spid="60434" grpId="0"/>
      <p:bldP spid="604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2"/>
          <p:cNvSpPr>
            <a:spLocks noChangeArrowheads="1"/>
          </p:cNvSpPr>
          <p:nvPr/>
        </p:nvSpPr>
        <p:spPr bwMode="auto">
          <a:xfrm rot="10800000">
            <a:off x="1027113" y="2382838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 rot="10800000">
            <a:off x="1027113" y="2333625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 rot="10800000">
            <a:off x="1027113" y="2284413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 rot="10800000">
            <a:off x="1027113" y="2233613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 rot="10800000">
            <a:off x="1027113" y="2184400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 rot="10800000">
            <a:off x="1027113" y="2135188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 rot="10800000">
            <a:off x="1027113" y="2084388"/>
            <a:ext cx="6686550" cy="18954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568575" y="228600"/>
            <a:ext cx="390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Your cortex unfolded</a:t>
            </a:r>
          </a:p>
        </p:txBody>
      </p:sp>
      <p:grpSp>
        <p:nvGrpSpPr>
          <p:cNvPr id="62474" name="Group 32"/>
          <p:cNvGrpSpPr>
            <a:grpSpLocks/>
          </p:cNvGrpSpPr>
          <p:nvPr/>
        </p:nvGrpSpPr>
        <p:grpSpPr bwMode="auto">
          <a:xfrm>
            <a:off x="5662613" y="3478213"/>
            <a:ext cx="169862" cy="173037"/>
            <a:chOff x="423" y="2917"/>
            <a:chExt cx="161" cy="157"/>
          </a:xfrm>
        </p:grpSpPr>
        <p:sp>
          <p:nvSpPr>
            <p:cNvPr id="62477" name="Rectangle 22"/>
            <p:cNvSpPr>
              <a:spLocks noChangeArrowheads="1"/>
            </p:cNvSpPr>
            <p:nvPr/>
          </p:nvSpPr>
          <p:spPr bwMode="auto">
            <a:xfrm>
              <a:off x="425" y="2921"/>
              <a:ext cx="113" cy="1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8" name="Rectangle 23"/>
            <p:cNvSpPr>
              <a:spLocks noChangeArrowheads="1"/>
            </p:cNvSpPr>
            <p:nvPr/>
          </p:nvSpPr>
          <p:spPr bwMode="auto">
            <a:xfrm>
              <a:off x="470" y="2964"/>
              <a:ext cx="114" cy="1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9" name="Line 24"/>
            <p:cNvSpPr>
              <a:spLocks noChangeShapeType="1"/>
            </p:cNvSpPr>
            <p:nvPr/>
          </p:nvSpPr>
          <p:spPr bwMode="auto">
            <a:xfrm>
              <a:off x="423" y="3031"/>
              <a:ext cx="44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0" name="Line 29"/>
            <p:cNvSpPr>
              <a:spLocks noChangeShapeType="1"/>
            </p:cNvSpPr>
            <p:nvPr/>
          </p:nvSpPr>
          <p:spPr bwMode="auto">
            <a:xfrm>
              <a:off x="425" y="2920"/>
              <a:ext cx="44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1" name="Line 30"/>
            <p:cNvSpPr>
              <a:spLocks noChangeShapeType="1"/>
            </p:cNvSpPr>
            <p:nvPr/>
          </p:nvSpPr>
          <p:spPr bwMode="auto">
            <a:xfrm>
              <a:off x="539" y="2917"/>
              <a:ext cx="44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2" name="Line 31"/>
            <p:cNvSpPr>
              <a:spLocks noChangeShapeType="1"/>
            </p:cNvSpPr>
            <p:nvPr/>
          </p:nvSpPr>
          <p:spPr bwMode="auto">
            <a:xfrm>
              <a:off x="538" y="3030"/>
              <a:ext cx="44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2475" name="Freeform 33"/>
          <p:cNvSpPr>
            <a:spLocks/>
          </p:cNvSpPr>
          <p:nvPr/>
        </p:nvSpPr>
        <p:spPr bwMode="auto">
          <a:xfrm flipV="1">
            <a:off x="5886450" y="3562350"/>
            <a:ext cx="600075" cy="704850"/>
          </a:xfrm>
          <a:custGeom>
            <a:avLst/>
            <a:gdLst>
              <a:gd name="T0" fmla="*/ 2147483646 w 378"/>
              <a:gd name="T1" fmla="*/ 0 h 444"/>
              <a:gd name="T2" fmla="*/ 0 w 378"/>
              <a:gd name="T3" fmla="*/ 2147483646 h 444"/>
              <a:gd name="T4" fmla="*/ 0 60000 65536"/>
              <a:gd name="T5" fmla="*/ 0 60000 65536"/>
              <a:gd name="T6" fmla="*/ 0 w 378"/>
              <a:gd name="T7" fmla="*/ 0 h 444"/>
              <a:gd name="T8" fmla="*/ 378 w 378"/>
              <a:gd name="T9" fmla="*/ 444 h 4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444">
                <a:moveTo>
                  <a:pt x="378" y="0"/>
                </a:moveTo>
                <a:cubicBezTo>
                  <a:pt x="378" y="234"/>
                  <a:pt x="330" y="432"/>
                  <a:pt x="0" y="444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76" name="Text Box 34"/>
          <p:cNvSpPr txBox="1">
            <a:spLocks noChangeArrowheads="1"/>
          </p:cNvSpPr>
          <p:nvPr/>
        </p:nvSpPr>
        <p:spPr bwMode="auto">
          <a:xfrm>
            <a:off x="6251575" y="4308475"/>
            <a:ext cx="26057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cubic millimeter,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~10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-3</a:t>
            </a:r>
            <a:r>
              <a:rPr lang="en-US" altLang="en-US" sz="2400" dirty="0">
                <a:latin typeface="Times New Roman" panose="02020603050405020304" pitchFamily="18" charset="0"/>
              </a:rPr>
              <a:t> grams</a:t>
            </a:r>
          </a:p>
        </p:txBody>
      </p:sp>
    </p:spTree>
    <p:extLst>
      <p:ext uri="{BB962C8B-B14F-4D97-AF65-F5344CB8AC3E}">
        <p14:creationId xmlns:p14="http://schemas.microsoft.com/office/powerpoint/2010/main" val="3281645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7000" y="155575"/>
            <a:ext cx="373852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mm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of cortex: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50,000 neurons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1000 connections/neuron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(=&gt; 50 million connections)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 km of axons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whole brain  (2 kg):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</a:rPr>
              <a:t> neurons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14</a:t>
            </a:r>
            <a:r>
              <a:rPr lang="en-US" altLang="en-US" sz="2400" dirty="0">
                <a:latin typeface="Times New Roman" panose="02020603050405020304" pitchFamily="18" charset="0"/>
              </a:rPr>
              <a:t> connections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8 million km of axons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 watts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441950" y="155575"/>
            <a:ext cx="358463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mm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of a CPU: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million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 connections/transistor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(=&gt; 2 million connections)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.002 km of 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whole CPU: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9</a:t>
            </a:r>
            <a:r>
              <a:rPr lang="en-US" altLang="en-US" sz="2400" dirty="0">
                <a:latin typeface="Times New Roman" panose="02020603050405020304" pitchFamily="18" charset="0"/>
              </a:rPr>
              <a:t>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9</a:t>
            </a:r>
            <a:r>
              <a:rPr lang="en-US" altLang="en-US" sz="2400" dirty="0">
                <a:latin typeface="Times New Roman" panose="02020603050405020304" pitchFamily="18" charset="0"/>
              </a:rPr>
              <a:t> connections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 km of 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scaled to brain: MWs</a:t>
            </a:r>
          </a:p>
        </p:txBody>
      </p:sp>
    </p:spTree>
    <p:extLst>
      <p:ext uri="{BB962C8B-B14F-4D97-AF65-F5344CB8AC3E}">
        <p14:creationId xmlns:p14="http://schemas.microsoft.com/office/powerpoint/2010/main" val="9531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7000" y="155575"/>
            <a:ext cx="373852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mm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of cortex: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50,000 neurons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1000 connections/neuron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(=&gt; 50 million connections)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 km of axons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whole brain  (2 kg):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</a:rPr>
              <a:t> neurons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connections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 million km of axons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20 watts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441950" y="155575"/>
            <a:ext cx="358463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mm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of a CPU: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million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 connections/transistor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(=&gt; 2 million connections)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.002 km of 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whole CPU: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9</a:t>
            </a:r>
            <a:r>
              <a:rPr lang="en-US" altLang="en-US" sz="2400" dirty="0">
                <a:latin typeface="Times New Roman" panose="02020603050405020304" pitchFamily="18" charset="0"/>
              </a:rPr>
              <a:t>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connections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 km of 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scaled to brain: MW</a:t>
            </a:r>
          </a:p>
        </p:txBody>
      </p:sp>
    </p:spTree>
    <p:extLst>
      <p:ext uri="{BB962C8B-B14F-4D97-AF65-F5344CB8AC3E}">
        <p14:creationId xmlns:p14="http://schemas.microsoft.com/office/powerpoint/2010/main" val="3999315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7000" y="155575"/>
            <a:ext cx="373852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mm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of cortex: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50,000 neurons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1000 connections/neuron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(=&gt; 50 million connections)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 km of axons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whole brain  (2 kg):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</a:rPr>
              <a:t> neurons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connections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 million km of axons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FF"/>
                </a:solidFill>
                <a:latin typeface="Times New Roman" panose="02020603050405020304" pitchFamily="18" charset="0"/>
              </a:rPr>
              <a:t>20 watts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441950" y="155575"/>
            <a:ext cx="358463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mm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of a CPU: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 million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 connections/transistor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(=&gt; 2 million connections)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.002 km of 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whole CPU: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9</a:t>
            </a:r>
            <a:r>
              <a:rPr lang="en-US" altLang="en-US" sz="2400" dirty="0">
                <a:latin typeface="Times New Roman" panose="02020603050405020304" pitchFamily="18" charset="0"/>
              </a:rPr>
              <a:t>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connections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 km of 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FF"/>
                </a:solidFill>
                <a:latin typeface="Times New Roman" panose="02020603050405020304" pitchFamily="18" charset="0"/>
              </a:rPr>
              <a:t>scaled to brain: MWs</a:t>
            </a:r>
          </a:p>
        </p:txBody>
      </p:sp>
    </p:spTree>
    <p:extLst>
      <p:ext uri="{BB962C8B-B14F-4D97-AF65-F5344CB8AC3E}">
        <p14:creationId xmlns:p14="http://schemas.microsoft.com/office/powerpoint/2010/main" val="3995878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362075"/>
            <a:ext cx="5486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Line 9"/>
          <p:cNvSpPr>
            <a:spLocks noChangeShapeType="1"/>
          </p:cNvSpPr>
          <p:nvPr/>
        </p:nvSpPr>
        <p:spPr bwMode="auto">
          <a:xfrm flipV="1">
            <a:off x="4495800" y="5924550"/>
            <a:ext cx="2724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2" name="Text Box 10"/>
          <p:cNvSpPr txBox="1">
            <a:spLocks noChangeArrowheads="1"/>
          </p:cNvSpPr>
          <p:nvPr/>
        </p:nvSpPr>
        <p:spPr bwMode="auto">
          <a:xfrm>
            <a:off x="5146675" y="5975350"/>
            <a:ext cx="16233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10 microns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.01 mm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2193925" y="250825"/>
            <a:ext cx="4703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There are about 10 billion cubes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this size in your brain!</a:t>
            </a:r>
          </a:p>
        </p:txBody>
      </p:sp>
    </p:spTree>
    <p:extLst>
      <p:ext uri="{BB962C8B-B14F-4D97-AF65-F5344CB8AC3E}">
        <p14:creationId xmlns:p14="http://schemas.microsoft.com/office/powerpoint/2010/main" val="339644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7AFEC00-AED3-4A26-9DEE-88261EDD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2. How it does it, sort of (micro picture)</a:t>
            </a:r>
          </a:p>
          <a:p>
            <a:endParaRPr lang="en-US" dirty="0"/>
          </a:p>
          <a:p>
            <a:r>
              <a:rPr lang="en-US" dirty="0"/>
              <a:t>That was a whirlwind tour.</a:t>
            </a:r>
          </a:p>
          <a:p>
            <a:endParaRPr lang="en-US" dirty="0"/>
          </a:p>
          <a:p>
            <a:r>
              <a:rPr lang="en-US" dirty="0"/>
              <a:t>Things to remember: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brain computes by passing spikes between neurons.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weights are learned, and the brain eventually does useful stuff.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There are lots of neurons in the human brain (10</a:t>
            </a:r>
            <a:r>
              <a:rPr lang="en-US" baseline="30000" dirty="0"/>
              <a:t>11</a:t>
            </a:r>
            <a:r>
              <a:rPr lang="en-US" dirty="0"/>
              <a:t>).</a:t>
            </a:r>
          </a:p>
          <a:p>
            <a:pPr marL="457200" indent="-457200">
              <a:buFontTx/>
              <a:buChar char="-"/>
            </a:pPr>
            <a:r>
              <a:rPr lang="en-US" dirty="0"/>
              <a:t>And even more synapses (10</a:t>
            </a:r>
            <a:r>
              <a:rPr lang="en-US" baseline="30000" dirty="0"/>
              <a:t>14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497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7AFEC00-AED3-4A26-9DEE-88261EDD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2. How it does it, sort of (micro picture)</a:t>
            </a:r>
          </a:p>
          <a:p>
            <a:endParaRPr lang="en-US" dirty="0"/>
          </a:p>
          <a:p>
            <a:r>
              <a:rPr lang="en-US" dirty="0"/>
              <a:t>For the neuroscientists, that should have been mainly review.</a:t>
            </a:r>
          </a:p>
          <a:p>
            <a:endParaRPr lang="en-US" dirty="0"/>
          </a:p>
          <a:p>
            <a:r>
              <a:rPr lang="en-US" dirty="0"/>
              <a:t>For the machine learners, that should have looked very familiar.</a:t>
            </a:r>
          </a:p>
          <a:p>
            <a:endParaRPr lang="en-US" dirty="0"/>
          </a:p>
          <a:p>
            <a:r>
              <a:rPr lang="en-US" dirty="0"/>
              <a:t>The brain is just a giant recurrent network!</a:t>
            </a:r>
          </a:p>
          <a:p>
            <a:r>
              <a:rPr lang="en-US" dirty="0"/>
              <a:t>To make it work, all you have to do is train it!</a:t>
            </a:r>
          </a:p>
        </p:txBody>
      </p:sp>
    </p:spTree>
    <p:extLst>
      <p:ext uri="{BB962C8B-B14F-4D97-AF65-F5344CB8AC3E}">
        <p14:creationId xmlns:p14="http://schemas.microsoft.com/office/powerpoint/2010/main" val="217545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C61E2B-A7ED-4DBA-97B1-8949D29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				Outline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the brain does (big picture)</a:t>
            </a:r>
          </a:p>
          <a:p>
            <a:pPr marL="514350" indent="-514350">
              <a:buAutoNum type="arabicPeriod"/>
            </a:pPr>
            <a:r>
              <a:rPr lang="en-US" dirty="0"/>
              <a:t>How it does it, sort of (micro picture)</a:t>
            </a:r>
          </a:p>
          <a:p>
            <a:pPr marL="514350" indent="-514350">
              <a:buAutoNum type="arabicPeriod"/>
            </a:pPr>
            <a:r>
              <a:rPr lang="en-US" dirty="0"/>
              <a:t>What you’ll get out of this course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Facts</a:t>
            </a:r>
          </a:p>
          <a:p>
            <a:r>
              <a:rPr lang="en-US" dirty="0"/>
              <a:t>Facts</a:t>
            </a:r>
          </a:p>
          <a:p>
            <a:r>
              <a:rPr lang="en-US" dirty="0"/>
              <a:t>More facts</a:t>
            </a:r>
          </a:p>
          <a:p>
            <a:endParaRPr lang="en-US" dirty="0"/>
          </a:p>
          <a:p>
            <a:r>
              <a:rPr lang="en-US" dirty="0"/>
              <a:t>You will be inundated with facts.</a:t>
            </a:r>
          </a:p>
          <a:p>
            <a:r>
              <a:rPr lang="en-US" dirty="0"/>
              <a:t>And they’ll come in the wrong order.</a:t>
            </a:r>
          </a:p>
          <a:p>
            <a:r>
              <a:rPr lang="en-US" dirty="0"/>
              <a:t>That’s because we have no clue how the brain works.</a:t>
            </a:r>
          </a:p>
          <a:p>
            <a:r>
              <a:rPr lang="en-US" dirty="0">
                <a:solidFill>
                  <a:srgbClr val="FF0000"/>
                </a:solidFill>
              </a:rPr>
              <a:t>We don’t even know what “how the brain works” means.</a:t>
            </a:r>
          </a:p>
        </p:txBody>
      </p:sp>
    </p:spTree>
    <p:extLst>
      <p:ext uri="{BB962C8B-B14F-4D97-AF65-F5344CB8AC3E}">
        <p14:creationId xmlns:p14="http://schemas.microsoft.com/office/powerpoint/2010/main" val="5238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92F5E-56C4-4C51-8094-DD1F29DC45FF}"/>
              </a:ext>
            </a:extLst>
          </p:cNvPr>
          <p:cNvSpPr txBox="1"/>
          <p:nvPr/>
        </p:nvSpPr>
        <p:spPr>
          <a:xfrm>
            <a:off x="255162" y="287938"/>
            <a:ext cx="3123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short term sensory processing</a:t>
            </a:r>
          </a:p>
          <a:p>
            <a:pPr algn="ctr"/>
            <a:r>
              <a:rPr lang="en-US" sz="1800" dirty="0"/>
              <a:t>(what’s in the world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8811E-E556-456F-83C7-8E21D77A078E}"/>
              </a:ext>
            </a:extLst>
          </p:cNvPr>
          <p:cNvSpPr txBox="1"/>
          <p:nvPr/>
        </p:nvSpPr>
        <p:spPr>
          <a:xfrm>
            <a:off x="255162" y="1322733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construct a model</a:t>
            </a:r>
          </a:p>
          <a:p>
            <a:pPr algn="ctr"/>
            <a:r>
              <a:rPr lang="en-US" sz="1800" dirty="0"/>
              <a:t>of the world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4F79F-7550-4DA6-9E05-EAB1EF921A14}"/>
              </a:ext>
            </a:extLst>
          </p:cNvPr>
          <p:cNvSpPr txBox="1"/>
          <p:nvPr/>
        </p:nvSpPr>
        <p:spPr>
          <a:xfrm>
            <a:off x="255162" y="2378794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choose an 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74750-7EE1-4C9F-8CE2-231182E9E691}"/>
              </a:ext>
            </a:extLst>
          </p:cNvPr>
          <p:cNvSpPr txBox="1"/>
          <p:nvPr/>
        </p:nvSpPr>
        <p:spPr>
          <a:xfrm>
            <a:off x="255162" y="3434315"/>
            <a:ext cx="1749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execute a motor</a:t>
            </a:r>
          </a:p>
          <a:p>
            <a:pPr algn="ctr"/>
            <a:r>
              <a:rPr lang="en-US" sz="1800" dirty="0"/>
              <a:t>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9E98-6ECD-4960-B4F9-BEB6698DEC18}"/>
              </a:ext>
            </a:extLst>
          </p:cNvPr>
          <p:cNvSpPr txBox="1"/>
          <p:nvPr/>
        </p:nvSpPr>
        <p:spPr>
          <a:xfrm>
            <a:off x="3609892" y="287938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latent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35BAB-EC04-4E9E-A5EC-BBBADB2C5F86}"/>
              </a:ext>
            </a:extLst>
          </p:cNvPr>
          <p:cNvSpPr txBox="1"/>
          <p:nvPr/>
        </p:nvSpPr>
        <p:spPr>
          <a:xfrm>
            <a:off x="3609892" y="1148630"/>
            <a:ext cx="5278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attach meaning and relationships</a:t>
            </a:r>
          </a:p>
          <a:p>
            <a:r>
              <a:rPr lang="en-US" dirty="0"/>
              <a:t>to latent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57B86-4527-48BB-A4C1-0410C9F47389}"/>
              </a:ext>
            </a:extLst>
          </p:cNvPr>
          <p:cNvSpPr txBox="1"/>
          <p:nvPr/>
        </p:nvSpPr>
        <p:spPr>
          <a:xfrm>
            <a:off x="3609892" y="2088962"/>
            <a:ext cx="510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all know what that means, but it’s incredibly hard (RL)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62068-9311-4311-B2EC-239466532288}"/>
              </a:ext>
            </a:extLst>
          </p:cNvPr>
          <p:cNvSpPr txBox="1"/>
          <p:nvPr/>
        </p:nvSpPr>
        <p:spPr>
          <a:xfrm>
            <a:off x="3609892" y="3284787"/>
            <a:ext cx="510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appropriate muscles, at the right time. </a:t>
            </a:r>
          </a:p>
        </p:txBody>
      </p:sp>
    </p:spTree>
    <p:extLst>
      <p:ext uri="{BB962C8B-B14F-4D97-AF65-F5344CB8AC3E}">
        <p14:creationId xmlns:p14="http://schemas.microsoft.com/office/powerpoint/2010/main" val="16206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92F5E-56C4-4C51-8094-DD1F29DC45FF}"/>
              </a:ext>
            </a:extLst>
          </p:cNvPr>
          <p:cNvSpPr txBox="1"/>
          <p:nvPr/>
        </p:nvSpPr>
        <p:spPr>
          <a:xfrm>
            <a:off x="1339620" y="2625698"/>
            <a:ext cx="3123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short term sensory processing</a:t>
            </a:r>
          </a:p>
          <a:p>
            <a:pPr algn="ctr"/>
            <a:r>
              <a:rPr lang="en-US" sz="1800" dirty="0"/>
              <a:t>(what’s in the world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8811E-E556-456F-83C7-8E21D77A078E}"/>
              </a:ext>
            </a:extLst>
          </p:cNvPr>
          <p:cNvSpPr txBox="1"/>
          <p:nvPr/>
        </p:nvSpPr>
        <p:spPr>
          <a:xfrm>
            <a:off x="2701278" y="379165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construct a model</a:t>
            </a:r>
          </a:p>
          <a:p>
            <a:pPr algn="ctr"/>
            <a:r>
              <a:rPr lang="en-US" sz="1800" dirty="0"/>
              <a:t>of the world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9097F-9E73-4A1A-9596-DD3621EE2506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463232" y="2625698"/>
            <a:ext cx="1338217" cy="3231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441382-AC46-45D8-BC0E-B140BF4410E6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>
            <a:off x="2901426" y="3272029"/>
            <a:ext cx="770631" cy="5196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35E0A-06BE-4066-8E41-A8A3D54262F5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3672057" y="2625698"/>
            <a:ext cx="2129392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E4F79F-7550-4DA6-9E05-EAB1EF921A14}"/>
              </a:ext>
            </a:extLst>
          </p:cNvPr>
          <p:cNvSpPr txBox="1"/>
          <p:nvPr/>
        </p:nvSpPr>
        <p:spPr>
          <a:xfrm>
            <a:off x="5801449" y="2441032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choose an 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74750-7EE1-4C9F-8CE2-231182E9E691}"/>
              </a:ext>
            </a:extLst>
          </p:cNvPr>
          <p:cNvSpPr txBox="1"/>
          <p:nvPr/>
        </p:nvSpPr>
        <p:spPr>
          <a:xfrm>
            <a:off x="6384690" y="3791650"/>
            <a:ext cx="1749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execute a motor</a:t>
            </a:r>
          </a:p>
          <a:p>
            <a:pPr algn="ctr"/>
            <a:r>
              <a:rPr lang="en-US" sz="1800" dirty="0"/>
              <a:t>command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B5F2E-4F6F-4DBE-A80D-FC52501F56D0}"/>
              </a:ext>
            </a:extLst>
          </p:cNvPr>
          <p:cNvCxnSpPr>
            <a:stCxn id="15" idx="2"/>
          </p:cNvCxnSpPr>
          <p:nvPr/>
        </p:nvCxnSpPr>
        <p:spPr bwMode="auto">
          <a:xfrm>
            <a:off x="6701696" y="2810364"/>
            <a:ext cx="443811" cy="9812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B46D4-8572-4DAA-B151-FF77B86873BA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 bwMode="auto">
          <a:xfrm flipH="1" flipV="1">
            <a:off x="4463232" y="2948864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reeform 150">
            <a:extLst>
              <a:ext uri="{FF2B5EF4-FFF2-40B4-BE49-F238E27FC236}">
                <a16:creationId xmlns:a16="http://schemas.microsoft.com/office/drawing/2014/main" id="{9E314167-747A-480D-AD14-FA26815489C9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2376451" y="-314336"/>
            <a:ext cx="4422094" cy="8707018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5299 w 9939"/>
              <a:gd name="connsiteY0" fmla="*/ 0 h 10018"/>
              <a:gd name="connsiteX1" fmla="*/ 0 w 9939"/>
              <a:gd name="connsiteY1" fmla="*/ 8985 h 10018"/>
              <a:gd name="connsiteX0" fmla="*/ 5283 w 9967"/>
              <a:gd name="connsiteY0" fmla="*/ 0 h 9992"/>
              <a:gd name="connsiteX1" fmla="*/ 0 w 9967"/>
              <a:gd name="connsiteY1" fmla="*/ 8960 h 9992"/>
              <a:gd name="connsiteX0" fmla="*/ 9139 w 12792"/>
              <a:gd name="connsiteY0" fmla="*/ 0 h 10935"/>
              <a:gd name="connsiteX1" fmla="*/ 0 w 12792"/>
              <a:gd name="connsiteY1" fmla="*/ 9980 h 10935"/>
              <a:gd name="connsiteX0" fmla="*/ 9139 w 12972"/>
              <a:gd name="connsiteY0" fmla="*/ 0 h 10471"/>
              <a:gd name="connsiteX1" fmla="*/ 0 w 12972"/>
              <a:gd name="connsiteY1" fmla="*/ 9980 h 10471"/>
              <a:gd name="connsiteX0" fmla="*/ 9139 w 10449"/>
              <a:gd name="connsiteY0" fmla="*/ 561 h 10828"/>
              <a:gd name="connsiteX1" fmla="*/ 0 w 10449"/>
              <a:gd name="connsiteY1" fmla="*/ 10541 h 10828"/>
              <a:gd name="connsiteX0" fmla="*/ 8116 w 9674"/>
              <a:gd name="connsiteY0" fmla="*/ 523 h 12132"/>
              <a:gd name="connsiteX1" fmla="*/ 0 w 9674"/>
              <a:gd name="connsiteY1" fmla="*/ 11865 h 12132"/>
              <a:gd name="connsiteX0" fmla="*/ 8389 w 11126"/>
              <a:gd name="connsiteY0" fmla="*/ 1070 h 10611"/>
              <a:gd name="connsiteX1" fmla="*/ 0 w 11126"/>
              <a:gd name="connsiteY1" fmla="*/ 10419 h 10611"/>
              <a:gd name="connsiteX0" fmla="*/ 8389 w 16252"/>
              <a:gd name="connsiteY0" fmla="*/ 1006 h 10813"/>
              <a:gd name="connsiteX1" fmla="*/ 0 w 16252"/>
              <a:gd name="connsiteY1" fmla="*/ 10355 h 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2" h="10813">
                <a:moveTo>
                  <a:pt x="8389" y="1006"/>
                </a:moveTo>
                <a:cubicBezTo>
                  <a:pt x="13709" y="-4397"/>
                  <a:pt x="26675" y="13896"/>
                  <a:pt x="0" y="10355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45AA16-7CCE-41AF-8CCA-1029D946D390}"/>
              </a:ext>
            </a:extLst>
          </p:cNvPr>
          <p:cNvSpPr/>
          <p:nvPr/>
        </p:nvSpPr>
        <p:spPr bwMode="auto">
          <a:xfrm>
            <a:off x="831943" y="1451492"/>
            <a:ext cx="7767790" cy="4219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E7624-1C6E-4A05-A381-CBC3C93662C1}"/>
              </a:ext>
            </a:extLst>
          </p:cNvPr>
          <p:cNvSpPr txBox="1"/>
          <p:nvPr/>
        </p:nvSpPr>
        <p:spPr>
          <a:xfrm>
            <a:off x="7576696" y="1690216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1FFCF-3DC4-4B20-A110-1C2331717F56}"/>
              </a:ext>
            </a:extLst>
          </p:cNvPr>
          <p:cNvSpPr txBox="1"/>
          <p:nvPr/>
        </p:nvSpPr>
        <p:spPr>
          <a:xfrm>
            <a:off x="143838" y="1125125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FF"/>
                </a:solidFill>
              </a:rPr>
              <a:t>sensory input</a:t>
            </a:r>
          </a:p>
          <a:p>
            <a:pPr algn="ctr"/>
            <a:r>
              <a:rPr lang="en-US" sz="1800" dirty="0">
                <a:solidFill>
                  <a:srgbClr val="FF00FF"/>
                </a:solidFill>
              </a:rPr>
              <a:t>(sounds, images, etc.)</a:t>
            </a:r>
          </a:p>
        </p:txBody>
      </p:sp>
      <p:sp>
        <p:nvSpPr>
          <p:cNvPr id="28" name="Freeform 150">
            <a:extLst>
              <a:ext uri="{FF2B5EF4-FFF2-40B4-BE49-F238E27FC236}">
                <a16:creationId xmlns:a16="http://schemas.microsoft.com/office/drawing/2014/main" id="{44CD2E87-F068-4B28-836B-ADA39CF1D5D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45309" y="2052256"/>
            <a:ext cx="1225115" cy="547545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7058 w 11169"/>
              <a:gd name="connsiteY0" fmla="*/ 0 h 5461"/>
              <a:gd name="connsiteX1" fmla="*/ 0 w 11169"/>
              <a:gd name="connsiteY1" fmla="*/ 3699 h 5461"/>
              <a:gd name="connsiteX0" fmla="*/ 6319 w 6920"/>
              <a:gd name="connsiteY0" fmla="*/ 0 h 9802"/>
              <a:gd name="connsiteX1" fmla="*/ 0 w 6920"/>
              <a:gd name="connsiteY1" fmla="*/ 6773 h 9802"/>
              <a:gd name="connsiteX0" fmla="*/ 5467 w 7911"/>
              <a:gd name="connsiteY0" fmla="*/ 788 h 5672"/>
              <a:gd name="connsiteX1" fmla="*/ 0 w 7911"/>
              <a:gd name="connsiteY1" fmla="*/ 0 h 5672"/>
              <a:gd name="connsiteX0" fmla="*/ 7065 w 7127"/>
              <a:gd name="connsiteY0" fmla="*/ 1389 h 8782"/>
              <a:gd name="connsiteX1" fmla="*/ 154 w 7127"/>
              <a:gd name="connsiteY1" fmla="*/ 0 h 8782"/>
              <a:gd name="connsiteX0" fmla="*/ 3850 w 4009"/>
              <a:gd name="connsiteY0" fmla="*/ 1520 h 9965"/>
              <a:gd name="connsiteX1" fmla="*/ 386 w 4009"/>
              <a:gd name="connsiteY1" fmla="*/ 0 h 9965"/>
              <a:gd name="connsiteX0" fmla="*/ 8797 w 9277"/>
              <a:gd name="connsiteY0" fmla="*/ 1525 h 7446"/>
              <a:gd name="connsiteX1" fmla="*/ 157 w 9277"/>
              <a:gd name="connsiteY1" fmla="*/ 0 h 7446"/>
              <a:gd name="connsiteX0" fmla="*/ 9728 w 9728"/>
              <a:gd name="connsiteY0" fmla="*/ 2048 h 2954"/>
              <a:gd name="connsiteX1" fmla="*/ 414 w 9728"/>
              <a:gd name="connsiteY1" fmla="*/ 0 h 2954"/>
              <a:gd name="connsiteX0" fmla="*/ 10233 w 10233"/>
              <a:gd name="connsiteY0" fmla="*/ 8354 h 11024"/>
              <a:gd name="connsiteX1" fmla="*/ 413 w 10233"/>
              <a:gd name="connsiteY1" fmla="*/ 0 h 11024"/>
              <a:gd name="connsiteX0" fmla="*/ 12230 w 12230"/>
              <a:gd name="connsiteY0" fmla="*/ 10008 h 12306"/>
              <a:gd name="connsiteX1" fmla="*/ 318 w 12230"/>
              <a:gd name="connsiteY1" fmla="*/ 0 h 12306"/>
              <a:gd name="connsiteX0" fmla="*/ 11912 w 11912"/>
              <a:gd name="connsiteY0" fmla="*/ 10008 h 12047"/>
              <a:gd name="connsiteX1" fmla="*/ 0 w 11912"/>
              <a:gd name="connsiteY1" fmla="*/ 0 h 12047"/>
              <a:gd name="connsiteX0" fmla="*/ 12242 w 12242"/>
              <a:gd name="connsiteY0" fmla="*/ 11407 h 13234"/>
              <a:gd name="connsiteX1" fmla="*/ 0 w 12242"/>
              <a:gd name="connsiteY1" fmla="*/ 0 h 13234"/>
              <a:gd name="connsiteX0" fmla="*/ 12242 w 12242"/>
              <a:gd name="connsiteY0" fmla="*/ 11407 h 11692"/>
              <a:gd name="connsiteX1" fmla="*/ 0 w 12242"/>
              <a:gd name="connsiteY1" fmla="*/ 0 h 11692"/>
              <a:gd name="connsiteX0" fmla="*/ 12242 w 12242"/>
              <a:gd name="connsiteY0" fmla="*/ 11407 h 11634"/>
              <a:gd name="connsiteX1" fmla="*/ 0 w 12242"/>
              <a:gd name="connsiteY1" fmla="*/ 0 h 11634"/>
              <a:gd name="connsiteX0" fmla="*/ 27368 w 27368"/>
              <a:gd name="connsiteY0" fmla="*/ 3790 h 5826"/>
              <a:gd name="connsiteX1" fmla="*/ 0 w 27368"/>
              <a:gd name="connsiteY1" fmla="*/ 0 h 5826"/>
              <a:gd name="connsiteX0" fmla="*/ 10000 w 10000"/>
              <a:gd name="connsiteY0" fmla="*/ 6505 h 24253"/>
              <a:gd name="connsiteX1" fmla="*/ 0 w 10000"/>
              <a:gd name="connsiteY1" fmla="*/ 0 h 24253"/>
              <a:gd name="connsiteX0" fmla="*/ 10000 w 10000"/>
              <a:gd name="connsiteY0" fmla="*/ 6505 h 24253"/>
              <a:gd name="connsiteX1" fmla="*/ 0 w 10000"/>
              <a:gd name="connsiteY1" fmla="*/ 0 h 2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4253">
                <a:moveTo>
                  <a:pt x="10000" y="6505"/>
                </a:moveTo>
                <a:cubicBezTo>
                  <a:pt x="6496" y="8515"/>
                  <a:pt x="244" y="49300"/>
                  <a:pt x="0" y="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22089C-9D87-4F9F-A88C-B5C37B986F4D}"/>
              </a:ext>
            </a:extLst>
          </p:cNvPr>
          <p:cNvCxnSpPr/>
          <p:nvPr/>
        </p:nvCxnSpPr>
        <p:spPr bwMode="auto">
          <a:xfrm>
            <a:off x="2623690" y="3272028"/>
            <a:ext cx="770631" cy="5196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150A8-C148-4827-9D7B-43973840362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471213" y="3062452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 Box 2">
            <a:extLst>
              <a:ext uri="{FF2B5EF4-FFF2-40B4-BE49-F238E27FC236}">
                <a16:creationId xmlns:a16="http://schemas.microsoft.com/office/drawing/2014/main" id="{D7AFEC00-AED3-4A26-9DEE-88261EDD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1. What the brain does (big picture)</a:t>
            </a:r>
          </a:p>
        </p:txBody>
      </p:sp>
    </p:spTree>
    <p:extLst>
      <p:ext uri="{BB962C8B-B14F-4D97-AF65-F5344CB8AC3E}">
        <p14:creationId xmlns:p14="http://schemas.microsoft.com/office/powerpoint/2010/main" val="2863816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92F5E-56C4-4C51-8094-DD1F29DC45FF}"/>
              </a:ext>
            </a:extLst>
          </p:cNvPr>
          <p:cNvSpPr txBox="1"/>
          <p:nvPr/>
        </p:nvSpPr>
        <p:spPr>
          <a:xfrm>
            <a:off x="255162" y="287938"/>
            <a:ext cx="3123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short term sensory processing</a:t>
            </a:r>
          </a:p>
          <a:p>
            <a:pPr algn="ctr"/>
            <a:r>
              <a:rPr lang="en-US" sz="1800" dirty="0"/>
              <a:t>(what’s in the world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8811E-E556-456F-83C7-8E21D77A078E}"/>
              </a:ext>
            </a:extLst>
          </p:cNvPr>
          <p:cNvSpPr txBox="1"/>
          <p:nvPr/>
        </p:nvSpPr>
        <p:spPr>
          <a:xfrm>
            <a:off x="255162" y="1322733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construct a model</a:t>
            </a:r>
          </a:p>
          <a:p>
            <a:pPr algn="ctr"/>
            <a:r>
              <a:rPr lang="en-US" sz="1800" dirty="0"/>
              <a:t>of the world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4F79F-7550-4DA6-9E05-EAB1EF921A14}"/>
              </a:ext>
            </a:extLst>
          </p:cNvPr>
          <p:cNvSpPr txBox="1"/>
          <p:nvPr/>
        </p:nvSpPr>
        <p:spPr>
          <a:xfrm>
            <a:off x="255162" y="2378794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choose an 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74750-7EE1-4C9F-8CE2-231182E9E691}"/>
              </a:ext>
            </a:extLst>
          </p:cNvPr>
          <p:cNvSpPr txBox="1"/>
          <p:nvPr/>
        </p:nvSpPr>
        <p:spPr>
          <a:xfrm>
            <a:off x="255162" y="3434315"/>
            <a:ext cx="1749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execute a motor</a:t>
            </a:r>
          </a:p>
          <a:p>
            <a:pPr algn="ctr"/>
            <a:r>
              <a:rPr lang="en-US" sz="1800" dirty="0"/>
              <a:t>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9E98-6ECD-4960-B4F9-BEB6698DEC18}"/>
              </a:ext>
            </a:extLst>
          </p:cNvPr>
          <p:cNvSpPr txBox="1"/>
          <p:nvPr/>
        </p:nvSpPr>
        <p:spPr>
          <a:xfrm>
            <a:off x="3609892" y="287938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latent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35BAB-EC04-4E9E-A5EC-BBBADB2C5F86}"/>
              </a:ext>
            </a:extLst>
          </p:cNvPr>
          <p:cNvSpPr txBox="1"/>
          <p:nvPr/>
        </p:nvSpPr>
        <p:spPr>
          <a:xfrm>
            <a:off x="3609892" y="1004794"/>
            <a:ext cx="5278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attach meaning and relationships</a:t>
            </a:r>
          </a:p>
          <a:p>
            <a:r>
              <a:rPr lang="en-US" dirty="0"/>
              <a:t>to latent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57B86-4527-48BB-A4C1-0410C9F47389}"/>
              </a:ext>
            </a:extLst>
          </p:cNvPr>
          <p:cNvSpPr txBox="1"/>
          <p:nvPr/>
        </p:nvSpPr>
        <p:spPr>
          <a:xfrm>
            <a:off x="3609892" y="2006770"/>
            <a:ext cx="510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all know what that means, but it’s incredibly hard (RL)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62068-9311-4311-B2EC-239466532288}"/>
              </a:ext>
            </a:extLst>
          </p:cNvPr>
          <p:cNvSpPr txBox="1"/>
          <p:nvPr/>
        </p:nvSpPr>
        <p:spPr>
          <a:xfrm>
            <a:off x="3609892" y="3243691"/>
            <a:ext cx="510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appropriate muscles, at the right time. </a:t>
            </a:r>
          </a:p>
        </p:txBody>
      </p:sp>
    </p:spTree>
    <p:extLst>
      <p:ext uri="{BB962C8B-B14F-4D97-AF65-F5344CB8AC3E}">
        <p14:creationId xmlns:p14="http://schemas.microsoft.com/office/powerpoint/2010/main" val="2300090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92F5E-56C4-4C51-8094-DD1F29DC45FF}"/>
              </a:ext>
            </a:extLst>
          </p:cNvPr>
          <p:cNvSpPr txBox="1"/>
          <p:nvPr/>
        </p:nvSpPr>
        <p:spPr>
          <a:xfrm>
            <a:off x="255162" y="287938"/>
            <a:ext cx="3123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short term sensory processing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(what’s in the world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8811E-E556-456F-83C7-8E21D77A078E}"/>
              </a:ext>
            </a:extLst>
          </p:cNvPr>
          <p:cNvSpPr txBox="1"/>
          <p:nvPr/>
        </p:nvSpPr>
        <p:spPr>
          <a:xfrm>
            <a:off x="255162" y="1322733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construct a model</a:t>
            </a:r>
          </a:p>
          <a:p>
            <a:pPr algn="ctr"/>
            <a:r>
              <a:rPr lang="en-US" sz="1800" dirty="0"/>
              <a:t>of the world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4F79F-7550-4DA6-9E05-EAB1EF921A14}"/>
              </a:ext>
            </a:extLst>
          </p:cNvPr>
          <p:cNvSpPr txBox="1"/>
          <p:nvPr/>
        </p:nvSpPr>
        <p:spPr>
          <a:xfrm>
            <a:off x="255162" y="2378794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choose an 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74750-7EE1-4C9F-8CE2-231182E9E691}"/>
              </a:ext>
            </a:extLst>
          </p:cNvPr>
          <p:cNvSpPr txBox="1"/>
          <p:nvPr/>
        </p:nvSpPr>
        <p:spPr>
          <a:xfrm>
            <a:off x="255162" y="3434315"/>
            <a:ext cx="1749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execute a motor</a:t>
            </a:r>
          </a:p>
          <a:p>
            <a:pPr algn="ctr"/>
            <a:r>
              <a:rPr lang="en-US" sz="1800" dirty="0"/>
              <a:t>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9E98-6ECD-4960-B4F9-BEB6698DEC18}"/>
              </a:ext>
            </a:extLst>
          </p:cNvPr>
          <p:cNvSpPr txBox="1"/>
          <p:nvPr/>
        </p:nvSpPr>
        <p:spPr>
          <a:xfrm>
            <a:off x="3609892" y="287938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 latent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35BAB-EC04-4E9E-A5EC-BBBADB2C5F86}"/>
              </a:ext>
            </a:extLst>
          </p:cNvPr>
          <p:cNvSpPr txBox="1"/>
          <p:nvPr/>
        </p:nvSpPr>
        <p:spPr>
          <a:xfrm>
            <a:off x="3609892" y="1004794"/>
            <a:ext cx="5278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attach meaning and relationships</a:t>
            </a:r>
          </a:p>
          <a:p>
            <a:r>
              <a:rPr lang="en-US" dirty="0"/>
              <a:t>to latent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57B86-4527-48BB-A4C1-0410C9F47389}"/>
              </a:ext>
            </a:extLst>
          </p:cNvPr>
          <p:cNvSpPr txBox="1"/>
          <p:nvPr/>
        </p:nvSpPr>
        <p:spPr>
          <a:xfrm>
            <a:off x="3609892" y="2006770"/>
            <a:ext cx="510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all know what that means, but it’s incredibly hard (RL)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62068-9311-4311-B2EC-239466532288}"/>
              </a:ext>
            </a:extLst>
          </p:cNvPr>
          <p:cNvSpPr txBox="1"/>
          <p:nvPr/>
        </p:nvSpPr>
        <p:spPr>
          <a:xfrm>
            <a:off x="3609892" y="3243691"/>
            <a:ext cx="510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appropriate muscles, at the right time. </a:t>
            </a:r>
          </a:p>
        </p:txBody>
      </p:sp>
    </p:spTree>
    <p:extLst>
      <p:ext uri="{BB962C8B-B14F-4D97-AF65-F5344CB8AC3E}">
        <p14:creationId xmlns:p14="http://schemas.microsoft.com/office/powerpoint/2010/main" val="3843793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falgar Square - Public Square - visitlondon.com">
            <a:extLst>
              <a:ext uri="{FF2B5EF4-FFF2-40B4-BE49-F238E27FC236}">
                <a16:creationId xmlns:a16="http://schemas.microsoft.com/office/drawing/2014/main" id="{3D44B7ED-2A72-4067-83A1-842F9734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39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ECCB3-B853-4F95-853D-CBD4BD6D04EB}"/>
              </a:ext>
            </a:extLst>
          </p:cNvPr>
          <p:cNvSpPr txBox="1"/>
          <p:nvPr/>
        </p:nvSpPr>
        <p:spPr>
          <a:xfrm>
            <a:off x="1397286" y="3893324"/>
            <a:ext cx="36630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  <a:p>
            <a:r>
              <a:rPr lang="en-US" dirty="0"/>
              <a:t>Bronze (probably) lion</a:t>
            </a:r>
          </a:p>
          <a:p>
            <a:r>
              <a:rPr lang="en-US" dirty="0"/>
              <a:t>Lamp post</a:t>
            </a:r>
          </a:p>
          <a:p>
            <a:r>
              <a:rPr lang="en-US" dirty="0"/>
              <a:t>London</a:t>
            </a:r>
          </a:p>
          <a:p>
            <a:r>
              <a:rPr lang="en-US" dirty="0"/>
              <a:t>Trafalgar square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52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C61E2B-A7ED-4DBA-97B1-8949D29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Our job as neuroscientists is to figure out how the brain extracts latent variables – like you just did.</a:t>
            </a:r>
          </a:p>
          <a:p>
            <a:endParaRPr lang="en-US" dirty="0"/>
          </a:p>
          <a:p>
            <a:r>
              <a:rPr lang="en-US" dirty="0"/>
              <a:t>That’s a bit of a problem: we have no idea how </a:t>
            </a:r>
            <a:r>
              <a:rPr lang="en-US" i="1" dirty="0"/>
              <a:t>anything</a:t>
            </a:r>
            <a:r>
              <a:rPr lang="en-US" dirty="0"/>
              <a:t> could extract latent variables.</a:t>
            </a:r>
          </a:p>
          <a:p>
            <a:endParaRPr lang="en-US" dirty="0"/>
          </a:p>
          <a:p>
            <a:r>
              <a:rPr lang="en-US" dirty="0"/>
              <a:t>So we mainly collect facts.</a:t>
            </a:r>
          </a:p>
          <a:p>
            <a:endParaRPr lang="en-US" dirty="0"/>
          </a:p>
          <a:p>
            <a:r>
              <a:rPr lang="en-US" dirty="0"/>
              <a:t>We also build theories, but (until recently) they tended to describe </a:t>
            </a:r>
            <a:r>
              <a:rPr lang="en-US" i="1" dirty="0"/>
              <a:t>only</a:t>
            </a:r>
            <a:r>
              <a:rPr lang="en-US" dirty="0"/>
              <a:t> simple situations.</a:t>
            </a:r>
          </a:p>
        </p:txBody>
      </p:sp>
    </p:spTree>
    <p:extLst>
      <p:ext uri="{BB962C8B-B14F-4D97-AF65-F5344CB8AC3E}">
        <p14:creationId xmlns:p14="http://schemas.microsoft.com/office/powerpoint/2010/main" val="39478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C61E2B-A7ED-4DBA-97B1-8949D29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For instance:</a:t>
            </a:r>
          </a:p>
          <a:p>
            <a:endParaRPr lang="en-US" dirty="0"/>
          </a:p>
          <a:p>
            <a:r>
              <a:rPr lang="en-US" dirty="0"/>
              <a:t>We show drifting gratings and record responses in visual cortex.</a:t>
            </a:r>
          </a:p>
          <a:p>
            <a:endParaRPr lang="en-US" dirty="0"/>
          </a:p>
          <a:p>
            <a:r>
              <a:rPr lang="en-US" dirty="0"/>
              <a:t>Firing rates depend on the direction of the moving grating.</a:t>
            </a:r>
          </a:p>
          <a:p>
            <a:endParaRPr lang="en-US" dirty="0"/>
          </a:p>
          <a:p>
            <a:r>
              <a:rPr lang="en-US" dirty="0"/>
              <a:t>We can build explain that using relatively simple ideas about optimal coding.</a:t>
            </a:r>
          </a:p>
        </p:txBody>
      </p:sp>
    </p:spTree>
    <p:extLst>
      <p:ext uri="{BB962C8B-B14F-4D97-AF65-F5344CB8AC3E}">
        <p14:creationId xmlns:p14="http://schemas.microsoft.com/office/powerpoint/2010/main" val="24287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C61E2B-A7ED-4DBA-97B1-8949D29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For instance:</a:t>
            </a:r>
          </a:p>
          <a:p>
            <a:endParaRPr lang="en-US" dirty="0"/>
          </a:p>
          <a:p>
            <a:r>
              <a:rPr lang="en-US" dirty="0"/>
              <a:t>We show dots moving to the right or left (near threshold), ask animals to tell us which way they’re moving, and give them a reward if they’re correct.</a:t>
            </a:r>
          </a:p>
          <a:p>
            <a:endParaRPr lang="en-US" dirty="0"/>
          </a:p>
          <a:p>
            <a:r>
              <a:rPr lang="en-US" dirty="0"/>
              <a:t>Animals often exhibit near-optimal behavior.</a:t>
            </a:r>
          </a:p>
          <a:p>
            <a:endParaRPr lang="en-US" dirty="0"/>
          </a:p>
          <a:p>
            <a:r>
              <a:rPr lang="en-US" dirty="0"/>
              <a:t>We can build reinforcement learning models that describe this behavior very well.</a:t>
            </a:r>
          </a:p>
        </p:txBody>
      </p:sp>
    </p:spTree>
    <p:extLst>
      <p:ext uri="{BB962C8B-B14F-4D97-AF65-F5344CB8AC3E}">
        <p14:creationId xmlns:p14="http://schemas.microsoft.com/office/powerpoint/2010/main" val="22406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C61E2B-A7ED-4DBA-97B1-8949D29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These (and tasks like them) are </a:t>
            </a:r>
            <a:r>
              <a:rPr lang="en-US" i="1" dirty="0"/>
              <a:t>insanely</a:t>
            </a:r>
            <a:r>
              <a:rPr lang="en-US" dirty="0"/>
              <a:t> simple, and cannot possibly tell us how animals perform hard tasks.</a:t>
            </a:r>
          </a:p>
          <a:p>
            <a:endParaRPr lang="en-US" dirty="0"/>
          </a:p>
          <a:p>
            <a:r>
              <a:rPr lang="en-US" dirty="0"/>
              <a:t>Or so I claim – some would disagree.</a:t>
            </a:r>
          </a:p>
          <a:p>
            <a:endParaRPr lang="en-US" dirty="0"/>
          </a:p>
          <a:p>
            <a:r>
              <a:rPr lang="en-US" dirty="0"/>
              <a:t>They’re wrong.</a:t>
            </a:r>
          </a:p>
          <a:p>
            <a:endParaRPr lang="en-US" dirty="0"/>
          </a:p>
          <a:p>
            <a:r>
              <a:rPr lang="en-US" dirty="0"/>
              <a:t>But that’s mainly what you’ll see in this course.</a:t>
            </a:r>
          </a:p>
          <a:p>
            <a:endParaRPr lang="en-US" dirty="0"/>
          </a:p>
          <a:p>
            <a:r>
              <a:rPr lang="en-US" dirty="0"/>
              <a:t>Either:</a:t>
            </a:r>
          </a:p>
          <a:p>
            <a:pPr marL="457200" indent="-457200">
              <a:buFontTx/>
              <a:buChar char="-"/>
            </a:pPr>
            <a:r>
              <a:rPr lang="en-US" dirty="0"/>
              <a:t>just experimental facts</a:t>
            </a:r>
          </a:p>
          <a:p>
            <a:pPr marL="457200" indent="-457200">
              <a:buFontTx/>
              <a:buChar char="-"/>
            </a:pPr>
            <a:r>
              <a:rPr lang="en-US" dirty="0"/>
              <a:t>simple motivating theory, then experimental facts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you should be constantly asking “what does this tell us about how the brain works”!</a:t>
            </a:r>
          </a:p>
        </p:txBody>
      </p:sp>
    </p:spTree>
    <p:extLst>
      <p:ext uri="{BB962C8B-B14F-4D97-AF65-F5344CB8AC3E}">
        <p14:creationId xmlns:p14="http://schemas.microsoft.com/office/powerpoint/2010/main" val="38597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C61E2B-A7ED-4DBA-97B1-8949D29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That was classical theoretical neuroscience.</a:t>
            </a:r>
          </a:p>
          <a:p>
            <a:endParaRPr lang="en-US" dirty="0"/>
          </a:p>
          <a:p>
            <a:r>
              <a:rPr lang="en-US" dirty="0"/>
              <a:t>Recently, deep learning has changed that.</a:t>
            </a:r>
          </a:p>
        </p:txBody>
      </p:sp>
    </p:spTree>
    <p:extLst>
      <p:ext uri="{BB962C8B-B14F-4D97-AF65-F5344CB8AC3E}">
        <p14:creationId xmlns:p14="http://schemas.microsoft.com/office/powerpoint/2010/main" val="31396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92F5E-56C4-4C51-8094-DD1F29DC45FF}"/>
              </a:ext>
            </a:extLst>
          </p:cNvPr>
          <p:cNvSpPr txBox="1"/>
          <p:nvPr/>
        </p:nvSpPr>
        <p:spPr>
          <a:xfrm>
            <a:off x="1339620" y="2625698"/>
            <a:ext cx="3123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short term sensory processing</a:t>
            </a:r>
          </a:p>
          <a:p>
            <a:pPr algn="ctr"/>
            <a:r>
              <a:rPr lang="en-US" sz="1800" dirty="0"/>
              <a:t>(what’s in the world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8811E-E556-456F-83C7-8E21D77A078E}"/>
              </a:ext>
            </a:extLst>
          </p:cNvPr>
          <p:cNvSpPr txBox="1"/>
          <p:nvPr/>
        </p:nvSpPr>
        <p:spPr>
          <a:xfrm>
            <a:off x="2701278" y="379165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construct a model</a:t>
            </a:r>
          </a:p>
          <a:p>
            <a:pPr algn="ctr"/>
            <a:r>
              <a:rPr lang="en-US" sz="1800" dirty="0"/>
              <a:t>of the world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9097F-9E73-4A1A-9596-DD3621EE2506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463232" y="2625698"/>
            <a:ext cx="1338217" cy="3231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441382-AC46-45D8-BC0E-B140BF4410E6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>
            <a:off x="2901426" y="3272029"/>
            <a:ext cx="770631" cy="5196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35E0A-06BE-4066-8E41-A8A3D54262F5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3672057" y="2625698"/>
            <a:ext cx="2129392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E4F79F-7550-4DA6-9E05-EAB1EF921A14}"/>
              </a:ext>
            </a:extLst>
          </p:cNvPr>
          <p:cNvSpPr txBox="1"/>
          <p:nvPr/>
        </p:nvSpPr>
        <p:spPr>
          <a:xfrm>
            <a:off x="5801449" y="2441032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choose an 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74750-7EE1-4C9F-8CE2-231182E9E691}"/>
              </a:ext>
            </a:extLst>
          </p:cNvPr>
          <p:cNvSpPr txBox="1"/>
          <p:nvPr/>
        </p:nvSpPr>
        <p:spPr>
          <a:xfrm>
            <a:off x="6384690" y="3791650"/>
            <a:ext cx="1749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execute a motor</a:t>
            </a:r>
          </a:p>
          <a:p>
            <a:pPr algn="ctr"/>
            <a:r>
              <a:rPr lang="en-US" sz="1800" dirty="0"/>
              <a:t>command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B5F2E-4F6F-4DBE-A80D-FC52501F56D0}"/>
              </a:ext>
            </a:extLst>
          </p:cNvPr>
          <p:cNvCxnSpPr>
            <a:stCxn id="15" idx="2"/>
          </p:cNvCxnSpPr>
          <p:nvPr/>
        </p:nvCxnSpPr>
        <p:spPr bwMode="auto">
          <a:xfrm>
            <a:off x="6701696" y="2810364"/>
            <a:ext cx="443811" cy="9812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B46D4-8572-4DAA-B151-FF77B86873BA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 bwMode="auto">
          <a:xfrm flipH="1" flipV="1">
            <a:off x="4463232" y="2948864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reeform 150">
            <a:extLst>
              <a:ext uri="{FF2B5EF4-FFF2-40B4-BE49-F238E27FC236}">
                <a16:creationId xmlns:a16="http://schemas.microsoft.com/office/drawing/2014/main" id="{9E314167-747A-480D-AD14-FA26815489C9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2376451" y="-314336"/>
            <a:ext cx="4422094" cy="8707018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5299 w 9939"/>
              <a:gd name="connsiteY0" fmla="*/ 0 h 10018"/>
              <a:gd name="connsiteX1" fmla="*/ 0 w 9939"/>
              <a:gd name="connsiteY1" fmla="*/ 8985 h 10018"/>
              <a:gd name="connsiteX0" fmla="*/ 5283 w 9967"/>
              <a:gd name="connsiteY0" fmla="*/ 0 h 9992"/>
              <a:gd name="connsiteX1" fmla="*/ 0 w 9967"/>
              <a:gd name="connsiteY1" fmla="*/ 8960 h 9992"/>
              <a:gd name="connsiteX0" fmla="*/ 9139 w 12792"/>
              <a:gd name="connsiteY0" fmla="*/ 0 h 10935"/>
              <a:gd name="connsiteX1" fmla="*/ 0 w 12792"/>
              <a:gd name="connsiteY1" fmla="*/ 9980 h 10935"/>
              <a:gd name="connsiteX0" fmla="*/ 9139 w 12972"/>
              <a:gd name="connsiteY0" fmla="*/ 0 h 10471"/>
              <a:gd name="connsiteX1" fmla="*/ 0 w 12972"/>
              <a:gd name="connsiteY1" fmla="*/ 9980 h 10471"/>
              <a:gd name="connsiteX0" fmla="*/ 9139 w 10449"/>
              <a:gd name="connsiteY0" fmla="*/ 561 h 10828"/>
              <a:gd name="connsiteX1" fmla="*/ 0 w 10449"/>
              <a:gd name="connsiteY1" fmla="*/ 10541 h 10828"/>
              <a:gd name="connsiteX0" fmla="*/ 8116 w 9674"/>
              <a:gd name="connsiteY0" fmla="*/ 523 h 12132"/>
              <a:gd name="connsiteX1" fmla="*/ 0 w 9674"/>
              <a:gd name="connsiteY1" fmla="*/ 11865 h 12132"/>
              <a:gd name="connsiteX0" fmla="*/ 8389 w 11126"/>
              <a:gd name="connsiteY0" fmla="*/ 1070 h 10611"/>
              <a:gd name="connsiteX1" fmla="*/ 0 w 11126"/>
              <a:gd name="connsiteY1" fmla="*/ 10419 h 10611"/>
              <a:gd name="connsiteX0" fmla="*/ 8389 w 16252"/>
              <a:gd name="connsiteY0" fmla="*/ 1006 h 10813"/>
              <a:gd name="connsiteX1" fmla="*/ 0 w 16252"/>
              <a:gd name="connsiteY1" fmla="*/ 10355 h 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2" h="10813">
                <a:moveTo>
                  <a:pt x="8389" y="1006"/>
                </a:moveTo>
                <a:cubicBezTo>
                  <a:pt x="13709" y="-4397"/>
                  <a:pt x="26675" y="13896"/>
                  <a:pt x="0" y="10355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45AA16-7CCE-41AF-8CCA-1029D946D390}"/>
              </a:ext>
            </a:extLst>
          </p:cNvPr>
          <p:cNvSpPr/>
          <p:nvPr/>
        </p:nvSpPr>
        <p:spPr bwMode="auto">
          <a:xfrm>
            <a:off x="831943" y="1451492"/>
            <a:ext cx="7767790" cy="4219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E7624-1C6E-4A05-A381-CBC3C93662C1}"/>
              </a:ext>
            </a:extLst>
          </p:cNvPr>
          <p:cNvSpPr txBox="1"/>
          <p:nvPr/>
        </p:nvSpPr>
        <p:spPr>
          <a:xfrm>
            <a:off x="7576696" y="1690216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1FFCF-3DC4-4B20-A110-1C2331717F56}"/>
              </a:ext>
            </a:extLst>
          </p:cNvPr>
          <p:cNvSpPr txBox="1"/>
          <p:nvPr/>
        </p:nvSpPr>
        <p:spPr>
          <a:xfrm>
            <a:off x="143838" y="1125125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FF"/>
                </a:solidFill>
              </a:rPr>
              <a:t>sensory input</a:t>
            </a:r>
          </a:p>
          <a:p>
            <a:pPr algn="ctr"/>
            <a:r>
              <a:rPr lang="en-US" sz="1800" dirty="0">
                <a:solidFill>
                  <a:srgbClr val="FF00FF"/>
                </a:solidFill>
              </a:rPr>
              <a:t>(sounds, images, etc.)</a:t>
            </a:r>
          </a:p>
        </p:txBody>
      </p:sp>
      <p:sp>
        <p:nvSpPr>
          <p:cNvPr id="28" name="Freeform 150">
            <a:extLst>
              <a:ext uri="{FF2B5EF4-FFF2-40B4-BE49-F238E27FC236}">
                <a16:creationId xmlns:a16="http://schemas.microsoft.com/office/drawing/2014/main" id="{44CD2E87-F068-4B28-836B-ADA39CF1D5D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45309" y="2052256"/>
            <a:ext cx="1225115" cy="547545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7058 w 11169"/>
              <a:gd name="connsiteY0" fmla="*/ 0 h 5461"/>
              <a:gd name="connsiteX1" fmla="*/ 0 w 11169"/>
              <a:gd name="connsiteY1" fmla="*/ 3699 h 5461"/>
              <a:gd name="connsiteX0" fmla="*/ 6319 w 6920"/>
              <a:gd name="connsiteY0" fmla="*/ 0 h 9802"/>
              <a:gd name="connsiteX1" fmla="*/ 0 w 6920"/>
              <a:gd name="connsiteY1" fmla="*/ 6773 h 9802"/>
              <a:gd name="connsiteX0" fmla="*/ 5467 w 7911"/>
              <a:gd name="connsiteY0" fmla="*/ 788 h 5672"/>
              <a:gd name="connsiteX1" fmla="*/ 0 w 7911"/>
              <a:gd name="connsiteY1" fmla="*/ 0 h 5672"/>
              <a:gd name="connsiteX0" fmla="*/ 7065 w 7127"/>
              <a:gd name="connsiteY0" fmla="*/ 1389 h 8782"/>
              <a:gd name="connsiteX1" fmla="*/ 154 w 7127"/>
              <a:gd name="connsiteY1" fmla="*/ 0 h 8782"/>
              <a:gd name="connsiteX0" fmla="*/ 3850 w 4009"/>
              <a:gd name="connsiteY0" fmla="*/ 1520 h 9965"/>
              <a:gd name="connsiteX1" fmla="*/ 386 w 4009"/>
              <a:gd name="connsiteY1" fmla="*/ 0 h 9965"/>
              <a:gd name="connsiteX0" fmla="*/ 8797 w 9277"/>
              <a:gd name="connsiteY0" fmla="*/ 1525 h 7446"/>
              <a:gd name="connsiteX1" fmla="*/ 157 w 9277"/>
              <a:gd name="connsiteY1" fmla="*/ 0 h 7446"/>
              <a:gd name="connsiteX0" fmla="*/ 9728 w 9728"/>
              <a:gd name="connsiteY0" fmla="*/ 2048 h 2954"/>
              <a:gd name="connsiteX1" fmla="*/ 414 w 9728"/>
              <a:gd name="connsiteY1" fmla="*/ 0 h 2954"/>
              <a:gd name="connsiteX0" fmla="*/ 10233 w 10233"/>
              <a:gd name="connsiteY0" fmla="*/ 8354 h 11024"/>
              <a:gd name="connsiteX1" fmla="*/ 413 w 10233"/>
              <a:gd name="connsiteY1" fmla="*/ 0 h 11024"/>
              <a:gd name="connsiteX0" fmla="*/ 12230 w 12230"/>
              <a:gd name="connsiteY0" fmla="*/ 10008 h 12306"/>
              <a:gd name="connsiteX1" fmla="*/ 318 w 12230"/>
              <a:gd name="connsiteY1" fmla="*/ 0 h 12306"/>
              <a:gd name="connsiteX0" fmla="*/ 11912 w 11912"/>
              <a:gd name="connsiteY0" fmla="*/ 10008 h 12047"/>
              <a:gd name="connsiteX1" fmla="*/ 0 w 11912"/>
              <a:gd name="connsiteY1" fmla="*/ 0 h 12047"/>
              <a:gd name="connsiteX0" fmla="*/ 12242 w 12242"/>
              <a:gd name="connsiteY0" fmla="*/ 11407 h 13234"/>
              <a:gd name="connsiteX1" fmla="*/ 0 w 12242"/>
              <a:gd name="connsiteY1" fmla="*/ 0 h 13234"/>
              <a:gd name="connsiteX0" fmla="*/ 12242 w 12242"/>
              <a:gd name="connsiteY0" fmla="*/ 11407 h 11692"/>
              <a:gd name="connsiteX1" fmla="*/ 0 w 12242"/>
              <a:gd name="connsiteY1" fmla="*/ 0 h 11692"/>
              <a:gd name="connsiteX0" fmla="*/ 12242 w 12242"/>
              <a:gd name="connsiteY0" fmla="*/ 11407 h 11634"/>
              <a:gd name="connsiteX1" fmla="*/ 0 w 12242"/>
              <a:gd name="connsiteY1" fmla="*/ 0 h 11634"/>
              <a:gd name="connsiteX0" fmla="*/ 27368 w 27368"/>
              <a:gd name="connsiteY0" fmla="*/ 3790 h 5826"/>
              <a:gd name="connsiteX1" fmla="*/ 0 w 27368"/>
              <a:gd name="connsiteY1" fmla="*/ 0 h 5826"/>
              <a:gd name="connsiteX0" fmla="*/ 10000 w 10000"/>
              <a:gd name="connsiteY0" fmla="*/ 6505 h 24253"/>
              <a:gd name="connsiteX1" fmla="*/ 0 w 10000"/>
              <a:gd name="connsiteY1" fmla="*/ 0 h 24253"/>
              <a:gd name="connsiteX0" fmla="*/ 10000 w 10000"/>
              <a:gd name="connsiteY0" fmla="*/ 6505 h 24253"/>
              <a:gd name="connsiteX1" fmla="*/ 0 w 10000"/>
              <a:gd name="connsiteY1" fmla="*/ 0 h 2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4253">
                <a:moveTo>
                  <a:pt x="10000" y="6505"/>
                </a:moveTo>
                <a:cubicBezTo>
                  <a:pt x="6496" y="8515"/>
                  <a:pt x="244" y="49300"/>
                  <a:pt x="0" y="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22089C-9D87-4F9F-A88C-B5C37B986F4D}"/>
              </a:ext>
            </a:extLst>
          </p:cNvPr>
          <p:cNvCxnSpPr/>
          <p:nvPr/>
        </p:nvCxnSpPr>
        <p:spPr bwMode="auto">
          <a:xfrm>
            <a:off x="2623690" y="3272028"/>
            <a:ext cx="770631" cy="5196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150A8-C148-4827-9D7B-43973840362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471213" y="3062452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965AFE-F9F6-44B0-89F2-A2C6F086FB57}"/>
              </a:ext>
            </a:extLst>
          </p:cNvPr>
          <p:cNvGrpSpPr/>
          <p:nvPr/>
        </p:nvGrpSpPr>
        <p:grpSpPr>
          <a:xfrm>
            <a:off x="2837564" y="2175604"/>
            <a:ext cx="463755" cy="465092"/>
            <a:chOff x="7240768" y="116958"/>
            <a:chExt cx="756081" cy="62732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7A61B75-EC93-40E4-AF72-0F6AEEC3AC11}"/>
                </a:ext>
              </a:extLst>
            </p:cNvPr>
            <p:cNvCxnSpPr/>
            <p:nvPr/>
          </p:nvCxnSpPr>
          <p:spPr bwMode="auto">
            <a:xfrm>
              <a:off x="7240768" y="393403"/>
              <a:ext cx="127591" cy="35087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20674C-F393-4745-85F6-D9EB36BA59F2}"/>
                </a:ext>
              </a:extLst>
            </p:cNvPr>
            <p:cNvCxnSpPr/>
            <p:nvPr/>
          </p:nvCxnSpPr>
          <p:spPr bwMode="auto">
            <a:xfrm flipV="1">
              <a:off x="7358896" y="116958"/>
              <a:ext cx="637953" cy="627321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1CED44-FDF8-4489-AE9B-781245EBC1D9}"/>
              </a:ext>
            </a:extLst>
          </p:cNvPr>
          <p:cNvGrpSpPr/>
          <p:nvPr/>
        </p:nvGrpSpPr>
        <p:grpSpPr>
          <a:xfrm>
            <a:off x="6740519" y="4299948"/>
            <a:ext cx="463752" cy="465092"/>
            <a:chOff x="7240772" y="116958"/>
            <a:chExt cx="756077" cy="62732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407185-526C-4866-911B-365491FC2493}"/>
                </a:ext>
              </a:extLst>
            </p:cNvPr>
            <p:cNvCxnSpPr/>
            <p:nvPr/>
          </p:nvCxnSpPr>
          <p:spPr bwMode="auto">
            <a:xfrm>
              <a:off x="7240772" y="393404"/>
              <a:ext cx="127591" cy="3508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E55892-67D6-44C0-A9CB-27CDFAA3F7C8}"/>
                </a:ext>
              </a:extLst>
            </p:cNvPr>
            <p:cNvCxnSpPr/>
            <p:nvPr/>
          </p:nvCxnSpPr>
          <p:spPr bwMode="auto">
            <a:xfrm flipV="1">
              <a:off x="7358896" y="116958"/>
              <a:ext cx="637953" cy="627321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6A989BC-9341-48EF-9D61-CADBC9099B92}"/>
              </a:ext>
            </a:extLst>
          </p:cNvPr>
          <p:cNvSpPr txBox="1"/>
          <p:nvPr/>
        </p:nvSpPr>
        <p:spPr>
          <a:xfrm>
            <a:off x="2988280" y="1761493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deep feedforward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networks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08A93-2893-4CD4-95FB-9DF04CADCBB9}"/>
              </a:ext>
            </a:extLst>
          </p:cNvPr>
          <p:cNvSpPr txBox="1"/>
          <p:nvPr/>
        </p:nvSpPr>
        <p:spPr>
          <a:xfrm>
            <a:off x="4898605" y="4437981"/>
            <a:ext cx="1805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deep recurrent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networks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97BAD0-B0B8-4030-876B-B88253895011}"/>
              </a:ext>
            </a:extLst>
          </p:cNvPr>
          <p:cNvGrpSpPr/>
          <p:nvPr/>
        </p:nvGrpSpPr>
        <p:grpSpPr>
          <a:xfrm>
            <a:off x="6526298" y="1913561"/>
            <a:ext cx="463752" cy="465092"/>
            <a:chOff x="7240772" y="116958"/>
            <a:chExt cx="756077" cy="62732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5F4DFC-D814-4EA2-9E14-210C161C6766}"/>
                </a:ext>
              </a:extLst>
            </p:cNvPr>
            <p:cNvCxnSpPr/>
            <p:nvPr/>
          </p:nvCxnSpPr>
          <p:spPr bwMode="auto">
            <a:xfrm>
              <a:off x="7240772" y="393404"/>
              <a:ext cx="127591" cy="3508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8FC0E9-C360-4DCE-B972-A654D9358901}"/>
                </a:ext>
              </a:extLst>
            </p:cNvPr>
            <p:cNvCxnSpPr/>
            <p:nvPr/>
          </p:nvCxnSpPr>
          <p:spPr bwMode="auto">
            <a:xfrm flipV="1">
              <a:off x="7358896" y="116958"/>
              <a:ext cx="637953" cy="627321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4FE5D3-8AD9-4D04-9DC2-896EE8A22818}"/>
              </a:ext>
            </a:extLst>
          </p:cNvPr>
          <p:cNvSpPr txBox="1"/>
          <p:nvPr/>
        </p:nvSpPr>
        <p:spPr>
          <a:xfrm>
            <a:off x="5443307" y="1736079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deep RL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7AFEC00-AED3-4A26-9DEE-88261EDD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1. What the brain does (big picture).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F04428B-BA27-4AEE-A032-2CE70B29AA6B}"/>
              </a:ext>
            </a:extLst>
          </p:cNvPr>
          <p:cNvSpPr/>
          <p:nvPr/>
        </p:nvSpPr>
        <p:spPr bwMode="auto">
          <a:xfrm>
            <a:off x="2422370" y="3540642"/>
            <a:ext cx="2577158" cy="1158949"/>
          </a:xfrm>
          <a:custGeom>
            <a:avLst/>
            <a:gdLst>
              <a:gd name="connsiteX0" fmla="*/ 2245323 w 2577158"/>
              <a:gd name="connsiteY0" fmla="*/ 202018 h 1158949"/>
              <a:gd name="connsiteX1" fmla="*/ 2128365 w 2577158"/>
              <a:gd name="connsiteY1" fmla="*/ 159488 h 1158949"/>
              <a:gd name="connsiteX2" fmla="*/ 2085835 w 2577158"/>
              <a:gd name="connsiteY2" fmla="*/ 106325 h 1158949"/>
              <a:gd name="connsiteX3" fmla="*/ 1968877 w 2577158"/>
              <a:gd name="connsiteY3" fmla="*/ 95693 h 1158949"/>
              <a:gd name="connsiteX4" fmla="*/ 1426616 w 2577158"/>
              <a:gd name="connsiteY4" fmla="*/ 85060 h 1158949"/>
              <a:gd name="connsiteX5" fmla="*/ 1352188 w 2577158"/>
              <a:gd name="connsiteY5" fmla="*/ 53163 h 1158949"/>
              <a:gd name="connsiteX6" fmla="*/ 1224597 w 2577158"/>
              <a:gd name="connsiteY6" fmla="*/ 0 h 1158949"/>
              <a:gd name="connsiteX7" fmla="*/ 788663 w 2577158"/>
              <a:gd name="connsiteY7" fmla="*/ 10632 h 1158949"/>
              <a:gd name="connsiteX8" fmla="*/ 639807 w 2577158"/>
              <a:gd name="connsiteY8" fmla="*/ 31898 h 1158949"/>
              <a:gd name="connsiteX9" fmla="*/ 597277 w 2577158"/>
              <a:gd name="connsiteY9" fmla="*/ 42530 h 1158949"/>
              <a:gd name="connsiteX10" fmla="*/ 480318 w 2577158"/>
              <a:gd name="connsiteY10" fmla="*/ 53163 h 1158949"/>
              <a:gd name="connsiteX11" fmla="*/ 405890 w 2577158"/>
              <a:gd name="connsiteY11" fmla="*/ 85060 h 1158949"/>
              <a:gd name="connsiteX12" fmla="*/ 342095 w 2577158"/>
              <a:gd name="connsiteY12" fmla="*/ 116958 h 1158949"/>
              <a:gd name="connsiteX13" fmla="*/ 299565 w 2577158"/>
              <a:gd name="connsiteY13" fmla="*/ 127591 h 1158949"/>
              <a:gd name="connsiteX14" fmla="*/ 225137 w 2577158"/>
              <a:gd name="connsiteY14" fmla="*/ 202018 h 1158949"/>
              <a:gd name="connsiteX15" fmla="*/ 182607 w 2577158"/>
              <a:gd name="connsiteY15" fmla="*/ 233916 h 1158949"/>
              <a:gd name="connsiteX16" fmla="*/ 86914 w 2577158"/>
              <a:gd name="connsiteY16" fmla="*/ 361507 h 1158949"/>
              <a:gd name="connsiteX17" fmla="*/ 12486 w 2577158"/>
              <a:gd name="connsiteY17" fmla="*/ 542260 h 1158949"/>
              <a:gd name="connsiteX18" fmla="*/ 55016 w 2577158"/>
              <a:gd name="connsiteY18" fmla="*/ 850605 h 1158949"/>
              <a:gd name="connsiteX19" fmla="*/ 150709 w 2577158"/>
              <a:gd name="connsiteY19" fmla="*/ 946298 h 1158949"/>
              <a:gd name="connsiteX20" fmla="*/ 352728 w 2577158"/>
              <a:gd name="connsiteY20" fmla="*/ 1084521 h 1158949"/>
              <a:gd name="connsiteX21" fmla="*/ 395258 w 2577158"/>
              <a:gd name="connsiteY21" fmla="*/ 1105786 h 1158949"/>
              <a:gd name="connsiteX22" fmla="*/ 469686 w 2577158"/>
              <a:gd name="connsiteY22" fmla="*/ 1116418 h 1158949"/>
              <a:gd name="connsiteX23" fmla="*/ 1065109 w 2577158"/>
              <a:gd name="connsiteY23" fmla="*/ 1105786 h 1158949"/>
              <a:gd name="connsiteX24" fmla="*/ 1128904 w 2577158"/>
              <a:gd name="connsiteY24" fmla="*/ 1137684 h 1158949"/>
              <a:gd name="connsiteX25" fmla="*/ 1213965 w 2577158"/>
              <a:gd name="connsiteY25" fmla="*/ 1158949 h 1158949"/>
              <a:gd name="connsiteX26" fmla="*/ 1575472 w 2577158"/>
              <a:gd name="connsiteY26" fmla="*/ 1127051 h 1158949"/>
              <a:gd name="connsiteX27" fmla="*/ 1809388 w 2577158"/>
              <a:gd name="connsiteY27" fmla="*/ 1095153 h 1158949"/>
              <a:gd name="connsiteX28" fmla="*/ 1979509 w 2577158"/>
              <a:gd name="connsiteY28" fmla="*/ 1052623 h 1158949"/>
              <a:gd name="connsiteX29" fmla="*/ 2245323 w 2577158"/>
              <a:gd name="connsiteY29" fmla="*/ 925032 h 1158949"/>
              <a:gd name="connsiteX30" fmla="*/ 2298486 w 2577158"/>
              <a:gd name="connsiteY30" fmla="*/ 893135 h 1158949"/>
              <a:gd name="connsiteX31" fmla="*/ 2330383 w 2577158"/>
              <a:gd name="connsiteY31" fmla="*/ 861237 h 1158949"/>
              <a:gd name="connsiteX32" fmla="*/ 2468607 w 2577158"/>
              <a:gd name="connsiteY32" fmla="*/ 808074 h 1158949"/>
              <a:gd name="connsiteX33" fmla="*/ 2543035 w 2577158"/>
              <a:gd name="connsiteY33" fmla="*/ 786809 h 1158949"/>
              <a:gd name="connsiteX34" fmla="*/ 2574932 w 2577158"/>
              <a:gd name="connsiteY34" fmla="*/ 754911 h 1158949"/>
              <a:gd name="connsiteX35" fmla="*/ 2564300 w 2577158"/>
              <a:gd name="connsiteY35" fmla="*/ 478465 h 1158949"/>
              <a:gd name="connsiteX36" fmla="*/ 2543035 w 2577158"/>
              <a:gd name="connsiteY36" fmla="*/ 414670 h 1158949"/>
              <a:gd name="connsiteX37" fmla="*/ 2521770 w 2577158"/>
              <a:gd name="connsiteY37" fmla="*/ 361507 h 1158949"/>
              <a:gd name="connsiteX38" fmla="*/ 2489872 w 2577158"/>
              <a:gd name="connsiteY38" fmla="*/ 287079 h 1158949"/>
              <a:gd name="connsiteX39" fmla="*/ 2436709 w 2577158"/>
              <a:gd name="connsiteY39" fmla="*/ 244549 h 1158949"/>
              <a:gd name="connsiteX40" fmla="*/ 2404811 w 2577158"/>
              <a:gd name="connsiteY40" fmla="*/ 223284 h 1158949"/>
              <a:gd name="connsiteX41" fmla="*/ 2245323 w 2577158"/>
              <a:gd name="connsiteY41" fmla="*/ 202018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77158" h="1158949">
                <a:moveTo>
                  <a:pt x="2245323" y="202018"/>
                </a:moveTo>
                <a:cubicBezTo>
                  <a:pt x="2199249" y="191385"/>
                  <a:pt x="2152222" y="180363"/>
                  <a:pt x="2128365" y="159488"/>
                </a:cubicBezTo>
                <a:cubicBezTo>
                  <a:pt x="2111286" y="144544"/>
                  <a:pt x="2106906" y="114753"/>
                  <a:pt x="2085835" y="106325"/>
                </a:cubicBezTo>
                <a:cubicBezTo>
                  <a:pt x="2049488" y="91786"/>
                  <a:pt x="2008003" y="96955"/>
                  <a:pt x="1968877" y="95693"/>
                </a:cubicBezTo>
                <a:cubicBezTo>
                  <a:pt x="1788183" y="89864"/>
                  <a:pt x="1607370" y="88604"/>
                  <a:pt x="1426616" y="85060"/>
                </a:cubicBezTo>
                <a:cubicBezTo>
                  <a:pt x="1401807" y="74428"/>
                  <a:pt x="1376647" y="64577"/>
                  <a:pt x="1352188" y="53163"/>
                </a:cubicBezTo>
                <a:cubicBezTo>
                  <a:pt x="1238957" y="322"/>
                  <a:pt x="1304843" y="20060"/>
                  <a:pt x="1224597" y="0"/>
                </a:cubicBezTo>
                <a:cubicBezTo>
                  <a:pt x="1079286" y="3544"/>
                  <a:pt x="933802" y="2715"/>
                  <a:pt x="788663" y="10632"/>
                </a:cubicBezTo>
                <a:cubicBezTo>
                  <a:pt x="738615" y="13362"/>
                  <a:pt x="688433" y="19742"/>
                  <a:pt x="639807" y="31898"/>
                </a:cubicBezTo>
                <a:cubicBezTo>
                  <a:pt x="625630" y="35442"/>
                  <a:pt x="611762" y="40599"/>
                  <a:pt x="597277" y="42530"/>
                </a:cubicBezTo>
                <a:cubicBezTo>
                  <a:pt x="558473" y="47704"/>
                  <a:pt x="519304" y="49619"/>
                  <a:pt x="480318" y="53163"/>
                </a:cubicBezTo>
                <a:cubicBezTo>
                  <a:pt x="455509" y="63795"/>
                  <a:pt x="430397" y="73749"/>
                  <a:pt x="405890" y="85060"/>
                </a:cubicBezTo>
                <a:cubicBezTo>
                  <a:pt x="384303" y="95023"/>
                  <a:pt x="364170" y="108128"/>
                  <a:pt x="342095" y="116958"/>
                </a:cubicBezTo>
                <a:cubicBezTo>
                  <a:pt x="328527" y="122385"/>
                  <a:pt x="313742" y="124047"/>
                  <a:pt x="299565" y="127591"/>
                </a:cubicBezTo>
                <a:cubicBezTo>
                  <a:pt x="227453" y="175665"/>
                  <a:pt x="313532" y="113623"/>
                  <a:pt x="225137" y="202018"/>
                </a:cubicBezTo>
                <a:cubicBezTo>
                  <a:pt x="212606" y="214549"/>
                  <a:pt x="196784" y="223283"/>
                  <a:pt x="182607" y="233916"/>
                </a:cubicBezTo>
                <a:cubicBezTo>
                  <a:pt x="72830" y="416877"/>
                  <a:pt x="260714" y="110464"/>
                  <a:pt x="86914" y="361507"/>
                </a:cubicBezTo>
                <a:cubicBezTo>
                  <a:pt x="57931" y="403372"/>
                  <a:pt x="25685" y="505963"/>
                  <a:pt x="12486" y="542260"/>
                </a:cubicBezTo>
                <a:cubicBezTo>
                  <a:pt x="-3109" y="667013"/>
                  <a:pt x="-16890" y="696520"/>
                  <a:pt x="55016" y="850605"/>
                </a:cubicBezTo>
                <a:cubicBezTo>
                  <a:pt x="74092" y="891483"/>
                  <a:pt x="116459" y="916941"/>
                  <a:pt x="150709" y="946298"/>
                </a:cubicBezTo>
                <a:cubicBezTo>
                  <a:pt x="230747" y="1014902"/>
                  <a:pt x="269987" y="1039390"/>
                  <a:pt x="352728" y="1084521"/>
                </a:cubicBezTo>
                <a:cubicBezTo>
                  <a:pt x="366643" y="1092111"/>
                  <a:pt x="379966" y="1101616"/>
                  <a:pt x="395258" y="1105786"/>
                </a:cubicBezTo>
                <a:cubicBezTo>
                  <a:pt x="419436" y="1112380"/>
                  <a:pt x="444877" y="1112874"/>
                  <a:pt x="469686" y="1116418"/>
                </a:cubicBezTo>
                <a:cubicBezTo>
                  <a:pt x="644333" y="1106145"/>
                  <a:pt x="881815" y="1079601"/>
                  <a:pt x="1065109" y="1105786"/>
                </a:cubicBezTo>
                <a:cubicBezTo>
                  <a:pt x="1088645" y="1109148"/>
                  <a:pt x="1106514" y="1129688"/>
                  <a:pt x="1128904" y="1137684"/>
                </a:cubicBezTo>
                <a:cubicBezTo>
                  <a:pt x="1156428" y="1147514"/>
                  <a:pt x="1185611" y="1151861"/>
                  <a:pt x="1213965" y="1158949"/>
                </a:cubicBezTo>
                <a:lnTo>
                  <a:pt x="1575472" y="1127051"/>
                </a:lnTo>
                <a:cubicBezTo>
                  <a:pt x="1789385" y="1109225"/>
                  <a:pt x="1654973" y="1131486"/>
                  <a:pt x="1809388" y="1095153"/>
                </a:cubicBezTo>
                <a:cubicBezTo>
                  <a:pt x="1837462" y="1088547"/>
                  <a:pt x="1946946" y="1066869"/>
                  <a:pt x="1979509" y="1052623"/>
                </a:cubicBezTo>
                <a:cubicBezTo>
                  <a:pt x="2069552" y="1013229"/>
                  <a:pt x="2161045" y="975597"/>
                  <a:pt x="2245323" y="925032"/>
                </a:cubicBezTo>
                <a:cubicBezTo>
                  <a:pt x="2263044" y="914400"/>
                  <a:pt x="2281953" y="905535"/>
                  <a:pt x="2298486" y="893135"/>
                </a:cubicBezTo>
                <a:cubicBezTo>
                  <a:pt x="2310515" y="884113"/>
                  <a:pt x="2316934" y="867962"/>
                  <a:pt x="2330383" y="861237"/>
                </a:cubicBezTo>
                <a:cubicBezTo>
                  <a:pt x="2374536" y="839160"/>
                  <a:pt x="2422385" y="825407"/>
                  <a:pt x="2468607" y="808074"/>
                </a:cubicBezTo>
                <a:cubicBezTo>
                  <a:pt x="2499110" y="796635"/>
                  <a:pt x="2509525" y="795187"/>
                  <a:pt x="2543035" y="786809"/>
                </a:cubicBezTo>
                <a:cubicBezTo>
                  <a:pt x="2553667" y="776176"/>
                  <a:pt x="2573897" y="769912"/>
                  <a:pt x="2574932" y="754911"/>
                </a:cubicBezTo>
                <a:cubicBezTo>
                  <a:pt x="2581277" y="662913"/>
                  <a:pt x="2572907" y="570279"/>
                  <a:pt x="2564300" y="478465"/>
                </a:cubicBezTo>
                <a:cubicBezTo>
                  <a:pt x="2562208" y="456148"/>
                  <a:pt x="2550695" y="435736"/>
                  <a:pt x="2543035" y="414670"/>
                </a:cubicBezTo>
                <a:cubicBezTo>
                  <a:pt x="2536512" y="396733"/>
                  <a:pt x="2528472" y="379378"/>
                  <a:pt x="2521770" y="361507"/>
                </a:cubicBezTo>
                <a:cubicBezTo>
                  <a:pt x="2513155" y="338534"/>
                  <a:pt x="2506207" y="305747"/>
                  <a:pt x="2489872" y="287079"/>
                </a:cubicBezTo>
                <a:cubicBezTo>
                  <a:pt x="2474928" y="270000"/>
                  <a:pt x="2454864" y="258165"/>
                  <a:pt x="2436709" y="244549"/>
                </a:cubicBezTo>
                <a:cubicBezTo>
                  <a:pt x="2426486" y="236882"/>
                  <a:pt x="2417520" y="224622"/>
                  <a:pt x="2404811" y="223284"/>
                </a:cubicBezTo>
                <a:cubicBezTo>
                  <a:pt x="2348416" y="217348"/>
                  <a:pt x="2291397" y="212651"/>
                  <a:pt x="2245323" y="202018"/>
                </a:cubicBezTo>
                <a:close/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CFBC-3F16-410C-BEFB-56AB99A01FFF}"/>
              </a:ext>
            </a:extLst>
          </p:cNvPr>
          <p:cNvSpPr txBox="1"/>
          <p:nvPr/>
        </p:nvSpPr>
        <p:spPr>
          <a:xfrm>
            <a:off x="3004003" y="4654561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no clue</a:t>
            </a:r>
          </a:p>
        </p:txBody>
      </p:sp>
    </p:spTree>
    <p:extLst>
      <p:ext uri="{BB962C8B-B14F-4D97-AF65-F5344CB8AC3E}">
        <p14:creationId xmlns:p14="http://schemas.microsoft.com/office/powerpoint/2010/main" val="42871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92F5E-56C4-4C51-8094-DD1F29DC45FF}"/>
              </a:ext>
            </a:extLst>
          </p:cNvPr>
          <p:cNvSpPr txBox="1"/>
          <p:nvPr/>
        </p:nvSpPr>
        <p:spPr>
          <a:xfrm>
            <a:off x="1339620" y="2625698"/>
            <a:ext cx="3123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short term sensory processing</a:t>
            </a:r>
          </a:p>
          <a:p>
            <a:pPr algn="ctr"/>
            <a:r>
              <a:rPr lang="en-US" sz="1800" dirty="0"/>
              <a:t>(what’s in the world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8811E-E556-456F-83C7-8E21D77A078E}"/>
              </a:ext>
            </a:extLst>
          </p:cNvPr>
          <p:cNvSpPr txBox="1"/>
          <p:nvPr/>
        </p:nvSpPr>
        <p:spPr>
          <a:xfrm>
            <a:off x="2701278" y="379165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construct a model</a:t>
            </a:r>
          </a:p>
          <a:p>
            <a:pPr algn="ctr"/>
            <a:r>
              <a:rPr lang="en-US" sz="1800" dirty="0"/>
              <a:t>of the world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9097F-9E73-4A1A-9596-DD3621EE2506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4463232" y="2625698"/>
            <a:ext cx="1338217" cy="3231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441382-AC46-45D8-BC0E-B140BF4410E6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>
            <a:off x="2901426" y="3272029"/>
            <a:ext cx="770631" cy="5196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35E0A-06BE-4066-8E41-A8A3D54262F5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3672057" y="2625698"/>
            <a:ext cx="2129392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E4F79F-7550-4DA6-9E05-EAB1EF921A14}"/>
              </a:ext>
            </a:extLst>
          </p:cNvPr>
          <p:cNvSpPr txBox="1"/>
          <p:nvPr/>
        </p:nvSpPr>
        <p:spPr>
          <a:xfrm>
            <a:off x="5801449" y="2441032"/>
            <a:ext cx="180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choose an 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74750-7EE1-4C9F-8CE2-231182E9E691}"/>
              </a:ext>
            </a:extLst>
          </p:cNvPr>
          <p:cNvSpPr txBox="1"/>
          <p:nvPr/>
        </p:nvSpPr>
        <p:spPr>
          <a:xfrm>
            <a:off x="6384690" y="3791650"/>
            <a:ext cx="1749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execute a motor</a:t>
            </a:r>
          </a:p>
          <a:p>
            <a:pPr algn="ctr"/>
            <a:r>
              <a:rPr lang="en-US" sz="1800" dirty="0"/>
              <a:t>command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B5F2E-4F6F-4DBE-A80D-FC52501F56D0}"/>
              </a:ext>
            </a:extLst>
          </p:cNvPr>
          <p:cNvCxnSpPr>
            <a:stCxn id="15" idx="2"/>
          </p:cNvCxnSpPr>
          <p:nvPr/>
        </p:nvCxnSpPr>
        <p:spPr bwMode="auto">
          <a:xfrm>
            <a:off x="6701696" y="2810364"/>
            <a:ext cx="443811" cy="9812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B46D4-8572-4DAA-B151-FF77B86873BA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 bwMode="auto">
          <a:xfrm flipH="1" flipV="1">
            <a:off x="4463232" y="2948864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reeform 150">
            <a:extLst>
              <a:ext uri="{FF2B5EF4-FFF2-40B4-BE49-F238E27FC236}">
                <a16:creationId xmlns:a16="http://schemas.microsoft.com/office/drawing/2014/main" id="{9E314167-747A-480D-AD14-FA26815489C9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2376451" y="-314336"/>
            <a:ext cx="4422094" cy="8707018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5299 w 9939"/>
              <a:gd name="connsiteY0" fmla="*/ 0 h 10018"/>
              <a:gd name="connsiteX1" fmla="*/ 0 w 9939"/>
              <a:gd name="connsiteY1" fmla="*/ 8985 h 10018"/>
              <a:gd name="connsiteX0" fmla="*/ 5283 w 9967"/>
              <a:gd name="connsiteY0" fmla="*/ 0 h 9992"/>
              <a:gd name="connsiteX1" fmla="*/ 0 w 9967"/>
              <a:gd name="connsiteY1" fmla="*/ 8960 h 9992"/>
              <a:gd name="connsiteX0" fmla="*/ 9139 w 12792"/>
              <a:gd name="connsiteY0" fmla="*/ 0 h 10935"/>
              <a:gd name="connsiteX1" fmla="*/ 0 w 12792"/>
              <a:gd name="connsiteY1" fmla="*/ 9980 h 10935"/>
              <a:gd name="connsiteX0" fmla="*/ 9139 w 12972"/>
              <a:gd name="connsiteY0" fmla="*/ 0 h 10471"/>
              <a:gd name="connsiteX1" fmla="*/ 0 w 12972"/>
              <a:gd name="connsiteY1" fmla="*/ 9980 h 10471"/>
              <a:gd name="connsiteX0" fmla="*/ 9139 w 10449"/>
              <a:gd name="connsiteY0" fmla="*/ 561 h 10828"/>
              <a:gd name="connsiteX1" fmla="*/ 0 w 10449"/>
              <a:gd name="connsiteY1" fmla="*/ 10541 h 10828"/>
              <a:gd name="connsiteX0" fmla="*/ 8116 w 9674"/>
              <a:gd name="connsiteY0" fmla="*/ 523 h 12132"/>
              <a:gd name="connsiteX1" fmla="*/ 0 w 9674"/>
              <a:gd name="connsiteY1" fmla="*/ 11865 h 12132"/>
              <a:gd name="connsiteX0" fmla="*/ 8389 w 11126"/>
              <a:gd name="connsiteY0" fmla="*/ 1070 h 10611"/>
              <a:gd name="connsiteX1" fmla="*/ 0 w 11126"/>
              <a:gd name="connsiteY1" fmla="*/ 10419 h 10611"/>
              <a:gd name="connsiteX0" fmla="*/ 8389 w 16252"/>
              <a:gd name="connsiteY0" fmla="*/ 1006 h 10813"/>
              <a:gd name="connsiteX1" fmla="*/ 0 w 16252"/>
              <a:gd name="connsiteY1" fmla="*/ 10355 h 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2" h="10813">
                <a:moveTo>
                  <a:pt x="8389" y="1006"/>
                </a:moveTo>
                <a:cubicBezTo>
                  <a:pt x="13709" y="-4397"/>
                  <a:pt x="26675" y="13896"/>
                  <a:pt x="0" y="10355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45AA16-7CCE-41AF-8CCA-1029D946D390}"/>
              </a:ext>
            </a:extLst>
          </p:cNvPr>
          <p:cNvSpPr/>
          <p:nvPr/>
        </p:nvSpPr>
        <p:spPr bwMode="auto">
          <a:xfrm>
            <a:off x="831943" y="1451492"/>
            <a:ext cx="7767790" cy="4219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E7624-1C6E-4A05-A381-CBC3C93662C1}"/>
              </a:ext>
            </a:extLst>
          </p:cNvPr>
          <p:cNvSpPr txBox="1"/>
          <p:nvPr/>
        </p:nvSpPr>
        <p:spPr>
          <a:xfrm>
            <a:off x="7576696" y="1690216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1FFCF-3DC4-4B20-A110-1C2331717F56}"/>
              </a:ext>
            </a:extLst>
          </p:cNvPr>
          <p:cNvSpPr txBox="1"/>
          <p:nvPr/>
        </p:nvSpPr>
        <p:spPr>
          <a:xfrm>
            <a:off x="143838" y="1125125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FF"/>
                </a:solidFill>
              </a:rPr>
              <a:t>sensory input</a:t>
            </a:r>
          </a:p>
          <a:p>
            <a:pPr algn="ctr"/>
            <a:r>
              <a:rPr lang="en-US" sz="1800" dirty="0">
                <a:solidFill>
                  <a:srgbClr val="FF00FF"/>
                </a:solidFill>
              </a:rPr>
              <a:t>(sounds, images, etc.)</a:t>
            </a:r>
          </a:p>
        </p:txBody>
      </p:sp>
      <p:sp>
        <p:nvSpPr>
          <p:cNvPr id="28" name="Freeform 150">
            <a:extLst>
              <a:ext uri="{FF2B5EF4-FFF2-40B4-BE49-F238E27FC236}">
                <a16:creationId xmlns:a16="http://schemas.microsoft.com/office/drawing/2014/main" id="{44CD2E87-F068-4B28-836B-ADA39CF1D5D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45309" y="2052256"/>
            <a:ext cx="1225115" cy="547545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7058 w 11169"/>
              <a:gd name="connsiteY0" fmla="*/ 0 h 5461"/>
              <a:gd name="connsiteX1" fmla="*/ 0 w 11169"/>
              <a:gd name="connsiteY1" fmla="*/ 3699 h 5461"/>
              <a:gd name="connsiteX0" fmla="*/ 6319 w 6920"/>
              <a:gd name="connsiteY0" fmla="*/ 0 h 9802"/>
              <a:gd name="connsiteX1" fmla="*/ 0 w 6920"/>
              <a:gd name="connsiteY1" fmla="*/ 6773 h 9802"/>
              <a:gd name="connsiteX0" fmla="*/ 5467 w 7911"/>
              <a:gd name="connsiteY0" fmla="*/ 788 h 5672"/>
              <a:gd name="connsiteX1" fmla="*/ 0 w 7911"/>
              <a:gd name="connsiteY1" fmla="*/ 0 h 5672"/>
              <a:gd name="connsiteX0" fmla="*/ 7065 w 7127"/>
              <a:gd name="connsiteY0" fmla="*/ 1389 h 8782"/>
              <a:gd name="connsiteX1" fmla="*/ 154 w 7127"/>
              <a:gd name="connsiteY1" fmla="*/ 0 h 8782"/>
              <a:gd name="connsiteX0" fmla="*/ 3850 w 4009"/>
              <a:gd name="connsiteY0" fmla="*/ 1520 h 9965"/>
              <a:gd name="connsiteX1" fmla="*/ 386 w 4009"/>
              <a:gd name="connsiteY1" fmla="*/ 0 h 9965"/>
              <a:gd name="connsiteX0" fmla="*/ 8797 w 9277"/>
              <a:gd name="connsiteY0" fmla="*/ 1525 h 7446"/>
              <a:gd name="connsiteX1" fmla="*/ 157 w 9277"/>
              <a:gd name="connsiteY1" fmla="*/ 0 h 7446"/>
              <a:gd name="connsiteX0" fmla="*/ 9728 w 9728"/>
              <a:gd name="connsiteY0" fmla="*/ 2048 h 2954"/>
              <a:gd name="connsiteX1" fmla="*/ 414 w 9728"/>
              <a:gd name="connsiteY1" fmla="*/ 0 h 2954"/>
              <a:gd name="connsiteX0" fmla="*/ 10233 w 10233"/>
              <a:gd name="connsiteY0" fmla="*/ 8354 h 11024"/>
              <a:gd name="connsiteX1" fmla="*/ 413 w 10233"/>
              <a:gd name="connsiteY1" fmla="*/ 0 h 11024"/>
              <a:gd name="connsiteX0" fmla="*/ 12230 w 12230"/>
              <a:gd name="connsiteY0" fmla="*/ 10008 h 12306"/>
              <a:gd name="connsiteX1" fmla="*/ 318 w 12230"/>
              <a:gd name="connsiteY1" fmla="*/ 0 h 12306"/>
              <a:gd name="connsiteX0" fmla="*/ 11912 w 11912"/>
              <a:gd name="connsiteY0" fmla="*/ 10008 h 12047"/>
              <a:gd name="connsiteX1" fmla="*/ 0 w 11912"/>
              <a:gd name="connsiteY1" fmla="*/ 0 h 12047"/>
              <a:gd name="connsiteX0" fmla="*/ 12242 w 12242"/>
              <a:gd name="connsiteY0" fmla="*/ 11407 h 13234"/>
              <a:gd name="connsiteX1" fmla="*/ 0 w 12242"/>
              <a:gd name="connsiteY1" fmla="*/ 0 h 13234"/>
              <a:gd name="connsiteX0" fmla="*/ 12242 w 12242"/>
              <a:gd name="connsiteY0" fmla="*/ 11407 h 11692"/>
              <a:gd name="connsiteX1" fmla="*/ 0 w 12242"/>
              <a:gd name="connsiteY1" fmla="*/ 0 h 11692"/>
              <a:gd name="connsiteX0" fmla="*/ 12242 w 12242"/>
              <a:gd name="connsiteY0" fmla="*/ 11407 h 11634"/>
              <a:gd name="connsiteX1" fmla="*/ 0 w 12242"/>
              <a:gd name="connsiteY1" fmla="*/ 0 h 11634"/>
              <a:gd name="connsiteX0" fmla="*/ 27368 w 27368"/>
              <a:gd name="connsiteY0" fmla="*/ 3790 h 5826"/>
              <a:gd name="connsiteX1" fmla="*/ 0 w 27368"/>
              <a:gd name="connsiteY1" fmla="*/ 0 h 5826"/>
              <a:gd name="connsiteX0" fmla="*/ 10000 w 10000"/>
              <a:gd name="connsiteY0" fmla="*/ 6505 h 24253"/>
              <a:gd name="connsiteX1" fmla="*/ 0 w 10000"/>
              <a:gd name="connsiteY1" fmla="*/ 0 h 24253"/>
              <a:gd name="connsiteX0" fmla="*/ 10000 w 10000"/>
              <a:gd name="connsiteY0" fmla="*/ 6505 h 24253"/>
              <a:gd name="connsiteX1" fmla="*/ 0 w 10000"/>
              <a:gd name="connsiteY1" fmla="*/ 0 h 2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4253">
                <a:moveTo>
                  <a:pt x="10000" y="6505"/>
                </a:moveTo>
                <a:cubicBezTo>
                  <a:pt x="6496" y="8515"/>
                  <a:pt x="244" y="49300"/>
                  <a:pt x="0" y="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22089C-9D87-4F9F-A88C-B5C37B986F4D}"/>
              </a:ext>
            </a:extLst>
          </p:cNvPr>
          <p:cNvCxnSpPr/>
          <p:nvPr/>
        </p:nvCxnSpPr>
        <p:spPr bwMode="auto">
          <a:xfrm>
            <a:off x="2623690" y="3272028"/>
            <a:ext cx="770631" cy="5196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150A8-C148-4827-9D7B-43973840362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471213" y="3062452"/>
            <a:ext cx="1921458" cy="1165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 Box 2">
            <a:extLst>
              <a:ext uri="{FF2B5EF4-FFF2-40B4-BE49-F238E27FC236}">
                <a16:creationId xmlns:a16="http://schemas.microsoft.com/office/drawing/2014/main" id="{D7AFEC00-AED3-4A26-9DEE-88261EDD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1. What the brain does (big picture)</a:t>
            </a:r>
          </a:p>
        </p:txBody>
      </p:sp>
    </p:spTree>
    <p:extLst>
      <p:ext uri="{BB962C8B-B14F-4D97-AF65-F5344CB8AC3E}">
        <p14:creationId xmlns:p14="http://schemas.microsoft.com/office/powerpoint/2010/main" val="3197060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C61E2B-A7ED-4DBA-97B1-8949D29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 modern approach: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train a deep network on some task</a:t>
            </a:r>
          </a:p>
          <a:p>
            <a:pPr marL="457200" indent="-457200">
              <a:buFontTx/>
              <a:buChar char="-"/>
            </a:pPr>
            <a:r>
              <a:rPr lang="en-US" dirty="0"/>
              <a:t>compare to what we see in the brain</a:t>
            </a:r>
          </a:p>
          <a:p>
            <a:endParaRPr lang="en-US" dirty="0"/>
          </a:p>
          <a:p>
            <a:r>
              <a:rPr lang="en-US" dirty="0"/>
              <a:t>If there’s a match, declare victory!</a:t>
            </a:r>
          </a:p>
          <a:p>
            <a:endParaRPr lang="en-US" dirty="0"/>
          </a:p>
          <a:p>
            <a:r>
              <a:rPr lang="en-US" dirty="0"/>
              <a:t>Jim DiCarlo and Dan </a:t>
            </a:r>
            <a:r>
              <a:rPr lang="en-US" dirty="0" err="1"/>
              <a:t>Yamins</a:t>
            </a:r>
            <a:r>
              <a:rPr lang="en-US" dirty="0"/>
              <a:t> made this famous, but it’s now a small cottage industry.</a:t>
            </a:r>
          </a:p>
          <a:p>
            <a:endParaRPr lang="en-US" dirty="0"/>
          </a:p>
          <a:p>
            <a:r>
              <a:rPr lang="en-US" dirty="0"/>
              <a:t>It’s not at all clear what we learn.</a:t>
            </a:r>
          </a:p>
          <a:p>
            <a:r>
              <a:rPr lang="en-US" dirty="0"/>
              <a:t>You may see some of that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29211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				Outline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the brain does (big picture)</a:t>
            </a:r>
          </a:p>
          <a:p>
            <a:pPr marL="514350" indent="-514350">
              <a:buAutoNum type="arabicPeriod"/>
            </a:pPr>
            <a:r>
              <a:rPr lang="en-US" dirty="0"/>
              <a:t>How it does it, sort of (micro picture)</a:t>
            </a:r>
          </a:p>
          <a:p>
            <a:pPr marL="514350" indent="-514350">
              <a:buAutoNum type="arabicPeriod"/>
            </a:pPr>
            <a:r>
              <a:rPr lang="en-US" dirty="0"/>
              <a:t>What you’ll get out of this course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What we want to know about the brain</a:t>
            </a:r>
          </a:p>
        </p:txBody>
      </p:sp>
    </p:spTree>
    <p:extLst>
      <p:ext uri="{BB962C8B-B14F-4D97-AF65-F5344CB8AC3E}">
        <p14:creationId xmlns:p14="http://schemas.microsoft.com/office/powerpoint/2010/main" val="42031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Presumably we want to “understand” how the brain works.</a:t>
            </a:r>
          </a:p>
          <a:p>
            <a:endParaRPr lang="en-US" dirty="0"/>
          </a:p>
          <a:p>
            <a:r>
              <a:rPr lang="en-US" dirty="0"/>
              <a:t>For that we need a definition of understand!</a:t>
            </a:r>
          </a:p>
          <a:p>
            <a:endParaRPr lang="en-US" dirty="0"/>
          </a:p>
          <a:p>
            <a:r>
              <a:rPr lang="en-US" dirty="0"/>
              <a:t>This sounds like philosophy, but it’s an important issue.</a:t>
            </a:r>
          </a:p>
          <a:p>
            <a:endParaRPr lang="en-US" dirty="0"/>
          </a:p>
          <a:p>
            <a:r>
              <a:rPr lang="en-US" dirty="0"/>
              <a:t>Here’s my definition:</a:t>
            </a:r>
          </a:p>
        </p:txBody>
      </p:sp>
    </p:spTree>
    <p:extLst>
      <p:ext uri="{BB962C8B-B14F-4D97-AF65-F5344CB8AC3E}">
        <p14:creationId xmlns:p14="http://schemas.microsoft.com/office/powerpoint/2010/main" val="39482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We understand something </a:t>
            </a:r>
            <a:r>
              <a:rPr lang="en-GB" dirty="0">
                <a:solidFill>
                  <a:srgbClr val="FF0000"/>
                </a:solidFill>
              </a:rPr>
              <a:t>with respect to a parameter</a:t>
            </a:r>
            <a:r>
              <a:rPr lang="en-GB" dirty="0"/>
              <a:t> if we can predict what happens when </a:t>
            </a:r>
            <a:r>
              <a:rPr lang="en-GB" dirty="0">
                <a:solidFill>
                  <a:srgbClr val="FF0000"/>
                </a:solidFill>
              </a:rPr>
              <a:t>a parameter</a:t>
            </a:r>
            <a:r>
              <a:rPr lang="en-GB" dirty="0"/>
              <a:t> changes.</a:t>
            </a:r>
          </a:p>
          <a:p>
            <a:endParaRPr lang="en-GB" dirty="0"/>
          </a:p>
          <a:p>
            <a:r>
              <a:rPr lang="en-GB" dirty="0"/>
              <a:t>“Parameter” refers to a 1-D path through some potentially high dimensional space.</a:t>
            </a:r>
          </a:p>
          <a:p>
            <a:endParaRPr lang="en-GB" dirty="0"/>
          </a:p>
          <a:p>
            <a:r>
              <a:rPr lang="en-GB" dirty="0"/>
              <a:t>A complete understanding means we have to do this for lots of parameters.</a:t>
            </a:r>
          </a:p>
          <a:p>
            <a:endParaRPr lang="en-GB" dirty="0"/>
          </a:p>
          <a:p>
            <a:r>
              <a:rPr lang="en-GB" dirty="0"/>
              <a:t>Importantly, we have to make our prediction</a:t>
            </a:r>
          </a:p>
          <a:p>
            <a:pPr marL="457200" indent="-457200">
              <a:buFontTx/>
              <a:buChar char="-"/>
            </a:pPr>
            <a:r>
              <a:rPr lang="en-GB" dirty="0"/>
              <a:t>Without doing massive simulations!</a:t>
            </a:r>
          </a:p>
          <a:p>
            <a:pPr marL="457200" indent="-457200">
              <a:buFontTx/>
              <a:buChar char="-"/>
            </a:pPr>
            <a:r>
              <a:rPr lang="en-GB" dirty="0"/>
              <a:t>Without doing regression!</a:t>
            </a:r>
          </a:p>
        </p:txBody>
      </p:sp>
    </p:spTree>
    <p:extLst>
      <p:ext uri="{BB962C8B-B14F-4D97-AF65-F5344CB8AC3E}">
        <p14:creationId xmlns:p14="http://schemas.microsoft.com/office/powerpoint/2010/main" val="89912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Without doing massive simulations!</a:t>
            </a:r>
          </a:p>
          <a:p>
            <a:endParaRPr lang="en-GB" dirty="0"/>
          </a:p>
          <a:p>
            <a:r>
              <a:rPr lang="en-GB" dirty="0"/>
              <a:t>Just because you know the equations doesn’t mean you understand anything.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Would you know how the brain works?</a:t>
            </a:r>
          </a:p>
          <a:p>
            <a:r>
              <a:rPr lang="en-GB" dirty="0"/>
              <a:t>Remember, there are 100 trillion highly nonlinear equations!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38132-ED31-4BBF-BA9D-D56B5A1AAD68}"/>
              </a:ext>
            </a:extLst>
          </p:cNvPr>
          <p:cNvGrpSpPr/>
          <p:nvPr/>
        </p:nvGrpSpPr>
        <p:grpSpPr>
          <a:xfrm>
            <a:off x="1265421" y="2648277"/>
            <a:ext cx="7369418" cy="1025721"/>
            <a:chOff x="497435" y="2599659"/>
            <a:chExt cx="7369418" cy="10257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FF32DF-2583-4F9A-928B-DB541D4716B3}"/>
                </a:ext>
              </a:extLst>
            </p:cNvPr>
            <p:cNvSpPr txBox="1"/>
            <p:nvPr/>
          </p:nvSpPr>
          <p:spPr>
            <a:xfrm>
              <a:off x="497435" y="2828295"/>
              <a:ext cx="341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ym typeface="Symbol" panose="05050102010706020507" pitchFamily="18" charset="2"/>
                </a:rPr>
                <a:t></a:t>
              </a:r>
              <a:endParaRPr lang="en-GB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E66739-A624-4DFF-AAD6-8698075663EE}"/>
                </a:ext>
              </a:extLst>
            </p:cNvPr>
            <p:cNvSpPr txBox="1"/>
            <p:nvPr/>
          </p:nvSpPr>
          <p:spPr>
            <a:xfrm>
              <a:off x="846348" y="2599659"/>
              <a:ext cx="648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err="1"/>
                <a:t>d</a:t>
              </a:r>
              <a:r>
                <a:rPr lang="en-GB" sz="2800" i="1" dirty="0" err="1">
                  <a:solidFill>
                    <a:srgbClr val="0000FF"/>
                  </a:solidFill>
                </a:rPr>
                <a:t>V</a:t>
              </a:r>
              <a:r>
                <a:rPr lang="en-GB" sz="2800" i="1" baseline="-25000" dirty="0" err="1">
                  <a:solidFill>
                    <a:srgbClr val="0000FF"/>
                  </a:solidFill>
                </a:rPr>
                <a:t>i</a:t>
              </a:r>
              <a:endParaRPr lang="en-GB" sz="2800" i="1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D582D-44A4-410E-81C3-D61F7AE41DFD}"/>
                </a:ext>
              </a:extLst>
            </p:cNvPr>
            <p:cNvCxnSpPr/>
            <p:nvPr/>
          </p:nvCxnSpPr>
          <p:spPr bwMode="auto">
            <a:xfrm>
              <a:off x="846348" y="3139221"/>
              <a:ext cx="6140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BDE5F5-2CAC-4DB5-A4BE-F4F86F1D11EF}"/>
                </a:ext>
              </a:extLst>
            </p:cNvPr>
            <p:cNvSpPr txBox="1"/>
            <p:nvPr/>
          </p:nvSpPr>
          <p:spPr>
            <a:xfrm>
              <a:off x="905302" y="3102160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err="1"/>
                <a:t>dt</a:t>
              </a:r>
              <a:endParaRPr lang="en-GB" sz="2800" i="1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C5067-C97C-409E-AB43-B29E3C3382EC}"/>
                </a:ext>
              </a:extLst>
            </p:cNvPr>
            <p:cNvSpPr txBox="1"/>
            <p:nvPr/>
          </p:nvSpPr>
          <p:spPr>
            <a:xfrm>
              <a:off x="1900687" y="2835805"/>
              <a:ext cx="5966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i="1" dirty="0"/>
                <a:t>– </a:t>
              </a:r>
              <a:r>
                <a:rPr lang="en-GB" sz="2800" dirty="0"/>
                <a:t>(</a:t>
              </a:r>
              <a:r>
                <a:rPr lang="en-GB" sz="2800" i="1" dirty="0">
                  <a:solidFill>
                    <a:srgbClr val="0000FF"/>
                  </a:solidFill>
                </a:rPr>
                <a:t>V</a:t>
              </a:r>
              <a:r>
                <a:rPr lang="en-GB" sz="2800" i="1" baseline="-25000" dirty="0">
                  <a:solidFill>
                    <a:srgbClr val="0000FF"/>
                  </a:solidFill>
                </a:rPr>
                <a:t>i</a:t>
              </a:r>
              <a:r>
                <a:rPr lang="en-GB" sz="2800" i="1" dirty="0"/>
                <a:t> – </a:t>
              </a:r>
              <a:r>
                <a:rPr lang="en-GB" sz="2800" i="1" dirty="0" err="1"/>
                <a:t>V</a:t>
              </a:r>
              <a:r>
                <a:rPr lang="en-GB" sz="2800" i="1" baseline="-25000" dirty="0" err="1"/>
                <a:t>rest</a:t>
              </a:r>
              <a:r>
                <a:rPr lang="en-GB" sz="2800" dirty="0"/>
                <a:t>) </a:t>
              </a:r>
              <a:r>
                <a:rPr lang="en-GB" sz="2800" i="1" dirty="0"/>
                <a:t>+ </a:t>
              </a:r>
              <a:r>
                <a:rPr lang="en-GB" sz="2800" dirty="0">
                  <a:sym typeface="Symbol" panose="05050102010706020507" pitchFamily="18" charset="2"/>
                </a:rPr>
                <a:t></a:t>
              </a:r>
              <a:r>
                <a:rPr lang="en-GB" sz="2800" i="1" baseline="-25000" dirty="0">
                  <a:sym typeface="Symbol" panose="05050102010706020507" pitchFamily="18" charset="2"/>
                </a:rPr>
                <a:t>j</a:t>
              </a:r>
              <a:r>
                <a:rPr lang="en-GB" sz="2800" dirty="0">
                  <a:sym typeface="Symbol" panose="05050102010706020507" pitchFamily="18" charset="2"/>
                </a:rPr>
                <a:t> </a:t>
              </a:r>
              <a:r>
                <a:rPr lang="en-GB" sz="2800" i="1" dirty="0" err="1">
                  <a:solidFill>
                    <a:srgbClr val="FF0000"/>
                  </a:solidFill>
                  <a:sym typeface="Symbol" panose="05050102010706020507" pitchFamily="18" charset="2"/>
                </a:rPr>
                <a:t>w</a:t>
              </a:r>
              <a:r>
                <a:rPr lang="en-GB" sz="2800" i="1" baseline="-25000" dirty="0" err="1">
                  <a:solidFill>
                    <a:srgbClr val="FF0000"/>
                  </a:solidFill>
                  <a:sym typeface="Symbol" panose="05050102010706020507" pitchFamily="18" charset="2"/>
                </a:rPr>
                <a:t>ij</a:t>
              </a:r>
              <a:r>
                <a:rPr lang="en-GB" sz="2800" dirty="0">
                  <a:sym typeface="Symbol" panose="05050102010706020507" pitchFamily="18" charset="2"/>
                </a:rPr>
                <a:t> </a:t>
              </a:r>
              <a:r>
                <a:rPr lang="en-GB" sz="2800" i="1" dirty="0" err="1">
                  <a:solidFill>
                    <a:srgbClr val="00CC00"/>
                  </a:solidFill>
                  <a:sym typeface="Symbol" panose="05050102010706020507" pitchFamily="18" charset="2"/>
                </a:rPr>
                <a:t>g</a:t>
              </a:r>
              <a:r>
                <a:rPr lang="en-GB" sz="2800" i="1" baseline="-25000" dirty="0" err="1">
                  <a:solidFill>
                    <a:srgbClr val="00CC00"/>
                  </a:solidFill>
                  <a:sym typeface="Symbol" panose="05050102010706020507" pitchFamily="18" charset="2"/>
                </a:rPr>
                <a:t>j</a:t>
              </a:r>
              <a:r>
                <a:rPr lang="en-GB" sz="2800" dirty="0">
                  <a:solidFill>
                    <a:srgbClr val="00CC00"/>
                  </a:solidFill>
                  <a:sym typeface="Symbol" panose="05050102010706020507" pitchFamily="18" charset="2"/>
                </a:rPr>
                <a:t>(</a:t>
              </a:r>
              <a:r>
                <a:rPr lang="en-GB" sz="2800" i="1" dirty="0">
                  <a:solidFill>
                    <a:srgbClr val="00CC00"/>
                  </a:solidFill>
                  <a:sym typeface="Symbol" panose="05050102010706020507" pitchFamily="18" charset="2"/>
                </a:rPr>
                <a:t>t</a:t>
              </a:r>
              <a:r>
                <a:rPr lang="en-GB" sz="2800" dirty="0">
                  <a:solidFill>
                    <a:srgbClr val="00CC00"/>
                  </a:solidFill>
                  <a:sym typeface="Symbol" panose="05050102010706020507" pitchFamily="18" charset="2"/>
                </a:rPr>
                <a:t>)</a:t>
              </a:r>
              <a:r>
                <a:rPr lang="en-GB" sz="2800" dirty="0">
                  <a:sym typeface="Symbol" panose="05050102010706020507" pitchFamily="18" charset="2"/>
                </a:rPr>
                <a:t> (</a:t>
              </a:r>
              <a:r>
                <a:rPr lang="en-GB" i="1" dirty="0">
                  <a:solidFill>
                    <a:srgbClr val="0000FF"/>
                  </a:solidFill>
                </a:rPr>
                <a:t>V</a:t>
              </a:r>
              <a:r>
                <a:rPr lang="en-GB" i="1" baseline="-25000" dirty="0">
                  <a:solidFill>
                    <a:srgbClr val="0000FF"/>
                  </a:solidFill>
                </a:rPr>
                <a:t>i</a:t>
              </a:r>
              <a:r>
                <a:rPr lang="en-GB" i="1" dirty="0"/>
                <a:t> – </a:t>
              </a:r>
              <a:r>
                <a:rPr lang="en-GB" i="1" dirty="0" err="1">
                  <a:latin typeface="Brush Script MT" panose="03060802040406070304" pitchFamily="66" charset="0"/>
                </a:rPr>
                <a:t>E</a:t>
              </a:r>
              <a:r>
                <a:rPr lang="en-GB" i="1" baseline="-25000" dirty="0" err="1"/>
                <a:t>j</a:t>
              </a:r>
              <a:r>
                <a:rPr lang="en-GB" dirty="0"/>
                <a:t>)</a:t>
              </a:r>
              <a:endParaRPr lang="en-GB" sz="28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546244-81A9-4A71-BEE6-76AE5AD320D8}"/>
                </a:ext>
              </a:extLst>
            </p:cNvPr>
            <p:cNvSpPr txBox="1"/>
            <p:nvPr/>
          </p:nvSpPr>
          <p:spPr>
            <a:xfrm>
              <a:off x="1540722" y="2843827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=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11511E-8D6B-4E2A-A9DA-2AD036892B73}"/>
              </a:ext>
            </a:extLst>
          </p:cNvPr>
          <p:cNvGrpSpPr/>
          <p:nvPr/>
        </p:nvGrpSpPr>
        <p:grpSpPr>
          <a:xfrm>
            <a:off x="1082527" y="3899427"/>
            <a:ext cx="6134607" cy="1025721"/>
            <a:chOff x="314541" y="4572169"/>
            <a:chExt cx="6134607" cy="10257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C8D933-084E-468A-9A65-90AE78678D36}"/>
                </a:ext>
              </a:extLst>
            </p:cNvPr>
            <p:cNvSpPr txBox="1"/>
            <p:nvPr/>
          </p:nvSpPr>
          <p:spPr>
            <a:xfrm>
              <a:off x="314541" y="4779289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ym typeface="Symbol" panose="05050102010706020507" pitchFamily="18" charset="2"/>
                </a:rPr>
                <a:t></a:t>
              </a:r>
              <a:r>
                <a:rPr lang="en-GB" sz="2800" i="1" baseline="-25000" dirty="0">
                  <a:sym typeface="Symbol" panose="05050102010706020507" pitchFamily="18" charset="2"/>
                </a:rPr>
                <a:t>w</a:t>
              </a:r>
              <a:endParaRPr lang="en-GB" sz="2800" i="1" baseline="-25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9AD002-52CB-4F7D-AA8B-DDA1B6F247C8}"/>
                </a:ext>
              </a:extLst>
            </p:cNvPr>
            <p:cNvSpPr txBox="1"/>
            <p:nvPr/>
          </p:nvSpPr>
          <p:spPr>
            <a:xfrm>
              <a:off x="728002" y="4572169"/>
              <a:ext cx="734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err="1"/>
                <a:t>d</a:t>
              </a:r>
              <a:r>
                <a:rPr lang="en-GB" sz="2800" i="1" dirty="0" err="1">
                  <a:solidFill>
                    <a:srgbClr val="FF0000"/>
                  </a:solidFill>
                </a:rPr>
                <a:t>w</a:t>
              </a:r>
              <a:r>
                <a:rPr lang="en-GB" sz="2800" i="1" baseline="-25000" dirty="0" err="1"/>
                <a:t>ij</a:t>
              </a:r>
              <a:endParaRPr lang="en-GB" sz="2800" i="1" baseline="-250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7F78ED-444B-4341-BF23-9F75C11F797F}"/>
                </a:ext>
              </a:extLst>
            </p:cNvPr>
            <p:cNvCxnSpPr/>
            <p:nvPr/>
          </p:nvCxnSpPr>
          <p:spPr bwMode="auto">
            <a:xfrm>
              <a:off x="728002" y="5111731"/>
              <a:ext cx="61404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E911F6-0825-43E6-A7E8-29D4F6F81671}"/>
                </a:ext>
              </a:extLst>
            </p:cNvPr>
            <p:cNvSpPr txBox="1"/>
            <p:nvPr/>
          </p:nvSpPr>
          <p:spPr>
            <a:xfrm>
              <a:off x="786956" y="5074670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err="1"/>
                <a:t>dt</a:t>
              </a:r>
              <a:endParaRPr lang="en-GB" sz="28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E4EFF2-52BE-4CD3-8C33-394A10E70C61}"/>
                </a:ext>
              </a:extLst>
            </p:cNvPr>
            <p:cNvSpPr txBox="1"/>
            <p:nvPr/>
          </p:nvSpPr>
          <p:spPr>
            <a:xfrm>
              <a:off x="1950002" y="4808315"/>
              <a:ext cx="4499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i="1" dirty="0" err="1">
                  <a:solidFill>
                    <a:srgbClr val="FF0000"/>
                  </a:solidFill>
                </a:rPr>
                <a:t>F</a:t>
              </a:r>
              <a:r>
                <a:rPr lang="en-GB" sz="2800" i="1" baseline="-25000" dirty="0" err="1">
                  <a:solidFill>
                    <a:srgbClr val="FF0000"/>
                  </a:solidFill>
                </a:rPr>
                <a:t>ij</a:t>
              </a:r>
              <a:r>
                <a:rPr lang="en-GB" sz="2800" i="1" baseline="-25000" dirty="0">
                  <a:solidFill>
                    <a:srgbClr val="FF0000"/>
                  </a:solidFill>
                </a:rPr>
                <a:t> </a:t>
              </a:r>
              <a:r>
                <a:rPr lang="en-GB" sz="2800" dirty="0"/>
                <a:t>(</a:t>
              </a:r>
              <a:r>
                <a:rPr lang="en-GB" sz="2800" i="1" dirty="0">
                  <a:solidFill>
                    <a:srgbClr val="0000FF"/>
                  </a:solidFill>
                </a:rPr>
                <a:t>V</a:t>
              </a:r>
              <a:r>
                <a:rPr lang="en-GB" sz="2800" i="1" baseline="-25000" dirty="0">
                  <a:solidFill>
                    <a:srgbClr val="0000FF"/>
                  </a:solidFill>
                </a:rPr>
                <a:t>i</a:t>
              </a:r>
              <a:r>
                <a:rPr lang="en-GB" sz="2800" i="1" dirty="0"/>
                <a:t> , </a:t>
              </a:r>
              <a:r>
                <a:rPr lang="en-GB" sz="2800" i="1" dirty="0" err="1">
                  <a:solidFill>
                    <a:srgbClr val="0000FF"/>
                  </a:solidFill>
                </a:rPr>
                <a:t>x</a:t>
              </a:r>
              <a:r>
                <a:rPr lang="en-GB" sz="2800" i="1" baseline="-25000" dirty="0" err="1">
                  <a:solidFill>
                    <a:srgbClr val="0000FF"/>
                  </a:solidFill>
                </a:rPr>
                <a:t>j</a:t>
              </a:r>
              <a:r>
                <a:rPr lang="en-GB" sz="2800" dirty="0"/>
                <a:t>; </a:t>
              </a:r>
              <a:r>
                <a:rPr lang="en-GB" sz="2800" dirty="0">
                  <a:solidFill>
                    <a:schemeClr val="bg1">
                      <a:lumMod val="65000"/>
                    </a:schemeClr>
                  </a:solidFill>
                </a:rPr>
                <a:t>feedback signal</a:t>
              </a:r>
              <a:r>
                <a:rPr lang="en-GB" sz="2800" dirty="0"/>
                <a:t>)</a:t>
              </a:r>
              <a:endParaRPr lang="en-GB" sz="28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0A52B5-DBF5-4B41-B01D-42D2BC0D80DD}"/>
                </a:ext>
              </a:extLst>
            </p:cNvPr>
            <p:cNvSpPr txBox="1"/>
            <p:nvPr/>
          </p:nvSpPr>
          <p:spPr>
            <a:xfrm>
              <a:off x="1551472" y="4816337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3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Without doing regression!</a:t>
            </a:r>
          </a:p>
        </p:txBody>
      </p:sp>
      <p:pic>
        <p:nvPicPr>
          <p:cNvPr id="1026" name="Picture 2" descr="Image result for linear regression">
            <a:extLst>
              <a:ext uri="{FF2B5EF4-FFF2-40B4-BE49-F238E27FC236}">
                <a16:creationId xmlns:a16="http://schemas.microsoft.com/office/drawing/2014/main" id="{53E4C1FD-E875-4713-ADA5-18E2A87E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40" y="1232483"/>
            <a:ext cx="4325416" cy="28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F4BD56-4F30-4C46-A477-D878F8500A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993240" y="3875392"/>
            <a:ext cx="0" cy="4202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1D071B-9380-41DD-A8D9-E78D4A6DE148}"/>
              </a:ext>
            </a:extLst>
          </p:cNvPr>
          <p:cNvSpPr txBox="1"/>
          <p:nvPr/>
        </p:nvSpPr>
        <p:spPr>
          <a:xfrm>
            <a:off x="2948683" y="4249447"/>
            <a:ext cx="484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i="1" dirty="0"/>
              <a:t>y</a:t>
            </a:r>
            <a:r>
              <a:rPr lang="en-US" dirty="0"/>
              <a:t> corresponds to this </a:t>
            </a:r>
            <a:r>
              <a:rPr lang="en-US" i="1" dirty="0"/>
              <a:t>x</a:t>
            </a:r>
            <a:r>
              <a:rPr lang="en-US" dirty="0"/>
              <a:t>?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0092648-5C44-4916-9995-138C5A23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5173619"/>
            <a:ext cx="75457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Would you understand anything about the transformation from </a:t>
            </a:r>
            <a:r>
              <a:rPr lang="en-GB" i="1" dirty="0"/>
              <a:t>x</a:t>
            </a:r>
            <a:r>
              <a:rPr lang="en-GB" dirty="0"/>
              <a:t> to </a:t>
            </a:r>
            <a:r>
              <a:rPr lang="en-GB" i="1" dirty="0"/>
              <a:t>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52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Understanding things is hard!</a:t>
            </a:r>
          </a:p>
        </p:txBody>
      </p:sp>
    </p:spTree>
    <p:extLst>
      <p:ext uri="{BB962C8B-B14F-4D97-AF65-F5344CB8AC3E}">
        <p14:creationId xmlns:p14="http://schemas.microsoft.com/office/powerpoint/2010/main" val="2416036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94A57B6-CEB7-4E80-BE7B-E3803FB96C94}"/>
              </a:ext>
            </a:extLst>
          </p:cNvPr>
          <p:cNvSpPr txBox="1"/>
          <p:nvPr/>
        </p:nvSpPr>
        <p:spPr>
          <a:xfrm>
            <a:off x="1722496" y="297177"/>
            <a:ext cx="532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we understand pretty well</a:t>
            </a:r>
            <a:endParaRPr lang="en-US" dirty="0"/>
          </a:p>
        </p:txBody>
      </p:sp>
      <p:pic>
        <p:nvPicPr>
          <p:cNvPr id="20" name="Picture 2" descr="Image result for boiling freezing liquid phase diagram">
            <a:extLst>
              <a:ext uri="{FF2B5EF4-FFF2-40B4-BE49-F238E27FC236}">
                <a16:creationId xmlns:a16="http://schemas.microsoft.com/office/drawing/2014/main" id="{6A8F30A9-FE66-4918-8DC5-DBA6B7A1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6" y="1633593"/>
            <a:ext cx="5157194" cy="429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95301F-3296-4A17-8967-A0E467D57D77}"/>
              </a:ext>
            </a:extLst>
          </p:cNvPr>
          <p:cNvSpPr txBox="1"/>
          <p:nvPr/>
        </p:nvSpPr>
        <p:spPr>
          <a:xfrm>
            <a:off x="1722496" y="297177"/>
            <a:ext cx="532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we understand pretty well</a:t>
            </a:r>
            <a:endParaRPr lang="en-US" dirty="0"/>
          </a:p>
        </p:txBody>
      </p:sp>
      <p:pic>
        <p:nvPicPr>
          <p:cNvPr id="1026" name="Picture 2" descr="Image result for hydrogen atom">
            <a:extLst>
              <a:ext uri="{FF2B5EF4-FFF2-40B4-BE49-F238E27FC236}">
                <a16:creationId xmlns:a16="http://schemas.microsoft.com/office/drawing/2014/main" id="{791A6F17-30F2-462A-8993-94490A00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6" y="917824"/>
            <a:ext cx="4841562" cy="48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64067-EB18-4630-9FFC-B50CFB5D6400}"/>
              </a:ext>
            </a:extLst>
          </p:cNvPr>
          <p:cNvSpPr txBox="1"/>
          <p:nvPr/>
        </p:nvSpPr>
        <p:spPr>
          <a:xfrm>
            <a:off x="1722496" y="5285646"/>
            <a:ext cx="5299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single dimensionless parameter</a:t>
            </a:r>
          </a:p>
          <a:p>
            <a:r>
              <a:rPr lang="en-GB" dirty="0"/>
              <a:t>determines behaviour.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95301F-3296-4A17-8967-A0E467D57D77}"/>
              </a:ext>
            </a:extLst>
          </p:cNvPr>
          <p:cNvSpPr txBox="1"/>
          <p:nvPr/>
        </p:nvSpPr>
        <p:spPr>
          <a:xfrm>
            <a:off x="1722496" y="297177"/>
            <a:ext cx="532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we understand pretty well</a:t>
            </a:r>
            <a:endParaRPr lang="en-US" dirty="0"/>
          </a:p>
        </p:txBody>
      </p:sp>
      <p:pic>
        <p:nvPicPr>
          <p:cNvPr id="1026" name="Picture 2" descr="Image result for hydrogen atom">
            <a:extLst>
              <a:ext uri="{FF2B5EF4-FFF2-40B4-BE49-F238E27FC236}">
                <a16:creationId xmlns:a16="http://schemas.microsoft.com/office/drawing/2014/main" id="{791A6F17-30F2-462A-8993-94490A00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6" y="917824"/>
            <a:ext cx="4841562" cy="48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385B1-F788-48FE-ABF3-BEA2E3914BB0}"/>
              </a:ext>
            </a:extLst>
          </p:cNvPr>
          <p:cNvSpPr txBox="1"/>
          <p:nvPr/>
        </p:nvSpPr>
        <p:spPr>
          <a:xfrm>
            <a:off x="2342508" y="1407560"/>
            <a:ext cx="13767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earth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964BC-06F6-49EE-928D-AF65EA4901C5}"/>
              </a:ext>
            </a:extLst>
          </p:cNvPr>
          <p:cNvSpPr txBox="1"/>
          <p:nvPr/>
        </p:nvSpPr>
        <p:spPr>
          <a:xfrm>
            <a:off x="3719245" y="3622095"/>
            <a:ext cx="8835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7D486-6CE9-483F-BD4A-25BC0DE452B5}"/>
              </a:ext>
            </a:extLst>
          </p:cNvPr>
          <p:cNvSpPr txBox="1"/>
          <p:nvPr/>
        </p:nvSpPr>
        <p:spPr>
          <a:xfrm>
            <a:off x="1722496" y="5285646"/>
            <a:ext cx="5299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single dimensionless parameter</a:t>
            </a:r>
          </a:p>
          <a:p>
            <a:r>
              <a:rPr lang="en-GB" dirty="0"/>
              <a:t>determines behaviour.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7AFEC00-AED3-4A26-9DEE-88261EDD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75" y="280918"/>
            <a:ext cx="863433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2. How it does it, sort of (micro picture)</a:t>
            </a:r>
          </a:p>
          <a:p>
            <a:endParaRPr lang="en-US" dirty="0"/>
          </a:p>
          <a:p>
            <a:r>
              <a:rPr lang="en-US" dirty="0"/>
              <a:t>                              Neurons!!!!</a:t>
            </a:r>
          </a:p>
        </p:txBody>
      </p:sp>
    </p:spTree>
    <p:extLst>
      <p:ext uri="{BB962C8B-B14F-4D97-AF65-F5344CB8AC3E}">
        <p14:creationId xmlns:p14="http://schemas.microsoft.com/office/powerpoint/2010/main" val="25196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95301F-3296-4A17-8967-A0E467D57D77}"/>
              </a:ext>
            </a:extLst>
          </p:cNvPr>
          <p:cNvSpPr txBox="1"/>
          <p:nvPr/>
        </p:nvSpPr>
        <p:spPr>
          <a:xfrm>
            <a:off x="1722496" y="297177"/>
            <a:ext cx="532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we understand pretty well</a:t>
            </a:r>
            <a:endParaRPr lang="en-US" dirty="0"/>
          </a:p>
        </p:txBody>
      </p:sp>
      <p:pic>
        <p:nvPicPr>
          <p:cNvPr id="2050" name="Picture 2" descr="Image result for transistors band gap">
            <a:extLst>
              <a:ext uri="{FF2B5EF4-FFF2-40B4-BE49-F238E27FC236}">
                <a16:creationId xmlns:a16="http://schemas.microsoft.com/office/drawing/2014/main" id="{B77AC3ED-28B4-4826-867A-E113A290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9144000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E7866-FE22-48D2-9BDC-777AFB91FFA3}"/>
              </a:ext>
            </a:extLst>
          </p:cNvPr>
          <p:cNvSpPr txBox="1"/>
          <p:nvPr/>
        </p:nvSpPr>
        <p:spPr>
          <a:xfrm>
            <a:off x="1226693" y="5606716"/>
            <a:ext cx="6690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handful of so-called “order parameters”</a:t>
            </a:r>
          </a:p>
          <a:p>
            <a:r>
              <a:rPr lang="en-GB" dirty="0"/>
              <a:t>determine behaviour.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95301F-3296-4A17-8967-A0E467D57D77}"/>
              </a:ext>
            </a:extLst>
          </p:cNvPr>
          <p:cNvSpPr txBox="1"/>
          <p:nvPr/>
        </p:nvSpPr>
        <p:spPr>
          <a:xfrm>
            <a:off x="2236199" y="297177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we sort of understand</a:t>
            </a:r>
            <a:endParaRPr lang="en-US" dirty="0"/>
          </a:p>
        </p:txBody>
      </p:sp>
      <p:pic>
        <p:nvPicPr>
          <p:cNvPr id="4" name="Picture 2" descr="Image result for hydrogen atom">
            <a:extLst>
              <a:ext uri="{FF2B5EF4-FFF2-40B4-BE49-F238E27FC236}">
                <a16:creationId xmlns:a16="http://schemas.microsoft.com/office/drawing/2014/main" id="{9ADDA600-94AF-4F65-BFD2-DC6FBDFD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6" y="917824"/>
            <a:ext cx="4841562" cy="48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33E71-3D3A-4241-9E4A-861F43487010}"/>
              </a:ext>
            </a:extLst>
          </p:cNvPr>
          <p:cNvSpPr txBox="1"/>
          <p:nvPr/>
        </p:nvSpPr>
        <p:spPr>
          <a:xfrm>
            <a:off x="2342508" y="1407560"/>
            <a:ext cx="13767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earth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9A79D-9097-4B40-BD7D-D877929418CA}"/>
              </a:ext>
            </a:extLst>
          </p:cNvPr>
          <p:cNvSpPr txBox="1"/>
          <p:nvPr/>
        </p:nvSpPr>
        <p:spPr>
          <a:xfrm>
            <a:off x="3719245" y="3622095"/>
            <a:ext cx="8835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7698CC-FC11-4471-80FD-3CE63D1B8D8C}"/>
              </a:ext>
            </a:extLst>
          </p:cNvPr>
          <p:cNvGrpSpPr/>
          <p:nvPr/>
        </p:nvGrpSpPr>
        <p:grpSpPr>
          <a:xfrm>
            <a:off x="2246810" y="2162405"/>
            <a:ext cx="311499" cy="317155"/>
            <a:chOff x="6232967" y="2575367"/>
            <a:chExt cx="277792" cy="2893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9A2DD26-58DA-4974-B236-6A6110DACA10}"/>
                </a:ext>
              </a:extLst>
            </p:cNvPr>
            <p:cNvSpPr/>
            <p:nvPr/>
          </p:nvSpPr>
          <p:spPr bwMode="auto">
            <a:xfrm>
              <a:off x="6232967" y="2575367"/>
              <a:ext cx="277792" cy="289367"/>
            </a:xfrm>
            <a:prstGeom prst="ellipse">
              <a:avLst/>
            </a:prstGeom>
            <a:solidFill>
              <a:srgbClr val="0000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3DF3CE-5058-49A1-9006-F47C60A2A21D}"/>
                </a:ext>
              </a:extLst>
            </p:cNvPr>
            <p:cNvCxnSpPr/>
            <p:nvPr/>
          </p:nvCxnSpPr>
          <p:spPr bwMode="auto">
            <a:xfrm>
              <a:off x="6300107" y="2720051"/>
              <a:ext cx="14468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5AE8D65-4C3F-4740-A262-9C815C75461D}"/>
              </a:ext>
            </a:extLst>
          </p:cNvPr>
          <p:cNvSpPr/>
          <p:nvPr/>
        </p:nvSpPr>
        <p:spPr bwMode="auto">
          <a:xfrm>
            <a:off x="3885411" y="3109149"/>
            <a:ext cx="556828" cy="52322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1CD3B-B1E1-4100-929C-E248F388C4B5}"/>
              </a:ext>
            </a:extLst>
          </p:cNvPr>
          <p:cNvSpPr txBox="1"/>
          <p:nvPr/>
        </p:nvSpPr>
        <p:spPr>
          <a:xfrm>
            <a:off x="3871315" y="310914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5BE07-9731-46C0-AFAC-110DCD5C7320}"/>
              </a:ext>
            </a:extLst>
          </p:cNvPr>
          <p:cNvSpPr txBox="1"/>
          <p:nvPr/>
        </p:nvSpPr>
        <p:spPr>
          <a:xfrm>
            <a:off x="1257069" y="2315377"/>
            <a:ext cx="122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95301F-3296-4A17-8967-A0E467D57D77}"/>
              </a:ext>
            </a:extLst>
          </p:cNvPr>
          <p:cNvSpPr txBox="1"/>
          <p:nvPr/>
        </p:nvSpPr>
        <p:spPr>
          <a:xfrm>
            <a:off x="2236199" y="297177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Things we sort of understand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35345-FA80-451E-ACAE-5F081FDAFF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4984" y="4685154"/>
            <a:ext cx="792603" cy="12327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5FF2CC-47A3-458D-BFA6-57676E2D854D}"/>
              </a:ext>
            </a:extLst>
          </p:cNvPr>
          <p:cNvSpPr txBox="1"/>
          <p:nvPr/>
        </p:nvSpPr>
        <p:spPr>
          <a:xfrm>
            <a:off x="1073610" y="5928327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humans, </a:t>
            </a:r>
            <a:r>
              <a:rPr lang="en-GB" dirty="0"/>
              <a:t>~</a:t>
            </a:r>
            <a:r>
              <a:rPr lang="en-US" dirty="0"/>
              <a:t>10</a:t>
            </a:r>
            <a:r>
              <a:rPr lang="en-US" baseline="30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A976C-8A6F-4C6E-B414-57CAD179EA62}"/>
              </a:ext>
            </a:extLst>
          </p:cNvPr>
          <p:cNvSpPr txBox="1"/>
          <p:nvPr/>
        </p:nvSpPr>
        <p:spPr>
          <a:xfrm>
            <a:off x="6236415" y="5928327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computers, </a:t>
            </a:r>
            <a:r>
              <a:rPr lang="en-GB" dirty="0"/>
              <a:t>~</a:t>
            </a:r>
            <a:r>
              <a:rPr lang="en-US" dirty="0"/>
              <a:t>10</a:t>
            </a:r>
            <a:r>
              <a:rPr lang="en-US" baseline="30000" dirty="0"/>
              <a:t>15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D759F4-205E-4935-B4A2-5E7394EEACF2}"/>
              </a:ext>
            </a:extLst>
          </p:cNvPr>
          <p:cNvGrpSpPr/>
          <p:nvPr/>
        </p:nvGrpSpPr>
        <p:grpSpPr>
          <a:xfrm>
            <a:off x="965271" y="1164962"/>
            <a:ext cx="6421849" cy="4043412"/>
            <a:chOff x="965271" y="1164962"/>
            <a:chExt cx="6421849" cy="40434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87564E-B602-4A0B-8874-4B6EA6E716C6}"/>
                </a:ext>
              </a:extLst>
            </p:cNvPr>
            <p:cNvGrpSpPr/>
            <p:nvPr/>
          </p:nvGrpSpPr>
          <p:grpSpPr>
            <a:xfrm>
              <a:off x="2465798" y="1478082"/>
              <a:ext cx="4921322" cy="3196660"/>
              <a:chOff x="2890252" y="2025479"/>
              <a:chExt cx="3551219" cy="3551218"/>
            </a:xfrm>
          </p:grpSpPr>
          <p:sp>
            <p:nvSpPr>
              <p:cNvPr id="23" name="Line 51">
                <a:extLst>
                  <a:ext uri="{FF2B5EF4-FFF2-40B4-BE49-F238E27FC236}">
                    <a16:creationId xmlns:a16="http://schemas.microsoft.com/office/drawing/2014/main" id="{2244C5EF-E2D4-4ECC-9211-E014EAF03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665859" y="3801085"/>
                <a:ext cx="5" cy="3551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4" name="Line 51">
                <a:extLst>
                  <a:ext uri="{FF2B5EF4-FFF2-40B4-BE49-F238E27FC236}">
                    <a16:creationId xmlns:a16="http://schemas.microsoft.com/office/drawing/2014/main" id="{8CBB67A1-052F-4D85-867E-D5D656381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0252" y="2025479"/>
                <a:ext cx="5" cy="3551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2D6AC-7837-480F-969F-D31A80C5CD4D}"/>
                </a:ext>
              </a:extLst>
            </p:cNvPr>
            <p:cNvSpPr txBox="1"/>
            <p:nvPr/>
          </p:nvSpPr>
          <p:spPr>
            <a:xfrm>
              <a:off x="2743201" y="4685154"/>
              <a:ext cx="4219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floating point operations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378A3A-0AEE-4413-AB7D-2E4031A3A2A9}"/>
                </a:ext>
              </a:extLst>
            </p:cNvPr>
            <p:cNvSpPr txBox="1"/>
            <p:nvPr/>
          </p:nvSpPr>
          <p:spPr>
            <a:xfrm rot="16200000">
              <a:off x="506242" y="2814802"/>
              <a:ext cx="321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prediction accuracy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2FBEBF-355E-4F4E-A75E-52E6A770112F}"/>
                </a:ext>
              </a:extLst>
            </p:cNvPr>
            <p:cNvSpPr txBox="1"/>
            <p:nvPr/>
          </p:nvSpPr>
          <p:spPr>
            <a:xfrm>
              <a:off x="965271" y="1164962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CC00"/>
                  </a:solidFill>
                </a:rPr>
                <a:t>max</a:t>
              </a:r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E5EEFC1-135F-4CB7-B121-2E3E9C501BA5}"/>
                </a:ext>
              </a:extLst>
            </p:cNvPr>
            <p:cNvCxnSpPr/>
            <p:nvPr/>
          </p:nvCxnSpPr>
          <p:spPr bwMode="auto">
            <a:xfrm>
              <a:off x="1781074" y="1478082"/>
              <a:ext cx="6678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FED2-C8E7-421C-87A7-26A9AA89123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94324" y="4685153"/>
            <a:ext cx="792603" cy="12327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6E9197-AAF0-4B39-901B-97248AB15A6A}"/>
              </a:ext>
            </a:extLst>
          </p:cNvPr>
          <p:cNvSpPr txBox="1"/>
          <p:nvPr/>
        </p:nvSpPr>
        <p:spPr>
          <a:xfrm>
            <a:off x="2198277" y="860095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effect of carbon on climate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Freeform 150">
            <a:extLst>
              <a:ext uri="{FF2B5EF4-FFF2-40B4-BE49-F238E27FC236}">
                <a16:creationId xmlns:a16="http://schemas.microsoft.com/office/drawing/2014/main" id="{4D53816A-BCBB-46DC-A48B-00FE95906E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4354079" y="1332437"/>
            <a:ext cx="1336416" cy="4091226"/>
          </a:xfrm>
          <a:custGeom>
            <a:avLst/>
            <a:gdLst>
              <a:gd name="T0" fmla="*/ 2147483647 w 824"/>
              <a:gd name="T1" fmla="*/ 2147483647 h 1336"/>
              <a:gd name="T2" fmla="*/ 2147483647 w 824"/>
              <a:gd name="T3" fmla="*/ 0 h 1336"/>
              <a:gd name="T4" fmla="*/ 0 60000 65536"/>
              <a:gd name="T5" fmla="*/ 0 60000 65536"/>
              <a:gd name="T6" fmla="*/ 0 w 824"/>
              <a:gd name="T7" fmla="*/ 0 h 1336"/>
              <a:gd name="T8" fmla="*/ 824 w 824"/>
              <a:gd name="T9" fmla="*/ 1336 h 1336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632"/>
              <a:gd name="connsiteY0" fmla="*/ 11334 h 11334"/>
              <a:gd name="connsiteX1" fmla="*/ 14632 w 14632"/>
              <a:gd name="connsiteY1" fmla="*/ 0 h 11334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049"/>
              <a:gd name="connsiteY0" fmla="*/ 11180 h 11180"/>
              <a:gd name="connsiteX1" fmla="*/ 14049 w 14049"/>
              <a:gd name="connsiteY1" fmla="*/ 0 h 11180"/>
              <a:gd name="connsiteX0" fmla="*/ 10000 w 14195"/>
              <a:gd name="connsiteY0" fmla="*/ 11324 h 11324"/>
              <a:gd name="connsiteX1" fmla="*/ 14195 w 14195"/>
              <a:gd name="connsiteY1" fmla="*/ 0 h 11324"/>
              <a:gd name="connsiteX0" fmla="*/ 10000 w 10102"/>
              <a:gd name="connsiteY0" fmla="*/ 11158 h 11158"/>
              <a:gd name="connsiteX1" fmla="*/ 10102 w 10102"/>
              <a:gd name="connsiteY1" fmla="*/ 0 h 11158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61 h 11361"/>
              <a:gd name="connsiteX1" fmla="*/ 8399 w 10000"/>
              <a:gd name="connsiteY1" fmla="*/ 0 h 11361"/>
              <a:gd name="connsiteX0" fmla="*/ 10000 w 10000"/>
              <a:gd name="connsiteY0" fmla="*/ 11306 h 11306"/>
              <a:gd name="connsiteX1" fmla="*/ 8518 w 10000"/>
              <a:gd name="connsiteY1" fmla="*/ 0 h 11306"/>
              <a:gd name="connsiteX0" fmla="*/ 8476 w 8476"/>
              <a:gd name="connsiteY0" fmla="*/ 11306 h 11352"/>
              <a:gd name="connsiteX1" fmla="*/ 6994 w 8476"/>
              <a:gd name="connsiteY1" fmla="*/ 0 h 11352"/>
              <a:gd name="connsiteX0" fmla="*/ 18195 w 18195"/>
              <a:gd name="connsiteY0" fmla="*/ 4654 h 4737"/>
              <a:gd name="connsiteX1" fmla="*/ 4663 w 18195"/>
              <a:gd name="connsiteY1" fmla="*/ 0 h 4737"/>
              <a:gd name="connsiteX0" fmla="*/ 18195 w 18707"/>
              <a:gd name="connsiteY0" fmla="*/ 4654 h 4737"/>
              <a:gd name="connsiteX1" fmla="*/ 4663 w 18707"/>
              <a:gd name="connsiteY1" fmla="*/ 0 h 4737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803 h 4803"/>
              <a:gd name="connsiteX1" fmla="*/ 0 w 14044"/>
              <a:gd name="connsiteY1" fmla="*/ 149 h 4803"/>
              <a:gd name="connsiteX0" fmla="*/ 13532 w 14044"/>
              <a:gd name="connsiteY0" fmla="*/ 4635 h 4635"/>
              <a:gd name="connsiteX1" fmla="*/ 0 w 14044"/>
              <a:gd name="connsiteY1" fmla="*/ 956 h 4635"/>
              <a:gd name="connsiteX0" fmla="*/ 13532 w 13532"/>
              <a:gd name="connsiteY0" fmla="*/ 3828 h 3828"/>
              <a:gd name="connsiteX1" fmla="*/ 0 w 13532"/>
              <a:gd name="connsiteY1" fmla="*/ 149 h 3828"/>
              <a:gd name="connsiteX0" fmla="*/ 11291 w 11291"/>
              <a:gd name="connsiteY0" fmla="*/ 3 h 6616"/>
              <a:gd name="connsiteX1" fmla="*/ 0 w 11291"/>
              <a:gd name="connsiteY1" fmla="*/ 6616 h 6616"/>
              <a:gd name="connsiteX0" fmla="*/ 10000 w 10000"/>
              <a:gd name="connsiteY0" fmla="*/ 909 h 10904"/>
              <a:gd name="connsiteX1" fmla="*/ 0 w 10000"/>
              <a:gd name="connsiteY1" fmla="*/ 10904 h 10904"/>
              <a:gd name="connsiteX0" fmla="*/ 9510 w 9510"/>
              <a:gd name="connsiteY0" fmla="*/ 31 h 15903"/>
              <a:gd name="connsiteX1" fmla="*/ 0 w 9510"/>
              <a:gd name="connsiteY1" fmla="*/ 15903 h 15903"/>
              <a:gd name="connsiteX0" fmla="*/ 10010 w 10010"/>
              <a:gd name="connsiteY0" fmla="*/ 323 h 10304"/>
              <a:gd name="connsiteX1" fmla="*/ 10 w 10010"/>
              <a:gd name="connsiteY1" fmla="*/ 10304 h 10304"/>
              <a:gd name="connsiteX0" fmla="*/ 11269 w 11269"/>
              <a:gd name="connsiteY0" fmla="*/ 809 h 9133"/>
              <a:gd name="connsiteX1" fmla="*/ 9 w 11269"/>
              <a:gd name="connsiteY1" fmla="*/ 9133 h 9133"/>
              <a:gd name="connsiteX0" fmla="*/ 9992 w 9992"/>
              <a:gd name="connsiteY0" fmla="*/ 383 h 9497"/>
              <a:gd name="connsiteX1" fmla="*/ 0 w 9992"/>
              <a:gd name="connsiteY1" fmla="*/ 9497 h 9497"/>
              <a:gd name="connsiteX0" fmla="*/ 10000 w 10000"/>
              <a:gd name="connsiteY0" fmla="*/ 434 h 10031"/>
              <a:gd name="connsiteX1" fmla="*/ 0 w 10000"/>
              <a:gd name="connsiteY1" fmla="*/ 10031 h 10031"/>
              <a:gd name="connsiteX0" fmla="*/ 2079 w 2079"/>
              <a:gd name="connsiteY0" fmla="*/ 531 h 9771"/>
              <a:gd name="connsiteX1" fmla="*/ 700 w 2079"/>
              <a:gd name="connsiteY1" fmla="*/ 9771 h 9771"/>
              <a:gd name="connsiteX0" fmla="*/ 34799 w 34799"/>
              <a:gd name="connsiteY0" fmla="*/ 6 h 9463"/>
              <a:gd name="connsiteX1" fmla="*/ 28166 w 34799"/>
              <a:gd name="connsiteY1" fmla="*/ 9463 h 9463"/>
              <a:gd name="connsiteX0" fmla="*/ 10684 w 10684"/>
              <a:gd name="connsiteY0" fmla="*/ 6 h 9485"/>
              <a:gd name="connsiteX1" fmla="*/ 7825 w 10684"/>
              <a:gd name="connsiteY1" fmla="*/ 9485 h 9485"/>
              <a:gd name="connsiteX0" fmla="*/ 9208 w 9208"/>
              <a:gd name="connsiteY0" fmla="*/ 6 h 10000"/>
              <a:gd name="connsiteX1" fmla="*/ 6532 w 9208"/>
              <a:gd name="connsiteY1" fmla="*/ 10000 h 10000"/>
              <a:gd name="connsiteX0" fmla="*/ 26482 w 26482"/>
              <a:gd name="connsiteY0" fmla="*/ 6 h 10527"/>
              <a:gd name="connsiteX1" fmla="*/ 3966 w 26482"/>
              <a:gd name="connsiteY1" fmla="*/ 10527 h 10527"/>
              <a:gd name="connsiteX0" fmla="*/ 22516 w 22516"/>
              <a:gd name="connsiteY0" fmla="*/ 10 h 10531"/>
              <a:gd name="connsiteX1" fmla="*/ 0 w 22516"/>
              <a:gd name="connsiteY1" fmla="*/ 10531 h 1053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22516 w 22516"/>
              <a:gd name="connsiteY0" fmla="*/ 0 h 10521"/>
              <a:gd name="connsiteX1" fmla="*/ 0 w 22516"/>
              <a:gd name="connsiteY1" fmla="*/ 10521 h 10521"/>
              <a:gd name="connsiteX0" fmla="*/ 50701 w 50701"/>
              <a:gd name="connsiteY0" fmla="*/ 0 h 10521"/>
              <a:gd name="connsiteX1" fmla="*/ 0 w 50701"/>
              <a:gd name="connsiteY1" fmla="*/ 8001 h 10521"/>
              <a:gd name="connsiteX2" fmla="*/ 28185 w 50701"/>
              <a:gd name="connsiteY2" fmla="*/ 10521 h 10521"/>
              <a:gd name="connsiteX0" fmla="*/ 53157 w 53157"/>
              <a:gd name="connsiteY0" fmla="*/ 0 h 10521"/>
              <a:gd name="connsiteX1" fmla="*/ 2456 w 53157"/>
              <a:gd name="connsiteY1" fmla="*/ 8001 h 10521"/>
              <a:gd name="connsiteX2" fmla="*/ 30641 w 53157"/>
              <a:gd name="connsiteY2" fmla="*/ 10521 h 10521"/>
              <a:gd name="connsiteX0" fmla="*/ 50702 w 50702"/>
              <a:gd name="connsiteY0" fmla="*/ 0 h 10521"/>
              <a:gd name="connsiteX1" fmla="*/ 1 w 50702"/>
              <a:gd name="connsiteY1" fmla="*/ 8001 h 10521"/>
              <a:gd name="connsiteX2" fmla="*/ 28186 w 50702"/>
              <a:gd name="connsiteY2" fmla="*/ 10521 h 10521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702 w 50702"/>
              <a:gd name="connsiteY0" fmla="*/ 0 h 15947"/>
              <a:gd name="connsiteX1" fmla="*/ 1 w 50702"/>
              <a:gd name="connsiteY1" fmla="*/ 8001 h 15947"/>
              <a:gd name="connsiteX2" fmla="*/ 50672 w 50702"/>
              <a:gd name="connsiteY2" fmla="*/ 15947 h 15947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50363 w 50672"/>
              <a:gd name="connsiteY0" fmla="*/ 0 h 20433"/>
              <a:gd name="connsiteX1" fmla="*/ 1 w 50672"/>
              <a:gd name="connsiteY1" fmla="*/ 12487 h 20433"/>
              <a:gd name="connsiteX2" fmla="*/ 50672 w 50672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9344 w 49653"/>
              <a:gd name="connsiteY0" fmla="*/ 0 h 20433"/>
              <a:gd name="connsiteX1" fmla="*/ 1 w 49653"/>
              <a:gd name="connsiteY1" fmla="*/ 5568 h 20433"/>
              <a:gd name="connsiteX2" fmla="*/ 49653 w 49653"/>
              <a:gd name="connsiteY2" fmla="*/ 20433 h 20433"/>
              <a:gd name="connsiteX0" fmla="*/ 47986 w 49653"/>
              <a:gd name="connsiteY0" fmla="*/ 0 h 20811"/>
              <a:gd name="connsiteX1" fmla="*/ 1 w 49653"/>
              <a:gd name="connsiteY1" fmla="*/ 5946 h 20811"/>
              <a:gd name="connsiteX2" fmla="*/ 49653 w 49653"/>
              <a:gd name="connsiteY2" fmla="*/ 20811 h 20811"/>
              <a:gd name="connsiteX0" fmla="*/ 47986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48907 w 49653"/>
              <a:gd name="connsiteY0" fmla="*/ 0 h 20811"/>
              <a:gd name="connsiteX1" fmla="*/ 1 w 49653"/>
              <a:gd name="connsiteY1" fmla="*/ 8443 h 20811"/>
              <a:gd name="connsiteX2" fmla="*/ 49653 w 49653"/>
              <a:gd name="connsiteY2" fmla="*/ 20811 h 20811"/>
              <a:gd name="connsiteX0" fmla="*/ 50748 w 50748"/>
              <a:gd name="connsiteY0" fmla="*/ 0 h 21212"/>
              <a:gd name="connsiteX1" fmla="*/ 1 w 50748"/>
              <a:gd name="connsiteY1" fmla="*/ 8844 h 21212"/>
              <a:gd name="connsiteX2" fmla="*/ 49653 w 50748"/>
              <a:gd name="connsiteY2" fmla="*/ 21212 h 21212"/>
              <a:gd name="connsiteX0" fmla="*/ 50748 w 50758"/>
              <a:gd name="connsiteY0" fmla="*/ 0 h 21212"/>
              <a:gd name="connsiteX1" fmla="*/ 1 w 50758"/>
              <a:gd name="connsiteY1" fmla="*/ 8844 h 21212"/>
              <a:gd name="connsiteX2" fmla="*/ 49653 w 50758"/>
              <a:gd name="connsiteY2" fmla="*/ 21212 h 21212"/>
              <a:gd name="connsiteX0" fmla="*/ 50288 w 50298"/>
              <a:gd name="connsiteY0" fmla="*/ 0 h 21212"/>
              <a:gd name="connsiteX1" fmla="*/ 1 w 50298"/>
              <a:gd name="connsiteY1" fmla="*/ 8844 h 21212"/>
              <a:gd name="connsiteX2" fmla="*/ 49653 w 50298"/>
              <a:gd name="connsiteY2" fmla="*/ 21212 h 21212"/>
              <a:gd name="connsiteX0" fmla="*/ 49440 w 49653"/>
              <a:gd name="connsiteY0" fmla="*/ 0 h 21274"/>
              <a:gd name="connsiteX1" fmla="*/ 1 w 49653"/>
              <a:gd name="connsiteY1" fmla="*/ 8906 h 21274"/>
              <a:gd name="connsiteX2" fmla="*/ 49653 w 49653"/>
              <a:gd name="connsiteY2" fmla="*/ 21274 h 21274"/>
              <a:gd name="connsiteX0" fmla="*/ 49864 w 49874"/>
              <a:gd name="connsiteY0" fmla="*/ 0 h 21274"/>
              <a:gd name="connsiteX1" fmla="*/ 1 w 49874"/>
              <a:gd name="connsiteY1" fmla="*/ 8906 h 21274"/>
              <a:gd name="connsiteX2" fmla="*/ 49653 w 49874"/>
              <a:gd name="connsiteY2" fmla="*/ 21274 h 21274"/>
              <a:gd name="connsiteX0" fmla="*/ 49652 w 49662"/>
              <a:gd name="connsiteY0" fmla="*/ 0 h 21274"/>
              <a:gd name="connsiteX1" fmla="*/ 1 w 49662"/>
              <a:gd name="connsiteY1" fmla="*/ 8906 h 21274"/>
              <a:gd name="connsiteX2" fmla="*/ 49653 w 49662"/>
              <a:gd name="connsiteY2" fmla="*/ 21274 h 21274"/>
              <a:gd name="connsiteX0" fmla="*/ 0 w 1"/>
              <a:gd name="connsiteY0" fmla="*/ 0 h 21274"/>
              <a:gd name="connsiteX1" fmla="*/ 1 w 1"/>
              <a:gd name="connsiteY1" fmla="*/ 21274 h 21274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622149032 w 622149032"/>
              <a:gd name="connsiteY0" fmla="*/ 0 h 16372"/>
              <a:gd name="connsiteX1" fmla="*/ 161 w 622149032"/>
              <a:gd name="connsiteY1" fmla="*/ 16372 h 16372"/>
              <a:gd name="connsiteX0" fmla="*/ 490776774 w 490778709"/>
              <a:gd name="connsiteY0" fmla="*/ 0 h 9102"/>
              <a:gd name="connsiteX1" fmla="*/ 161 w 490778709"/>
              <a:gd name="connsiteY1" fmla="*/ 9102 h 9102"/>
              <a:gd name="connsiteX0" fmla="*/ 10303 w 10303"/>
              <a:gd name="connsiteY0" fmla="*/ 0 h 10144"/>
              <a:gd name="connsiteX1" fmla="*/ 0 w 10303"/>
              <a:gd name="connsiteY1" fmla="*/ 10144 h 10144"/>
              <a:gd name="connsiteX0" fmla="*/ 10303 w 10303"/>
              <a:gd name="connsiteY0" fmla="*/ 0 h 10144"/>
              <a:gd name="connsiteX1" fmla="*/ 5909 w 10303"/>
              <a:gd name="connsiteY1" fmla="*/ 8702 h 10144"/>
              <a:gd name="connsiteX2" fmla="*/ 0 w 10303"/>
              <a:gd name="connsiteY2" fmla="*/ 10144 h 10144"/>
              <a:gd name="connsiteX0" fmla="*/ 10303 w 10720"/>
              <a:gd name="connsiteY0" fmla="*/ 0 h 10144"/>
              <a:gd name="connsiteX1" fmla="*/ 5909 w 10720"/>
              <a:gd name="connsiteY1" fmla="*/ 8702 h 10144"/>
              <a:gd name="connsiteX2" fmla="*/ 0 w 10720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5014 w 10303"/>
              <a:gd name="connsiteY1" fmla="*/ 7475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10303 w 10303"/>
              <a:gd name="connsiteY0" fmla="*/ 0 h 10144"/>
              <a:gd name="connsiteX1" fmla="*/ 7865 w 10303"/>
              <a:gd name="connsiteY1" fmla="*/ 8384 h 10144"/>
              <a:gd name="connsiteX2" fmla="*/ 0 w 10303"/>
              <a:gd name="connsiteY2" fmla="*/ 10144 h 10144"/>
              <a:gd name="connsiteX0" fmla="*/ 9129 w 9129"/>
              <a:gd name="connsiteY0" fmla="*/ 0 h 10121"/>
              <a:gd name="connsiteX1" fmla="*/ 7865 w 9129"/>
              <a:gd name="connsiteY1" fmla="*/ 8361 h 10121"/>
              <a:gd name="connsiteX2" fmla="*/ 0 w 9129"/>
              <a:gd name="connsiteY2" fmla="*/ 10121 h 10121"/>
              <a:gd name="connsiteX0" fmla="*/ 10000 w 10091"/>
              <a:gd name="connsiteY0" fmla="*/ 0 h 10000"/>
              <a:gd name="connsiteX1" fmla="*/ 8615 w 10091"/>
              <a:gd name="connsiteY1" fmla="*/ 8261 h 10000"/>
              <a:gd name="connsiteX2" fmla="*/ 0 w 10091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8615 w 10000"/>
              <a:gd name="connsiteY1" fmla="*/ 826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50 w 10000"/>
              <a:gd name="connsiteY1" fmla="*/ 835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166 w 10000"/>
              <a:gd name="connsiteY1" fmla="*/ 8620 h 10000"/>
              <a:gd name="connsiteX2" fmla="*/ 0 w 10000"/>
              <a:gd name="connsiteY2" fmla="*/ 10000 h 10000"/>
              <a:gd name="connsiteX0" fmla="*/ 10000 w 10123"/>
              <a:gd name="connsiteY0" fmla="*/ 0 h 10000"/>
              <a:gd name="connsiteX1" fmla="*/ 9778 w 10123"/>
              <a:gd name="connsiteY1" fmla="*/ 8687 h 10000"/>
              <a:gd name="connsiteX2" fmla="*/ 0 w 10123"/>
              <a:gd name="connsiteY2" fmla="*/ 10000 h 10000"/>
              <a:gd name="connsiteX0" fmla="*/ 10000 w 10011"/>
              <a:gd name="connsiteY0" fmla="*/ 0 h 10000"/>
              <a:gd name="connsiteX1" fmla="*/ 9533 w 10011"/>
              <a:gd name="connsiteY1" fmla="*/ 9001 h 10000"/>
              <a:gd name="connsiteX2" fmla="*/ 0 w 10011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33 w 10000"/>
              <a:gd name="connsiteY1" fmla="*/ 9001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583 w 10000"/>
              <a:gd name="connsiteY1" fmla="*/ 686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283 w 10000"/>
              <a:gd name="connsiteY1" fmla="*/ 6958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9383 w 10000"/>
              <a:gd name="connsiteY1" fmla="*/ 7003 h 10000"/>
              <a:gd name="connsiteX2" fmla="*/ 0 w 10000"/>
              <a:gd name="connsiteY2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816 w 4074"/>
              <a:gd name="connsiteY0" fmla="*/ 0 h 12993"/>
              <a:gd name="connsiteX1" fmla="*/ 0 w 4074"/>
              <a:gd name="connsiteY1" fmla="*/ 12993 h 12993"/>
              <a:gd name="connsiteX0" fmla="*/ 2003 w 10273"/>
              <a:gd name="connsiteY0" fmla="*/ 715 h 10715"/>
              <a:gd name="connsiteX1" fmla="*/ 0 w 10273"/>
              <a:gd name="connsiteY1" fmla="*/ 10715 h 10715"/>
              <a:gd name="connsiteX0" fmla="*/ 0 w 26455"/>
              <a:gd name="connsiteY0" fmla="*/ 915 h 8190"/>
              <a:gd name="connsiteX1" fmla="*/ 20162 w 26455"/>
              <a:gd name="connsiteY1" fmla="*/ 8190 h 8190"/>
              <a:gd name="connsiteX0" fmla="*/ 5184 w 5762"/>
              <a:gd name="connsiteY0" fmla="*/ 609 h 19352"/>
              <a:gd name="connsiteX1" fmla="*/ 0 w 5762"/>
              <a:gd name="connsiteY1" fmla="*/ 19352 h 19352"/>
              <a:gd name="connsiteX0" fmla="*/ 8997 w 12807"/>
              <a:gd name="connsiteY0" fmla="*/ 202 h 10518"/>
              <a:gd name="connsiteX1" fmla="*/ 0 w 12807"/>
              <a:gd name="connsiteY1" fmla="*/ 9887 h 10518"/>
              <a:gd name="connsiteX0" fmla="*/ 8997 w 20821"/>
              <a:gd name="connsiteY0" fmla="*/ 265 h 10569"/>
              <a:gd name="connsiteX1" fmla="*/ 0 w 20821"/>
              <a:gd name="connsiteY1" fmla="*/ 9950 h 10569"/>
              <a:gd name="connsiteX0" fmla="*/ 8997 w 22064"/>
              <a:gd name="connsiteY0" fmla="*/ 261 h 10644"/>
              <a:gd name="connsiteX1" fmla="*/ 0 w 22064"/>
              <a:gd name="connsiteY1" fmla="*/ 9946 h 10644"/>
              <a:gd name="connsiteX0" fmla="*/ 8997 w 23125"/>
              <a:gd name="connsiteY0" fmla="*/ 259 h 10681"/>
              <a:gd name="connsiteX1" fmla="*/ 0 w 23125"/>
              <a:gd name="connsiteY1" fmla="*/ 9944 h 10681"/>
              <a:gd name="connsiteX0" fmla="*/ 11228 w 24430"/>
              <a:gd name="connsiteY0" fmla="*/ 278 h 9530"/>
              <a:gd name="connsiteX1" fmla="*/ 0 w 24430"/>
              <a:gd name="connsiteY1" fmla="*/ 8744 h 9530"/>
              <a:gd name="connsiteX0" fmla="*/ 1755 w 8439"/>
              <a:gd name="connsiteY0" fmla="*/ 260 h 11985"/>
              <a:gd name="connsiteX1" fmla="*/ 0 w 8439"/>
              <a:gd name="connsiteY1" fmla="*/ 11242 h 11985"/>
              <a:gd name="connsiteX0" fmla="*/ 2080 w 9328"/>
              <a:gd name="connsiteY0" fmla="*/ 34 h 9868"/>
              <a:gd name="connsiteX1" fmla="*/ 0 w 9328"/>
              <a:gd name="connsiteY1" fmla="*/ 9197 h 9868"/>
              <a:gd name="connsiteX0" fmla="*/ 5968 w 11959"/>
              <a:gd name="connsiteY0" fmla="*/ 39 h 8285"/>
              <a:gd name="connsiteX1" fmla="*/ 0 w 11959"/>
              <a:gd name="connsiteY1" fmla="*/ 7522 h 8285"/>
              <a:gd name="connsiteX0" fmla="*/ 4990 w 9867"/>
              <a:gd name="connsiteY0" fmla="*/ 0 h 10072"/>
              <a:gd name="connsiteX1" fmla="*/ 0 w 9867"/>
              <a:gd name="connsiteY1" fmla="*/ 9032 h 10072"/>
              <a:gd name="connsiteX0" fmla="*/ 5057 w 9940"/>
              <a:gd name="connsiteY0" fmla="*/ 0 h 10042"/>
              <a:gd name="connsiteX1" fmla="*/ 0 w 9940"/>
              <a:gd name="connsiteY1" fmla="*/ 8967 h 10042"/>
              <a:gd name="connsiteX0" fmla="*/ 5088 w 9732"/>
              <a:gd name="connsiteY0" fmla="*/ 0 h 9997"/>
              <a:gd name="connsiteX1" fmla="*/ 0 w 9732"/>
              <a:gd name="connsiteY1" fmla="*/ 8929 h 9997"/>
              <a:gd name="connsiteX0" fmla="*/ 5228 w 7487"/>
              <a:gd name="connsiteY0" fmla="*/ 0 h 10092"/>
              <a:gd name="connsiteX1" fmla="*/ 0 w 7487"/>
              <a:gd name="connsiteY1" fmla="*/ 8932 h 10092"/>
              <a:gd name="connsiteX0" fmla="*/ 6983 w 11038"/>
              <a:gd name="connsiteY0" fmla="*/ 0 h 10175"/>
              <a:gd name="connsiteX1" fmla="*/ 0 w 11038"/>
              <a:gd name="connsiteY1" fmla="*/ 8851 h 10175"/>
              <a:gd name="connsiteX0" fmla="*/ 6983 w 12955"/>
              <a:gd name="connsiteY0" fmla="*/ 0 h 9872"/>
              <a:gd name="connsiteX1" fmla="*/ 0 w 12955"/>
              <a:gd name="connsiteY1" fmla="*/ 8851 h 9872"/>
              <a:gd name="connsiteX0" fmla="*/ 7058 w 11169"/>
              <a:gd name="connsiteY0" fmla="*/ 0 h 5461"/>
              <a:gd name="connsiteX1" fmla="*/ 0 w 11169"/>
              <a:gd name="connsiteY1" fmla="*/ 3699 h 5461"/>
              <a:gd name="connsiteX0" fmla="*/ 6319 w 6920"/>
              <a:gd name="connsiteY0" fmla="*/ 0 h 9802"/>
              <a:gd name="connsiteX1" fmla="*/ 0 w 6920"/>
              <a:gd name="connsiteY1" fmla="*/ 6773 h 9802"/>
              <a:gd name="connsiteX0" fmla="*/ 5467 w 7911"/>
              <a:gd name="connsiteY0" fmla="*/ 788 h 5672"/>
              <a:gd name="connsiteX1" fmla="*/ 0 w 7911"/>
              <a:gd name="connsiteY1" fmla="*/ 0 h 5672"/>
              <a:gd name="connsiteX0" fmla="*/ 7065 w 7127"/>
              <a:gd name="connsiteY0" fmla="*/ 1389 h 8782"/>
              <a:gd name="connsiteX1" fmla="*/ 154 w 7127"/>
              <a:gd name="connsiteY1" fmla="*/ 0 h 8782"/>
              <a:gd name="connsiteX0" fmla="*/ 3850 w 4009"/>
              <a:gd name="connsiteY0" fmla="*/ 1520 h 9965"/>
              <a:gd name="connsiteX1" fmla="*/ 386 w 4009"/>
              <a:gd name="connsiteY1" fmla="*/ 0 h 9965"/>
              <a:gd name="connsiteX0" fmla="*/ 8797 w 9277"/>
              <a:gd name="connsiteY0" fmla="*/ 1525 h 7446"/>
              <a:gd name="connsiteX1" fmla="*/ 157 w 9277"/>
              <a:gd name="connsiteY1" fmla="*/ 0 h 7446"/>
              <a:gd name="connsiteX0" fmla="*/ 9728 w 9728"/>
              <a:gd name="connsiteY0" fmla="*/ 2048 h 2954"/>
              <a:gd name="connsiteX1" fmla="*/ 414 w 9728"/>
              <a:gd name="connsiteY1" fmla="*/ 0 h 2954"/>
              <a:gd name="connsiteX0" fmla="*/ 10233 w 10233"/>
              <a:gd name="connsiteY0" fmla="*/ 8354 h 11024"/>
              <a:gd name="connsiteX1" fmla="*/ 413 w 10233"/>
              <a:gd name="connsiteY1" fmla="*/ 0 h 11024"/>
              <a:gd name="connsiteX0" fmla="*/ 12230 w 12230"/>
              <a:gd name="connsiteY0" fmla="*/ 10008 h 12306"/>
              <a:gd name="connsiteX1" fmla="*/ 318 w 12230"/>
              <a:gd name="connsiteY1" fmla="*/ 0 h 12306"/>
              <a:gd name="connsiteX0" fmla="*/ 11912 w 11912"/>
              <a:gd name="connsiteY0" fmla="*/ 10008 h 12047"/>
              <a:gd name="connsiteX1" fmla="*/ 0 w 11912"/>
              <a:gd name="connsiteY1" fmla="*/ 0 h 12047"/>
              <a:gd name="connsiteX0" fmla="*/ 12242 w 12242"/>
              <a:gd name="connsiteY0" fmla="*/ 11407 h 13234"/>
              <a:gd name="connsiteX1" fmla="*/ 0 w 12242"/>
              <a:gd name="connsiteY1" fmla="*/ 0 h 13234"/>
              <a:gd name="connsiteX0" fmla="*/ 12242 w 12242"/>
              <a:gd name="connsiteY0" fmla="*/ 11407 h 11692"/>
              <a:gd name="connsiteX1" fmla="*/ 0 w 12242"/>
              <a:gd name="connsiteY1" fmla="*/ 0 h 11692"/>
              <a:gd name="connsiteX0" fmla="*/ 12242 w 12242"/>
              <a:gd name="connsiteY0" fmla="*/ 11407 h 11634"/>
              <a:gd name="connsiteX1" fmla="*/ 0 w 12242"/>
              <a:gd name="connsiteY1" fmla="*/ 0 h 11634"/>
              <a:gd name="connsiteX0" fmla="*/ 27368 w 27368"/>
              <a:gd name="connsiteY0" fmla="*/ 3790 h 5826"/>
              <a:gd name="connsiteX1" fmla="*/ 0 w 27368"/>
              <a:gd name="connsiteY1" fmla="*/ 0 h 5826"/>
              <a:gd name="connsiteX0" fmla="*/ 10000 w 10000"/>
              <a:gd name="connsiteY0" fmla="*/ 6505 h 24253"/>
              <a:gd name="connsiteX1" fmla="*/ 0 w 10000"/>
              <a:gd name="connsiteY1" fmla="*/ 0 h 24253"/>
              <a:gd name="connsiteX0" fmla="*/ 10000 w 10000"/>
              <a:gd name="connsiteY0" fmla="*/ 6505 h 24253"/>
              <a:gd name="connsiteX1" fmla="*/ 0 w 10000"/>
              <a:gd name="connsiteY1" fmla="*/ 0 h 24253"/>
              <a:gd name="connsiteX0" fmla="*/ 20345 w 20345"/>
              <a:gd name="connsiteY0" fmla="*/ 0 h 101135"/>
              <a:gd name="connsiteX1" fmla="*/ 0 w 20345"/>
              <a:gd name="connsiteY1" fmla="*/ 90488 h 101135"/>
              <a:gd name="connsiteX0" fmla="*/ 20803 w 20803"/>
              <a:gd name="connsiteY0" fmla="*/ 0 h 102136"/>
              <a:gd name="connsiteX1" fmla="*/ 0 w 20803"/>
              <a:gd name="connsiteY1" fmla="*/ 91554 h 102136"/>
              <a:gd name="connsiteX0" fmla="*/ 20803 w 20803"/>
              <a:gd name="connsiteY0" fmla="*/ 0 h 103165"/>
              <a:gd name="connsiteX1" fmla="*/ 0 w 20803"/>
              <a:gd name="connsiteY1" fmla="*/ 91554 h 103165"/>
              <a:gd name="connsiteX0" fmla="*/ 20803 w 20803"/>
              <a:gd name="connsiteY0" fmla="*/ 0 h 91554"/>
              <a:gd name="connsiteX1" fmla="*/ 0 w 20803"/>
              <a:gd name="connsiteY1" fmla="*/ 91554 h 91554"/>
              <a:gd name="connsiteX0" fmla="*/ 8643 w 8643"/>
              <a:gd name="connsiteY0" fmla="*/ 0 h 163457"/>
              <a:gd name="connsiteX1" fmla="*/ 0 w 8643"/>
              <a:gd name="connsiteY1" fmla="*/ 163457 h 163457"/>
              <a:gd name="connsiteX0" fmla="*/ 581 w 4562"/>
              <a:gd name="connsiteY0" fmla="*/ 0 h 11114"/>
              <a:gd name="connsiteX1" fmla="*/ 1157 w 4562"/>
              <a:gd name="connsiteY1" fmla="*/ 11114 h 11114"/>
              <a:gd name="connsiteX0" fmla="*/ 2185 w 4969"/>
              <a:gd name="connsiteY0" fmla="*/ 0 h 10000"/>
              <a:gd name="connsiteX1" fmla="*/ 3447 w 4969"/>
              <a:gd name="connsiteY1" fmla="*/ 10000 h 10000"/>
              <a:gd name="connsiteX0" fmla="*/ 0 w 8186"/>
              <a:gd name="connsiteY0" fmla="*/ 0 h 10000"/>
              <a:gd name="connsiteX1" fmla="*/ 2540 w 8186"/>
              <a:gd name="connsiteY1" fmla="*/ 10000 h 10000"/>
              <a:gd name="connsiteX0" fmla="*/ 3695 w 9226"/>
              <a:gd name="connsiteY0" fmla="*/ 0 h 10000"/>
              <a:gd name="connsiteX1" fmla="*/ 0 w 9226"/>
              <a:gd name="connsiteY1" fmla="*/ 10000 h 10000"/>
              <a:gd name="connsiteX0" fmla="*/ 4005 w 6221"/>
              <a:gd name="connsiteY0" fmla="*/ 0 h 10000"/>
              <a:gd name="connsiteX1" fmla="*/ 0 w 6221"/>
              <a:gd name="connsiteY1" fmla="*/ 10000 h 10000"/>
              <a:gd name="connsiteX0" fmla="*/ 6438 w 8382"/>
              <a:gd name="connsiteY0" fmla="*/ 0 h 10000"/>
              <a:gd name="connsiteX1" fmla="*/ 0 w 8382"/>
              <a:gd name="connsiteY1" fmla="*/ 10000 h 10000"/>
              <a:gd name="connsiteX0" fmla="*/ 28332 w 28983"/>
              <a:gd name="connsiteY0" fmla="*/ 0 h 10000"/>
              <a:gd name="connsiteX1" fmla="*/ 0 w 28983"/>
              <a:gd name="connsiteY1" fmla="*/ 10000 h 10000"/>
              <a:gd name="connsiteX0" fmla="*/ 28332 w 29496"/>
              <a:gd name="connsiteY0" fmla="*/ 0 h 10000"/>
              <a:gd name="connsiteX1" fmla="*/ 0 w 29496"/>
              <a:gd name="connsiteY1" fmla="*/ 10000 h 10000"/>
              <a:gd name="connsiteX0" fmla="*/ 28332 w 29496"/>
              <a:gd name="connsiteY0" fmla="*/ 0 h 10000"/>
              <a:gd name="connsiteX1" fmla="*/ 0 w 29496"/>
              <a:gd name="connsiteY1" fmla="*/ 10000 h 10000"/>
              <a:gd name="connsiteX0" fmla="*/ 291362 w 291425"/>
              <a:gd name="connsiteY0" fmla="*/ 0 h 9749"/>
              <a:gd name="connsiteX1" fmla="*/ 0 w 291425"/>
              <a:gd name="connsiteY1" fmla="*/ 9749 h 9749"/>
              <a:gd name="connsiteX0" fmla="*/ 9998 w 9998"/>
              <a:gd name="connsiteY0" fmla="*/ 0 h 10000"/>
              <a:gd name="connsiteX1" fmla="*/ 0 w 9998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206"/>
              <a:gd name="connsiteX1" fmla="*/ 0 w 10000"/>
              <a:gd name="connsiteY1" fmla="*/ 10206 h 10206"/>
              <a:gd name="connsiteX0" fmla="*/ 7933 w 7933"/>
              <a:gd name="connsiteY0" fmla="*/ 0 h 10283"/>
              <a:gd name="connsiteX1" fmla="*/ 209 w 7933"/>
              <a:gd name="connsiteY1" fmla="*/ 10283 h 10283"/>
              <a:gd name="connsiteX0" fmla="*/ 9737 w 9737"/>
              <a:gd name="connsiteY0" fmla="*/ 0 h 10000"/>
              <a:gd name="connsiteX1" fmla="*/ 0 w 9737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5364 w 5364"/>
              <a:gd name="connsiteY0" fmla="*/ 0 h 10050"/>
              <a:gd name="connsiteX1" fmla="*/ 0 w 5364"/>
              <a:gd name="connsiteY1" fmla="*/ 10050 h 10050"/>
              <a:gd name="connsiteX0" fmla="*/ 11711 w 11711"/>
              <a:gd name="connsiteY0" fmla="*/ 0 h 9901"/>
              <a:gd name="connsiteX1" fmla="*/ 0 w 11711"/>
              <a:gd name="connsiteY1" fmla="*/ 9901 h 9901"/>
              <a:gd name="connsiteX0" fmla="*/ 10000 w 10000"/>
              <a:gd name="connsiteY0" fmla="*/ 0 h 10000"/>
              <a:gd name="connsiteX1" fmla="*/ 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1000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95301F-3296-4A17-8967-A0E467D57D77}"/>
              </a:ext>
            </a:extLst>
          </p:cNvPr>
          <p:cNvSpPr txBox="1"/>
          <p:nvPr/>
        </p:nvSpPr>
        <p:spPr>
          <a:xfrm>
            <a:off x="472611" y="297177"/>
            <a:ext cx="82090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we understand something like the brain, whose </a:t>
            </a:r>
            <a:r>
              <a:rPr lang="en-GB" dirty="0" err="1"/>
              <a:t>behavior</a:t>
            </a:r>
            <a:r>
              <a:rPr lang="en-GB" dirty="0"/>
              <a:t> depends on a large number of parameters?</a:t>
            </a:r>
          </a:p>
          <a:p>
            <a:endParaRPr lang="en-GB" dirty="0"/>
          </a:p>
          <a:p>
            <a:r>
              <a:rPr lang="en-GB" dirty="0"/>
              <a:t>Remember, we only want to understand what happens on a 1-D path through parameter space.</a:t>
            </a:r>
          </a:p>
          <a:p>
            <a:endParaRPr lang="en-GB" dirty="0"/>
          </a:p>
          <a:p>
            <a:r>
              <a:rPr lang="en-GB" dirty="0"/>
              <a:t>Except that a complete understanding means we need to know what happens on all relevant 1-D paths!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Given that we can’t even understand a vanilla deep network, probably not!</a:t>
            </a:r>
          </a:p>
        </p:txBody>
      </p:sp>
    </p:spTree>
    <p:extLst>
      <p:ext uri="{BB962C8B-B14F-4D97-AF65-F5344CB8AC3E}">
        <p14:creationId xmlns:p14="http://schemas.microsoft.com/office/powerpoint/2010/main" val="29662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95301F-3296-4A17-8967-A0E467D57D77}"/>
              </a:ext>
            </a:extLst>
          </p:cNvPr>
          <p:cNvSpPr txBox="1"/>
          <p:nvPr/>
        </p:nvSpPr>
        <p:spPr>
          <a:xfrm>
            <a:off x="472611" y="297177"/>
            <a:ext cx="8209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what should we do?</a:t>
            </a:r>
          </a:p>
          <a:p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Choose neuroscience problems carefully!</a:t>
            </a:r>
          </a:p>
          <a:p>
            <a:pPr marL="514350" indent="-514350">
              <a:buAutoNum type="arabicPeriod"/>
            </a:pPr>
            <a:r>
              <a:rPr lang="en-GB" dirty="0"/>
              <a:t>Give up on understanding how the brain works, and be happy with smaller problems.</a:t>
            </a:r>
          </a:p>
        </p:txBody>
      </p:sp>
    </p:spTree>
    <p:extLst>
      <p:ext uri="{BB962C8B-B14F-4D97-AF65-F5344CB8AC3E}">
        <p14:creationId xmlns:p14="http://schemas.microsoft.com/office/powerpoint/2010/main" val="13319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4775" y="280918"/>
            <a:ext cx="863433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				Outline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the brain does (big picture)</a:t>
            </a:r>
          </a:p>
          <a:p>
            <a:pPr marL="514350" indent="-514350">
              <a:buAutoNum type="arabicPeriod"/>
            </a:pPr>
            <a:r>
              <a:rPr lang="en-US" dirty="0"/>
              <a:t>How it does it, sort of (micro picture)</a:t>
            </a:r>
          </a:p>
          <a:p>
            <a:pPr marL="514350" indent="-514350">
              <a:buAutoNum type="arabicPeriod"/>
            </a:pPr>
            <a:r>
              <a:rPr lang="en-US" dirty="0"/>
              <a:t>What you’ll get out of this course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What we want to know about the bra</a:t>
            </a:r>
          </a:p>
          <a:p>
            <a:endParaRPr lang="en-US" dirty="0"/>
          </a:p>
          <a:p>
            <a:r>
              <a:rPr lang="en-GB" dirty="0"/>
              <a:t>So what should we do?</a:t>
            </a:r>
          </a:p>
          <a:p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Choose neuroscience problems carefully!</a:t>
            </a:r>
          </a:p>
          <a:p>
            <a:pPr marL="514350" indent="-514350">
              <a:buAutoNum type="arabicPeriod"/>
            </a:pPr>
            <a:r>
              <a:rPr lang="en-GB" dirty="0"/>
              <a:t>Give up on understanding how the brain works, and be happy with smaller problems.</a:t>
            </a:r>
          </a:p>
        </p:txBody>
      </p:sp>
    </p:spTree>
    <p:extLst>
      <p:ext uri="{BB962C8B-B14F-4D97-AF65-F5344CB8AC3E}">
        <p14:creationId xmlns:p14="http://schemas.microsoft.com/office/powerpoint/2010/main" val="1896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49513" y="1517650"/>
            <a:ext cx="1346200" cy="1368425"/>
            <a:chOff x="2449513" y="1517650"/>
            <a:chExt cx="1346200" cy="1368425"/>
          </a:xfrm>
        </p:grpSpPr>
        <p:sp>
          <p:nvSpPr>
            <p:cNvPr id="72706" name="Freeform 2"/>
            <p:cNvSpPr>
              <a:spLocks/>
            </p:cNvSpPr>
            <p:nvPr/>
          </p:nvSpPr>
          <p:spPr bwMode="auto">
            <a:xfrm rot="1705058" flipV="1">
              <a:off x="3041650" y="1936750"/>
              <a:ext cx="173038" cy="949325"/>
            </a:xfrm>
            <a:custGeom>
              <a:avLst/>
              <a:gdLst>
                <a:gd name="T0" fmla="*/ 2147483646 w 109"/>
                <a:gd name="T1" fmla="*/ 0 h 598"/>
                <a:gd name="T2" fmla="*/ 2147483646 w 109"/>
                <a:gd name="T3" fmla="*/ 2147483646 h 598"/>
                <a:gd name="T4" fmla="*/ 2147483646 w 109"/>
                <a:gd name="T5" fmla="*/ 2147483646 h 598"/>
                <a:gd name="T6" fmla="*/ 2147483646 w 109"/>
                <a:gd name="T7" fmla="*/ 2147483646 h 598"/>
                <a:gd name="T8" fmla="*/ 2147483646 w 109"/>
                <a:gd name="T9" fmla="*/ 2147483646 h 598"/>
                <a:gd name="T10" fmla="*/ 0 w 109"/>
                <a:gd name="T11" fmla="*/ 2147483646 h 598"/>
                <a:gd name="T12" fmla="*/ 2147483646 w 109"/>
                <a:gd name="T13" fmla="*/ 2147483646 h 598"/>
                <a:gd name="T14" fmla="*/ 2147483646 w 109"/>
                <a:gd name="T15" fmla="*/ 2147483646 h 598"/>
                <a:gd name="T16" fmla="*/ 2147483646 w 109"/>
                <a:gd name="T17" fmla="*/ 2147483646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7" name="Freeform 3"/>
            <p:cNvSpPr>
              <a:spLocks/>
            </p:cNvSpPr>
            <p:nvPr/>
          </p:nvSpPr>
          <p:spPr bwMode="auto">
            <a:xfrm rot="1705058" flipV="1">
              <a:off x="2646363" y="1847850"/>
              <a:ext cx="498475" cy="533400"/>
            </a:xfrm>
            <a:custGeom>
              <a:avLst/>
              <a:gdLst>
                <a:gd name="T0" fmla="*/ 2147483646 w 314"/>
                <a:gd name="T1" fmla="*/ 0 h 336"/>
                <a:gd name="T2" fmla="*/ 2147483646 w 314"/>
                <a:gd name="T3" fmla="*/ 2147483646 h 336"/>
                <a:gd name="T4" fmla="*/ 2147483646 w 314"/>
                <a:gd name="T5" fmla="*/ 2147483646 h 336"/>
                <a:gd name="T6" fmla="*/ 2147483646 w 314"/>
                <a:gd name="T7" fmla="*/ 2147483646 h 336"/>
                <a:gd name="T8" fmla="*/ 2147483646 w 314"/>
                <a:gd name="T9" fmla="*/ 2147483646 h 336"/>
                <a:gd name="T10" fmla="*/ 2147483646 w 314"/>
                <a:gd name="T11" fmla="*/ 2147483646 h 336"/>
                <a:gd name="T12" fmla="*/ 2147483646 w 314"/>
                <a:gd name="T13" fmla="*/ 2147483646 h 336"/>
                <a:gd name="T14" fmla="*/ 0 w 314"/>
                <a:gd name="T15" fmla="*/ 214748364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8" name="Freeform 4"/>
            <p:cNvSpPr>
              <a:spLocks/>
            </p:cNvSpPr>
            <p:nvPr/>
          </p:nvSpPr>
          <p:spPr bwMode="auto">
            <a:xfrm rot="1705058" flipV="1">
              <a:off x="3116263" y="1517650"/>
              <a:ext cx="247650" cy="658813"/>
            </a:xfrm>
            <a:custGeom>
              <a:avLst/>
              <a:gdLst>
                <a:gd name="T0" fmla="*/ 2147483646 w 156"/>
                <a:gd name="T1" fmla="*/ 0 h 415"/>
                <a:gd name="T2" fmla="*/ 2147483646 w 156"/>
                <a:gd name="T3" fmla="*/ 2147483646 h 415"/>
                <a:gd name="T4" fmla="*/ 2147483646 w 156"/>
                <a:gd name="T5" fmla="*/ 2147483646 h 415"/>
                <a:gd name="T6" fmla="*/ 0 w 156"/>
                <a:gd name="T7" fmla="*/ 2147483646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9" name="Freeform 5"/>
            <p:cNvSpPr>
              <a:spLocks/>
            </p:cNvSpPr>
            <p:nvPr/>
          </p:nvSpPr>
          <p:spPr bwMode="auto">
            <a:xfrm rot="1705058" flipV="1">
              <a:off x="2889250" y="1827213"/>
              <a:ext cx="96838" cy="254000"/>
            </a:xfrm>
            <a:custGeom>
              <a:avLst/>
              <a:gdLst>
                <a:gd name="T0" fmla="*/ 0 w 61"/>
                <a:gd name="T1" fmla="*/ 0 h 160"/>
                <a:gd name="T2" fmla="*/ 2147483646 w 61"/>
                <a:gd name="T3" fmla="*/ 2147483646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0" name="Freeform 6"/>
            <p:cNvSpPr>
              <a:spLocks/>
            </p:cNvSpPr>
            <p:nvPr/>
          </p:nvSpPr>
          <p:spPr bwMode="auto">
            <a:xfrm rot="1705058" flipV="1">
              <a:off x="3065463" y="2420938"/>
              <a:ext cx="649287" cy="61912"/>
            </a:xfrm>
            <a:custGeom>
              <a:avLst/>
              <a:gdLst>
                <a:gd name="T0" fmla="*/ 0 w 409"/>
                <a:gd name="T1" fmla="*/ 2147483646 h 39"/>
                <a:gd name="T2" fmla="*/ 2147483646 w 409"/>
                <a:gd name="T3" fmla="*/ 0 h 39"/>
                <a:gd name="T4" fmla="*/ 2147483646 w 409"/>
                <a:gd name="T5" fmla="*/ 2147483646 h 39"/>
                <a:gd name="T6" fmla="*/ 2147483646 w 409"/>
                <a:gd name="T7" fmla="*/ 214748364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1" name="Freeform 7"/>
            <p:cNvSpPr>
              <a:spLocks/>
            </p:cNvSpPr>
            <p:nvPr/>
          </p:nvSpPr>
          <p:spPr bwMode="auto">
            <a:xfrm rot="1705058" flipV="1">
              <a:off x="3378200" y="1555750"/>
              <a:ext cx="417513" cy="369888"/>
            </a:xfrm>
            <a:custGeom>
              <a:avLst/>
              <a:gdLst>
                <a:gd name="T0" fmla="*/ 0 w 263"/>
                <a:gd name="T1" fmla="*/ 0 h 233"/>
                <a:gd name="T2" fmla="*/ 2147483646 w 263"/>
                <a:gd name="T3" fmla="*/ 2147483646 h 233"/>
                <a:gd name="T4" fmla="*/ 2147483646 w 263"/>
                <a:gd name="T5" fmla="*/ 2147483646 h 233"/>
                <a:gd name="T6" fmla="*/ 2147483646 w 263"/>
                <a:gd name="T7" fmla="*/ 2147483646 h 233"/>
                <a:gd name="T8" fmla="*/ 2147483646 w 263"/>
                <a:gd name="T9" fmla="*/ 2147483646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2" name="Freeform 8"/>
            <p:cNvSpPr>
              <a:spLocks/>
            </p:cNvSpPr>
            <p:nvPr/>
          </p:nvSpPr>
          <p:spPr bwMode="auto">
            <a:xfrm rot="1705058" flipV="1">
              <a:off x="2900363" y="1614488"/>
              <a:ext cx="358775" cy="658812"/>
            </a:xfrm>
            <a:custGeom>
              <a:avLst/>
              <a:gdLst>
                <a:gd name="T0" fmla="*/ 2147483646 w 226"/>
                <a:gd name="T1" fmla="*/ 0 h 415"/>
                <a:gd name="T2" fmla="*/ 2147483646 w 226"/>
                <a:gd name="T3" fmla="*/ 2147483646 h 415"/>
                <a:gd name="T4" fmla="*/ 2147483646 w 226"/>
                <a:gd name="T5" fmla="*/ 2147483646 h 415"/>
                <a:gd name="T6" fmla="*/ 2147483646 w 226"/>
                <a:gd name="T7" fmla="*/ 2147483646 h 415"/>
                <a:gd name="T8" fmla="*/ 2147483646 w 226"/>
                <a:gd name="T9" fmla="*/ 2147483646 h 415"/>
                <a:gd name="T10" fmla="*/ 2147483646 w 226"/>
                <a:gd name="T11" fmla="*/ 2147483646 h 415"/>
                <a:gd name="T12" fmla="*/ 0 w 226"/>
                <a:gd name="T13" fmla="*/ 2147483646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3" name="Freeform 9"/>
            <p:cNvSpPr>
              <a:spLocks/>
            </p:cNvSpPr>
            <p:nvPr/>
          </p:nvSpPr>
          <p:spPr bwMode="auto">
            <a:xfrm rot="1705058" flipV="1">
              <a:off x="2449513" y="2197100"/>
              <a:ext cx="601662" cy="242888"/>
            </a:xfrm>
            <a:custGeom>
              <a:avLst/>
              <a:gdLst>
                <a:gd name="T0" fmla="*/ 2147483646 w 379"/>
                <a:gd name="T1" fmla="*/ 0 h 153"/>
                <a:gd name="T2" fmla="*/ 2147483646 w 379"/>
                <a:gd name="T3" fmla="*/ 2147483646 h 153"/>
                <a:gd name="T4" fmla="*/ 2147483646 w 379"/>
                <a:gd name="T5" fmla="*/ 2147483646 h 153"/>
                <a:gd name="T6" fmla="*/ 0 w 379"/>
                <a:gd name="T7" fmla="*/ 2147483646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4" name="Freeform 10"/>
            <p:cNvSpPr>
              <a:spLocks/>
            </p:cNvSpPr>
            <p:nvPr/>
          </p:nvSpPr>
          <p:spPr bwMode="auto">
            <a:xfrm rot="1705058" flipV="1">
              <a:off x="2606675" y="1736725"/>
              <a:ext cx="149225" cy="406400"/>
            </a:xfrm>
            <a:custGeom>
              <a:avLst/>
              <a:gdLst>
                <a:gd name="T0" fmla="*/ 2147483646 w 94"/>
                <a:gd name="T1" fmla="*/ 0 h 256"/>
                <a:gd name="T2" fmla="*/ 2147483646 w 94"/>
                <a:gd name="T3" fmla="*/ 2147483646 h 256"/>
                <a:gd name="T4" fmla="*/ 2147483646 w 94"/>
                <a:gd name="T5" fmla="*/ 2147483646 h 256"/>
                <a:gd name="T6" fmla="*/ 0 w 94"/>
                <a:gd name="T7" fmla="*/ 214748364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2715" name="Freeform 11"/>
          <p:cNvSpPr>
            <a:spLocks/>
          </p:cNvSpPr>
          <p:nvPr/>
        </p:nvSpPr>
        <p:spPr bwMode="auto">
          <a:xfrm rot="6959852" flipV="1">
            <a:off x="2727326" y="289877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2729" name="Text Box 26"/>
          <p:cNvSpPr txBox="1">
            <a:spLocks noChangeArrowheads="1"/>
          </p:cNvSpPr>
          <p:nvPr/>
        </p:nvSpPr>
        <p:spPr bwMode="auto">
          <a:xfrm>
            <a:off x="3937000" y="631825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dendrites (input)</a:t>
            </a:r>
          </a:p>
        </p:txBody>
      </p:sp>
      <p:sp>
        <p:nvSpPr>
          <p:cNvPr id="72730" name="Text Box 27"/>
          <p:cNvSpPr txBox="1">
            <a:spLocks noChangeArrowheads="1"/>
          </p:cNvSpPr>
          <p:nvPr/>
        </p:nvSpPr>
        <p:spPr bwMode="auto">
          <a:xfrm>
            <a:off x="4504250" y="1182176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soma</a:t>
            </a:r>
          </a:p>
        </p:txBody>
      </p:sp>
      <p:sp>
        <p:nvSpPr>
          <p:cNvPr id="72731" name="Text Box 28"/>
          <p:cNvSpPr txBox="1">
            <a:spLocks noChangeArrowheads="1"/>
          </p:cNvSpPr>
          <p:nvPr/>
        </p:nvSpPr>
        <p:spPr bwMode="auto">
          <a:xfrm>
            <a:off x="5227100" y="1861344"/>
            <a:ext cx="195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axon (output)</a:t>
            </a:r>
          </a:p>
        </p:txBody>
      </p:sp>
      <p:sp>
        <p:nvSpPr>
          <p:cNvPr id="72732" name="Line 29"/>
          <p:cNvSpPr>
            <a:spLocks noChangeShapeType="1"/>
          </p:cNvSpPr>
          <p:nvPr/>
        </p:nvSpPr>
        <p:spPr bwMode="auto">
          <a:xfrm flipH="1">
            <a:off x="3562350" y="1049437"/>
            <a:ext cx="397771" cy="67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3" name="Line 30"/>
          <p:cNvSpPr>
            <a:spLocks noChangeShapeType="1"/>
          </p:cNvSpPr>
          <p:nvPr/>
        </p:nvSpPr>
        <p:spPr bwMode="auto">
          <a:xfrm flipH="1">
            <a:off x="3040692" y="1639376"/>
            <a:ext cx="1582107" cy="16139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4" name="Line 31"/>
          <p:cNvSpPr>
            <a:spLocks noChangeShapeType="1"/>
          </p:cNvSpPr>
          <p:nvPr/>
        </p:nvSpPr>
        <p:spPr bwMode="auto">
          <a:xfrm flipH="1">
            <a:off x="4648200" y="2318545"/>
            <a:ext cx="676128" cy="137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3429000" y="1676400"/>
            <a:ext cx="5251450" cy="2743200"/>
            <a:chOff x="3429000" y="1676400"/>
            <a:chExt cx="5251450" cy="2743200"/>
          </a:xfrm>
        </p:grpSpPr>
        <p:sp>
          <p:nvSpPr>
            <p:cNvPr id="72726" name="Freeform 23"/>
            <p:cNvSpPr>
              <a:spLocks/>
            </p:cNvSpPr>
            <p:nvPr/>
          </p:nvSpPr>
          <p:spPr bwMode="auto">
            <a:xfrm>
              <a:off x="3429000" y="2895600"/>
              <a:ext cx="3705225" cy="838200"/>
            </a:xfrm>
            <a:custGeom>
              <a:avLst/>
              <a:gdLst>
                <a:gd name="T0" fmla="*/ 0 w 2334"/>
                <a:gd name="T1" fmla="*/ 2147483646 h 528"/>
                <a:gd name="T2" fmla="*/ 2147483646 w 2334"/>
                <a:gd name="T3" fmla="*/ 2147483646 h 528"/>
                <a:gd name="T4" fmla="*/ 2147483646 w 2334"/>
                <a:gd name="T5" fmla="*/ 2147483646 h 528"/>
                <a:gd name="T6" fmla="*/ 2147483646 w 2334"/>
                <a:gd name="T7" fmla="*/ 2147483646 h 528"/>
                <a:gd name="T8" fmla="*/ 2147483646 w 2334"/>
                <a:gd name="T9" fmla="*/ 2147483646 h 528"/>
                <a:gd name="T10" fmla="*/ 2147483646 w 2334"/>
                <a:gd name="T11" fmla="*/ 2147483646 h 528"/>
                <a:gd name="T12" fmla="*/ 2147483646 w 2334"/>
                <a:gd name="T13" fmla="*/ 2147483646 h 528"/>
                <a:gd name="T14" fmla="*/ 2147483646 w 2334"/>
                <a:gd name="T15" fmla="*/ 2147483646 h 528"/>
                <a:gd name="T16" fmla="*/ 2147483646 w 2334"/>
                <a:gd name="T17" fmla="*/ 2147483646 h 528"/>
                <a:gd name="T18" fmla="*/ 2147483646 w 2334"/>
                <a:gd name="T19" fmla="*/ 2147483646 h 528"/>
                <a:gd name="T20" fmla="*/ 2147483646 w 2334"/>
                <a:gd name="T21" fmla="*/ 2147483646 h 528"/>
                <a:gd name="T22" fmla="*/ 2147483646 w 2334"/>
                <a:gd name="T23" fmla="*/ 2147483646 h 528"/>
                <a:gd name="T24" fmla="*/ 2147483646 w 2334"/>
                <a:gd name="T25" fmla="*/ 2147483646 h 528"/>
                <a:gd name="T26" fmla="*/ 2147483646 w 2334"/>
                <a:gd name="T27" fmla="*/ 0 h 5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34"/>
                <a:gd name="T43" fmla="*/ 0 h 528"/>
                <a:gd name="T44" fmla="*/ 2334 w 2334"/>
                <a:gd name="T45" fmla="*/ 528 h 5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34" h="528">
                  <a:moveTo>
                    <a:pt x="0" y="378"/>
                  </a:moveTo>
                  <a:cubicBezTo>
                    <a:pt x="22" y="400"/>
                    <a:pt x="43" y="416"/>
                    <a:pt x="72" y="426"/>
                  </a:cubicBezTo>
                  <a:cubicBezTo>
                    <a:pt x="119" y="461"/>
                    <a:pt x="173" y="486"/>
                    <a:pt x="228" y="504"/>
                  </a:cubicBezTo>
                  <a:cubicBezTo>
                    <a:pt x="291" y="488"/>
                    <a:pt x="357" y="501"/>
                    <a:pt x="420" y="510"/>
                  </a:cubicBezTo>
                  <a:cubicBezTo>
                    <a:pt x="578" y="499"/>
                    <a:pt x="560" y="497"/>
                    <a:pt x="798" y="510"/>
                  </a:cubicBezTo>
                  <a:cubicBezTo>
                    <a:pt x="823" y="511"/>
                    <a:pt x="870" y="528"/>
                    <a:pt x="870" y="528"/>
                  </a:cubicBezTo>
                  <a:cubicBezTo>
                    <a:pt x="954" y="520"/>
                    <a:pt x="1033" y="501"/>
                    <a:pt x="1116" y="492"/>
                  </a:cubicBezTo>
                  <a:cubicBezTo>
                    <a:pt x="1180" y="485"/>
                    <a:pt x="1308" y="474"/>
                    <a:pt x="1308" y="474"/>
                  </a:cubicBezTo>
                  <a:cubicBezTo>
                    <a:pt x="1378" y="458"/>
                    <a:pt x="1443" y="437"/>
                    <a:pt x="1512" y="420"/>
                  </a:cubicBezTo>
                  <a:cubicBezTo>
                    <a:pt x="1538" y="402"/>
                    <a:pt x="1546" y="371"/>
                    <a:pt x="1572" y="354"/>
                  </a:cubicBezTo>
                  <a:cubicBezTo>
                    <a:pt x="1605" y="333"/>
                    <a:pt x="1622" y="329"/>
                    <a:pt x="1656" y="318"/>
                  </a:cubicBezTo>
                  <a:cubicBezTo>
                    <a:pt x="1718" y="256"/>
                    <a:pt x="1817" y="243"/>
                    <a:pt x="1896" y="210"/>
                  </a:cubicBezTo>
                  <a:cubicBezTo>
                    <a:pt x="1985" y="173"/>
                    <a:pt x="2074" y="133"/>
                    <a:pt x="2160" y="90"/>
                  </a:cubicBezTo>
                  <a:cubicBezTo>
                    <a:pt x="2220" y="60"/>
                    <a:pt x="2263" y="0"/>
                    <a:pt x="2334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35" name="Freeform 32"/>
            <p:cNvSpPr>
              <a:spLocks/>
            </p:cNvSpPr>
            <p:nvPr/>
          </p:nvSpPr>
          <p:spPr bwMode="auto">
            <a:xfrm>
              <a:off x="6067425" y="2276475"/>
              <a:ext cx="400050" cy="1085850"/>
            </a:xfrm>
            <a:custGeom>
              <a:avLst/>
              <a:gdLst>
                <a:gd name="T0" fmla="*/ 2147483646 w 252"/>
                <a:gd name="T1" fmla="*/ 2147483646 h 684"/>
                <a:gd name="T2" fmla="*/ 2147483646 w 252"/>
                <a:gd name="T3" fmla="*/ 2147483646 h 684"/>
                <a:gd name="T4" fmla="*/ 2147483646 w 252"/>
                <a:gd name="T5" fmla="*/ 2147483646 h 684"/>
                <a:gd name="T6" fmla="*/ 2147483646 w 252"/>
                <a:gd name="T7" fmla="*/ 2147483646 h 684"/>
                <a:gd name="T8" fmla="*/ 2147483646 w 252"/>
                <a:gd name="T9" fmla="*/ 2147483646 h 684"/>
                <a:gd name="T10" fmla="*/ 2147483646 w 252"/>
                <a:gd name="T11" fmla="*/ 0 h 6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684"/>
                <a:gd name="T20" fmla="*/ 252 w 252"/>
                <a:gd name="T21" fmla="*/ 684 h 6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684">
                  <a:moveTo>
                    <a:pt x="12" y="684"/>
                  </a:moveTo>
                  <a:cubicBezTo>
                    <a:pt x="37" y="610"/>
                    <a:pt x="0" y="584"/>
                    <a:pt x="66" y="540"/>
                  </a:cubicBezTo>
                  <a:cubicBezTo>
                    <a:pt x="76" y="510"/>
                    <a:pt x="74" y="480"/>
                    <a:pt x="84" y="450"/>
                  </a:cubicBezTo>
                  <a:cubicBezTo>
                    <a:pt x="96" y="344"/>
                    <a:pt x="102" y="240"/>
                    <a:pt x="162" y="150"/>
                  </a:cubicBezTo>
                  <a:cubicBezTo>
                    <a:pt x="186" y="114"/>
                    <a:pt x="209" y="81"/>
                    <a:pt x="228" y="42"/>
                  </a:cubicBezTo>
                  <a:cubicBezTo>
                    <a:pt x="235" y="28"/>
                    <a:pt x="252" y="0"/>
                    <a:pt x="25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36" name="Freeform 33"/>
            <p:cNvSpPr>
              <a:spLocks/>
            </p:cNvSpPr>
            <p:nvPr/>
          </p:nvSpPr>
          <p:spPr bwMode="auto">
            <a:xfrm>
              <a:off x="5181600" y="3686175"/>
              <a:ext cx="1600200" cy="733425"/>
            </a:xfrm>
            <a:custGeom>
              <a:avLst/>
              <a:gdLst>
                <a:gd name="T0" fmla="*/ 0 w 1008"/>
                <a:gd name="T1" fmla="*/ 0 h 462"/>
                <a:gd name="T2" fmla="*/ 2147483646 w 1008"/>
                <a:gd name="T3" fmla="*/ 2147483646 h 462"/>
                <a:gd name="T4" fmla="*/ 2147483646 w 1008"/>
                <a:gd name="T5" fmla="*/ 2147483646 h 462"/>
                <a:gd name="T6" fmla="*/ 2147483646 w 1008"/>
                <a:gd name="T7" fmla="*/ 2147483646 h 462"/>
                <a:gd name="T8" fmla="*/ 2147483646 w 1008"/>
                <a:gd name="T9" fmla="*/ 2147483646 h 462"/>
                <a:gd name="T10" fmla="*/ 2147483646 w 1008"/>
                <a:gd name="T11" fmla="*/ 2147483646 h 462"/>
                <a:gd name="T12" fmla="*/ 2147483646 w 1008"/>
                <a:gd name="T13" fmla="*/ 2147483646 h 462"/>
                <a:gd name="T14" fmla="*/ 2147483646 w 1008"/>
                <a:gd name="T15" fmla="*/ 2147483646 h 462"/>
                <a:gd name="T16" fmla="*/ 2147483646 w 1008"/>
                <a:gd name="T17" fmla="*/ 2147483646 h 462"/>
                <a:gd name="T18" fmla="*/ 2147483646 w 1008"/>
                <a:gd name="T19" fmla="*/ 2147483646 h 462"/>
                <a:gd name="T20" fmla="*/ 2147483646 w 1008"/>
                <a:gd name="T21" fmla="*/ 2147483646 h 462"/>
                <a:gd name="T22" fmla="*/ 2147483646 w 1008"/>
                <a:gd name="T23" fmla="*/ 2147483646 h 4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8"/>
                <a:gd name="T37" fmla="*/ 0 h 462"/>
                <a:gd name="T38" fmla="*/ 1008 w 1008"/>
                <a:gd name="T39" fmla="*/ 462 h 4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8" h="462">
                  <a:moveTo>
                    <a:pt x="0" y="0"/>
                  </a:moveTo>
                  <a:cubicBezTo>
                    <a:pt x="25" y="13"/>
                    <a:pt x="43" y="35"/>
                    <a:pt x="66" y="48"/>
                  </a:cubicBezTo>
                  <a:cubicBezTo>
                    <a:pt x="97" y="65"/>
                    <a:pt x="140" y="66"/>
                    <a:pt x="174" y="72"/>
                  </a:cubicBezTo>
                  <a:cubicBezTo>
                    <a:pt x="223" y="81"/>
                    <a:pt x="265" y="98"/>
                    <a:pt x="312" y="114"/>
                  </a:cubicBezTo>
                  <a:cubicBezTo>
                    <a:pt x="358" y="129"/>
                    <a:pt x="392" y="183"/>
                    <a:pt x="438" y="198"/>
                  </a:cubicBezTo>
                  <a:cubicBezTo>
                    <a:pt x="480" y="212"/>
                    <a:pt x="521" y="217"/>
                    <a:pt x="564" y="228"/>
                  </a:cubicBezTo>
                  <a:cubicBezTo>
                    <a:pt x="624" y="243"/>
                    <a:pt x="677" y="273"/>
                    <a:pt x="732" y="300"/>
                  </a:cubicBezTo>
                  <a:cubicBezTo>
                    <a:pt x="771" y="319"/>
                    <a:pt x="747" y="310"/>
                    <a:pt x="804" y="324"/>
                  </a:cubicBezTo>
                  <a:cubicBezTo>
                    <a:pt x="812" y="326"/>
                    <a:pt x="828" y="330"/>
                    <a:pt x="828" y="330"/>
                  </a:cubicBezTo>
                  <a:cubicBezTo>
                    <a:pt x="848" y="343"/>
                    <a:pt x="868" y="343"/>
                    <a:pt x="888" y="354"/>
                  </a:cubicBezTo>
                  <a:cubicBezTo>
                    <a:pt x="922" y="373"/>
                    <a:pt x="946" y="399"/>
                    <a:pt x="978" y="420"/>
                  </a:cubicBezTo>
                  <a:cubicBezTo>
                    <a:pt x="989" y="436"/>
                    <a:pt x="1008" y="443"/>
                    <a:pt x="1008" y="46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37" name="Freeform 34"/>
            <p:cNvSpPr>
              <a:spLocks/>
            </p:cNvSpPr>
            <p:nvPr/>
          </p:nvSpPr>
          <p:spPr bwMode="auto">
            <a:xfrm>
              <a:off x="6619875" y="3162300"/>
              <a:ext cx="2060575" cy="601663"/>
            </a:xfrm>
            <a:custGeom>
              <a:avLst/>
              <a:gdLst>
                <a:gd name="T0" fmla="*/ 0 w 1298"/>
                <a:gd name="T1" fmla="*/ 0 h 379"/>
                <a:gd name="T2" fmla="*/ 2147483646 w 1298"/>
                <a:gd name="T3" fmla="*/ 2147483646 h 379"/>
                <a:gd name="T4" fmla="*/ 2147483646 w 1298"/>
                <a:gd name="T5" fmla="*/ 2147483646 h 379"/>
                <a:gd name="T6" fmla="*/ 2147483646 w 1298"/>
                <a:gd name="T7" fmla="*/ 2147483646 h 379"/>
                <a:gd name="T8" fmla="*/ 2147483646 w 1298"/>
                <a:gd name="T9" fmla="*/ 2147483646 h 379"/>
                <a:gd name="T10" fmla="*/ 2147483646 w 1298"/>
                <a:gd name="T11" fmla="*/ 2147483646 h 379"/>
                <a:gd name="T12" fmla="*/ 2147483646 w 1298"/>
                <a:gd name="T13" fmla="*/ 2147483646 h 379"/>
                <a:gd name="T14" fmla="*/ 2147483646 w 1298"/>
                <a:gd name="T15" fmla="*/ 2147483646 h 379"/>
                <a:gd name="T16" fmla="*/ 2147483646 w 1298"/>
                <a:gd name="T17" fmla="*/ 2147483646 h 379"/>
                <a:gd name="T18" fmla="*/ 2147483646 w 1298"/>
                <a:gd name="T19" fmla="*/ 2147483646 h 379"/>
                <a:gd name="T20" fmla="*/ 2147483646 w 1298"/>
                <a:gd name="T21" fmla="*/ 2147483646 h 379"/>
                <a:gd name="T22" fmla="*/ 2147483646 w 1298"/>
                <a:gd name="T23" fmla="*/ 2147483646 h 379"/>
                <a:gd name="T24" fmla="*/ 2147483646 w 1298"/>
                <a:gd name="T25" fmla="*/ 2147483646 h 379"/>
                <a:gd name="T26" fmla="*/ 2147483646 w 1298"/>
                <a:gd name="T27" fmla="*/ 2147483646 h 3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8"/>
                <a:gd name="T43" fmla="*/ 0 h 379"/>
                <a:gd name="T44" fmla="*/ 1298 w 1298"/>
                <a:gd name="T45" fmla="*/ 379 h 3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8" h="379">
                  <a:moveTo>
                    <a:pt x="0" y="0"/>
                  </a:moveTo>
                  <a:cubicBezTo>
                    <a:pt x="34" y="22"/>
                    <a:pt x="68" y="44"/>
                    <a:pt x="102" y="66"/>
                  </a:cubicBezTo>
                  <a:cubicBezTo>
                    <a:pt x="117" y="76"/>
                    <a:pt x="132" y="89"/>
                    <a:pt x="150" y="90"/>
                  </a:cubicBezTo>
                  <a:cubicBezTo>
                    <a:pt x="241" y="94"/>
                    <a:pt x="336" y="93"/>
                    <a:pt x="426" y="108"/>
                  </a:cubicBezTo>
                  <a:cubicBezTo>
                    <a:pt x="509" y="122"/>
                    <a:pt x="562" y="161"/>
                    <a:pt x="636" y="186"/>
                  </a:cubicBezTo>
                  <a:cubicBezTo>
                    <a:pt x="697" y="247"/>
                    <a:pt x="618" y="175"/>
                    <a:pt x="696" y="222"/>
                  </a:cubicBezTo>
                  <a:cubicBezTo>
                    <a:pt x="706" y="228"/>
                    <a:pt x="711" y="239"/>
                    <a:pt x="720" y="246"/>
                  </a:cubicBezTo>
                  <a:cubicBezTo>
                    <a:pt x="777" y="292"/>
                    <a:pt x="733" y="252"/>
                    <a:pt x="792" y="282"/>
                  </a:cubicBezTo>
                  <a:cubicBezTo>
                    <a:pt x="835" y="304"/>
                    <a:pt x="859" y="321"/>
                    <a:pt x="906" y="330"/>
                  </a:cubicBezTo>
                  <a:cubicBezTo>
                    <a:pt x="973" y="327"/>
                    <a:pt x="1025" y="327"/>
                    <a:pt x="1086" y="312"/>
                  </a:cubicBezTo>
                  <a:cubicBezTo>
                    <a:pt x="1135" y="316"/>
                    <a:pt x="1177" y="318"/>
                    <a:pt x="1224" y="330"/>
                  </a:cubicBezTo>
                  <a:cubicBezTo>
                    <a:pt x="1235" y="337"/>
                    <a:pt x="1249" y="341"/>
                    <a:pt x="1260" y="348"/>
                  </a:cubicBezTo>
                  <a:cubicBezTo>
                    <a:pt x="1267" y="353"/>
                    <a:pt x="1271" y="361"/>
                    <a:pt x="1278" y="366"/>
                  </a:cubicBezTo>
                  <a:cubicBezTo>
                    <a:pt x="1298" y="379"/>
                    <a:pt x="1296" y="364"/>
                    <a:pt x="1296" y="37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38" name="Freeform 35"/>
            <p:cNvSpPr>
              <a:spLocks/>
            </p:cNvSpPr>
            <p:nvPr/>
          </p:nvSpPr>
          <p:spPr bwMode="auto">
            <a:xfrm>
              <a:off x="7343775" y="1676400"/>
              <a:ext cx="381000" cy="1663700"/>
            </a:xfrm>
            <a:custGeom>
              <a:avLst/>
              <a:gdLst>
                <a:gd name="T0" fmla="*/ 0 w 240"/>
                <a:gd name="T1" fmla="*/ 2147483646 h 1048"/>
                <a:gd name="T2" fmla="*/ 2147483646 w 240"/>
                <a:gd name="T3" fmla="*/ 2147483646 h 1048"/>
                <a:gd name="T4" fmla="*/ 2147483646 w 240"/>
                <a:gd name="T5" fmla="*/ 2147483646 h 1048"/>
                <a:gd name="T6" fmla="*/ 2147483646 w 240"/>
                <a:gd name="T7" fmla="*/ 2147483646 h 1048"/>
                <a:gd name="T8" fmla="*/ 2147483646 w 240"/>
                <a:gd name="T9" fmla="*/ 2147483646 h 1048"/>
                <a:gd name="T10" fmla="*/ 2147483646 w 240"/>
                <a:gd name="T11" fmla="*/ 2147483646 h 1048"/>
                <a:gd name="T12" fmla="*/ 2147483646 w 240"/>
                <a:gd name="T13" fmla="*/ 2147483646 h 1048"/>
                <a:gd name="T14" fmla="*/ 2147483646 w 240"/>
                <a:gd name="T15" fmla="*/ 2147483646 h 1048"/>
                <a:gd name="T16" fmla="*/ 2147483646 w 240"/>
                <a:gd name="T17" fmla="*/ 2147483646 h 1048"/>
                <a:gd name="T18" fmla="*/ 2147483646 w 240"/>
                <a:gd name="T19" fmla="*/ 0 h 10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0"/>
                <a:gd name="T31" fmla="*/ 0 h 1048"/>
                <a:gd name="T32" fmla="*/ 240 w 240"/>
                <a:gd name="T33" fmla="*/ 1048 h 10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0" h="1048">
                  <a:moveTo>
                    <a:pt x="0" y="1044"/>
                  </a:moveTo>
                  <a:cubicBezTo>
                    <a:pt x="14" y="1001"/>
                    <a:pt x="0" y="1048"/>
                    <a:pt x="12" y="960"/>
                  </a:cubicBezTo>
                  <a:cubicBezTo>
                    <a:pt x="18" y="912"/>
                    <a:pt x="32" y="856"/>
                    <a:pt x="42" y="810"/>
                  </a:cubicBezTo>
                  <a:cubicBezTo>
                    <a:pt x="63" y="716"/>
                    <a:pt x="91" y="624"/>
                    <a:pt x="102" y="528"/>
                  </a:cubicBezTo>
                  <a:cubicBezTo>
                    <a:pt x="95" y="506"/>
                    <a:pt x="85" y="487"/>
                    <a:pt x="72" y="468"/>
                  </a:cubicBezTo>
                  <a:cubicBezTo>
                    <a:pt x="70" y="460"/>
                    <a:pt x="68" y="452"/>
                    <a:pt x="66" y="444"/>
                  </a:cubicBezTo>
                  <a:cubicBezTo>
                    <a:pt x="62" y="432"/>
                    <a:pt x="54" y="408"/>
                    <a:pt x="54" y="408"/>
                  </a:cubicBezTo>
                  <a:cubicBezTo>
                    <a:pt x="66" y="347"/>
                    <a:pt x="70" y="266"/>
                    <a:pt x="114" y="222"/>
                  </a:cubicBezTo>
                  <a:cubicBezTo>
                    <a:pt x="132" y="169"/>
                    <a:pt x="153" y="122"/>
                    <a:pt x="186" y="78"/>
                  </a:cubicBezTo>
                  <a:cubicBezTo>
                    <a:pt x="208" y="49"/>
                    <a:pt x="240" y="36"/>
                    <a:pt x="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39" name="Freeform 36"/>
            <p:cNvSpPr>
              <a:spLocks/>
            </p:cNvSpPr>
            <p:nvPr/>
          </p:nvSpPr>
          <p:spPr bwMode="auto">
            <a:xfrm>
              <a:off x="6438900" y="3228975"/>
              <a:ext cx="1162050" cy="819150"/>
            </a:xfrm>
            <a:custGeom>
              <a:avLst/>
              <a:gdLst>
                <a:gd name="T0" fmla="*/ 0 w 732"/>
                <a:gd name="T1" fmla="*/ 0 h 516"/>
                <a:gd name="T2" fmla="*/ 2147483646 w 732"/>
                <a:gd name="T3" fmla="*/ 2147483646 h 516"/>
                <a:gd name="T4" fmla="*/ 2147483646 w 732"/>
                <a:gd name="T5" fmla="*/ 2147483646 h 516"/>
                <a:gd name="T6" fmla="*/ 2147483646 w 732"/>
                <a:gd name="T7" fmla="*/ 2147483646 h 516"/>
                <a:gd name="T8" fmla="*/ 2147483646 w 732"/>
                <a:gd name="T9" fmla="*/ 2147483646 h 516"/>
                <a:gd name="T10" fmla="*/ 2147483646 w 732"/>
                <a:gd name="T11" fmla="*/ 2147483646 h 516"/>
                <a:gd name="T12" fmla="*/ 2147483646 w 732"/>
                <a:gd name="T13" fmla="*/ 2147483646 h 516"/>
                <a:gd name="T14" fmla="*/ 2147483646 w 732"/>
                <a:gd name="T15" fmla="*/ 2147483646 h 516"/>
                <a:gd name="T16" fmla="*/ 2147483646 w 732"/>
                <a:gd name="T17" fmla="*/ 2147483646 h 516"/>
                <a:gd name="T18" fmla="*/ 2147483646 w 732"/>
                <a:gd name="T19" fmla="*/ 2147483646 h 516"/>
                <a:gd name="T20" fmla="*/ 2147483646 w 732"/>
                <a:gd name="T21" fmla="*/ 2147483646 h 516"/>
                <a:gd name="T22" fmla="*/ 2147483646 w 732"/>
                <a:gd name="T23" fmla="*/ 2147483646 h 5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32"/>
                <a:gd name="T37" fmla="*/ 0 h 516"/>
                <a:gd name="T38" fmla="*/ 732 w 732"/>
                <a:gd name="T39" fmla="*/ 516 h 5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32" h="516">
                  <a:moveTo>
                    <a:pt x="0" y="0"/>
                  </a:moveTo>
                  <a:cubicBezTo>
                    <a:pt x="34" y="34"/>
                    <a:pt x="46" y="85"/>
                    <a:pt x="78" y="120"/>
                  </a:cubicBezTo>
                  <a:cubicBezTo>
                    <a:pt x="103" y="147"/>
                    <a:pt x="130" y="172"/>
                    <a:pt x="156" y="198"/>
                  </a:cubicBezTo>
                  <a:cubicBezTo>
                    <a:pt x="169" y="211"/>
                    <a:pt x="189" y="212"/>
                    <a:pt x="204" y="222"/>
                  </a:cubicBezTo>
                  <a:cubicBezTo>
                    <a:pt x="234" y="242"/>
                    <a:pt x="264" y="262"/>
                    <a:pt x="294" y="282"/>
                  </a:cubicBezTo>
                  <a:cubicBezTo>
                    <a:pt x="309" y="292"/>
                    <a:pt x="321" y="308"/>
                    <a:pt x="336" y="318"/>
                  </a:cubicBezTo>
                  <a:cubicBezTo>
                    <a:pt x="390" y="354"/>
                    <a:pt x="372" y="327"/>
                    <a:pt x="408" y="360"/>
                  </a:cubicBezTo>
                  <a:cubicBezTo>
                    <a:pt x="427" y="377"/>
                    <a:pt x="452" y="418"/>
                    <a:pt x="474" y="432"/>
                  </a:cubicBezTo>
                  <a:cubicBezTo>
                    <a:pt x="487" y="440"/>
                    <a:pt x="502" y="444"/>
                    <a:pt x="516" y="450"/>
                  </a:cubicBezTo>
                  <a:cubicBezTo>
                    <a:pt x="528" y="455"/>
                    <a:pt x="552" y="462"/>
                    <a:pt x="552" y="462"/>
                  </a:cubicBezTo>
                  <a:cubicBezTo>
                    <a:pt x="592" y="502"/>
                    <a:pt x="592" y="508"/>
                    <a:pt x="648" y="516"/>
                  </a:cubicBezTo>
                  <a:cubicBezTo>
                    <a:pt x="720" y="509"/>
                    <a:pt x="692" y="510"/>
                    <a:pt x="732" y="51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8963" y="0"/>
            <a:ext cx="397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Your  brain is full of neurons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3554" y="35403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 </a:t>
            </a:r>
            <a:r>
              <a:rPr lang="en-GB" dirty="0">
                <a:sym typeface="Symbol" panose="05050102010706020507" pitchFamily="18" charset="2"/>
              </a:rPr>
              <a:t>m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570695" y="3568026"/>
            <a:ext cx="889096" cy="6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2434847" y="1630864"/>
            <a:ext cx="6004" cy="11692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558476" y="192549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mm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3507533" y="4020815"/>
            <a:ext cx="4854360" cy="51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53949" y="399354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mm - meter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173" y="2247006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(1000 </a:t>
            </a:r>
            <a:r>
              <a:rPr lang="en-GB" dirty="0">
                <a:sym typeface="Symbol" panose="05050102010706020507" pitchFamily="18" charset="2"/>
              </a:rPr>
              <a:t>m</a:t>
            </a:r>
            <a:r>
              <a:rPr lang="en-GB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53949" y="4374870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(1000-1,000,000 </a:t>
            </a:r>
            <a:r>
              <a:rPr lang="en-GB" dirty="0">
                <a:sym typeface="Symbol" panose="05050102010706020507" pitchFamily="18" charset="2"/>
              </a:rPr>
              <a:t>m</a:t>
            </a:r>
            <a:r>
              <a:rPr lang="en-GB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4141" y="1521760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spike generation</a:t>
            </a:r>
            <a:endParaRPr lang="en-GB" sz="2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450516" y="1983156"/>
            <a:ext cx="1488308" cy="1557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0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 animBg="1"/>
      <p:bldP spid="72729" grpId="0"/>
      <p:bldP spid="72730" grpId="0"/>
      <p:bldP spid="72731" grpId="0"/>
      <p:bldP spid="72732" grpId="0" animBg="1"/>
      <p:bldP spid="72733" grpId="0" animBg="1"/>
      <p:bldP spid="72734" grpId="0" animBg="1"/>
      <p:bldP spid="5" grpId="0"/>
      <p:bldP spid="12" grpId="0"/>
      <p:bldP spid="14" grpId="0"/>
      <p:bldP spid="6" grpId="0"/>
      <p:bldP spid="3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5" y="1370905"/>
            <a:ext cx="5311251" cy="2663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46" y="1550490"/>
            <a:ext cx="2250254" cy="225025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3872753" y="4410635"/>
            <a:ext cx="3872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78686" y="4421395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 </a:t>
            </a:r>
            <a:r>
              <a:rPr lang="en-GB" dirty="0">
                <a:sym typeface="Symbol" panose="05050102010706020507" pitchFamily="18" charset="2"/>
              </a:rPr>
              <a:t>m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504206" y="983626"/>
            <a:ext cx="327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~1900 (Ramon y </a:t>
            </a:r>
            <a:r>
              <a:rPr lang="en-GB" dirty="0" err="1"/>
              <a:t>Cajal</a:t>
            </a:r>
            <a:r>
              <a:rPr lang="en-GB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6500" y="983626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~2010 (Mandy George)</a:t>
            </a:r>
          </a:p>
        </p:txBody>
      </p:sp>
    </p:spTree>
    <p:extLst>
      <p:ext uri="{BB962C8B-B14F-4D97-AF65-F5344CB8AC3E}">
        <p14:creationId xmlns:p14="http://schemas.microsoft.com/office/powerpoint/2010/main" val="27398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49513" y="1517650"/>
            <a:ext cx="1346200" cy="1368425"/>
            <a:chOff x="2449513" y="1517650"/>
            <a:chExt cx="1346200" cy="1368425"/>
          </a:xfrm>
        </p:grpSpPr>
        <p:sp>
          <p:nvSpPr>
            <p:cNvPr id="72706" name="Freeform 2"/>
            <p:cNvSpPr>
              <a:spLocks/>
            </p:cNvSpPr>
            <p:nvPr/>
          </p:nvSpPr>
          <p:spPr bwMode="auto">
            <a:xfrm rot="1705058" flipV="1">
              <a:off x="3041650" y="1936750"/>
              <a:ext cx="173038" cy="949325"/>
            </a:xfrm>
            <a:custGeom>
              <a:avLst/>
              <a:gdLst>
                <a:gd name="T0" fmla="*/ 2147483646 w 109"/>
                <a:gd name="T1" fmla="*/ 0 h 598"/>
                <a:gd name="T2" fmla="*/ 2147483646 w 109"/>
                <a:gd name="T3" fmla="*/ 2147483646 h 598"/>
                <a:gd name="T4" fmla="*/ 2147483646 w 109"/>
                <a:gd name="T5" fmla="*/ 2147483646 h 598"/>
                <a:gd name="T6" fmla="*/ 2147483646 w 109"/>
                <a:gd name="T7" fmla="*/ 2147483646 h 598"/>
                <a:gd name="T8" fmla="*/ 2147483646 w 109"/>
                <a:gd name="T9" fmla="*/ 2147483646 h 598"/>
                <a:gd name="T10" fmla="*/ 0 w 109"/>
                <a:gd name="T11" fmla="*/ 2147483646 h 598"/>
                <a:gd name="T12" fmla="*/ 2147483646 w 109"/>
                <a:gd name="T13" fmla="*/ 2147483646 h 598"/>
                <a:gd name="T14" fmla="*/ 2147483646 w 109"/>
                <a:gd name="T15" fmla="*/ 2147483646 h 598"/>
                <a:gd name="T16" fmla="*/ 2147483646 w 109"/>
                <a:gd name="T17" fmla="*/ 2147483646 h 5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598"/>
                <a:gd name="T29" fmla="*/ 109 w 109"/>
                <a:gd name="T30" fmla="*/ 598 h 59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598">
                  <a:moveTo>
                    <a:pt x="109" y="0"/>
                  </a:moveTo>
                  <a:cubicBezTo>
                    <a:pt x="107" y="7"/>
                    <a:pt x="107" y="17"/>
                    <a:pt x="102" y="22"/>
                  </a:cubicBezTo>
                  <a:cubicBezTo>
                    <a:pt x="97" y="27"/>
                    <a:pt x="84" y="23"/>
                    <a:pt x="80" y="29"/>
                  </a:cubicBezTo>
                  <a:cubicBezTo>
                    <a:pt x="71" y="42"/>
                    <a:pt x="73" y="59"/>
                    <a:pt x="66" y="73"/>
                  </a:cubicBezTo>
                  <a:cubicBezTo>
                    <a:pt x="51" y="102"/>
                    <a:pt x="42" y="120"/>
                    <a:pt x="15" y="139"/>
                  </a:cubicBezTo>
                  <a:cubicBezTo>
                    <a:pt x="10" y="170"/>
                    <a:pt x="1" y="201"/>
                    <a:pt x="0" y="233"/>
                  </a:cubicBezTo>
                  <a:cubicBezTo>
                    <a:pt x="0" y="240"/>
                    <a:pt x="6" y="458"/>
                    <a:pt x="36" y="496"/>
                  </a:cubicBezTo>
                  <a:cubicBezTo>
                    <a:pt x="41" y="502"/>
                    <a:pt x="51" y="501"/>
                    <a:pt x="58" y="503"/>
                  </a:cubicBezTo>
                  <a:cubicBezTo>
                    <a:pt x="68" y="541"/>
                    <a:pt x="82" y="569"/>
                    <a:pt x="109" y="59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7" name="Freeform 3"/>
            <p:cNvSpPr>
              <a:spLocks/>
            </p:cNvSpPr>
            <p:nvPr/>
          </p:nvSpPr>
          <p:spPr bwMode="auto">
            <a:xfrm rot="1705058" flipV="1">
              <a:off x="2646363" y="1847850"/>
              <a:ext cx="498475" cy="533400"/>
            </a:xfrm>
            <a:custGeom>
              <a:avLst/>
              <a:gdLst>
                <a:gd name="T0" fmla="*/ 2147483646 w 314"/>
                <a:gd name="T1" fmla="*/ 0 h 336"/>
                <a:gd name="T2" fmla="*/ 2147483646 w 314"/>
                <a:gd name="T3" fmla="*/ 2147483646 h 336"/>
                <a:gd name="T4" fmla="*/ 2147483646 w 314"/>
                <a:gd name="T5" fmla="*/ 2147483646 h 336"/>
                <a:gd name="T6" fmla="*/ 2147483646 w 314"/>
                <a:gd name="T7" fmla="*/ 2147483646 h 336"/>
                <a:gd name="T8" fmla="*/ 2147483646 w 314"/>
                <a:gd name="T9" fmla="*/ 2147483646 h 336"/>
                <a:gd name="T10" fmla="*/ 2147483646 w 314"/>
                <a:gd name="T11" fmla="*/ 2147483646 h 336"/>
                <a:gd name="T12" fmla="*/ 2147483646 w 314"/>
                <a:gd name="T13" fmla="*/ 2147483646 h 336"/>
                <a:gd name="T14" fmla="*/ 0 w 314"/>
                <a:gd name="T15" fmla="*/ 214748364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4"/>
                <a:gd name="T25" fmla="*/ 0 h 336"/>
                <a:gd name="T26" fmla="*/ 314 w 31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4" h="336">
                  <a:moveTo>
                    <a:pt x="314" y="0"/>
                  </a:moveTo>
                  <a:cubicBezTo>
                    <a:pt x="264" y="16"/>
                    <a:pt x="297" y="52"/>
                    <a:pt x="270" y="80"/>
                  </a:cubicBezTo>
                  <a:cubicBezTo>
                    <a:pt x="262" y="88"/>
                    <a:pt x="251" y="90"/>
                    <a:pt x="241" y="95"/>
                  </a:cubicBezTo>
                  <a:cubicBezTo>
                    <a:pt x="238" y="105"/>
                    <a:pt x="241" y="117"/>
                    <a:pt x="233" y="124"/>
                  </a:cubicBezTo>
                  <a:cubicBezTo>
                    <a:pt x="222" y="134"/>
                    <a:pt x="204" y="133"/>
                    <a:pt x="190" y="139"/>
                  </a:cubicBezTo>
                  <a:cubicBezTo>
                    <a:pt x="160" y="151"/>
                    <a:pt x="142" y="167"/>
                    <a:pt x="110" y="175"/>
                  </a:cubicBezTo>
                  <a:cubicBezTo>
                    <a:pt x="37" y="212"/>
                    <a:pt x="104" y="167"/>
                    <a:pt x="66" y="314"/>
                  </a:cubicBezTo>
                  <a:cubicBezTo>
                    <a:pt x="60" y="336"/>
                    <a:pt x="4" y="328"/>
                    <a:pt x="0" y="328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8" name="Freeform 4"/>
            <p:cNvSpPr>
              <a:spLocks/>
            </p:cNvSpPr>
            <p:nvPr/>
          </p:nvSpPr>
          <p:spPr bwMode="auto">
            <a:xfrm rot="1705058" flipV="1">
              <a:off x="3116263" y="1517650"/>
              <a:ext cx="247650" cy="658813"/>
            </a:xfrm>
            <a:custGeom>
              <a:avLst/>
              <a:gdLst>
                <a:gd name="T0" fmla="*/ 2147483646 w 156"/>
                <a:gd name="T1" fmla="*/ 0 h 415"/>
                <a:gd name="T2" fmla="*/ 2147483646 w 156"/>
                <a:gd name="T3" fmla="*/ 2147483646 h 415"/>
                <a:gd name="T4" fmla="*/ 2147483646 w 156"/>
                <a:gd name="T5" fmla="*/ 2147483646 h 415"/>
                <a:gd name="T6" fmla="*/ 0 w 156"/>
                <a:gd name="T7" fmla="*/ 2147483646 h 4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415"/>
                <a:gd name="T14" fmla="*/ 156 w 156"/>
                <a:gd name="T15" fmla="*/ 415 h 4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415">
                  <a:moveTo>
                    <a:pt x="146" y="0"/>
                  </a:moveTo>
                  <a:cubicBezTo>
                    <a:pt x="100" y="89"/>
                    <a:pt x="156" y="101"/>
                    <a:pt x="109" y="240"/>
                  </a:cubicBezTo>
                  <a:cubicBezTo>
                    <a:pt x="99" y="269"/>
                    <a:pt x="54" y="267"/>
                    <a:pt x="29" y="284"/>
                  </a:cubicBezTo>
                  <a:cubicBezTo>
                    <a:pt x="3" y="334"/>
                    <a:pt x="0" y="356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09" name="Freeform 5"/>
            <p:cNvSpPr>
              <a:spLocks/>
            </p:cNvSpPr>
            <p:nvPr/>
          </p:nvSpPr>
          <p:spPr bwMode="auto">
            <a:xfrm rot="1705058" flipV="1">
              <a:off x="2889250" y="1827213"/>
              <a:ext cx="96838" cy="254000"/>
            </a:xfrm>
            <a:custGeom>
              <a:avLst/>
              <a:gdLst>
                <a:gd name="T0" fmla="*/ 0 w 61"/>
                <a:gd name="T1" fmla="*/ 0 h 160"/>
                <a:gd name="T2" fmla="*/ 2147483646 w 61"/>
                <a:gd name="T3" fmla="*/ 2147483646 h 160"/>
                <a:gd name="T4" fmla="*/ 0 60000 65536"/>
                <a:gd name="T5" fmla="*/ 0 60000 65536"/>
                <a:gd name="T6" fmla="*/ 0 w 61"/>
                <a:gd name="T7" fmla="*/ 0 h 160"/>
                <a:gd name="T8" fmla="*/ 61 w 61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" h="160">
                  <a:moveTo>
                    <a:pt x="0" y="0"/>
                  </a:moveTo>
                  <a:cubicBezTo>
                    <a:pt x="61" y="19"/>
                    <a:pt x="59" y="110"/>
                    <a:pt x="59" y="160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0" name="Freeform 6"/>
            <p:cNvSpPr>
              <a:spLocks/>
            </p:cNvSpPr>
            <p:nvPr/>
          </p:nvSpPr>
          <p:spPr bwMode="auto">
            <a:xfrm rot="1705058" flipV="1">
              <a:off x="3065463" y="2420938"/>
              <a:ext cx="649287" cy="61912"/>
            </a:xfrm>
            <a:custGeom>
              <a:avLst/>
              <a:gdLst>
                <a:gd name="T0" fmla="*/ 0 w 409"/>
                <a:gd name="T1" fmla="*/ 2147483646 h 39"/>
                <a:gd name="T2" fmla="*/ 2147483646 w 409"/>
                <a:gd name="T3" fmla="*/ 0 h 39"/>
                <a:gd name="T4" fmla="*/ 2147483646 w 409"/>
                <a:gd name="T5" fmla="*/ 2147483646 h 39"/>
                <a:gd name="T6" fmla="*/ 2147483646 w 409"/>
                <a:gd name="T7" fmla="*/ 214748364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39"/>
                <a:gd name="T14" fmla="*/ 409 w 409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39">
                  <a:moveTo>
                    <a:pt x="0" y="36"/>
                  </a:moveTo>
                  <a:cubicBezTo>
                    <a:pt x="36" y="27"/>
                    <a:pt x="69" y="16"/>
                    <a:pt x="102" y="0"/>
                  </a:cubicBezTo>
                  <a:cubicBezTo>
                    <a:pt x="151" y="6"/>
                    <a:pt x="169" y="20"/>
                    <a:pt x="212" y="29"/>
                  </a:cubicBezTo>
                  <a:cubicBezTo>
                    <a:pt x="264" y="39"/>
                    <a:pt x="363" y="36"/>
                    <a:pt x="409" y="3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1" name="Freeform 7"/>
            <p:cNvSpPr>
              <a:spLocks/>
            </p:cNvSpPr>
            <p:nvPr/>
          </p:nvSpPr>
          <p:spPr bwMode="auto">
            <a:xfrm rot="1705058" flipV="1">
              <a:off x="3378200" y="1555750"/>
              <a:ext cx="417513" cy="369888"/>
            </a:xfrm>
            <a:custGeom>
              <a:avLst/>
              <a:gdLst>
                <a:gd name="T0" fmla="*/ 0 w 263"/>
                <a:gd name="T1" fmla="*/ 0 h 233"/>
                <a:gd name="T2" fmla="*/ 2147483646 w 263"/>
                <a:gd name="T3" fmla="*/ 2147483646 h 233"/>
                <a:gd name="T4" fmla="*/ 2147483646 w 263"/>
                <a:gd name="T5" fmla="*/ 2147483646 h 233"/>
                <a:gd name="T6" fmla="*/ 2147483646 w 263"/>
                <a:gd name="T7" fmla="*/ 2147483646 h 233"/>
                <a:gd name="T8" fmla="*/ 2147483646 w 263"/>
                <a:gd name="T9" fmla="*/ 2147483646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33"/>
                <a:gd name="T17" fmla="*/ 263 w 263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33">
                  <a:moveTo>
                    <a:pt x="0" y="0"/>
                  </a:moveTo>
                  <a:cubicBezTo>
                    <a:pt x="44" y="14"/>
                    <a:pt x="37" y="59"/>
                    <a:pt x="66" y="88"/>
                  </a:cubicBezTo>
                  <a:cubicBezTo>
                    <a:pt x="74" y="96"/>
                    <a:pt x="86" y="97"/>
                    <a:pt x="95" y="102"/>
                  </a:cubicBezTo>
                  <a:cubicBezTo>
                    <a:pt x="137" y="126"/>
                    <a:pt x="179" y="155"/>
                    <a:pt x="226" y="168"/>
                  </a:cubicBezTo>
                  <a:cubicBezTo>
                    <a:pt x="257" y="229"/>
                    <a:pt x="239" y="212"/>
                    <a:pt x="263" y="23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2" name="Freeform 8"/>
            <p:cNvSpPr>
              <a:spLocks/>
            </p:cNvSpPr>
            <p:nvPr/>
          </p:nvSpPr>
          <p:spPr bwMode="auto">
            <a:xfrm rot="1705058" flipV="1">
              <a:off x="2900363" y="1614488"/>
              <a:ext cx="358775" cy="658812"/>
            </a:xfrm>
            <a:custGeom>
              <a:avLst/>
              <a:gdLst>
                <a:gd name="T0" fmla="*/ 2147483646 w 226"/>
                <a:gd name="T1" fmla="*/ 0 h 415"/>
                <a:gd name="T2" fmla="*/ 2147483646 w 226"/>
                <a:gd name="T3" fmla="*/ 2147483646 h 415"/>
                <a:gd name="T4" fmla="*/ 2147483646 w 226"/>
                <a:gd name="T5" fmla="*/ 2147483646 h 415"/>
                <a:gd name="T6" fmla="*/ 2147483646 w 226"/>
                <a:gd name="T7" fmla="*/ 2147483646 h 415"/>
                <a:gd name="T8" fmla="*/ 2147483646 w 226"/>
                <a:gd name="T9" fmla="*/ 2147483646 h 415"/>
                <a:gd name="T10" fmla="*/ 2147483646 w 226"/>
                <a:gd name="T11" fmla="*/ 2147483646 h 415"/>
                <a:gd name="T12" fmla="*/ 0 w 226"/>
                <a:gd name="T13" fmla="*/ 2147483646 h 4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"/>
                <a:gd name="T22" fmla="*/ 0 h 415"/>
                <a:gd name="T23" fmla="*/ 226 w 226"/>
                <a:gd name="T24" fmla="*/ 415 h 4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" h="415">
                  <a:moveTo>
                    <a:pt x="226" y="0"/>
                  </a:moveTo>
                  <a:cubicBezTo>
                    <a:pt x="187" y="9"/>
                    <a:pt x="185" y="23"/>
                    <a:pt x="168" y="58"/>
                  </a:cubicBezTo>
                  <a:cubicBezTo>
                    <a:pt x="165" y="107"/>
                    <a:pt x="166" y="156"/>
                    <a:pt x="160" y="204"/>
                  </a:cubicBezTo>
                  <a:cubicBezTo>
                    <a:pt x="157" y="229"/>
                    <a:pt x="110" y="298"/>
                    <a:pt x="102" y="313"/>
                  </a:cubicBezTo>
                  <a:cubicBezTo>
                    <a:pt x="92" y="333"/>
                    <a:pt x="98" y="346"/>
                    <a:pt x="80" y="364"/>
                  </a:cubicBezTo>
                  <a:cubicBezTo>
                    <a:pt x="72" y="372"/>
                    <a:pt x="23" y="390"/>
                    <a:pt x="15" y="393"/>
                  </a:cubicBezTo>
                  <a:cubicBezTo>
                    <a:pt x="10" y="400"/>
                    <a:pt x="0" y="415"/>
                    <a:pt x="0" y="415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3" name="Freeform 9"/>
            <p:cNvSpPr>
              <a:spLocks/>
            </p:cNvSpPr>
            <p:nvPr/>
          </p:nvSpPr>
          <p:spPr bwMode="auto">
            <a:xfrm rot="1705058" flipV="1">
              <a:off x="2449513" y="2197100"/>
              <a:ext cx="601662" cy="242888"/>
            </a:xfrm>
            <a:custGeom>
              <a:avLst/>
              <a:gdLst>
                <a:gd name="T0" fmla="*/ 2147483646 w 379"/>
                <a:gd name="T1" fmla="*/ 0 h 153"/>
                <a:gd name="T2" fmla="*/ 2147483646 w 379"/>
                <a:gd name="T3" fmla="*/ 2147483646 h 153"/>
                <a:gd name="T4" fmla="*/ 2147483646 w 379"/>
                <a:gd name="T5" fmla="*/ 2147483646 h 153"/>
                <a:gd name="T6" fmla="*/ 0 w 379"/>
                <a:gd name="T7" fmla="*/ 2147483646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9"/>
                <a:gd name="T13" fmla="*/ 0 h 153"/>
                <a:gd name="T14" fmla="*/ 379 w 379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9" h="153">
                  <a:moveTo>
                    <a:pt x="379" y="0"/>
                  </a:moveTo>
                  <a:cubicBezTo>
                    <a:pt x="263" y="8"/>
                    <a:pt x="265" y="11"/>
                    <a:pt x="175" y="58"/>
                  </a:cubicBezTo>
                  <a:cubicBezTo>
                    <a:pt x="147" y="116"/>
                    <a:pt x="131" y="122"/>
                    <a:pt x="66" y="138"/>
                  </a:cubicBezTo>
                  <a:cubicBezTo>
                    <a:pt x="44" y="143"/>
                    <a:pt x="0" y="153"/>
                    <a:pt x="0" y="153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714" name="Freeform 10"/>
            <p:cNvSpPr>
              <a:spLocks/>
            </p:cNvSpPr>
            <p:nvPr/>
          </p:nvSpPr>
          <p:spPr bwMode="auto">
            <a:xfrm rot="1705058" flipV="1">
              <a:off x="2606675" y="1736725"/>
              <a:ext cx="149225" cy="406400"/>
            </a:xfrm>
            <a:custGeom>
              <a:avLst/>
              <a:gdLst>
                <a:gd name="T0" fmla="*/ 2147483646 w 94"/>
                <a:gd name="T1" fmla="*/ 0 h 256"/>
                <a:gd name="T2" fmla="*/ 2147483646 w 94"/>
                <a:gd name="T3" fmla="*/ 2147483646 h 256"/>
                <a:gd name="T4" fmla="*/ 2147483646 w 94"/>
                <a:gd name="T5" fmla="*/ 2147483646 h 256"/>
                <a:gd name="T6" fmla="*/ 0 w 94"/>
                <a:gd name="T7" fmla="*/ 214748364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256"/>
                <a:gd name="T14" fmla="*/ 94 w 9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256">
                  <a:moveTo>
                    <a:pt x="94" y="0"/>
                  </a:moveTo>
                  <a:cubicBezTo>
                    <a:pt x="82" y="50"/>
                    <a:pt x="89" y="117"/>
                    <a:pt x="43" y="146"/>
                  </a:cubicBezTo>
                  <a:cubicBezTo>
                    <a:pt x="38" y="178"/>
                    <a:pt x="41" y="211"/>
                    <a:pt x="29" y="241"/>
                  </a:cubicBezTo>
                  <a:cubicBezTo>
                    <a:pt x="25" y="251"/>
                    <a:pt x="0" y="256"/>
                    <a:pt x="0" y="256"/>
                  </a:cubicBezTo>
                </a:path>
              </a:pathLst>
            </a:cu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2715" name="Freeform 11"/>
          <p:cNvSpPr>
            <a:spLocks/>
          </p:cNvSpPr>
          <p:nvPr/>
        </p:nvSpPr>
        <p:spPr bwMode="auto">
          <a:xfrm rot="6959852" flipV="1">
            <a:off x="2727326" y="2898775"/>
            <a:ext cx="717550" cy="796925"/>
          </a:xfrm>
          <a:custGeom>
            <a:avLst/>
            <a:gdLst>
              <a:gd name="T0" fmla="*/ 2147483646 w 1856"/>
              <a:gd name="T1" fmla="*/ 2147483646 h 1843"/>
              <a:gd name="T2" fmla="*/ 2147483646 w 1856"/>
              <a:gd name="T3" fmla="*/ 2147483646 h 1843"/>
              <a:gd name="T4" fmla="*/ 2147483646 w 1856"/>
              <a:gd name="T5" fmla="*/ 2147483646 h 1843"/>
              <a:gd name="T6" fmla="*/ 2147483646 w 1856"/>
              <a:gd name="T7" fmla="*/ 2147483646 h 1843"/>
              <a:gd name="T8" fmla="*/ 2147483646 w 1856"/>
              <a:gd name="T9" fmla="*/ 2147483646 h 1843"/>
              <a:gd name="T10" fmla="*/ 2147483646 w 1856"/>
              <a:gd name="T11" fmla="*/ 2147483646 h 1843"/>
              <a:gd name="T12" fmla="*/ 2147483646 w 1856"/>
              <a:gd name="T13" fmla="*/ 2147483646 h 1843"/>
              <a:gd name="T14" fmla="*/ 2147483646 w 1856"/>
              <a:gd name="T15" fmla="*/ 2147483646 h 1843"/>
              <a:gd name="T16" fmla="*/ 2147483646 w 1856"/>
              <a:gd name="T17" fmla="*/ 2147483646 h 1843"/>
              <a:gd name="T18" fmla="*/ 2147483646 w 1856"/>
              <a:gd name="T19" fmla="*/ 2147483646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56"/>
              <a:gd name="T31" fmla="*/ 0 h 1843"/>
              <a:gd name="T32" fmla="*/ 1856 w 1856"/>
              <a:gd name="T33" fmla="*/ 1843 h 184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56" h="1843">
                <a:moveTo>
                  <a:pt x="770" y="1372"/>
                </a:moveTo>
                <a:cubicBezTo>
                  <a:pt x="887" y="1622"/>
                  <a:pt x="934" y="1843"/>
                  <a:pt x="992" y="1816"/>
                </a:cubicBezTo>
                <a:cubicBezTo>
                  <a:pt x="1050" y="1789"/>
                  <a:pt x="1054" y="1398"/>
                  <a:pt x="1120" y="1212"/>
                </a:cubicBezTo>
                <a:cubicBezTo>
                  <a:pt x="1186" y="1026"/>
                  <a:pt x="1272" y="890"/>
                  <a:pt x="1388" y="699"/>
                </a:cubicBezTo>
                <a:cubicBezTo>
                  <a:pt x="1504" y="508"/>
                  <a:pt x="1856" y="130"/>
                  <a:pt x="1818" y="65"/>
                </a:cubicBezTo>
                <a:cubicBezTo>
                  <a:pt x="1780" y="0"/>
                  <a:pt x="1356" y="253"/>
                  <a:pt x="1160" y="307"/>
                </a:cubicBezTo>
                <a:cubicBezTo>
                  <a:pt x="964" y="361"/>
                  <a:pt x="831" y="391"/>
                  <a:pt x="642" y="387"/>
                </a:cubicBezTo>
                <a:cubicBezTo>
                  <a:pt x="547" y="378"/>
                  <a:pt x="46" y="210"/>
                  <a:pt x="23" y="285"/>
                </a:cubicBezTo>
                <a:cubicBezTo>
                  <a:pt x="0" y="360"/>
                  <a:pt x="381" y="657"/>
                  <a:pt x="506" y="838"/>
                </a:cubicBezTo>
                <a:cubicBezTo>
                  <a:pt x="631" y="1019"/>
                  <a:pt x="715" y="1261"/>
                  <a:pt x="770" y="1372"/>
                </a:cubicBez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rot="5400000">
            <a:off x="908844" y="5244307"/>
            <a:ext cx="188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 rot="-5400000">
            <a:off x="890587" y="5026026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voltage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515100" y="5907088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100 ms</a:t>
            </a: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6759575" y="5932488"/>
            <a:ext cx="62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1851025" y="5292725"/>
            <a:ext cx="588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1" name="Freeform 17"/>
          <p:cNvSpPr>
            <a:spLocks/>
          </p:cNvSpPr>
          <p:nvPr/>
        </p:nvSpPr>
        <p:spPr bwMode="auto">
          <a:xfrm>
            <a:off x="1844675" y="4268788"/>
            <a:ext cx="5929313" cy="1471612"/>
          </a:xfrm>
          <a:custGeom>
            <a:avLst/>
            <a:gdLst>
              <a:gd name="T0" fmla="*/ 0 w 3735"/>
              <a:gd name="T1" fmla="*/ 2147483646 h 927"/>
              <a:gd name="T2" fmla="*/ 2147483646 w 3735"/>
              <a:gd name="T3" fmla="*/ 2147483646 h 927"/>
              <a:gd name="T4" fmla="*/ 2147483646 w 3735"/>
              <a:gd name="T5" fmla="*/ 2147483646 h 927"/>
              <a:gd name="T6" fmla="*/ 2147483646 w 3735"/>
              <a:gd name="T7" fmla="*/ 2147483646 h 927"/>
              <a:gd name="T8" fmla="*/ 2147483646 w 3735"/>
              <a:gd name="T9" fmla="*/ 2147483646 h 927"/>
              <a:gd name="T10" fmla="*/ 2147483646 w 3735"/>
              <a:gd name="T11" fmla="*/ 2147483646 h 927"/>
              <a:gd name="T12" fmla="*/ 2147483646 w 3735"/>
              <a:gd name="T13" fmla="*/ 2147483646 h 927"/>
              <a:gd name="T14" fmla="*/ 2147483646 w 3735"/>
              <a:gd name="T15" fmla="*/ 2147483646 h 927"/>
              <a:gd name="T16" fmla="*/ 2147483646 w 3735"/>
              <a:gd name="T17" fmla="*/ 2147483646 h 927"/>
              <a:gd name="T18" fmla="*/ 2147483646 w 3735"/>
              <a:gd name="T19" fmla="*/ 2147483646 h 927"/>
              <a:gd name="T20" fmla="*/ 2147483646 w 3735"/>
              <a:gd name="T21" fmla="*/ 2147483646 h 927"/>
              <a:gd name="T22" fmla="*/ 2147483646 w 3735"/>
              <a:gd name="T23" fmla="*/ 2147483646 h 927"/>
              <a:gd name="T24" fmla="*/ 2147483646 w 3735"/>
              <a:gd name="T25" fmla="*/ 2147483646 h 927"/>
              <a:gd name="T26" fmla="*/ 2147483646 w 3735"/>
              <a:gd name="T27" fmla="*/ 2147483646 h 927"/>
              <a:gd name="T28" fmla="*/ 2147483646 w 3735"/>
              <a:gd name="T29" fmla="*/ 2147483646 h 927"/>
              <a:gd name="T30" fmla="*/ 2147483646 w 3735"/>
              <a:gd name="T31" fmla="*/ 2147483646 h 927"/>
              <a:gd name="T32" fmla="*/ 2147483646 w 3735"/>
              <a:gd name="T33" fmla="*/ 2147483646 h 927"/>
              <a:gd name="T34" fmla="*/ 2147483646 w 3735"/>
              <a:gd name="T35" fmla="*/ 2147483646 h 927"/>
              <a:gd name="T36" fmla="*/ 2147483646 w 3735"/>
              <a:gd name="T37" fmla="*/ 2147483646 h 927"/>
              <a:gd name="T38" fmla="*/ 2147483646 w 3735"/>
              <a:gd name="T39" fmla="*/ 2147483646 h 927"/>
              <a:gd name="T40" fmla="*/ 2147483646 w 3735"/>
              <a:gd name="T41" fmla="*/ 2147483646 h 927"/>
              <a:gd name="T42" fmla="*/ 2147483646 w 3735"/>
              <a:gd name="T43" fmla="*/ 2147483646 h 927"/>
              <a:gd name="T44" fmla="*/ 2147483646 w 3735"/>
              <a:gd name="T45" fmla="*/ 2147483646 h 927"/>
              <a:gd name="T46" fmla="*/ 2147483646 w 3735"/>
              <a:gd name="T47" fmla="*/ 2147483646 h 927"/>
              <a:gd name="T48" fmla="*/ 2147483646 w 3735"/>
              <a:gd name="T49" fmla="*/ 2147483646 h 927"/>
              <a:gd name="T50" fmla="*/ 2147483646 w 3735"/>
              <a:gd name="T51" fmla="*/ 2147483646 h 927"/>
              <a:gd name="T52" fmla="*/ 2147483646 w 3735"/>
              <a:gd name="T53" fmla="*/ 2147483646 h 927"/>
              <a:gd name="T54" fmla="*/ 2147483646 w 3735"/>
              <a:gd name="T55" fmla="*/ 2147483646 h 927"/>
              <a:gd name="T56" fmla="*/ 2147483646 w 3735"/>
              <a:gd name="T57" fmla="*/ 2147483646 h 927"/>
              <a:gd name="T58" fmla="*/ 2147483646 w 3735"/>
              <a:gd name="T59" fmla="*/ 2147483646 h 927"/>
              <a:gd name="T60" fmla="*/ 2147483646 w 3735"/>
              <a:gd name="T61" fmla="*/ 2147483646 h 927"/>
              <a:gd name="T62" fmla="*/ 2147483646 w 3735"/>
              <a:gd name="T63" fmla="*/ 2147483646 h 927"/>
              <a:gd name="T64" fmla="*/ 2147483646 w 3735"/>
              <a:gd name="T65" fmla="*/ 2147483646 h 927"/>
              <a:gd name="T66" fmla="*/ 2147483646 w 3735"/>
              <a:gd name="T67" fmla="*/ 2147483646 h 927"/>
              <a:gd name="T68" fmla="*/ 2147483646 w 3735"/>
              <a:gd name="T69" fmla="*/ 2147483646 h 927"/>
              <a:gd name="T70" fmla="*/ 2147483646 w 3735"/>
              <a:gd name="T71" fmla="*/ 2147483646 h 927"/>
              <a:gd name="T72" fmla="*/ 2147483646 w 3735"/>
              <a:gd name="T73" fmla="*/ 2147483646 h 927"/>
              <a:gd name="T74" fmla="*/ 2147483646 w 3735"/>
              <a:gd name="T75" fmla="*/ 2147483646 h 927"/>
              <a:gd name="T76" fmla="*/ 2147483646 w 3735"/>
              <a:gd name="T77" fmla="*/ 2147483646 h 927"/>
              <a:gd name="T78" fmla="*/ 2147483646 w 3735"/>
              <a:gd name="T79" fmla="*/ 2147483646 h 927"/>
              <a:gd name="T80" fmla="*/ 2147483646 w 3735"/>
              <a:gd name="T81" fmla="*/ 2147483646 h 927"/>
              <a:gd name="T82" fmla="*/ 2147483646 w 3735"/>
              <a:gd name="T83" fmla="*/ 2147483646 h 927"/>
              <a:gd name="T84" fmla="*/ 2147483646 w 3735"/>
              <a:gd name="T85" fmla="*/ 2147483646 h 927"/>
              <a:gd name="T86" fmla="*/ 2147483646 w 3735"/>
              <a:gd name="T87" fmla="*/ 2147483646 h 927"/>
              <a:gd name="T88" fmla="*/ 2147483646 w 3735"/>
              <a:gd name="T89" fmla="*/ 2147483646 h 927"/>
              <a:gd name="T90" fmla="*/ 2147483646 w 3735"/>
              <a:gd name="T91" fmla="*/ 2147483646 h 927"/>
              <a:gd name="T92" fmla="*/ 2147483646 w 3735"/>
              <a:gd name="T93" fmla="*/ 2147483646 h 927"/>
              <a:gd name="T94" fmla="*/ 2147483646 w 3735"/>
              <a:gd name="T95" fmla="*/ 2147483646 h 927"/>
              <a:gd name="T96" fmla="*/ 2147483646 w 3735"/>
              <a:gd name="T97" fmla="*/ 2147483646 h 927"/>
              <a:gd name="T98" fmla="*/ 2147483646 w 3735"/>
              <a:gd name="T99" fmla="*/ 2147483646 h 927"/>
              <a:gd name="T100" fmla="*/ 2147483646 w 3735"/>
              <a:gd name="T101" fmla="*/ 2147483646 h 927"/>
              <a:gd name="T102" fmla="*/ 2147483646 w 3735"/>
              <a:gd name="T103" fmla="*/ 2147483646 h 927"/>
              <a:gd name="T104" fmla="*/ 2147483646 w 3735"/>
              <a:gd name="T105" fmla="*/ 2147483646 h 927"/>
              <a:gd name="T106" fmla="*/ 2147483646 w 3735"/>
              <a:gd name="T107" fmla="*/ 2147483646 h 927"/>
              <a:gd name="T108" fmla="*/ 2147483646 w 3735"/>
              <a:gd name="T109" fmla="*/ 2147483646 h 927"/>
              <a:gd name="T110" fmla="*/ 2147483646 w 3735"/>
              <a:gd name="T111" fmla="*/ 2147483646 h 927"/>
              <a:gd name="T112" fmla="*/ 2147483646 w 3735"/>
              <a:gd name="T113" fmla="*/ 2147483646 h 927"/>
              <a:gd name="T114" fmla="*/ 2147483646 w 3735"/>
              <a:gd name="T115" fmla="*/ 2147483646 h 927"/>
              <a:gd name="T116" fmla="*/ 2147483646 w 3735"/>
              <a:gd name="T117" fmla="*/ 2147483646 h 927"/>
              <a:gd name="T118" fmla="*/ 2147483646 w 3735"/>
              <a:gd name="T119" fmla="*/ 2147483646 h 927"/>
              <a:gd name="T120" fmla="*/ 2147483646 w 3735"/>
              <a:gd name="T121" fmla="*/ 0 h 927"/>
              <a:gd name="T122" fmla="*/ 2147483646 w 3735"/>
              <a:gd name="T123" fmla="*/ 2147483646 h 927"/>
              <a:gd name="T124" fmla="*/ 2147483646 w 3735"/>
              <a:gd name="T125" fmla="*/ 2147483646 h 9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35"/>
              <a:gd name="T190" fmla="*/ 0 h 927"/>
              <a:gd name="T191" fmla="*/ 3735 w 3735"/>
              <a:gd name="T192" fmla="*/ 927 h 92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35" h="927">
                <a:moveTo>
                  <a:pt x="0" y="908"/>
                </a:moveTo>
                <a:cubicBezTo>
                  <a:pt x="19" y="879"/>
                  <a:pt x="22" y="847"/>
                  <a:pt x="53" y="826"/>
                </a:cubicBezTo>
                <a:cubicBezTo>
                  <a:pt x="89" y="830"/>
                  <a:pt x="98" y="799"/>
                  <a:pt x="132" y="810"/>
                </a:cubicBezTo>
                <a:cubicBezTo>
                  <a:pt x="145" y="808"/>
                  <a:pt x="181" y="852"/>
                  <a:pt x="192" y="845"/>
                </a:cubicBezTo>
                <a:cubicBezTo>
                  <a:pt x="208" y="834"/>
                  <a:pt x="218" y="771"/>
                  <a:pt x="243" y="768"/>
                </a:cubicBezTo>
                <a:cubicBezTo>
                  <a:pt x="279" y="764"/>
                  <a:pt x="283" y="787"/>
                  <a:pt x="312" y="759"/>
                </a:cubicBezTo>
                <a:cubicBezTo>
                  <a:pt x="341" y="731"/>
                  <a:pt x="335" y="727"/>
                  <a:pt x="363" y="699"/>
                </a:cubicBezTo>
                <a:cubicBezTo>
                  <a:pt x="371" y="691"/>
                  <a:pt x="409" y="734"/>
                  <a:pt x="417" y="729"/>
                </a:cubicBezTo>
                <a:cubicBezTo>
                  <a:pt x="425" y="724"/>
                  <a:pt x="450" y="663"/>
                  <a:pt x="474" y="663"/>
                </a:cubicBezTo>
                <a:cubicBezTo>
                  <a:pt x="498" y="663"/>
                  <a:pt x="519" y="702"/>
                  <a:pt x="549" y="747"/>
                </a:cubicBezTo>
                <a:cubicBezTo>
                  <a:pt x="579" y="792"/>
                  <a:pt x="628" y="739"/>
                  <a:pt x="657" y="741"/>
                </a:cubicBezTo>
                <a:cubicBezTo>
                  <a:pt x="662" y="759"/>
                  <a:pt x="696" y="801"/>
                  <a:pt x="706" y="817"/>
                </a:cubicBezTo>
                <a:cubicBezTo>
                  <a:pt x="713" y="843"/>
                  <a:pt x="750" y="871"/>
                  <a:pt x="774" y="876"/>
                </a:cubicBezTo>
                <a:cubicBezTo>
                  <a:pt x="795" y="874"/>
                  <a:pt x="808" y="817"/>
                  <a:pt x="828" y="813"/>
                </a:cubicBezTo>
                <a:cubicBezTo>
                  <a:pt x="852" y="809"/>
                  <a:pt x="869" y="775"/>
                  <a:pt x="894" y="768"/>
                </a:cubicBezTo>
                <a:cubicBezTo>
                  <a:pt x="903" y="762"/>
                  <a:pt x="927" y="803"/>
                  <a:pt x="936" y="797"/>
                </a:cubicBezTo>
                <a:cubicBezTo>
                  <a:pt x="963" y="778"/>
                  <a:pt x="977" y="738"/>
                  <a:pt x="994" y="711"/>
                </a:cubicBezTo>
                <a:cubicBezTo>
                  <a:pt x="1002" y="685"/>
                  <a:pt x="1002" y="75"/>
                  <a:pt x="1008" y="3"/>
                </a:cubicBezTo>
                <a:cubicBezTo>
                  <a:pt x="1023" y="186"/>
                  <a:pt x="1041" y="765"/>
                  <a:pt x="1059" y="825"/>
                </a:cubicBezTo>
                <a:cubicBezTo>
                  <a:pt x="1077" y="885"/>
                  <a:pt x="1089" y="852"/>
                  <a:pt x="1098" y="876"/>
                </a:cubicBezTo>
                <a:cubicBezTo>
                  <a:pt x="1107" y="900"/>
                  <a:pt x="1150" y="771"/>
                  <a:pt x="1176" y="769"/>
                </a:cubicBezTo>
                <a:cubicBezTo>
                  <a:pt x="1202" y="767"/>
                  <a:pt x="1228" y="768"/>
                  <a:pt x="1253" y="764"/>
                </a:cubicBezTo>
                <a:cubicBezTo>
                  <a:pt x="1271" y="761"/>
                  <a:pt x="1291" y="721"/>
                  <a:pt x="1320" y="711"/>
                </a:cubicBezTo>
                <a:cubicBezTo>
                  <a:pt x="1354" y="723"/>
                  <a:pt x="1383" y="756"/>
                  <a:pt x="1421" y="769"/>
                </a:cubicBezTo>
                <a:cubicBezTo>
                  <a:pt x="1439" y="767"/>
                  <a:pt x="1457" y="769"/>
                  <a:pt x="1474" y="764"/>
                </a:cubicBezTo>
                <a:cubicBezTo>
                  <a:pt x="1506" y="755"/>
                  <a:pt x="1537" y="681"/>
                  <a:pt x="1566" y="663"/>
                </a:cubicBezTo>
                <a:cubicBezTo>
                  <a:pt x="1607" y="670"/>
                  <a:pt x="1598" y="691"/>
                  <a:pt x="1618" y="721"/>
                </a:cubicBezTo>
                <a:cubicBezTo>
                  <a:pt x="1632" y="737"/>
                  <a:pt x="1636" y="752"/>
                  <a:pt x="1651" y="769"/>
                </a:cubicBezTo>
                <a:cubicBezTo>
                  <a:pt x="1670" y="788"/>
                  <a:pt x="1693" y="803"/>
                  <a:pt x="1709" y="826"/>
                </a:cubicBezTo>
                <a:cubicBezTo>
                  <a:pt x="1741" y="822"/>
                  <a:pt x="1749" y="817"/>
                  <a:pt x="1776" y="807"/>
                </a:cubicBezTo>
                <a:cubicBezTo>
                  <a:pt x="1842" y="824"/>
                  <a:pt x="1872" y="907"/>
                  <a:pt x="1949" y="927"/>
                </a:cubicBezTo>
                <a:cubicBezTo>
                  <a:pt x="1971" y="925"/>
                  <a:pt x="1994" y="927"/>
                  <a:pt x="2016" y="922"/>
                </a:cubicBezTo>
                <a:cubicBezTo>
                  <a:pt x="2019" y="921"/>
                  <a:pt x="2034" y="895"/>
                  <a:pt x="2035" y="893"/>
                </a:cubicBezTo>
                <a:cubicBezTo>
                  <a:pt x="2054" y="864"/>
                  <a:pt x="2064" y="696"/>
                  <a:pt x="2082" y="681"/>
                </a:cubicBezTo>
                <a:cubicBezTo>
                  <a:pt x="2107" y="685"/>
                  <a:pt x="2119" y="848"/>
                  <a:pt x="2141" y="855"/>
                </a:cubicBezTo>
                <a:cubicBezTo>
                  <a:pt x="2159" y="853"/>
                  <a:pt x="2180" y="856"/>
                  <a:pt x="2194" y="845"/>
                </a:cubicBezTo>
                <a:cubicBezTo>
                  <a:pt x="2226" y="820"/>
                  <a:pt x="2179" y="839"/>
                  <a:pt x="2218" y="826"/>
                </a:cubicBezTo>
                <a:cubicBezTo>
                  <a:pt x="2264" y="754"/>
                  <a:pt x="2296" y="772"/>
                  <a:pt x="2386" y="769"/>
                </a:cubicBezTo>
                <a:cubicBezTo>
                  <a:pt x="2397" y="728"/>
                  <a:pt x="2381" y="781"/>
                  <a:pt x="2400" y="740"/>
                </a:cubicBezTo>
                <a:cubicBezTo>
                  <a:pt x="2410" y="719"/>
                  <a:pt x="2400" y="93"/>
                  <a:pt x="2405" y="20"/>
                </a:cubicBezTo>
                <a:cubicBezTo>
                  <a:pt x="2427" y="237"/>
                  <a:pt x="2403" y="684"/>
                  <a:pt x="2466" y="726"/>
                </a:cubicBezTo>
                <a:cubicBezTo>
                  <a:pt x="2529" y="768"/>
                  <a:pt x="2500" y="725"/>
                  <a:pt x="2544" y="693"/>
                </a:cubicBezTo>
                <a:cubicBezTo>
                  <a:pt x="2557" y="695"/>
                  <a:pt x="2590" y="662"/>
                  <a:pt x="2601" y="669"/>
                </a:cubicBezTo>
                <a:cubicBezTo>
                  <a:pt x="2627" y="684"/>
                  <a:pt x="2628" y="751"/>
                  <a:pt x="2664" y="769"/>
                </a:cubicBezTo>
                <a:cubicBezTo>
                  <a:pt x="2687" y="781"/>
                  <a:pt x="2715" y="776"/>
                  <a:pt x="2741" y="778"/>
                </a:cubicBezTo>
                <a:cubicBezTo>
                  <a:pt x="2762" y="786"/>
                  <a:pt x="2768" y="790"/>
                  <a:pt x="2798" y="778"/>
                </a:cubicBezTo>
                <a:cubicBezTo>
                  <a:pt x="2803" y="776"/>
                  <a:pt x="2800" y="768"/>
                  <a:pt x="2803" y="764"/>
                </a:cubicBezTo>
                <a:cubicBezTo>
                  <a:pt x="2807" y="759"/>
                  <a:pt x="2813" y="757"/>
                  <a:pt x="2818" y="754"/>
                </a:cubicBezTo>
                <a:cubicBezTo>
                  <a:pt x="2827" y="722"/>
                  <a:pt x="2881" y="700"/>
                  <a:pt x="2904" y="668"/>
                </a:cubicBezTo>
                <a:cubicBezTo>
                  <a:pt x="2919" y="670"/>
                  <a:pt x="2940" y="669"/>
                  <a:pt x="2952" y="682"/>
                </a:cubicBezTo>
                <a:cubicBezTo>
                  <a:pt x="2974" y="707"/>
                  <a:pt x="2962" y="709"/>
                  <a:pt x="2986" y="721"/>
                </a:cubicBezTo>
                <a:cubicBezTo>
                  <a:pt x="2999" y="727"/>
                  <a:pt x="3040" y="730"/>
                  <a:pt x="3043" y="730"/>
                </a:cubicBezTo>
                <a:cubicBezTo>
                  <a:pt x="3073" y="728"/>
                  <a:pt x="3104" y="729"/>
                  <a:pt x="3134" y="725"/>
                </a:cubicBezTo>
                <a:cubicBezTo>
                  <a:pt x="3139" y="724"/>
                  <a:pt x="3158" y="708"/>
                  <a:pt x="3163" y="706"/>
                </a:cubicBezTo>
                <a:cubicBezTo>
                  <a:pt x="3176" y="699"/>
                  <a:pt x="3196" y="686"/>
                  <a:pt x="3210" y="681"/>
                </a:cubicBezTo>
                <a:cubicBezTo>
                  <a:pt x="3236" y="690"/>
                  <a:pt x="3218" y="693"/>
                  <a:pt x="3240" y="725"/>
                </a:cubicBezTo>
                <a:cubicBezTo>
                  <a:pt x="3253" y="744"/>
                  <a:pt x="3287" y="746"/>
                  <a:pt x="3307" y="749"/>
                </a:cubicBezTo>
                <a:cubicBezTo>
                  <a:pt x="3362" y="785"/>
                  <a:pt x="3375" y="807"/>
                  <a:pt x="3442" y="817"/>
                </a:cubicBezTo>
                <a:cubicBezTo>
                  <a:pt x="3531" y="811"/>
                  <a:pt x="3521" y="806"/>
                  <a:pt x="3590" y="788"/>
                </a:cubicBezTo>
                <a:cubicBezTo>
                  <a:pt x="3609" y="759"/>
                  <a:pt x="3604" y="750"/>
                  <a:pt x="3610" y="711"/>
                </a:cubicBezTo>
                <a:cubicBezTo>
                  <a:pt x="3612" y="695"/>
                  <a:pt x="3615" y="168"/>
                  <a:pt x="3618" y="0"/>
                </a:cubicBezTo>
                <a:cubicBezTo>
                  <a:pt x="3630" y="123"/>
                  <a:pt x="3661" y="754"/>
                  <a:pt x="3699" y="774"/>
                </a:cubicBezTo>
                <a:cubicBezTo>
                  <a:pt x="3724" y="788"/>
                  <a:pt x="3714" y="735"/>
                  <a:pt x="3735" y="729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337050" y="593725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7880350" y="5032375"/>
            <a:ext cx="1141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-50 mV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7880350" y="4051300"/>
            <a:ext cx="1223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+20 mV</a:t>
            </a:r>
          </a:p>
        </p:txBody>
      </p:sp>
      <p:sp>
        <p:nvSpPr>
          <p:cNvPr id="72725" name="Freeform 21"/>
          <p:cNvSpPr>
            <a:spLocks/>
          </p:cNvSpPr>
          <p:nvPr/>
        </p:nvSpPr>
        <p:spPr bwMode="auto">
          <a:xfrm>
            <a:off x="1504950" y="2838450"/>
            <a:ext cx="1323975" cy="1857375"/>
          </a:xfrm>
          <a:custGeom>
            <a:avLst/>
            <a:gdLst>
              <a:gd name="T0" fmla="*/ 0 w 798"/>
              <a:gd name="T1" fmla="*/ 2147483646 h 1170"/>
              <a:gd name="T2" fmla="*/ 2147483646 w 798"/>
              <a:gd name="T3" fmla="*/ 2147483646 h 1170"/>
              <a:gd name="T4" fmla="*/ 0 60000 65536"/>
              <a:gd name="T5" fmla="*/ 0 60000 65536"/>
              <a:gd name="T6" fmla="*/ 0 w 798"/>
              <a:gd name="T7" fmla="*/ 0 h 1170"/>
              <a:gd name="T8" fmla="*/ 798 w 798"/>
              <a:gd name="T9" fmla="*/ 1170 h 1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8" h="1170">
                <a:moveTo>
                  <a:pt x="0" y="1170"/>
                </a:moveTo>
                <a:cubicBezTo>
                  <a:pt x="18" y="714"/>
                  <a:pt x="402" y="0"/>
                  <a:pt x="798" y="228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7" name="Line 24"/>
          <p:cNvSpPr>
            <a:spLocks noChangeShapeType="1"/>
          </p:cNvSpPr>
          <p:nvPr/>
        </p:nvSpPr>
        <p:spPr bwMode="auto">
          <a:xfrm>
            <a:off x="3786188" y="3521075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0" name="Line 38"/>
          <p:cNvSpPr>
            <a:spLocks noChangeShapeType="1"/>
          </p:cNvSpPr>
          <p:nvPr/>
        </p:nvSpPr>
        <p:spPr bwMode="auto">
          <a:xfrm>
            <a:off x="3076575" y="49911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1" name="Line 39"/>
          <p:cNvSpPr>
            <a:spLocks noChangeShapeType="1"/>
          </p:cNvSpPr>
          <p:nvPr/>
        </p:nvSpPr>
        <p:spPr bwMode="auto">
          <a:xfrm flipH="1">
            <a:off x="3494088" y="49911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2" name="Text Box 40"/>
          <p:cNvSpPr txBox="1">
            <a:spLocks noChangeArrowheads="1"/>
          </p:cNvSpPr>
          <p:nvPr/>
        </p:nvSpPr>
        <p:spPr bwMode="auto">
          <a:xfrm>
            <a:off x="3813175" y="4718050"/>
            <a:ext cx="78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 ms</a:t>
            </a:r>
          </a:p>
        </p:txBody>
      </p:sp>
      <p:sp>
        <p:nvSpPr>
          <p:cNvPr id="42" name="Freeform 148"/>
          <p:cNvSpPr>
            <a:spLocks/>
          </p:cNvSpPr>
          <p:nvPr/>
        </p:nvSpPr>
        <p:spPr bwMode="auto">
          <a:xfrm rot="5400000" flipV="1">
            <a:off x="3160365" y="3679019"/>
            <a:ext cx="728852" cy="423415"/>
          </a:xfrm>
          <a:custGeom>
            <a:avLst/>
            <a:gdLst>
              <a:gd name="T0" fmla="*/ 2147483646 w 10000"/>
              <a:gd name="T1" fmla="*/ 2147483646 h 10397"/>
              <a:gd name="T2" fmla="*/ 2147483646 w 10000"/>
              <a:gd name="T3" fmla="*/ 0 h 10397"/>
              <a:gd name="T4" fmla="*/ 0 60000 65536"/>
              <a:gd name="T5" fmla="*/ 0 60000 65536"/>
              <a:gd name="T6" fmla="*/ 0 w 10000"/>
              <a:gd name="T7" fmla="*/ 0 h 10397"/>
              <a:gd name="T8" fmla="*/ 10000 w 10000"/>
              <a:gd name="T9" fmla="*/ 10397 h 10397"/>
              <a:gd name="connsiteX0" fmla="*/ 5960 w 5960"/>
              <a:gd name="connsiteY0" fmla="*/ 3462 h 3462"/>
              <a:gd name="connsiteX1" fmla="*/ 3910 w 5960"/>
              <a:gd name="connsiteY1" fmla="*/ 0 h 3462"/>
              <a:gd name="connsiteX0" fmla="*/ 5465 w 20470"/>
              <a:gd name="connsiteY0" fmla="*/ 3 h 4727"/>
              <a:gd name="connsiteX1" fmla="*/ 20470 w 20470"/>
              <a:gd name="connsiteY1" fmla="*/ 586 h 4727"/>
              <a:gd name="connsiteX0" fmla="*/ 581 w 7911"/>
              <a:gd name="connsiteY0" fmla="*/ 7340 h 14029"/>
              <a:gd name="connsiteX1" fmla="*/ 7911 w 7911"/>
              <a:gd name="connsiteY1" fmla="*/ 8574 h 14029"/>
              <a:gd name="connsiteX0" fmla="*/ 846 w 8477"/>
              <a:gd name="connsiteY0" fmla="*/ 22204 h 22204"/>
              <a:gd name="connsiteX1" fmla="*/ 8477 w 8477"/>
              <a:gd name="connsiteY1" fmla="*/ 0 h 22204"/>
              <a:gd name="connsiteX0" fmla="*/ 3482 w 12484"/>
              <a:gd name="connsiteY0" fmla="*/ 16039 h 16039"/>
              <a:gd name="connsiteX1" fmla="*/ 12484 w 12484"/>
              <a:gd name="connsiteY1" fmla="*/ 6039 h 16039"/>
              <a:gd name="connsiteX0" fmla="*/ 3614 w 12616"/>
              <a:gd name="connsiteY0" fmla="*/ 18284 h 18284"/>
              <a:gd name="connsiteX1" fmla="*/ 12616 w 12616"/>
              <a:gd name="connsiteY1" fmla="*/ 8284 h 18284"/>
              <a:gd name="connsiteX0" fmla="*/ 3508 w 13217"/>
              <a:gd name="connsiteY0" fmla="*/ 18435 h 18435"/>
              <a:gd name="connsiteX1" fmla="*/ 13217 w 13217"/>
              <a:gd name="connsiteY1" fmla="*/ 8050 h 18435"/>
              <a:gd name="connsiteX0" fmla="*/ 4657 w 14366"/>
              <a:gd name="connsiteY0" fmla="*/ 17762 h 17762"/>
              <a:gd name="connsiteX1" fmla="*/ 14366 w 14366"/>
              <a:gd name="connsiteY1" fmla="*/ 7377 h 17762"/>
              <a:gd name="connsiteX0" fmla="*/ 4145 w 13854"/>
              <a:gd name="connsiteY0" fmla="*/ 17216 h 17216"/>
              <a:gd name="connsiteX1" fmla="*/ 13854 w 13854"/>
              <a:gd name="connsiteY1" fmla="*/ 6831 h 17216"/>
              <a:gd name="connsiteX0" fmla="*/ 3461 w 13170"/>
              <a:gd name="connsiteY0" fmla="*/ 15274 h 15274"/>
              <a:gd name="connsiteX1" fmla="*/ 13170 w 13170"/>
              <a:gd name="connsiteY1" fmla="*/ 4889 h 1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70" h="15274">
                <a:moveTo>
                  <a:pt x="3461" y="15274"/>
                </a:moveTo>
                <a:cubicBezTo>
                  <a:pt x="-4196" y="-12094"/>
                  <a:pt x="1655" y="5868"/>
                  <a:pt x="13170" y="4889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3937000" y="631825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dendrites (input)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504250" y="1182176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soma</a:t>
            </a: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 flipH="1">
            <a:off x="3562350" y="1049437"/>
            <a:ext cx="397771" cy="67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flipH="1">
            <a:off x="4648200" y="2318545"/>
            <a:ext cx="676128" cy="137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3429000" y="1676400"/>
            <a:ext cx="5251450" cy="2743200"/>
            <a:chOff x="3429000" y="1676400"/>
            <a:chExt cx="5251450" cy="2743200"/>
          </a:xfrm>
        </p:grpSpPr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3429000" y="2895600"/>
              <a:ext cx="3705225" cy="838200"/>
            </a:xfrm>
            <a:custGeom>
              <a:avLst/>
              <a:gdLst>
                <a:gd name="T0" fmla="*/ 0 w 2334"/>
                <a:gd name="T1" fmla="*/ 2147483646 h 528"/>
                <a:gd name="T2" fmla="*/ 2147483646 w 2334"/>
                <a:gd name="T3" fmla="*/ 2147483646 h 528"/>
                <a:gd name="T4" fmla="*/ 2147483646 w 2334"/>
                <a:gd name="T5" fmla="*/ 2147483646 h 528"/>
                <a:gd name="T6" fmla="*/ 2147483646 w 2334"/>
                <a:gd name="T7" fmla="*/ 2147483646 h 528"/>
                <a:gd name="T8" fmla="*/ 2147483646 w 2334"/>
                <a:gd name="T9" fmla="*/ 2147483646 h 528"/>
                <a:gd name="T10" fmla="*/ 2147483646 w 2334"/>
                <a:gd name="T11" fmla="*/ 2147483646 h 528"/>
                <a:gd name="T12" fmla="*/ 2147483646 w 2334"/>
                <a:gd name="T13" fmla="*/ 2147483646 h 528"/>
                <a:gd name="T14" fmla="*/ 2147483646 w 2334"/>
                <a:gd name="T15" fmla="*/ 2147483646 h 528"/>
                <a:gd name="T16" fmla="*/ 2147483646 w 2334"/>
                <a:gd name="T17" fmla="*/ 2147483646 h 528"/>
                <a:gd name="T18" fmla="*/ 2147483646 w 2334"/>
                <a:gd name="T19" fmla="*/ 2147483646 h 528"/>
                <a:gd name="T20" fmla="*/ 2147483646 w 2334"/>
                <a:gd name="T21" fmla="*/ 2147483646 h 528"/>
                <a:gd name="T22" fmla="*/ 2147483646 w 2334"/>
                <a:gd name="T23" fmla="*/ 2147483646 h 528"/>
                <a:gd name="T24" fmla="*/ 2147483646 w 2334"/>
                <a:gd name="T25" fmla="*/ 2147483646 h 528"/>
                <a:gd name="T26" fmla="*/ 2147483646 w 2334"/>
                <a:gd name="T27" fmla="*/ 0 h 5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34"/>
                <a:gd name="T43" fmla="*/ 0 h 528"/>
                <a:gd name="T44" fmla="*/ 2334 w 2334"/>
                <a:gd name="T45" fmla="*/ 528 h 5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34" h="528">
                  <a:moveTo>
                    <a:pt x="0" y="378"/>
                  </a:moveTo>
                  <a:cubicBezTo>
                    <a:pt x="22" y="400"/>
                    <a:pt x="43" y="416"/>
                    <a:pt x="72" y="426"/>
                  </a:cubicBezTo>
                  <a:cubicBezTo>
                    <a:pt x="119" y="461"/>
                    <a:pt x="173" y="486"/>
                    <a:pt x="228" y="504"/>
                  </a:cubicBezTo>
                  <a:cubicBezTo>
                    <a:pt x="291" y="488"/>
                    <a:pt x="357" y="501"/>
                    <a:pt x="420" y="510"/>
                  </a:cubicBezTo>
                  <a:cubicBezTo>
                    <a:pt x="578" y="499"/>
                    <a:pt x="560" y="497"/>
                    <a:pt x="798" y="510"/>
                  </a:cubicBezTo>
                  <a:cubicBezTo>
                    <a:pt x="823" y="511"/>
                    <a:pt x="870" y="528"/>
                    <a:pt x="870" y="528"/>
                  </a:cubicBezTo>
                  <a:cubicBezTo>
                    <a:pt x="954" y="520"/>
                    <a:pt x="1033" y="501"/>
                    <a:pt x="1116" y="492"/>
                  </a:cubicBezTo>
                  <a:cubicBezTo>
                    <a:pt x="1180" y="485"/>
                    <a:pt x="1308" y="474"/>
                    <a:pt x="1308" y="474"/>
                  </a:cubicBezTo>
                  <a:cubicBezTo>
                    <a:pt x="1378" y="458"/>
                    <a:pt x="1443" y="437"/>
                    <a:pt x="1512" y="420"/>
                  </a:cubicBezTo>
                  <a:cubicBezTo>
                    <a:pt x="1538" y="402"/>
                    <a:pt x="1546" y="371"/>
                    <a:pt x="1572" y="354"/>
                  </a:cubicBezTo>
                  <a:cubicBezTo>
                    <a:pt x="1605" y="333"/>
                    <a:pt x="1622" y="329"/>
                    <a:pt x="1656" y="318"/>
                  </a:cubicBezTo>
                  <a:cubicBezTo>
                    <a:pt x="1718" y="256"/>
                    <a:pt x="1817" y="243"/>
                    <a:pt x="1896" y="210"/>
                  </a:cubicBezTo>
                  <a:cubicBezTo>
                    <a:pt x="1985" y="173"/>
                    <a:pt x="2074" y="133"/>
                    <a:pt x="2160" y="90"/>
                  </a:cubicBezTo>
                  <a:cubicBezTo>
                    <a:pt x="2220" y="60"/>
                    <a:pt x="2263" y="0"/>
                    <a:pt x="2334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067425" y="2276475"/>
              <a:ext cx="400050" cy="1085850"/>
            </a:xfrm>
            <a:custGeom>
              <a:avLst/>
              <a:gdLst>
                <a:gd name="T0" fmla="*/ 2147483646 w 252"/>
                <a:gd name="T1" fmla="*/ 2147483646 h 684"/>
                <a:gd name="T2" fmla="*/ 2147483646 w 252"/>
                <a:gd name="T3" fmla="*/ 2147483646 h 684"/>
                <a:gd name="T4" fmla="*/ 2147483646 w 252"/>
                <a:gd name="T5" fmla="*/ 2147483646 h 684"/>
                <a:gd name="T6" fmla="*/ 2147483646 w 252"/>
                <a:gd name="T7" fmla="*/ 2147483646 h 684"/>
                <a:gd name="T8" fmla="*/ 2147483646 w 252"/>
                <a:gd name="T9" fmla="*/ 2147483646 h 684"/>
                <a:gd name="T10" fmla="*/ 2147483646 w 252"/>
                <a:gd name="T11" fmla="*/ 0 h 6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684"/>
                <a:gd name="T20" fmla="*/ 252 w 252"/>
                <a:gd name="T21" fmla="*/ 684 h 6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684">
                  <a:moveTo>
                    <a:pt x="12" y="684"/>
                  </a:moveTo>
                  <a:cubicBezTo>
                    <a:pt x="37" y="610"/>
                    <a:pt x="0" y="584"/>
                    <a:pt x="66" y="540"/>
                  </a:cubicBezTo>
                  <a:cubicBezTo>
                    <a:pt x="76" y="510"/>
                    <a:pt x="74" y="480"/>
                    <a:pt x="84" y="450"/>
                  </a:cubicBezTo>
                  <a:cubicBezTo>
                    <a:pt x="96" y="344"/>
                    <a:pt x="102" y="240"/>
                    <a:pt x="162" y="150"/>
                  </a:cubicBezTo>
                  <a:cubicBezTo>
                    <a:pt x="186" y="114"/>
                    <a:pt x="209" y="81"/>
                    <a:pt x="228" y="42"/>
                  </a:cubicBezTo>
                  <a:cubicBezTo>
                    <a:pt x="235" y="28"/>
                    <a:pt x="252" y="0"/>
                    <a:pt x="25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5181600" y="3686175"/>
              <a:ext cx="1600200" cy="733425"/>
            </a:xfrm>
            <a:custGeom>
              <a:avLst/>
              <a:gdLst>
                <a:gd name="T0" fmla="*/ 0 w 1008"/>
                <a:gd name="T1" fmla="*/ 0 h 462"/>
                <a:gd name="T2" fmla="*/ 2147483646 w 1008"/>
                <a:gd name="T3" fmla="*/ 2147483646 h 462"/>
                <a:gd name="T4" fmla="*/ 2147483646 w 1008"/>
                <a:gd name="T5" fmla="*/ 2147483646 h 462"/>
                <a:gd name="T6" fmla="*/ 2147483646 w 1008"/>
                <a:gd name="T7" fmla="*/ 2147483646 h 462"/>
                <a:gd name="T8" fmla="*/ 2147483646 w 1008"/>
                <a:gd name="T9" fmla="*/ 2147483646 h 462"/>
                <a:gd name="T10" fmla="*/ 2147483646 w 1008"/>
                <a:gd name="T11" fmla="*/ 2147483646 h 462"/>
                <a:gd name="T12" fmla="*/ 2147483646 w 1008"/>
                <a:gd name="T13" fmla="*/ 2147483646 h 462"/>
                <a:gd name="T14" fmla="*/ 2147483646 w 1008"/>
                <a:gd name="T15" fmla="*/ 2147483646 h 462"/>
                <a:gd name="T16" fmla="*/ 2147483646 w 1008"/>
                <a:gd name="T17" fmla="*/ 2147483646 h 462"/>
                <a:gd name="T18" fmla="*/ 2147483646 w 1008"/>
                <a:gd name="T19" fmla="*/ 2147483646 h 462"/>
                <a:gd name="T20" fmla="*/ 2147483646 w 1008"/>
                <a:gd name="T21" fmla="*/ 2147483646 h 462"/>
                <a:gd name="T22" fmla="*/ 2147483646 w 1008"/>
                <a:gd name="T23" fmla="*/ 2147483646 h 4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8"/>
                <a:gd name="T37" fmla="*/ 0 h 462"/>
                <a:gd name="T38" fmla="*/ 1008 w 1008"/>
                <a:gd name="T39" fmla="*/ 462 h 4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8" h="462">
                  <a:moveTo>
                    <a:pt x="0" y="0"/>
                  </a:moveTo>
                  <a:cubicBezTo>
                    <a:pt x="25" y="13"/>
                    <a:pt x="43" y="35"/>
                    <a:pt x="66" y="48"/>
                  </a:cubicBezTo>
                  <a:cubicBezTo>
                    <a:pt x="97" y="65"/>
                    <a:pt x="140" y="66"/>
                    <a:pt x="174" y="72"/>
                  </a:cubicBezTo>
                  <a:cubicBezTo>
                    <a:pt x="223" y="81"/>
                    <a:pt x="265" y="98"/>
                    <a:pt x="312" y="114"/>
                  </a:cubicBezTo>
                  <a:cubicBezTo>
                    <a:pt x="358" y="129"/>
                    <a:pt x="392" y="183"/>
                    <a:pt x="438" y="198"/>
                  </a:cubicBezTo>
                  <a:cubicBezTo>
                    <a:pt x="480" y="212"/>
                    <a:pt x="521" y="217"/>
                    <a:pt x="564" y="228"/>
                  </a:cubicBezTo>
                  <a:cubicBezTo>
                    <a:pt x="624" y="243"/>
                    <a:pt x="677" y="273"/>
                    <a:pt x="732" y="300"/>
                  </a:cubicBezTo>
                  <a:cubicBezTo>
                    <a:pt x="771" y="319"/>
                    <a:pt x="747" y="310"/>
                    <a:pt x="804" y="324"/>
                  </a:cubicBezTo>
                  <a:cubicBezTo>
                    <a:pt x="812" y="326"/>
                    <a:pt x="828" y="330"/>
                    <a:pt x="828" y="330"/>
                  </a:cubicBezTo>
                  <a:cubicBezTo>
                    <a:pt x="848" y="343"/>
                    <a:pt x="868" y="343"/>
                    <a:pt x="888" y="354"/>
                  </a:cubicBezTo>
                  <a:cubicBezTo>
                    <a:pt x="922" y="373"/>
                    <a:pt x="946" y="399"/>
                    <a:pt x="978" y="420"/>
                  </a:cubicBezTo>
                  <a:cubicBezTo>
                    <a:pt x="989" y="436"/>
                    <a:pt x="1008" y="443"/>
                    <a:pt x="1008" y="46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6619875" y="3162300"/>
              <a:ext cx="2060575" cy="601663"/>
            </a:xfrm>
            <a:custGeom>
              <a:avLst/>
              <a:gdLst>
                <a:gd name="T0" fmla="*/ 0 w 1298"/>
                <a:gd name="T1" fmla="*/ 0 h 379"/>
                <a:gd name="T2" fmla="*/ 2147483646 w 1298"/>
                <a:gd name="T3" fmla="*/ 2147483646 h 379"/>
                <a:gd name="T4" fmla="*/ 2147483646 w 1298"/>
                <a:gd name="T5" fmla="*/ 2147483646 h 379"/>
                <a:gd name="T6" fmla="*/ 2147483646 w 1298"/>
                <a:gd name="T7" fmla="*/ 2147483646 h 379"/>
                <a:gd name="T8" fmla="*/ 2147483646 w 1298"/>
                <a:gd name="T9" fmla="*/ 2147483646 h 379"/>
                <a:gd name="T10" fmla="*/ 2147483646 w 1298"/>
                <a:gd name="T11" fmla="*/ 2147483646 h 379"/>
                <a:gd name="T12" fmla="*/ 2147483646 w 1298"/>
                <a:gd name="T13" fmla="*/ 2147483646 h 379"/>
                <a:gd name="T14" fmla="*/ 2147483646 w 1298"/>
                <a:gd name="T15" fmla="*/ 2147483646 h 379"/>
                <a:gd name="T16" fmla="*/ 2147483646 w 1298"/>
                <a:gd name="T17" fmla="*/ 2147483646 h 379"/>
                <a:gd name="T18" fmla="*/ 2147483646 w 1298"/>
                <a:gd name="T19" fmla="*/ 2147483646 h 379"/>
                <a:gd name="T20" fmla="*/ 2147483646 w 1298"/>
                <a:gd name="T21" fmla="*/ 2147483646 h 379"/>
                <a:gd name="T22" fmla="*/ 2147483646 w 1298"/>
                <a:gd name="T23" fmla="*/ 2147483646 h 379"/>
                <a:gd name="T24" fmla="*/ 2147483646 w 1298"/>
                <a:gd name="T25" fmla="*/ 2147483646 h 379"/>
                <a:gd name="T26" fmla="*/ 2147483646 w 1298"/>
                <a:gd name="T27" fmla="*/ 2147483646 h 3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8"/>
                <a:gd name="T43" fmla="*/ 0 h 379"/>
                <a:gd name="T44" fmla="*/ 1298 w 1298"/>
                <a:gd name="T45" fmla="*/ 379 h 3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8" h="379">
                  <a:moveTo>
                    <a:pt x="0" y="0"/>
                  </a:moveTo>
                  <a:cubicBezTo>
                    <a:pt x="34" y="22"/>
                    <a:pt x="68" y="44"/>
                    <a:pt x="102" y="66"/>
                  </a:cubicBezTo>
                  <a:cubicBezTo>
                    <a:pt x="117" y="76"/>
                    <a:pt x="132" y="89"/>
                    <a:pt x="150" y="90"/>
                  </a:cubicBezTo>
                  <a:cubicBezTo>
                    <a:pt x="241" y="94"/>
                    <a:pt x="336" y="93"/>
                    <a:pt x="426" y="108"/>
                  </a:cubicBezTo>
                  <a:cubicBezTo>
                    <a:pt x="509" y="122"/>
                    <a:pt x="562" y="161"/>
                    <a:pt x="636" y="186"/>
                  </a:cubicBezTo>
                  <a:cubicBezTo>
                    <a:pt x="697" y="247"/>
                    <a:pt x="618" y="175"/>
                    <a:pt x="696" y="222"/>
                  </a:cubicBezTo>
                  <a:cubicBezTo>
                    <a:pt x="706" y="228"/>
                    <a:pt x="711" y="239"/>
                    <a:pt x="720" y="246"/>
                  </a:cubicBezTo>
                  <a:cubicBezTo>
                    <a:pt x="777" y="292"/>
                    <a:pt x="733" y="252"/>
                    <a:pt x="792" y="282"/>
                  </a:cubicBezTo>
                  <a:cubicBezTo>
                    <a:pt x="835" y="304"/>
                    <a:pt x="859" y="321"/>
                    <a:pt x="906" y="330"/>
                  </a:cubicBezTo>
                  <a:cubicBezTo>
                    <a:pt x="973" y="327"/>
                    <a:pt x="1025" y="327"/>
                    <a:pt x="1086" y="312"/>
                  </a:cubicBezTo>
                  <a:cubicBezTo>
                    <a:pt x="1135" y="316"/>
                    <a:pt x="1177" y="318"/>
                    <a:pt x="1224" y="330"/>
                  </a:cubicBezTo>
                  <a:cubicBezTo>
                    <a:pt x="1235" y="337"/>
                    <a:pt x="1249" y="341"/>
                    <a:pt x="1260" y="348"/>
                  </a:cubicBezTo>
                  <a:cubicBezTo>
                    <a:pt x="1267" y="353"/>
                    <a:pt x="1271" y="361"/>
                    <a:pt x="1278" y="366"/>
                  </a:cubicBezTo>
                  <a:cubicBezTo>
                    <a:pt x="1298" y="379"/>
                    <a:pt x="1296" y="364"/>
                    <a:pt x="1296" y="37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343775" y="1676400"/>
              <a:ext cx="381000" cy="1663700"/>
            </a:xfrm>
            <a:custGeom>
              <a:avLst/>
              <a:gdLst>
                <a:gd name="T0" fmla="*/ 0 w 240"/>
                <a:gd name="T1" fmla="*/ 2147483646 h 1048"/>
                <a:gd name="T2" fmla="*/ 2147483646 w 240"/>
                <a:gd name="T3" fmla="*/ 2147483646 h 1048"/>
                <a:gd name="T4" fmla="*/ 2147483646 w 240"/>
                <a:gd name="T5" fmla="*/ 2147483646 h 1048"/>
                <a:gd name="T6" fmla="*/ 2147483646 w 240"/>
                <a:gd name="T7" fmla="*/ 2147483646 h 1048"/>
                <a:gd name="T8" fmla="*/ 2147483646 w 240"/>
                <a:gd name="T9" fmla="*/ 2147483646 h 1048"/>
                <a:gd name="T10" fmla="*/ 2147483646 w 240"/>
                <a:gd name="T11" fmla="*/ 2147483646 h 1048"/>
                <a:gd name="T12" fmla="*/ 2147483646 w 240"/>
                <a:gd name="T13" fmla="*/ 2147483646 h 1048"/>
                <a:gd name="T14" fmla="*/ 2147483646 w 240"/>
                <a:gd name="T15" fmla="*/ 2147483646 h 1048"/>
                <a:gd name="T16" fmla="*/ 2147483646 w 240"/>
                <a:gd name="T17" fmla="*/ 2147483646 h 1048"/>
                <a:gd name="T18" fmla="*/ 2147483646 w 240"/>
                <a:gd name="T19" fmla="*/ 0 h 10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0"/>
                <a:gd name="T31" fmla="*/ 0 h 1048"/>
                <a:gd name="T32" fmla="*/ 240 w 240"/>
                <a:gd name="T33" fmla="*/ 1048 h 10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0" h="1048">
                  <a:moveTo>
                    <a:pt x="0" y="1044"/>
                  </a:moveTo>
                  <a:cubicBezTo>
                    <a:pt x="14" y="1001"/>
                    <a:pt x="0" y="1048"/>
                    <a:pt x="12" y="960"/>
                  </a:cubicBezTo>
                  <a:cubicBezTo>
                    <a:pt x="18" y="912"/>
                    <a:pt x="32" y="856"/>
                    <a:pt x="42" y="810"/>
                  </a:cubicBezTo>
                  <a:cubicBezTo>
                    <a:pt x="63" y="716"/>
                    <a:pt x="91" y="624"/>
                    <a:pt x="102" y="528"/>
                  </a:cubicBezTo>
                  <a:cubicBezTo>
                    <a:pt x="95" y="506"/>
                    <a:pt x="85" y="487"/>
                    <a:pt x="72" y="468"/>
                  </a:cubicBezTo>
                  <a:cubicBezTo>
                    <a:pt x="70" y="460"/>
                    <a:pt x="68" y="452"/>
                    <a:pt x="66" y="444"/>
                  </a:cubicBezTo>
                  <a:cubicBezTo>
                    <a:pt x="62" y="432"/>
                    <a:pt x="54" y="408"/>
                    <a:pt x="54" y="408"/>
                  </a:cubicBezTo>
                  <a:cubicBezTo>
                    <a:pt x="66" y="347"/>
                    <a:pt x="70" y="266"/>
                    <a:pt x="114" y="222"/>
                  </a:cubicBezTo>
                  <a:cubicBezTo>
                    <a:pt x="132" y="169"/>
                    <a:pt x="153" y="122"/>
                    <a:pt x="186" y="78"/>
                  </a:cubicBezTo>
                  <a:cubicBezTo>
                    <a:pt x="208" y="49"/>
                    <a:pt x="240" y="36"/>
                    <a:pt x="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438900" y="3228975"/>
              <a:ext cx="1162050" cy="819150"/>
            </a:xfrm>
            <a:custGeom>
              <a:avLst/>
              <a:gdLst>
                <a:gd name="T0" fmla="*/ 0 w 732"/>
                <a:gd name="T1" fmla="*/ 0 h 516"/>
                <a:gd name="T2" fmla="*/ 2147483646 w 732"/>
                <a:gd name="T3" fmla="*/ 2147483646 h 516"/>
                <a:gd name="T4" fmla="*/ 2147483646 w 732"/>
                <a:gd name="T5" fmla="*/ 2147483646 h 516"/>
                <a:gd name="T6" fmla="*/ 2147483646 w 732"/>
                <a:gd name="T7" fmla="*/ 2147483646 h 516"/>
                <a:gd name="T8" fmla="*/ 2147483646 w 732"/>
                <a:gd name="T9" fmla="*/ 2147483646 h 516"/>
                <a:gd name="T10" fmla="*/ 2147483646 w 732"/>
                <a:gd name="T11" fmla="*/ 2147483646 h 516"/>
                <a:gd name="T12" fmla="*/ 2147483646 w 732"/>
                <a:gd name="T13" fmla="*/ 2147483646 h 516"/>
                <a:gd name="T14" fmla="*/ 2147483646 w 732"/>
                <a:gd name="T15" fmla="*/ 2147483646 h 516"/>
                <a:gd name="T16" fmla="*/ 2147483646 w 732"/>
                <a:gd name="T17" fmla="*/ 2147483646 h 516"/>
                <a:gd name="T18" fmla="*/ 2147483646 w 732"/>
                <a:gd name="T19" fmla="*/ 2147483646 h 516"/>
                <a:gd name="T20" fmla="*/ 2147483646 w 732"/>
                <a:gd name="T21" fmla="*/ 2147483646 h 516"/>
                <a:gd name="T22" fmla="*/ 2147483646 w 732"/>
                <a:gd name="T23" fmla="*/ 2147483646 h 5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32"/>
                <a:gd name="T37" fmla="*/ 0 h 516"/>
                <a:gd name="T38" fmla="*/ 732 w 732"/>
                <a:gd name="T39" fmla="*/ 516 h 5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32" h="516">
                  <a:moveTo>
                    <a:pt x="0" y="0"/>
                  </a:moveTo>
                  <a:cubicBezTo>
                    <a:pt x="34" y="34"/>
                    <a:pt x="46" y="85"/>
                    <a:pt x="78" y="120"/>
                  </a:cubicBezTo>
                  <a:cubicBezTo>
                    <a:pt x="103" y="147"/>
                    <a:pt x="130" y="172"/>
                    <a:pt x="156" y="198"/>
                  </a:cubicBezTo>
                  <a:cubicBezTo>
                    <a:pt x="169" y="211"/>
                    <a:pt x="189" y="212"/>
                    <a:pt x="204" y="222"/>
                  </a:cubicBezTo>
                  <a:cubicBezTo>
                    <a:pt x="234" y="242"/>
                    <a:pt x="264" y="262"/>
                    <a:pt x="294" y="282"/>
                  </a:cubicBezTo>
                  <a:cubicBezTo>
                    <a:pt x="309" y="292"/>
                    <a:pt x="321" y="308"/>
                    <a:pt x="336" y="318"/>
                  </a:cubicBezTo>
                  <a:cubicBezTo>
                    <a:pt x="390" y="354"/>
                    <a:pt x="372" y="327"/>
                    <a:pt x="408" y="360"/>
                  </a:cubicBezTo>
                  <a:cubicBezTo>
                    <a:pt x="427" y="377"/>
                    <a:pt x="452" y="418"/>
                    <a:pt x="474" y="432"/>
                  </a:cubicBezTo>
                  <a:cubicBezTo>
                    <a:pt x="487" y="440"/>
                    <a:pt x="502" y="444"/>
                    <a:pt x="516" y="450"/>
                  </a:cubicBezTo>
                  <a:cubicBezTo>
                    <a:pt x="528" y="455"/>
                    <a:pt x="552" y="462"/>
                    <a:pt x="552" y="462"/>
                  </a:cubicBezTo>
                  <a:cubicBezTo>
                    <a:pt x="592" y="502"/>
                    <a:pt x="592" y="508"/>
                    <a:pt x="648" y="516"/>
                  </a:cubicBezTo>
                  <a:cubicBezTo>
                    <a:pt x="720" y="509"/>
                    <a:pt x="692" y="510"/>
                    <a:pt x="732" y="51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5227100" y="1861344"/>
            <a:ext cx="195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axon (output)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04141" y="1521760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spike generation</a:t>
            </a:r>
            <a:endParaRPr lang="en-GB" sz="2400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>
            <a:off x="3450516" y="1983156"/>
            <a:ext cx="1488308" cy="1557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Line 30"/>
          <p:cNvSpPr>
            <a:spLocks noChangeShapeType="1"/>
          </p:cNvSpPr>
          <p:nvPr/>
        </p:nvSpPr>
        <p:spPr bwMode="auto">
          <a:xfrm flipH="1">
            <a:off x="3040692" y="1639376"/>
            <a:ext cx="1582107" cy="16139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 animBg="1"/>
      <p:bldP spid="72717" grpId="0"/>
      <p:bldP spid="72718" grpId="0"/>
      <p:bldP spid="72719" grpId="0" animBg="1"/>
      <p:bldP spid="72720" grpId="0" animBg="1"/>
      <p:bldP spid="72721" grpId="0" animBg="1"/>
      <p:bldP spid="72722" grpId="0"/>
      <p:bldP spid="72723" grpId="0"/>
      <p:bldP spid="72724" grpId="0"/>
      <p:bldP spid="72725" grpId="0" animBg="1"/>
      <p:bldP spid="72727" grpId="0" animBg="1"/>
      <p:bldP spid="72740" grpId="0" animBg="1"/>
      <p:bldP spid="72741" grpId="0" animBg="1"/>
      <p:bldP spid="72742" grpId="0"/>
      <p:bldP spid="4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51840</TotalTime>
  <Words>2735</Words>
  <Application>Microsoft Office PowerPoint</Application>
  <PresentationFormat>On-screen Show (4:3)</PresentationFormat>
  <Paragraphs>696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Brush Script MT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Henry 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pel</dc:creator>
  <cp:lastModifiedBy>red flag</cp:lastModifiedBy>
  <cp:revision>2073</cp:revision>
  <dcterms:created xsi:type="dcterms:W3CDTF">2003-09-23T02:40:02Z</dcterms:created>
  <dcterms:modified xsi:type="dcterms:W3CDTF">2020-10-06T01:31:59Z</dcterms:modified>
</cp:coreProperties>
</file>