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77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42950-CBBC-8D4C-AFBC-44728B0B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616" y="1511188"/>
            <a:ext cx="7766936" cy="1970842"/>
          </a:xfrm>
        </p:spPr>
        <p:txBody>
          <a:bodyPr/>
          <a:lstStyle/>
          <a:p>
            <a:r>
              <a:rPr lang="fr-FR" dirty="0"/>
              <a:t>LE PATTERN VISITOR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8126E1-124F-E24F-9222-71DC2878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227" y="4798362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Jules Ko DIOUF</a:t>
            </a:r>
          </a:p>
          <a:p>
            <a:r>
              <a:rPr lang="fr-FR" dirty="0"/>
              <a:t>Ali BASMA    </a:t>
            </a:r>
          </a:p>
          <a:p>
            <a:r>
              <a:rPr lang="fr-FR" dirty="0"/>
              <a:t>Ibrahima DIENG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B93E3E-5176-6749-BA78-D6D3DE88B6A8}"/>
              </a:ext>
            </a:extLst>
          </p:cNvPr>
          <p:cNvSpPr txBox="1">
            <a:spLocks/>
          </p:cNvSpPr>
          <p:nvPr/>
        </p:nvSpPr>
        <p:spPr>
          <a:xfrm>
            <a:off x="798856" y="259912"/>
            <a:ext cx="8345144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0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059D7-D760-8940-91E2-E46FC64B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Carte SILVER</a:t>
            </a:r>
          </a:p>
          <a:p>
            <a:pPr lvl="1"/>
            <a:r>
              <a:rPr lang="fr-FR" dirty="0" err="1"/>
              <a:t>CarteSilver.java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3BEB9-2A45-CF4A-9354-4F62898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18" y="2575386"/>
            <a:ext cx="5727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D67DD-3B7A-D541-9CEC-39EDA7F8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96" y="1488613"/>
            <a:ext cx="8596668" cy="3880773"/>
          </a:xfrm>
        </p:spPr>
        <p:txBody>
          <a:bodyPr/>
          <a:lstStyle/>
          <a:p>
            <a:r>
              <a:rPr lang="fr-FR" dirty="0"/>
              <a:t>On crée une interface qui représente le VISITOR</a:t>
            </a:r>
          </a:p>
          <a:p>
            <a:pPr lvl="1"/>
            <a:r>
              <a:rPr lang="fr-FR" dirty="0" err="1"/>
              <a:t>Visitor.java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3302D8-0E69-054E-96C7-68F59BF6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2849561"/>
            <a:ext cx="5346700" cy="25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6414B-9CD7-C648-992D-93BFF005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On crée deux classes </a:t>
            </a:r>
            <a:r>
              <a:rPr lang="fr-FR" dirty="0" err="1"/>
              <a:t>visitor</a:t>
            </a:r>
            <a:r>
              <a:rPr lang="fr-FR" dirty="0"/>
              <a:t> de Dépôt de de retrait maximum</a:t>
            </a:r>
          </a:p>
          <a:p>
            <a:pPr lvl="1"/>
            <a:r>
              <a:rPr lang="fr-FR" dirty="0" err="1"/>
              <a:t>DepotVisiteur.java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957DD-FF62-EC43-B302-406CB931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0226"/>
            <a:ext cx="8596668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24A98-2B16-FA40-A3FB-0C1A7751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488613"/>
            <a:ext cx="8596668" cy="3880773"/>
          </a:xfrm>
        </p:spPr>
        <p:txBody>
          <a:bodyPr/>
          <a:lstStyle/>
          <a:p>
            <a:pPr lvl="1"/>
            <a:r>
              <a:rPr lang="fr-FR" dirty="0" err="1"/>
              <a:t>RetraitVisiteur.java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A41AEA-667B-F443-BE04-B95CBDAB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66" y="2287016"/>
            <a:ext cx="8160636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6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B4DC3-B897-CD4E-87D5-FE0D986A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Enfin, on crée une classe test pour la démonstration grâce aux deux classes précédentes. </a:t>
            </a:r>
            <a:r>
              <a:rPr lang="fr-FR" dirty="0" err="1"/>
              <a:t>TestVisitor.java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C6A73-A108-384A-B27E-DD2CF366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0" y="2343243"/>
            <a:ext cx="662025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2310-1A70-8E49-AEEF-7BC40190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4DBD9-0871-3C42-B213-5DF59F6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Appartient à la famille des </a:t>
            </a:r>
            <a:r>
              <a:rPr lang="fr-FR" b="1" dirty="0"/>
              <a:t>patterns comportementaux </a:t>
            </a:r>
            <a:r>
              <a:rPr lang="fr-FR" dirty="0"/>
              <a:t>qui permet de séparer les algorithmes et les données sur lesquels ils opèrent.</a:t>
            </a:r>
          </a:p>
          <a:p>
            <a:r>
              <a:rPr lang="fr-FR" dirty="0"/>
              <a:t>Sépare les données et les traitements associés pour ces données</a:t>
            </a:r>
          </a:p>
          <a:p>
            <a:r>
              <a:rPr lang="fr-FR" dirty="0"/>
              <a:t>Chaque classe pouvant être visitée doit mettre à disposition une méthode publique « accepter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4981D-9770-8C44-80C5-6F87B90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3" y="363071"/>
            <a:ext cx="8596668" cy="1320800"/>
          </a:xfrm>
        </p:spPr>
        <p:txBody>
          <a:bodyPr/>
          <a:lstStyle/>
          <a:p>
            <a:r>
              <a:rPr lang="fr-FR" dirty="0"/>
              <a:t>STRUCTURE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030600-2AE2-684F-8A1B-B82643B5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968188"/>
            <a:ext cx="8486695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7BA73-08AE-DF4B-87FF-F777D2D1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BA1E1-13D0-4A4B-BD5E-6305A235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 </a:t>
            </a:r>
            <a:r>
              <a:rPr lang="fr-FR" b="1" dirty="0"/>
              <a:t>VISITEUR </a:t>
            </a:r>
            <a:r>
              <a:rPr lang="fr-FR" dirty="0"/>
              <a:t>déclare un ensemble de méthodes qui peuvent prendre les éléments concrets d’une structure d’objet en paramètre</a:t>
            </a:r>
          </a:p>
          <a:p>
            <a:r>
              <a:rPr lang="fr-SN" dirty="0"/>
              <a:t>Chaque </a:t>
            </a:r>
            <a:r>
              <a:rPr lang="fr-SN" b="1" dirty="0"/>
              <a:t>VISITEUR CONCRET </a:t>
            </a:r>
            <a:r>
              <a:rPr lang="fr-SN" dirty="0"/>
              <a:t>implémente plusieurs versions des mêmes comportements, en fonction des classes des éléments concrets.</a:t>
            </a:r>
          </a:p>
          <a:p>
            <a:r>
              <a:rPr lang="fr-SN" dirty="0"/>
              <a:t>L’interface </a:t>
            </a:r>
            <a:r>
              <a:rPr lang="fr-SN" b="1" dirty="0"/>
              <a:t>ÉLÉMENT</a:t>
            </a:r>
            <a:r>
              <a:rPr lang="fr-SN" dirty="0"/>
              <a:t> déclare une méthode qui « accepte » les visiteurs. Cette méthode déclare un paramètre du type de l’interface visiteur.</a:t>
            </a:r>
          </a:p>
          <a:p>
            <a:r>
              <a:rPr lang="fr-SN" dirty="0"/>
              <a:t>Chaque </a:t>
            </a:r>
            <a:r>
              <a:rPr lang="fr-SN" b="1" dirty="0"/>
              <a:t>ÉLÉMENT CONCRET </a:t>
            </a:r>
            <a:r>
              <a:rPr lang="fr-SN" dirty="0"/>
              <a:t>doit implémenter une méthode d’acceptation. </a:t>
            </a:r>
          </a:p>
          <a:p>
            <a:r>
              <a:rPr lang="fr-SN" dirty="0"/>
              <a:t>Le </a:t>
            </a:r>
            <a:r>
              <a:rPr lang="fr-SN" b="1" dirty="0"/>
              <a:t>CLIENT</a:t>
            </a:r>
            <a:r>
              <a:rPr lang="fr-SN" dirty="0"/>
              <a:t> représente en général une collection ou tout autre objet complexe.</a:t>
            </a:r>
          </a:p>
          <a:p>
            <a:endParaRPr lang="fr-SN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65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B7665-5B9E-D64F-B470-29A08839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VISITOR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6AFA9-AC38-F649-AA21-8D733366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5339"/>
            <a:ext cx="8596668" cy="3880773"/>
          </a:xfrm>
        </p:spPr>
        <p:txBody>
          <a:bodyPr/>
          <a:lstStyle/>
          <a:p>
            <a:r>
              <a:rPr lang="fr-FR" dirty="0"/>
              <a:t>Conditions d’utilisation</a:t>
            </a:r>
          </a:p>
          <a:p>
            <a:pPr lvl="1"/>
            <a:r>
              <a:rPr lang="fr-FR" dirty="0"/>
              <a:t>Chaque classe pouvant être visitée doit mettre à disposition une méthode publique « accepter » prenant comme argument du type visiteur</a:t>
            </a:r>
          </a:p>
          <a:p>
            <a:pPr lvl="1"/>
            <a:r>
              <a:rPr lang="fr-FR" dirty="0"/>
              <a:t> La méthode « accepter » appellera la méthode  »visite » de l’objet du type « visiteur »</a:t>
            </a:r>
          </a:p>
          <a:p>
            <a:pPr lvl="1"/>
            <a:r>
              <a:rPr lang="fr-FR" dirty="0"/>
              <a:t>Ainsi, un objet visiteur pourrait connaître la référence de l’objet visité et appeler ses méthodes publiques.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6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F0D3-947F-8D40-8A48-7E73C06A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ILLUSTRATIF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F9B34-71A8-FB4B-AD7F-172E5A50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Admettons que nous souhaitons mettre en place une interface où :</a:t>
            </a:r>
          </a:p>
          <a:p>
            <a:r>
              <a:rPr lang="fr-FR" dirty="0"/>
              <a:t>On a Trois catégories de cartes. Les cartes sont: Gold, </a:t>
            </a:r>
            <a:r>
              <a:rPr lang="fr-FR" dirty="0" err="1"/>
              <a:t>Silver</a:t>
            </a:r>
            <a:r>
              <a:rPr lang="fr-FR" dirty="0"/>
              <a:t> et Bronze. </a:t>
            </a:r>
          </a:p>
          <a:p>
            <a:r>
              <a:rPr lang="fr-FR" dirty="0"/>
              <a:t>Chaque carte a un plafond pour les dépôts d’argent, de même que les retraits.  </a:t>
            </a:r>
          </a:p>
          <a:p>
            <a:r>
              <a:rPr lang="fr-FR" dirty="0"/>
              <a:t>Les montants de dépôts et de retraits sont spécifiés selon les cartes.</a:t>
            </a:r>
          </a:p>
          <a:p>
            <a:r>
              <a:rPr lang="fr-FR" dirty="0"/>
              <a:t>Ainsi, chaque  classe visitable possède une méthode « </a:t>
            </a:r>
            <a:r>
              <a:rPr lang="fr-FR" dirty="0" err="1"/>
              <a:t>accept</a:t>
            </a:r>
            <a:r>
              <a:rPr lang="fr-FR" dirty="0"/>
              <a:t>» qui permet d’injecter notre visiteur.</a:t>
            </a:r>
          </a:p>
          <a:p>
            <a:r>
              <a:rPr lang="fr-FR" dirty="0"/>
              <a:t>Les visiteurs concret implémente une interface qui contient une méthode « </a:t>
            </a:r>
            <a:r>
              <a:rPr lang="fr-FR" dirty="0" err="1"/>
              <a:t>visit</a:t>
            </a:r>
            <a:r>
              <a:rPr lang="fr-FR" dirty="0"/>
              <a:t>» par type d’objet visitable.</a:t>
            </a:r>
          </a:p>
          <a:p>
            <a:r>
              <a:rPr lang="fr-FR" dirty="0"/>
              <a:t>Dans notre objet, on appellera donc la méthode « </a:t>
            </a:r>
            <a:r>
              <a:rPr lang="fr-FR" dirty="0" err="1"/>
              <a:t>visit</a:t>
            </a:r>
            <a:r>
              <a:rPr lang="fr-FR" dirty="0"/>
              <a:t>» de notre visiteur en lui passant l’objet lui-même.</a:t>
            </a:r>
          </a:p>
        </p:txBody>
      </p:sp>
    </p:spTree>
    <p:extLst>
      <p:ext uri="{BB962C8B-B14F-4D97-AF65-F5344CB8AC3E}">
        <p14:creationId xmlns:p14="http://schemas.microsoft.com/office/powerpoint/2010/main" val="21874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DBF13-DA3F-2448-A927-BD4F7C04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783"/>
            <a:ext cx="8596668" cy="3880773"/>
          </a:xfrm>
        </p:spPr>
        <p:txBody>
          <a:bodyPr/>
          <a:lstStyle/>
          <a:p>
            <a:r>
              <a:rPr lang="fr-FR" dirty="0"/>
              <a:t>On définit une interface </a:t>
            </a:r>
            <a:r>
              <a:rPr lang="fr-FR" dirty="0" err="1"/>
              <a:t>CarteDeCredit</a:t>
            </a:r>
            <a:endParaRPr lang="fr-FR" dirty="0"/>
          </a:p>
          <a:p>
            <a:pPr lvl="1"/>
            <a:r>
              <a:rPr lang="fr-FR" dirty="0" err="1"/>
              <a:t>CarteDeCredit.java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062DA-B4E6-0249-A375-871665DE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3" y="2391105"/>
            <a:ext cx="7067550" cy="32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AFA49-7E29-6547-A59B-B38D2517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837"/>
            <a:ext cx="8596668" cy="3880773"/>
          </a:xfrm>
        </p:spPr>
        <p:txBody>
          <a:bodyPr/>
          <a:lstStyle/>
          <a:p>
            <a:r>
              <a:rPr lang="fr-FR" dirty="0"/>
              <a:t>On crée les classes des éléments de cette interface. On a Trois types de cartes: Gold, Bronze et </a:t>
            </a:r>
            <a:r>
              <a:rPr lang="fr-FR" dirty="0" err="1"/>
              <a:t>Silver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CarteBronze.java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C64CE1-AE57-944F-8AAA-2A64DFD1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36" y="2646184"/>
            <a:ext cx="6137464" cy="30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67685-36A0-2B44-9A24-D02A0D26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Carte GOLD</a:t>
            </a:r>
          </a:p>
          <a:p>
            <a:pPr lvl="1"/>
            <a:r>
              <a:rPr lang="fr-FR" dirty="0" err="1"/>
              <a:t>CarteGold.java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B9AD8D-1956-0145-9749-CFAECFD8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44" y="2840736"/>
            <a:ext cx="6085648" cy="30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05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241</TotalTime>
  <Words>413</Words>
  <Application>Microsoft Macintosh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LE PATTERN VISITOR</vt:lpstr>
      <vt:lpstr>Le pattern VISITOR</vt:lpstr>
      <vt:lpstr>STRUCTURE</vt:lpstr>
      <vt:lpstr>STRUCTURE</vt:lpstr>
      <vt:lpstr>Le pattern VISITOR </vt:lpstr>
      <vt:lpstr>CAS ILLUSTRATIF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PATTERN VISITOR</dc:title>
  <dc:creator>iboudieng18@gmail.com</dc:creator>
  <cp:lastModifiedBy>iboudieng18@gmail.com</cp:lastModifiedBy>
  <cp:revision>2</cp:revision>
  <dcterms:created xsi:type="dcterms:W3CDTF">2021-11-04T17:01:07Z</dcterms:created>
  <dcterms:modified xsi:type="dcterms:W3CDTF">2021-11-04T21:02:35Z</dcterms:modified>
</cp:coreProperties>
</file>