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descriptions should be brief.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Example objectives</a:t>
            </a:r>
          </a:p>
          <a:p>
            <a:pPr/>
            <a:r>
              <a:t>At the end of this lesson, you will be able to: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Save files to the team Web server.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Move files to different locations on the team Web server.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Share files on the team Web server.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/>
          <p:cNvSpPr/>
          <p:nvPr/>
        </p:nvSpPr>
        <p:spPr>
          <a:xfrm>
            <a:off x="0" y="-1"/>
            <a:ext cx="12192000" cy="3701702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22"/>
          <p:cNvSpPr/>
          <p:nvPr/>
        </p:nvSpPr>
        <p:spPr>
          <a:xfrm flipV="1">
            <a:off x="7213576" y="3810001"/>
            <a:ext cx="4978426" cy="91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Rectangle 23"/>
          <p:cNvSpPr/>
          <p:nvPr/>
        </p:nvSpPr>
        <p:spPr>
          <a:xfrm flipV="1">
            <a:off x="7213600" y="3897010"/>
            <a:ext cx="4978402" cy="1920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Rectangle 24"/>
          <p:cNvSpPr/>
          <p:nvPr/>
        </p:nvSpPr>
        <p:spPr>
          <a:xfrm flipV="1">
            <a:off x="7213600" y="4113389"/>
            <a:ext cx="4978402" cy="12701"/>
          </a:xfrm>
          <a:prstGeom prst="rect">
            <a:avLst/>
          </a:prstGeom>
          <a:solidFill>
            <a:schemeClr val="accent2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Rectangle 25"/>
          <p:cNvSpPr/>
          <p:nvPr/>
        </p:nvSpPr>
        <p:spPr>
          <a:xfrm flipV="1">
            <a:off x="7213599" y="4164403"/>
            <a:ext cx="2621282" cy="18289"/>
          </a:xfrm>
          <a:prstGeom prst="rect">
            <a:avLst/>
          </a:pr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26"/>
          <p:cNvSpPr/>
          <p:nvPr/>
        </p:nvSpPr>
        <p:spPr>
          <a:xfrm flipV="1">
            <a:off x="7213599" y="4197793"/>
            <a:ext cx="2621282" cy="12701"/>
          </a:xfrm>
          <a:prstGeom prst="rect">
            <a:avLst/>
          </a:prstGeom>
          <a:solidFill>
            <a:schemeClr val="accent2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ounded Rectangle 29"/>
          <p:cNvSpPr/>
          <p:nvPr/>
        </p:nvSpPr>
        <p:spPr>
          <a:xfrm>
            <a:off x="7213600" y="3962400"/>
            <a:ext cx="4084321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Rounded Rectangle 30"/>
          <p:cNvSpPr/>
          <p:nvPr/>
        </p:nvSpPr>
        <p:spPr>
          <a:xfrm>
            <a:off x="9835343" y="4060983"/>
            <a:ext cx="21336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Rectangle 6"/>
          <p:cNvSpPr/>
          <p:nvPr/>
        </p:nvSpPr>
        <p:spPr>
          <a:xfrm>
            <a:off x="1" y="3649662"/>
            <a:ext cx="12192001" cy="2441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Rectangle 9"/>
          <p:cNvSpPr/>
          <p:nvPr/>
        </p:nvSpPr>
        <p:spPr>
          <a:xfrm>
            <a:off x="0" y="3675527"/>
            <a:ext cx="12192003" cy="1406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Rectangle 10"/>
          <p:cNvSpPr/>
          <p:nvPr/>
        </p:nvSpPr>
        <p:spPr>
          <a:xfrm flipV="1">
            <a:off x="8552067" y="3643090"/>
            <a:ext cx="3639933" cy="2484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609600" y="2389009"/>
            <a:ext cx="11277600" cy="1470026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609600" y="3899937"/>
            <a:ext cx="6604000" cy="1752601"/>
          </a:xfrm>
          <a:prstGeom prst="rect">
            <a:avLst/>
          </a:prstGeom>
        </p:spPr>
        <p:txBody>
          <a:bodyPr/>
          <a:lstStyle>
            <a:lvl1pPr marL="0" indent="64007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1754534" y="33808"/>
            <a:ext cx="335866" cy="33308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963084" y="1968321"/>
            <a:ext cx="10363201" cy="1362076"/>
          </a:xfrm>
          <a:prstGeom prst="rect">
            <a:avLst/>
          </a:prstGeom>
        </p:spPr>
        <p:txBody>
          <a:bodyPr anchor="b"/>
          <a:lstStyle>
            <a:lvl1pPr>
              <a:defRPr b="1" sz="4300">
                <a:ln w="12700" cap="flat">
                  <a:solidFill>
                    <a:srgbClr val="4397E2"/>
                  </a:solidFill>
                  <a:prstDash val="solid"/>
                  <a:round/>
                </a:ln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63084" y="3367087"/>
            <a:ext cx="10363201" cy="1509713"/>
          </a:xfrm>
          <a:prstGeom prst="rect">
            <a:avLst/>
          </a:prstGeom>
        </p:spPr>
        <p:txBody>
          <a:bodyPr/>
          <a:lstStyle>
            <a:lvl1pPr marL="0" indent="45719">
              <a:buClrTx/>
              <a:buSzTx/>
              <a:buFontTx/>
              <a:buNone/>
              <a:defRPr sz="2100"/>
            </a:lvl1pPr>
            <a:lvl2pPr marL="0" indent="411480">
              <a:buClrTx/>
              <a:buSzTx/>
              <a:buFontTx/>
              <a:buNone/>
              <a:defRPr sz="2100"/>
            </a:lvl2pPr>
            <a:lvl3pPr marL="0" indent="704088">
              <a:buClrTx/>
              <a:buSzTx/>
              <a:buFontTx/>
              <a:buNone/>
              <a:defRPr sz="2100"/>
            </a:lvl3pPr>
            <a:lvl4pPr marL="0" indent="978407">
              <a:buClrTx/>
              <a:buSzTx/>
              <a:buFontTx/>
              <a:buNone/>
              <a:defRPr sz="2100"/>
            </a:lvl4pPr>
            <a:lvl5pPr marL="0" indent="1207008"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249424"/>
            <a:ext cx="5384800" cy="43418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71362" indent="-259882">
              <a:defRPr sz="2000"/>
            </a:lvl2pPr>
            <a:lvl3pPr marL="947927" indent="-243839">
              <a:defRPr sz="2000"/>
            </a:lvl3pPr>
            <a:lvl4pPr marL="1201927" indent="-223520">
              <a:defRPr sz="2000"/>
            </a:lvl4pPr>
            <a:lvl5pPr marL="1410208" indent="-203200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508000" y="1143000"/>
            <a:ext cx="11176000" cy="10698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508000" y="2244969"/>
            <a:ext cx="5388865" cy="457201"/>
          </a:xfrm>
          <a:prstGeom prst="rect">
            <a:avLst/>
          </a:prstGeom>
          <a:solidFill>
            <a:srgbClr val="A1C4E3">
              <a:alpha val="25000"/>
            </a:srgbClr>
          </a:solidFill>
          <a:ln>
            <a:solidFill>
              <a:schemeClr val="accent2"/>
            </a:solidFill>
            <a:round/>
          </a:ln>
        </p:spPr>
        <p:txBody>
          <a:bodyPr anchor="ctr"/>
          <a:lstStyle>
            <a:lvl1pPr marL="0" indent="45719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lvl1pPr>
            <a:lvl2pPr marL="0" indent="411480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lvl2pPr>
            <a:lvl3pPr marL="0" indent="704088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lvl3pPr>
            <a:lvl4pPr marL="0" indent="978407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lvl4pPr>
            <a:lvl5pPr marL="0" indent="1207008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13"/>
          </p:nvPr>
        </p:nvSpPr>
        <p:spPr>
          <a:xfrm>
            <a:off x="6294968" y="2244969"/>
            <a:ext cx="5389034" cy="457201"/>
          </a:xfrm>
          <a:prstGeom prst="rect">
            <a:avLst/>
          </a:prstGeom>
          <a:solidFill>
            <a:srgbClr val="A1C4E3">
              <a:alpha val="25000"/>
            </a:srgbClr>
          </a:solidFill>
          <a:ln>
            <a:solidFill>
              <a:schemeClr val="accent2"/>
            </a:solidFill>
            <a:round/>
          </a:ln>
        </p:spPr>
        <p:txBody>
          <a:bodyPr anchor="ctr"/>
          <a:lstStyle/>
          <a:p>
            <a:pPr marL="0" indent="45719">
              <a:buClrTx/>
              <a:buSzTx/>
              <a:buFontTx/>
              <a:buNone/>
              <a:defRPr b="1" sz="1900">
                <a:solidFill>
                  <a:srgbClr val="414141"/>
                </a:solidFill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609600" y="1143000"/>
            <a:ext cx="10972800" cy="10698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dit Master title style"/>
          <p:cNvSpPr txBox="1"/>
          <p:nvPr>
            <p:ph type="title" hasCustomPrompt="1"/>
          </p:nvPr>
        </p:nvSpPr>
        <p:spPr>
          <a:xfrm>
            <a:off x="7137995" y="1101970"/>
            <a:ext cx="4511041" cy="877825"/>
          </a:xfrm>
          <a:prstGeom prst="rect">
            <a:avLst/>
          </a:prstGeom>
        </p:spPr>
        <p:txBody>
          <a:bodyPr anchor="b"/>
          <a:lstStyle>
            <a:lvl1pPr>
              <a:defRPr b="1" sz="1800"/>
            </a:lvl1pPr>
          </a:lstStyle>
          <a:p>
            <a:pPr/>
            <a:r>
              <a:t>Edit Master title style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203200" y="776287"/>
            <a:ext cx="6803136" cy="58050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693637" indent="-282157">
              <a:defRPr sz="3200"/>
            </a:lvl2pPr>
            <a:lvl3pPr marL="996696" indent="-292608">
              <a:defRPr sz="3200"/>
            </a:lvl3pPr>
            <a:lvl4pPr marL="1300276" indent="-321868">
              <a:defRPr sz="3200"/>
            </a:lvl4pPr>
            <a:lvl5pPr marL="1499616" indent="-292608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2"/>
          <p:cNvSpPr/>
          <p:nvPr>
            <p:ph type="body" sz="half" idx="13"/>
          </p:nvPr>
        </p:nvSpPr>
        <p:spPr>
          <a:xfrm>
            <a:off x="7137995" y="2010727"/>
            <a:ext cx="4511041" cy="4580574"/>
          </a:xfrm>
          <a:prstGeom prst="rect">
            <a:avLst/>
          </a:prstGeom>
        </p:spPr>
        <p:txBody>
          <a:bodyPr/>
          <a:lstStyle/>
          <a:p>
            <a:pPr marL="0" indent="9144">
              <a:buClrTx/>
              <a:buSzTx/>
              <a:buFontTx/>
              <a:buNone/>
              <a:defRPr sz="1400"/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7253913" y="1109160"/>
            <a:ext cx="782405" cy="4681639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sz="half" idx="13"/>
          </p:nvPr>
        </p:nvSpPr>
        <p:spPr>
          <a:xfrm>
            <a:off x="538227" y="1143000"/>
            <a:ext cx="6096001" cy="4572000"/>
          </a:xfrm>
          <a:prstGeom prst="rect">
            <a:avLst/>
          </a:prstGeom>
          <a:ln w="50800">
            <a:solidFill>
              <a:srgbClr val="FFFFFF"/>
            </a:solidFill>
            <a:miter lim="800000"/>
          </a:ln>
          <a:effectLst>
            <a:outerShdw sx="100000" sy="100000" kx="0" ky="0" algn="b" rotWithShape="0" blurRad="63500" dist="31750" dir="48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8117923" y="3274309"/>
            <a:ext cx="3454401" cy="25164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300"/>
            </a:lvl1pPr>
            <a:lvl2pPr marL="0" indent="411480">
              <a:spcBef>
                <a:spcPts val="0"/>
              </a:spcBef>
              <a:buClrTx/>
              <a:buSzTx/>
              <a:buFontTx/>
              <a:buNone/>
              <a:defRPr sz="1300"/>
            </a:lvl2pPr>
            <a:lvl3pPr marL="0" indent="704088">
              <a:spcBef>
                <a:spcPts val="0"/>
              </a:spcBef>
              <a:buClrTx/>
              <a:buSzTx/>
              <a:buFontTx/>
              <a:buNone/>
              <a:defRPr sz="1300"/>
            </a:lvl3pPr>
            <a:lvl4pPr marL="0" indent="978407">
              <a:spcBef>
                <a:spcPts val="0"/>
              </a:spcBef>
              <a:buClrTx/>
              <a:buSzTx/>
              <a:buFontTx/>
              <a:buNone/>
              <a:defRPr sz="1300"/>
            </a:lvl4pPr>
            <a:lvl5pPr marL="0" indent="1207008">
              <a:spcBef>
                <a:spcPts val="0"/>
              </a:spcBef>
              <a:buClrTx/>
              <a:buSzTx/>
              <a:buFont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/>
          <p:nvPr/>
        </p:nvSpPr>
        <p:spPr>
          <a:xfrm>
            <a:off x="1" y="366819"/>
            <a:ext cx="12192001" cy="8440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29"/>
          <p:cNvSpPr/>
          <p:nvPr/>
        </p:nvSpPr>
        <p:spPr>
          <a:xfrm>
            <a:off x="0" y="308276"/>
            <a:ext cx="12192003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Rectangle 30"/>
          <p:cNvSpPr/>
          <p:nvPr/>
        </p:nvSpPr>
        <p:spPr>
          <a:xfrm flipV="1">
            <a:off x="7213576" y="360247"/>
            <a:ext cx="4978426" cy="9108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Rectangle 31"/>
          <p:cNvSpPr/>
          <p:nvPr/>
        </p:nvSpPr>
        <p:spPr>
          <a:xfrm flipV="1">
            <a:off x="7213600" y="440113"/>
            <a:ext cx="4978402" cy="180036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ounded Rectangle 32"/>
          <p:cNvSpPr/>
          <p:nvPr/>
        </p:nvSpPr>
        <p:spPr>
          <a:xfrm>
            <a:off x="7209784" y="497503"/>
            <a:ext cx="4084321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Rounded Rectangle 33"/>
          <p:cNvSpPr/>
          <p:nvPr/>
        </p:nvSpPr>
        <p:spPr>
          <a:xfrm>
            <a:off x="9831527" y="588942"/>
            <a:ext cx="21336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Rectangle 34"/>
          <p:cNvSpPr/>
          <p:nvPr/>
        </p:nvSpPr>
        <p:spPr>
          <a:xfrm>
            <a:off x="12113287" y="-2001"/>
            <a:ext cx="7683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Rectangle 35"/>
          <p:cNvSpPr/>
          <p:nvPr/>
        </p:nvSpPr>
        <p:spPr>
          <a:xfrm>
            <a:off x="12059308" y="-2001"/>
            <a:ext cx="3657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Rectangle 36"/>
          <p:cNvSpPr/>
          <p:nvPr/>
        </p:nvSpPr>
        <p:spPr>
          <a:xfrm>
            <a:off x="12033650" y="-2001"/>
            <a:ext cx="12701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37"/>
          <p:cNvSpPr/>
          <p:nvPr/>
        </p:nvSpPr>
        <p:spPr>
          <a:xfrm>
            <a:off x="11967230" y="-2001"/>
            <a:ext cx="36577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38"/>
          <p:cNvSpPr/>
          <p:nvPr/>
        </p:nvSpPr>
        <p:spPr>
          <a:xfrm>
            <a:off x="11887568" y="379"/>
            <a:ext cx="73153" cy="585218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Rectangle 39"/>
          <p:cNvSpPr/>
          <p:nvPr/>
        </p:nvSpPr>
        <p:spPr>
          <a:xfrm>
            <a:off x="11831046" y="379"/>
            <a:ext cx="12701" cy="585218"/>
          </a:xfrm>
          <a:prstGeom prst="rect">
            <a:avLst/>
          </a:prstGeom>
          <a:solidFill>
            <a:srgbClr val="FFFFFF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579782" y="34944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65759" marR="0" indent="-256031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•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1pPr>
      <a:lvl2pPr marL="677359" marR="0" indent="-265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▫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2pPr>
      <a:lvl3pPr marL="960120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3pPr>
      <a:lvl4pPr marL="1234439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4pPr>
      <a:lvl5pPr marL="1463040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5pPr>
      <a:lvl6pPr marL="1710944" marR="0" indent="-2844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6pPr>
      <a:lvl7pPr marL="1965959" marR="0" indent="-3200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7pPr>
      <a:lvl8pPr marL="2188463" marR="0" indent="-3413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8pPr>
      <a:lvl9pPr marL="2423159" marR="0" indent="-36575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1F5FA0"/>
        </a:buClr>
        <a:buSzPct val="100000"/>
        <a:buFont typeface="Georgia"/>
        <a:buChar char="●"/>
        <a:tabLst/>
        <a:defRPr b="0" baseline="0" cap="none" i="0" spc="0" strike="noStrike" sz="2800" u="none">
          <a:solidFill>
            <a:srgbClr val="242852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Scheduling Using Constraint Satisfaction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Presented by</a:t>
            </a:r>
          </a:p>
          <a:p>
            <a:pPr>
              <a:defRPr sz="1000"/>
            </a:pPr>
          </a:p>
          <a:p>
            <a:pPr>
              <a:defRPr sz="2800"/>
            </a:pPr>
            <a:r>
              <a:t>Manal Zneit		</a:t>
            </a:r>
          </a:p>
          <a:p>
            <a:pPr>
              <a:defRPr sz="2800"/>
            </a:pPr>
            <a:r>
              <a:t>Jonathan Kelaty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Description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The project examines course scheduling at a university level as a constraint satisfaction problem </a:t>
            </a:r>
          </a:p>
          <a:p>
            <a:pPr/>
            <a:r>
              <a:t>The goal is to allocate a set of course sections that generates a consistent schedule</a:t>
            </a:r>
          </a:p>
          <a:p>
            <a:pPr/>
            <a:r>
              <a:t>Assign courses to professors, rooms, and day/time slots with the consideration of specific constraints</a:t>
            </a:r>
          </a:p>
          <a:p>
            <a:pPr/>
            <a:r>
              <a:t>A real-world problem given the fixed number of time slots and available resources to a school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Description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Two types of constraints</a:t>
            </a:r>
          </a:p>
          <a:p>
            <a:pPr lvl="1" marL="658368" indent="-246887">
              <a:buClr>
                <a:srgbClr val="3477B2"/>
              </a:buClr>
              <a:defRPr sz="2600"/>
            </a:pPr>
            <a:r>
              <a:t>Hard constraints (resolves time conflicts, assigns courses to available rooms)</a:t>
            </a:r>
          </a:p>
          <a:p>
            <a:pPr lvl="1" marL="658368" indent="-246887">
              <a:buClr>
                <a:srgbClr val="3477B2"/>
              </a:buClr>
              <a:defRPr sz="2600"/>
            </a:pPr>
            <a:r>
              <a:t>Soft constraints (professors preferences, afternoon classes, minimizing consecutive and total classes for one professor, etc.)</a:t>
            </a:r>
          </a:p>
          <a:p>
            <a:pPr lvl="1" marL="0" indent="411480">
              <a:buSzTx/>
              <a:buNone/>
              <a:defRPr sz="2600"/>
            </a:pPr>
          </a:p>
          <a:p>
            <a:pPr/>
            <a:r>
              <a:t>Unlike hard constraints, soft constraints may not be satisfied at all instances and may be violated as necessary.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Approach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Backtracking search algorithm is implemented to find a feasible solution</a:t>
            </a:r>
          </a:p>
          <a:p>
            <a:pPr/>
            <a:r>
              <a:t>A depth-first search that assigns values to variables and backtracks when no legal values left can be assigned to a variable</a:t>
            </a:r>
          </a:p>
          <a:p>
            <a:pPr/>
            <a:r>
              <a:t>The solution approach interleaves search and inference as a preprocessing step - constraint propagation: arc and path consistency (forward checking)</a:t>
            </a:r>
          </a:p>
          <a:p>
            <a:pPr/>
            <a:r>
              <a:t>Heuristics prove effective for large data sets (least constraining value, minimum remaining value)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Finalized backtracking search </a:t>
            </a:r>
          </a:p>
          <a:p>
            <a:pPr/>
            <a:r>
              <a:t>Applied inference with search </a:t>
            </a:r>
          </a:p>
          <a:p>
            <a:pPr/>
            <a:r>
              <a:t>Constraint propagation resulted in a significant improvement in time efficiency even with large domain values</a:t>
            </a:r>
          </a:p>
          <a:p>
            <a:pPr/>
            <a:r>
              <a:t>Applied hard constraints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Roles/Timeline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The progress in this project follows the proposed timeline posted on the Github page</a:t>
            </a:r>
          </a:p>
          <a:p>
            <a:pPr/>
            <a:r>
              <a:t>Each member is contributing to this project through suggestions and implementations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Challenges/Contingency Plans</a:t>
            </a:r>
          </a:p>
        </p:txBody>
      </p:sp>
      <p:sp>
        <p:nvSpPr>
          <p:cNvPr id="143" name="Text Placeholder 2"/>
          <p:cNvSpPr txBox="1"/>
          <p:nvPr>
            <p:ph type="body" idx="1"/>
          </p:nvPr>
        </p:nvSpPr>
        <p:spPr>
          <a:xfrm>
            <a:off x="609600" y="2249423"/>
            <a:ext cx="10972800" cy="4325113"/>
          </a:xfrm>
          <a:prstGeom prst="rect">
            <a:avLst/>
          </a:prstGeom>
        </p:spPr>
        <p:txBody>
          <a:bodyPr/>
          <a:lstStyle/>
          <a:p>
            <a:pPr/>
            <a:r>
              <a:t>The time scheduling problem grows exponentially with input size</a:t>
            </a:r>
          </a:p>
          <a:p>
            <a:pPr/>
            <a:r>
              <a:t>Heuristics to be devised to solve large size problems (prune the search tree, local search algorithms to minimize conflicts, Min-conflicts algorithm for CSPs)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ther Consid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Considerations</a:t>
            </a:r>
          </a:p>
        </p:txBody>
      </p:sp>
      <p:sp>
        <p:nvSpPr>
          <p:cNvPr id="146" name="Design objective: How might a tool like this be practically used? Design program to use set of input data that would be could be realistically (and efficiently) devised by university depart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objective: How might a tool like this be practically used? Design program to use set of input data that would be could be realistically (and efficiently) devised by university departments.</a:t>
            </a:r>
          </a:p>
          <a:p>
            <a:pPr/>
            <a:r>
              <a:t>Testing: We intend to devise real-world datasets, either programmatically or by scraping data from universities’ actual course offerings to ensure our program can be run against sufficiently large/realistic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raining presentation">
  <a:themeElements>
    <a:clrScheme name="Training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Training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raining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raining presentation">
  <a:themeElements>
    <a:clrScheme name="Training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Training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raining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