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Source Code Pro"/>
      <p:regular r:id="rId15"/>
      <p:bold r:id="rId16"/>
      <p:italic r:id="rId17"/>
      <p:boldItalic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regular.fntdata"/><Relationship Id="rId14" Type="http://schemas.openxmlformats.org/officeDocument/2006/relationships/slide" Target="slides/slide9.xml"/><Relationship Id="rId17" Type="http://schemas.openxmlformats.org/officeDocument/2006/relationships/font" Target="fonts/SourceCodePro-italic.fntdata"/><Relationship Id="rId16" Type="http://schemas.openxmlformats.org/officeDocument/2006/relationships/font" Target="fonts/SourceCodePro-bold.fntdata"/><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SourceCodePr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eabce8b4f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eabce8b4f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eabce8b4f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eabce8b4f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abce8b4f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abce8b4f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abce8b4f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eabce8b4f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abce8b4f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abce8b4f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abce8b4f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abce8b4f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abce8b4f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abce8b4f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abce8b4f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abce8b4f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cortex.io/post/best-practices-for-on-call-rotation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Pager Rotation Duties</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Joshua Kelbley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On-Call Rotation Best Practices</a:t>
            </a:r>
            <a:endParaRPr/>
          </a:p>
        </p:txBody>
      </p:sp>
      <p:sp>
        <p:nvSpPr>
          <p:cNvPr id="69" name="Google Shape;69;p1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Effective on-call rotations are crucial for IT organizations to ensure continuous software availability and rapid issue resolution. By rotating responsibilities among team members, organizations can maintain operational stability and meet customer expectations.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On-Call Rotation?</a:t>
            </a:r>
            <a:endParaRPr/>
          </a:p>
        </p:txBody>
      </p:sp>
      <p:sp>
        <p:nvSpPr>
          <p:cNvPr id="75" name="Google Shape;75;p1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On-call rotation involves assigning scheduled shifts to engineers who are responsible for addressing software service issues as they arise. During their shifts, engineers are alerted via various methods like smartphone notifications or emails. They must promptly resolve issues or escalate them to ensure minimal downtime.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Benefits of an Effective On-Call System</a:t>
            </a:r>
            <a:endParaRPr/>
          </a:p>
        </p:txBody>
      </p:sp>
      <p:sp>
        <p:nvSpPr>
          <p:cNvPr id="81" name="Google Shape;81;p1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Implementing a well-managed on-call system yields multiple benefits. It significantly improves employee satisfaction by reducing stress and enhancing work-life balance. Moreover, it boosts service reliability, leading to quicker issue resolution and higher customer satisfaction. Operationally, it saves time and enhances accountability through clear roles and responsibilities.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Creating an Effective On-Call Schedule</a:t>
            </a:r>
            <a:endParaRPr/>
          </a:p>
        </p:txBody>
      </p:sp>
      <p:sp>
        <p:nvSpPr>
          <p:cNvPr id="87" name="Google Shape;87;p1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Organizations traditionally manage on-call schedules manually through tools like wikis or spreadsheets. However, these methods can be cumbersome and prone to errors. Automating scheduling using tools like PagerDuty streamlines the process, ensuring accurate notifications and efficient management of on-call rotations.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On-Call Rotation Best Practices</a:t>
            </a:r>
            <a:endParaRPr/>
          </a:p>
        </p:txBody>
      </p:sp>
      <p:sp>
        <p:nvSpPr>
          <p:cNvPr id="93" name="Google Shape;93;p18"/>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en"/>
              <a:t>To optimize on-call rotations, several best practices should be considered: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Automation: Utilize on-call scheduling software to automate notifications and reduce manual effort.</a:t>
            </a:r>
            <a:endParaRPr/>
          </a:p>
          <a:p>
            <a:pPr indent="0" lvl="0" marL="0" rtl="0" algn="l">
              <a:spcBef>
                <a:spcPts val="1200"/>
              </a:spcBef>
              <a:spcAft>
                <a:spcPts val="0"/>
              </a:spcAft>
              <a:buNone/>
            </a:pPr>
            <a:r>
              <a:rPr lang="en"/>
              <a:t>Team Setup: Define clear teams and responsibilities for each service or system.</a:t>
            </a:r>
            <a:endParaRPr/>
          </a:p>
          <a:p>
            <a:pPr indent="0" lvl="0" marL="0" rtl="0" algn="l">
              <a:spcBef>
                <a:spcPts val="1200"/>
              </a:spcBef>
              <a:spcAft>
                <a:spcPts val="0"/>
              </a:spcAft>
              <a:buNone/>
            </a:pPr>
            <a:r>
              <a:rPr lang="en"/>
              <a:t>Escalation Policies: Establish well-defined escalation paths to ensure issues are addressed promptly.</a:t>
            </a:r>
            <a:endParaRPr/>
          </a:p>
          <a:p>
            <a:pPr indent="0" lvl="0" marL="0" rtl="0" algn="l">
              <a:spcBef>
                <a:spcPts val="1200"/>
              </a:spcBef>
              <a:spcAft>
                <a:spcPts val="0"/>
              </a:spcAft>
              <a:buNone/>
            </a:pPr>
            <a:r>
              <a:rPr lang="en"/>
              <a:t>Time Limits: Set SLA-driven response times to maintain service level commitments.</a:t>
            </a:r>
            <a:endParaRPr/>
          </a:p>
          <a:p>
            <a:pPr indent="0" lvl="0" marL="0" rtl="0" algn="l">
              <a:spcBef>
                <a:spcPts val="1200"/>
              </a:spcBef>
              <a:spcAft>
                <a:spcPts val="0"/>
              </a:spcAft>
              <a:buNone/>
            </a:pPr>
            <a:r>
              <a:rPr lang="en"/>
              <a:t>Flexibility: Allow for easy schedule adjustments and shift swaps to accommodate unforeseen events.</a:t>
            </a:r>
            <a:endParaRPr/>
          </a:p>
          <a:p>
            <a:pPr indent="0" lvl="0" marL="0" rtl="0" algn="l">
              <a:spcBef>
                <a:spcPts val="1200"/>
              </a:spcBef>
              <a:spcAft>
                <a:spcPts val="0"/>
              </a:spcAft>
              <a:buNone/>
            </a:pPr>
            <a:r>
              <a:rPr lang="en"/>
              <a:t>Transparency: Communicate schedule changes transparently to ensure all team members are informed and prepared.</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Benefits of Effective On-Call Rotation</a:t>
            </a:r>
            <a:endParaRPr/>
          </a:p>
        </p:txBody>
      </p:sp>
      <p:sp>
        <p:nvSpPr>
          <p:cNvPr id="99" name="Google Shape;99;p19"/>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 effective on-call rotation system enhances team performance by promoting transparency and accountability. It improves service reliability by enabling swift resolution of alerts, thereby enhancing customer satisfaction. Additionally, it optimizes operational efficiency by minimizing downtime and associated costs.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Evolution of On-Call Responsibilities</a:t>
            </a:r>
            <a:endParaRPr/>
          </a:p>
        </p:txBody>
      </p:sp>
      <p:sp>
        <p:nvSpPr>
          <p:cNvPr id="105" name="Google Shape;105;p20"/>
          <p:cNvSpPr txBox="1"/>
          <p:nvPr>
            <p:ph idx="1" type="body"/>
          </p:nvPr>
        </p:nvSpPr>
        <p:spPr>
          <a:xfrm>
            <a:off x="311700" y="1468825"/>
            <a:ext cx="8520600" cy="3099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Historically, on-call responsibilities were segregated between sysadmins and developers. However, the shift towards DevOps has blurred these roles, encouraging developers to take ownership of their code in production. This integration has led to roles like DevOps Engineers and Site Reliability Engineers, focusing on proactive service management and reliability.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Works Cited</a:t>
            </a:r>
            <a:endParaRPr/>
          </a:p>
        </p:txBody>
      </p:sp>
      <p:sp>
        <p:nvSpPr>
          <p:cNvPr id="111" name="Google Shape;111;p21"/>
          <p:cNvSpPr txBox="1"/>
          <p:nvPr>
            <p:ph idx="1" type="body"/>
          </p:nvPr>
        </p:nvSpPr>
        <p:spPr>
          <a:xfrm>
            <a:off x="311700" y="1468825"/>
            <a:ext cx="8520600" cy="3099900"/>
          </a:xfrm>
          <a:prstGeom prst="rect">
            <a:avLst/>
          </a:prstGeom>
        </p:spPr>
        <p:txBody>
          <a:bodyPr anchorCtr="0" anchor="t" bIns="91425" lIns="91425" spcFirstLastPara="1" rIns="91425" wrap="square" tIns="91425">
            <a:normAutofit lnSpcReduction="20000"/>
          </a:bodyPr>
          <a:lstStyle/>
          <a:p>
            <a:pPr indent="-457200" lvl="0" marL="457200" rtl="0" algn="l">
              <a:spcBef>
                <a:spcPts val="0"/>
              </a:spcBef>
              <a:spcAft>
                <a:spcPts val="0"/>
              </a:spcAft>
              <a:buNone/>
            </a:pPr>
            <a:r>
              <a:rPr lang="en"/>
              <a:t>Cortex (2021, February 13). Best practices for your team's on-call rotations. Best Practices for Your Team's On-Call Rotations. Retrieved July 6, 2024, from </a:t>
            </a:r>
            <a:r>
              <a:rPr lang="en" u="sng">
                <a:solidFill>
                  <a:schemeClr val="hlink"/>
                </a:solidFill>
                <a:hlinkClick r:id="rId3"/>
              </a:rPr>
              <a:t>https://www.cortex.io/post/best-practices-for-on-call-rotations</a:t>
            </a:r>
            <a:endParaRPr/>
          </a:p>
          <a:p>
            <a:pPr indent="-457200" lvl="0" marL="457200" rtl="0" algn="l">
              <a:spcBef>
                <a:spcPts val="1200"/>
              </a:spcBef>
              <a:spcAft>
                <a:spcPts val="0"/>
              </a:spcAft>
              <a:buNone/>
            </a:pPr>
            <a:r>
              <a:rPr lang="en"/>
              <a:t>PagerDuty (n.d.). On-Call Rotations and Schedules. On-Call Rotations and Schedules. Retrieved July 7, 2024, from https://www.pagerduty.com/resources/learn/call-rotations-schedules/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