
<file path=[Content_Types].xml><?xml version="1.0" encoding="utf-8"?>
<Types xmlns="http://schemas.openxmlformats.org/package/2006/content-types">
  <Default Extension="bin" ContentType="audio/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72F526-8419-4968-94A0-B277DBF66821}" type="datetimeFigureOut">
              <a:rPr lang="en-US" smtClean="0"/>
              <a:t>26/03/2019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1B7DA-64AE-4535-A10B-9CA5D80AE183}" type="slidenum">
              <a:rPr lang="en-US" smtClean="0"/>
              <a:t>‹#›</a:t>
            </a:fld>
            <a:endParaRPr lang="en-US"/>
          </a:p>
        </p:txBody>
      </p:sp>
    </p:spTree>
    <p:extLst>
      <p:ext uri="{BB962C8B-B14F-4D97-AF65-F5344CB8AC3E}">
        <p14:creationId xmlns:p14="http://schemas.microsoft.com/office/powerpoint/2010/main" val="1456625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defRPr/>
            </a:pPr>
            <a:fld id="{9FFD2B7B-17C4-48AC-95E2-835B7AADE482}" type="slidenum">
              <a:rPr lang="en-US" altLang="en-US">
                <a:solidFill>
                  <a:srgbClr val="000000"/>
                </a:solidFill>
                <a:latin typeface="Arial" charset="0"/>
              </a:rPr>
              <a:pPr>
                <a:defRPr/>
              </a:pPr>
              <a:t>11</a:t>
            </a:fld>
            <a:endParaRPr lang="en-US" altLang="en-US">
              <a:solidFill>
                <a:srgbClr val="000000"/>
              </a:solidFill>
              <a:latin typeface="Arial"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en-US"/>
              <a:t>Also, that property owners /home owners can sell their houses if they wish; consumers free to use their money to buy whatever offered for sale; producers free to sell whatever they wished.</a:t>
            </a:r>
          </a:p>
        </p:txBody>
      </p:sp>
    </p:spTree>
    <p:extLst>
      <p:ext uri="{BB962C8B-B14F-4D97-AF65-F5344CB8AC3E}">
        <p14:creationId xmlns:p14="http://schemas.microsoft.com/office/powerpoint/2010/main" val="1339162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defRPr/>
            </a:pPr>
            <a:fld id="{3333A1FD-9629-4E0B-9A4D-BAD4E22BB3D1}" type="slidenum">
              <a:rPr lang="en-US" altLang="en-US">
                <a:solidFill>
                  <a:srgbClr val="000000"/>
                </a:solidFill>
                <a:latin typeface="Arial" charset="0"/>
              </a:rPr>
              <a:pPr>
                <a:defRPr/>
              </a:pPr>
              <a:t>31</a:t>
            </a:fld>
            <a:endParaRPr lang="en-US" altLang="en-US">
              <a:solidFill>
                <a:srgbClr val="000000"/>
              </a:solidFill>
              <a:latin typeface="Arial"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en-US"/>
              <a:t>Govt intervenes by setting maximum prices, which ends up in excess dd but shortages of ss; this is resolved by a method of queuing – when consignment of goods arrive at shop, customers queue to buy the goods, some will get while others are turned away leading to black markets.</a:t>
            </a:r>
          </a:p>
        </p:txBody>
      </p:sp>
    </p:spTree>
    <p:extLst>
      <p:ext uri="{BB962C8B-B14F-4D97-AF65-F5344CB8AC3E}">
        <p14:creationId xmlns:p14="http://schemas.microsoft.com/office/powerpoint/2010/main" val="3900267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defRPr/>
            </a:pPr>
            <a:fld id="{57BEE573-29B7-498D-8ACD-01A41C6A0000}" type="slidenum">
              <a:rPr lang="en-US" altLang="en-US">
                <a:solidFill>
                  <a:srgbClr val="000000"/>
                </a:solidFill>
                <a:latin typeface="Arial" charset="0"/>
              </a:rPr>
              <a:pPr>
                <a:defRPr/>
              </a:pPr>
              <a:t>32</a:t>
            </a:fld>
            <a:endParaRPr lang="en-US" altLang="en-US">
              <a:solidFill>
                <a:srgbClr val="000000"/>
              </a:solidFill>
              <a:latin typeface="Arial"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en-US"/>
              <a:t>Firms do not compete – hence, different brands do not exist in the same good; subsidies are likely to lead to shortages; what is available is of poor quality due to lack of competition.</a:t>
            </a:r>
          </a:p>
        </p:txBody>
      </p:sp>
    </p:spTree>
    <p:extLst>
      <p:ext uri="{BB962C8B-B14F-4D97-AF65-F5344CB8AC3E}">
        <p14:creationId xmlns:p14="http://schemas.microsoft.com/office/powerpoint/2010/main" val="967386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defRPr/>
            </a:pPr>
            <a:fld id="{20BBB423-32C1-452A-B59D-E089BFC9FC65}" type="slidenum">
              <a:rPr lang="en-US" altLang="en-US">
                <a:solidFill>
                  <a:srgbClr val="000000"/>
                </a:solidFill>
                <a:latin typeface="Arial" charset="0"/>
              </a:rPr>
              <a:pPr>
                <a:defRPr/>
              </a:pPr>
              <a:t>34</a:t>
            </a:fld>
            <a:endParaRPr lang="en-US" altLang="en-US">
              <a:solidFill>
                <a:srgbClr val="000000"/>
              </a:solidFill>
              <a:latin typeface="Arial"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en-US"/>
              <a:t>However, there has been misuse of power e.g. special shops have been set up where the privileged few can buy a wider variety without having to queue.</a:t>
            </a:r>
          </a:p>
        </p:txBody>
      </p:sp>
    </p:spTree>
    <p:extLst>
      <p:ext uri="{BB962C8B-B14F-4D97-AF65-F5344CB8AC3E}">
        <p14:creationId xmlns:p14="http://schemas.microsoft.com/office/powerpoint/2010/main" val="293051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defRPr/>
            </a:pPr>
            <a:fld id="{58811AAE-95B4-4A66-A9D2-2F323E5AAE56}" type="slidenum">
              <a:rPr lang="en-US" altLang="en-US">
                <a:solidFill>
                  <a:srgbClr val="000000"/>
                </a:solidFill>
                <a:latin typeface="Arial" charset="0"/>
              </a:rPr>
              <a:pPr>
                <a:defRPr/>
              </a:pPr>
              <a:t>35</a:t>
            </a:fld>
            <a:endParaRPr lang="en-US" altLang="en-US">
              <a:solidFill>
                <a:srgbClr val="000000"/>
              </a:solidFill>
              <a:latin typeface="Arial"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en-US"/>
              <a:t>However, the reduced risk pose as disincentive to work and create wealth/improve on quality.</a:t>
            </a:r>
          </a:p>
        </p:txBody>
      </p:sp>
    </p:spTree>
    <p:extLst>
      <p:ext uri="{BB962C8B-B14F-4D97-AF65-F5344CB8AC3E}">
        <p14:creationId xmlns:p14="http://schemas.microsoft.com/office/powerpoint/2010/main" val="2534585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defRPr/>
            </a:pPr>
            <a:fld id="{7225E751-D824-4AE2-983D-6283AA211B3E}" type="slidenum">
              <a:rPr lang="en-US" altLang="en-US">
                <a:solidFill>
                  <a:srgbClr val="000000"/>
                </a:solidFill>
                <a:latin typeface="Arial" charset="0"/>
              </a:rPr>
              <a:pPr>
                <a:defRPr/>
              </a:pPr>
              <a:t>43</a:t>
            </a:fld>
            <a:endParaRPr lang="en-US" altLang="en-US">
              <a:solidFill>
                <a:srgbClr val="000000"/>
              </a:solidFill>
              <a:latin typeface="Arial"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en-US"/>
              <a:t>Govt regulates economic activities by ensuring that competition exists &amp; property laws are upheld; in provision of public &amp; merit goods, state may choose to own key sectors of economy- railways/postal – referred to usually as natural monopolies.</a:t>
            </a:r>
          </a:p>
        </p:txBody>
      </p:sp>
    </p:spTree>
    <p:extLst>
      <p:ext uri="{BB962C8B-B14F-4D97-AF65-F5344CB8AC3E}">
        <p14:creationId xmlns:p14="http://schemas.microsoft.com/office/powerpoint/2010/main" val="2412771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defRPr/>
            </a:pPr>
            <a:fld id="{AB5C8F79-5B60-4C7B-9AC9-BB413023DE44}" type="slidenum">
              <a:rPr lang="en-US" altLang="en-US">
                <a:solidFill>
                  <a:srgbClr val="000000"/>
                </a:solidFill>
                <a:latin typeface="Arial" charset="0"/>
              </a:rPr>
              <a:pPr>
                <a:defRPr/>
              </a:pPr>
              <a:t>16</a:t>
            </a:fld>
            <a:endParaRPr lang="en-US" altLang="en-US">
              <a:solidFill>
                <a:srgbClr val="000000"/>
              </a:solidFill>
              <a:latin typeface="Arial"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en-US"/>
              <a:t>Producers face high competition in a market economy which is characterised by very low BTE; therefore need to offer the lowest price in order to be able to survive in a free market industry with lots of other firms competing; producers may adopt capital intensive or labour intensive method of production as the market is characterised by free enterprise.</a:t>
            </a:r>
          </a:p>
        </p:txBody>
      </p:sp>
    </p:spTree>
    <p:extLst>
      <p:ext uri="{BB962C8B-B14F-4D97-AF65-F5344CB8AC3E}">
        <p14:creationId xmlns:p14="http://schemas.microsoft.com/office/powerpoint/2010/main" val="2354061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defRPr/>
            </a:pPr>
            <a:fld id="{3439D0CC-4EB1-41B0-90F5-0D3E2018B88E}" type="slidenum">
              <a:rPr lang="en-US" altLang="en-US">
                <a:solidFill>
                  <a:srgbClr val="000000"/>
                </a:solidFill>
                <a:latin typeface="Arial" charset="0"/>
              </a:rPr>
              <a:pPr>
                <a:defRPr/>
              </a:pPr>
              <a:t>17</a:t>
            </a:fld>
            <a:endParaRPr lang="en-US" altLang="en-US">
              <a:solidFill>
                <a:srgbClr val="000000"/>
              </a:solidFill>
              <a:latin typeface="Arial"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en-US"/>
              <a:t>In a free market, income is determined by the ownership of factors of production (workers receive y from sale of their labour, rent, etc.; the rich buy more, therefore wealth is disproportionately distributed according to affordability of consumers).</a:t>
            </a:r>
          </a:p>
        </p:txBody>
      </p:sp>
    </p:spTree>
    <p:extLst>
      <p:ext uri="{BB962C8B-B14F-4D97-AF65-F5344CB8AC3E}">
        <p14:creationId xmlns:p14="http://schemas.microsoft.com/office/powerpoint/2010/main" val="3326096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defRPr/>
            </a:pPr>
            <a:fld id="{A9DD6B3E-0D31-44AA-8B88-7A723D839D49}" type="slidenum">
              <a:rPr lang="en-US" altLang="en-US">
                <a:solidFill>
                  <a:srgbClr val="000000"/>
                </a:solidFill>
                <a:latin typeface="Arial" charset="0"/>
              </a:rPr>
              <a:pPr>
                <a:defRPr/>
              </a:pPr>
              <a:t>18</a:t>
            </a:fld>
            <a:endParaRPr lang="en-US" altLang="en-US">
              <a:solidFill>
                <a:srgbClr val="000000"/>
              </a:solidFill>
              <a:latin typeface="Arial"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en-US"/>
              <a:t>Due to higher competition, firms compete in price if goods are homogeneous, or on quality if goods are non-homogeneous.</a:t>
            </a:r>
          </a:p>
        </p:txBody>
      </p:sp>
    </p:spTree>
    <p:extLst>
      <p:ext uri="{BB962C8B-B14F-4D97-AF65-F5344CB8AC3E}">
        <p14:creationId xmlns:p14="http://schemas.microsoft.com/office/powerpoint/2010/main" val="1788626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defRPr/>
            </a:pPr>
            <a:fld id="{27C9544B-D809-49A8-9509-03713FE584A7}" type="slidenum">
              <a:rPr lang="en-US" altLang="en-US">
                <a:solidFill>
                  <a:srgbClr val="000000"/>
                </a:solidFill>
                <a:latin typeface="Arial" charset="0"/>
              </a:rPr>
              <a:pPr>
                <a:defRPr/>
              </a:pPr>
              <a:t>19</a:t>
            </a:fld>
            <a:endParaRPr lang="en-US" altLang="en-US">
              <a:solidFill>
                <a:srgbClr val="000000"/>
              </a:solidFill>
              <a:latin typeface="Arial"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en-US"/>
              <a:t>This assumes consumer sovereignty in the market but in reality, markets are dominated by a few oligopolistic firms and therefore innovation may not be dominant)</a:t>
            </a:r>
          </a:p>
        </p:txBody>
      </p:sp>
    </p:spTree>
    <p:extLst>
      <p:ext uri="{BB962C8B-B14F-4D97-AF65-F5344CB8AC3E}">
        <p14:creationId xmlns:p14="http://schemas.microsoft.com/office/powerpoint/2010/main" val="4096541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defRPr/>
            </a:pPr>
            <a:fld id="{CF413825-39E5-4F57-AA4C-80B19ABC353C}" type="slidenum">
              <a:rPr lang="en-US" altLang="en-US">
                <a:solidFill>
                  <a:srgbClr val="000000"/>
                </a:solidFill>
                <a:latin typeface="Arial" charset="0"/>
              </a:rPr>
              <a:pPr>
                <a:defRPr/>
              </a:pPr>
              <a:t>20</a:t>
            </a:fld>
            <a:endParaRPr lang="en-US" altLang="en-US">
              <a:solidFill>
                <a:srgbClr val="000000"/>
              </a:solidFill>
              <a:latin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en-US"/>
              <a:t>In practice, some mixed economies have grown at a faster rate.</a:t>
            </a:r>
          </a:p>
        </p:txBody>
      </p:sp>
    </p:spTree>
    <p:extLst>
      <p:ext uri="{BB962C8B-B14F-4D97-AF65-F5344CB8AC3E}">
        <p14:creationId xmlns:p14="http://schemas.microsoft.com/office/powerpoint/2010/main" val="828365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defRPr/>
            </a:pPr>
            <a:fld id="{CD93996C-1612-4525-AC9B-4AA151C135D3}" type="slidenum">
              <a:rPr lang="en-US" altLang="en-US">
                <a:solidFill>
                  <a:srgbClr val="000000"/>
                </a:solidFill>
                <a:latin typeface="Arial" charset="0"/>
              </a:rPr>
              <a:pPr>
                <a:defRPr/>
              </a:pPr>
              <a:t>21</a:t>
            </a:fld>
            <a:endParaRPr lang="en-US" altLang="en-US">
              <a:solidFill>
                <a:srgbClr val="000000"/>
              </a:solidFill>
              <a:latin typeface="Arial"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en-US"/>
              <a:t>There is no link between needs and allocation of resources</a:t>
            </a:r>
          </a:p>
        </p:txBody>
      </p:sp>
    </p:spTree>
    <p:extLst>
      <p:ext uri="{BB962C8B-B14F-4D97-AF65-F5344CB8AC3E}">
        <p14:creationId xmlns:p14="http://schemas.microsoft.com/office/powerpoint/2010/main" val="1917646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defRPr/>
            </a:pPr>
            <a:fld id="{7BEEA1DC-EDF0-4731-AA2F-8A4FBA5EAB6B}" type="slidenum">
              <a:rPr lang="en-US" altLang="en-US">
                <a:solidFill>
                  <a:srgbClr val="000000"/>
                </a:solidFill>
                <a:latin typeface="Arial" charset="0"/>
              </a:rPr>
              <a:pPr>
                <a:defRPr/>
              </a:pPr>
              <a:t>29</a:t>
            </a:fld>
            <a:endParaRPr lang="en-US" altLang="en-US">
              <a:solidFill>
                <a:srgbClr val="000000"/>
              </a:solidFill>
              <a:latin typeface="Arial"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en-US"/>
              <a:t>Some goods &amp; services e.g. education and healthcare may be provided FOC;  others e.g. housing (where there’s no free market), needs to be paid for although allocated by the state (consumers cannot choose which house to occupy); others like food &amp; clothing may be available for purchase.</a:t>
            </a:r>
          </a:p>
        </p:txBody>
      </p:sp>
    </p:spTree>
    <p:extLst>
      <p:ext uri="{BB962C8B-B14F-4D97-AF65-F5344CB8AC3E}">
        <p14:creationId xmlns:p14="http://schemas.microsoft.com/office/powerpoint/2010/main" val="2701897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defRPr/>
            </a:pPr>
            <a:fld id="{E5524BBE-493F-4931-B8E2-B12367CBAC8E}" type="slidenum">
              <a:rPr lang="en-US" altLang="en-US">
                <a:solidFill>
                  <a:srgbClr val="000000"/>
                </a:solidFill>
                <a:latin typeface="Arial" charset="0"/>
              </a:rPr>
              <a:pPr>
                <a:defRPr/>
              </a:pPr>
              <a:t>30</a:t>
            </a:fld>
            <a:endParaRPr lang="en-US" altLang="en-US">
              <a:solidFill>
                <a:srgbClr val="000000"/>
              </a:solidFill>
              <a:latin typeface="Arial"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en-US"/>
              <a:t>Planning may be complex because they need to know exactly the current state of economy or it may lead to misallocation of resources. Planning is so complex that some choices are left to individuals e.g. in all command economies, workers receive wages and they are free within their limits on how to spend their money.</a:t>
            </a:r>
          </a:p>
        </p:txBody>
      </p:sp>
    </p:spTree>
    <p:extLst>
      <p:ext uri="{BB962C8B-B14F-4D97-AF65-F5344CB8AC3E}">
        <p14:creationId xmlns:p14="http://schemas.microsoft.com/office/powerpoint/2010/main" val="528740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3"/>
          <p:cNvSpPr>
            <a:spLocks/>
          </p:cNvSpPr>
          <p:nvPr/>
        </p:nvSpPr>
        <p:spPr bwMode="auto">
          <a:xfrm>
            <a:off x="-42333" y="4321175"/>
            <a:ext cx="1860551" cy="781050"/>
          </a:xfrm>
          <a:custGeom>
            <a:avLst/>
            <a:gdLst>
              <a:gd name="T0" fmla="*/ 2147483646 w 8042"/>
              <a:gd name="T1" fmla="*/ 2147483646 h 10000"/>
              <a:gd name="T2" fmla="*/ 2147483646 w 8042"/>
              <a:gd name="T3" fmla="*/ 2147483646 h 10000"/>
              <a:gd name="T4" fmla="*/ 2147483646 w 8042"/>
              <a:gd name="T5" fmla="*/ 2147483646 h 10000"/>
              <a:gd name="T6" fmla="*/ 2147483646 w 8042"/>
              <a:gd name="T7" fmla="*/ 2147483646 h 10000"/>
              <a:gd name="T8" fmla="*/ 2147483646 w 8042"/>
              <a:gd name="T9" fmla="*/ 2147483646 h 10000"/>
              <a:gd name="T10" fmla="*/ 2147483646 w 8042"/>
              <a:gd name="T11" fmla="*/ 2147483646 h 10000"/>
              <a:gd name="T12" fmla="*/ 2147483646 w 8042"/>
              <a:gd name="T13" fmla="*/ 2147483646 h 10000"/>
              <a:gd name="T14" fmla="*/ 2147483646 w 8042"/>
              <a:gd name="T15" fmla="*/ 2147483646 h 10000"/>
              <a:gd name="T16" fmla="*/ 2147483646 w 8042"/>
              <a:gd name="T17" fmla="*/ 0 h 10000"/>
              <a:gd name="T18" fmla="*/ 0 w 8042"/>
              <a:gd name="T19" fmla="*/ 2147483646 h 10000"/>
              <a:gd name="T20" fmla="*/ 2147483646 w 8042"/>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2" name="Title 1"/>
          <p:cNvSpPr>
            <a:spLocks noGrp="1"/>
          </p:cNvSpPr>
          <p:nvPr>
            <p:ph type="ctrTitle"/>
          </p:nvPr>
        </p:nvSpPr>
        <p:spPr>
          <a:xfrm>
            <a:off x="2589889" y="2514601"/>
            <a:ext cx="880060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889" y="4777381"/>
            <a:ext cx="880060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a:xfrm>
            <a:off x="565151" y="4529139"/>
            <a:ext cx="778933" cy="365125"/>
          </a:xfrm>
        </p:spPr>
        <p:txBody>
          <a:bodyPr/>
          <a:lstStyle>
            <a:lvl1pPr>
              <a:defRPr/>
            </a:lvl1pPr>
          </a:lstStyle>
          <a:p>
            <a:pPr>
              <a:defRPr/>
            </a:pPr>
            <a:fld id="{B928F39A-E303-49C8-82CD-46C7CFC884CD}" type="slidenum">
              <a:rPr lang="en-US"/>
              <a:pPr>
                <a:defRPr/>
              </a:pPr>
              <a:t>‹#›</a:t>
            </a:fld>
            <a:endParaRPr lang="en-US" dirty="0"/>
          </a:p>
        </p:txBody>
      </p:sp>
    </p:spTree>
    <p:extLst>
      <p:ext uri="{BB962C8B-B14F-4D97-AF65-F5344CB8AC3E}">
        <p14:creationId xmlns:p14="http://schemas.microsoft.com/office/powerpoint/2010/main" val="290916919"/>
      </p:ext>
    </p:extLst>
  </p:cSld>
  <p:clrMapOvr>
    <a:masterClrMapping/>
  </p:clrMapOvr>
  <p:transition spd="med">
    <p:split orient="vert"/>
    <p:sndAc>
      <p:stSnd>
        <p:snd r:embed="rId1" name="chimes.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2" name="Title 1"/>
          <p:cNvSpPr>
            <a:spLocks noGrp="1"/>
          </p:cNvSpPr>
          <p:nvPr>
            <p:ph type="title"/>
          </p:nvPr>
        </p:nvSpPr>
        <p:spPr>
          <a:xfrm>
            <a:off x="2589888" y="609600"/>
            <a:ext cx="8789313"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888" y="4354046"/>
            <a:ext cx="8789313"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a:xfrm>
            <a:off x="681567" y="3244851"/>
            <a:ext cx="781051" cy="365125"/>
          </a:xfrm>
        </p:spPr>
        <p:txBody>
          <a:bodyPr/>
          <a:lstStyle>
            <a:lvl1pPr>
              <a:defRPr/>
            </a:lvl1pPr>
          </a:lstStyle>
          <a:p>
            <a:pPr>
              <a:defRPr/>
            </a:pPr>
            <a:fld id="{D2C0B4C3-77A9-4E58-AE23-0B4FB609E446}" type="slidenum">
              <a:rPr lang="en-US"/>
              <a:pPr>
                <a:defRPr/>
              </a:pPr>
              <a:t>‹#›</a:t>
            </a:fld>
            <a:endParaRPr lang="en-US" dirty="0"/>
          </a:p>
        </p:txBody>
      </p:sp>
    </p:spTree>
    <p:extLst>
      <p:ext uri="{BB962C8B-B14F-4D97-AF65-F5344CB8AC3E}">
        <p14:creationId xmlns:p14="http://schemas.microsoft.com/office/powerpoint/2010/main" val="3026049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6" name="TextBox 5"/>
          <p:cNvSpPr txBox="1">
            <a:spLocks noChangeArrowheads="1"/>
          </p:cNvSpPr>
          <p:nvPr/>
        </p:nvSpPr>
        <p:spPr bwMode="auto">
          <a:xfrm>
            <a:off x="2410884" y="647700"/>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0" fontAlgn="base" hangingPunct="0">
              <a:spcBef>
                <a:spcPct val="0"/>
              </a:spcBef>
              <a:spcAft>
                <a:spcPct val="0"/>
              </a:spcAft>
              <a:defRPr/>
            </a:pPr>
            <a:r>
              <a:rPr lang="en-US" sz="8000" dirty="0" smtClean="0">
                <a:solidFill>
                  <a:srgbClr val="A53010"/>
                </a:solidFill>
                <a:latin typeface="Arial" panose="020B0604020202020204" pitchFamily="34" charset="0"/>
              </a:rPr>
              <a:t>“</a:t>
            </a:r>
          </a:p>
        </p:txBody>
      </p:sp>
      <p:sp>
        <p:nvSpPr>
          <p:cNvPr id="7" name="TextBox 62"/>
          <p:cNvSpPr txBox="1">
            <a:spLocks noChangeArrowheads="1"/>
          </p:cNvSpPr>
          <p:nvPr/>
        </p:nvSpPr>
        <p:spPr bwMode="auto">
          <a:xfrm>
            <a:off x="10892367" y="2905125"/>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0" fontAlgn="base" hangingPunct="0">
              <a:spcBef>
                <a:spcPct val="0"/>
              </a:spcBef>
              <a:spcAft>
                <a:spcPct val="0"/>
              </a:spcAft>
              <a:defRPr/>
            </a:pPr>
            <a:r>
              <a:rPr lang="en-US" sz="8000" dirty="0" smtClean="0">
                <a:solidFill>
                  <a:srgbClr val="A53010"/>
                </a:solidFill>
                <a:latin typeface="Arial" panose="020B0604020202020204" pitchFamily="34" charset="0"/>
              </a:rPr>
              <a:t>”</a:t>
            </a:r>
          </a:p>
        </p:txBody>
      </p:sp>
      <p:sp>
        <p:nvSpPr>
          <p:cNvPr id="2" name="Title 1"/>
          <p:cNvSpPr>
            <a:spLocks noGrp="1"/>
          </p:cNvSpPr>
          <p:nvPr>
            <p:ph type="title"/>
          </p:nvPr>
        </p:nvSpPr>
        <p:spPr>
          <a:xfrm>
            <a:off x="2917498" y="609600"/>
            <a:ext cx="814611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21296" y="3505200"/>
            <a:ext cx="7538517"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888" y="4354046"/>
            <a:ext cx="8789313"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4"/>
          </p:nvPr>
        </p:nvSpPr>
        <p:spPr/>
        <p:txBody>
          <a:bodyPr/>
          <a:lstStyle>
            <a:lvl1pPr>
              <a:defRPr/>
            </a:lvl1pPr>
          </a:lstStyle>
          <a:p>
            <a:pPr>
              <a:defRPr/>
            </a:pPr>
            <a:endParaRPr lang="en-US">
              <a:solidFill>
                <a:prstClr val="black">
                  <a:tint val="75000"/>
                </a:prstClr>
              </a:solidFill>
            </a:endParaRPr>
          </a:p>
        </p:txBody>
      </p:sp>
      <p:sp>
        <p:nvSpPr>
          <p:cNvPr id="9" name="Footer Placeholder 4"/>
          <p:cNvSpPr>
            <a:spLocks noGrp="1"/>
          </p:cNvSpPr>
          <p:nvPr>
            <p:ph type="ftr" sz="quarter" idx="15"/>
          </p:nvPr>
        </p:nvSpPr>
        <p:spPr/>
        <p:txBody>
          <a:bodyPr/>
          <a:lstStyle>
            <a:lvl1pPr>
              <a:defRPr/>
            </a:lvl1pPr>
          </a:lstStyle>
          <a:p>
            <a:pPr>
              <a:defRPr/>
            </a:pPr>
            <a:endParaRPr lang="en-US">
              <a:solidFill>
                <a:prstClr val="black">
                  <a:tint val="75000"/>
                </a:prstClr>
              </a:solidFill>
            </a:endParaRPr>
          </a:p>
        </p:txBody>
      </p:sp>
      <p:sp>
        <p:nvSpPr>
          <p:cNvPr id="10" name="Slide Number Placeholder 5"/>
          <p:cNvSpPr>
            <a:spLocks noGrp="1"/>
          </p:cNvSpPr>
          <p:nvPr>
            <p:ph type="sldNum" sz="quarter" idx="16"/>
          </p:nvPr>
        </p:nvSpPr>
        <p:spPr>
          <a:xfrm>
            <a:off x="681567" y="3244851"/>
            <a:ext cx="781051" cy="365125"/>
          </a:xfrm>
        </p:spPr>
        <p:txBody>
          <a:bodyPr/>
          <a:lstStyle>
            <a:lvl1pPr>
              <a:defRPr/>
            </a:lvl1pPr>
          </a:lstStyle>
          <a:p>
            <a:pPr>
              <a:defRPr/>
            </a:pPr>
            <a:fld id="{837CF059-F85A-4373-B7E2-58F505A86AC6}" type="slidenum">
              <a:rPr lang="en-US"/>
              <a:pPr>
                <a:defRPr/>
              </a:pPr>
              <a:t>‹#›</a:t>
            </a:fld>
            <a:endParaRPr lang="en-US" dirty="0"/>
          </a:p>
        </p:txBody>
      </p:sp>
    </p:spTree>
    <p:extLst>
      <p:ext uri="{BB962C8B-B14F-4D97-AF65-F5344CB8AC3E}">
        <p14:creationId xmlns:p14="http://schemas.microsoft.com/office/powerpoint/2010/main" val="3294335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2" name="Title 1"/>
          <p:cNvSpPr>
            <a:spLocks noGrp="1"/>
          </p:cNvSpPr>
          <p:nvPr>
            <p:ph type="title"/>
          </p:nvPr>
        </p:nvSpPr>
        <p:spPr>
          <a:xfrm>
            <a:off x="2589888" y="2438402"/>
            <a:ext cx="8789313"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888" y="5181600"/>
            <a:ext cx="8789313"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7" name="Footer Placeholder 5"/>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8" name="Slide Number Placeholder 6"/>
          <p:cNvSpPr>
            <a:spLocks noGrp="1"/>
          </p:cNvSpPr>
          <p:nvPr>
            <p:ph type="sldNum" sz="quarter" idx="12"/>
          </p:nvPr>
        </p:nvSpPr>
        <p:spPr>
          <a:xfrm>
            <a:off x="681567" y="4983164"/>
            <a:ext cx="781051" cy="365125"/>
          </a:xfrm>
        </p:spPr>
        <p:txBody>
          <a:bodyPr/>
          <a:lstStyle>
            <a:lvl1pPr>
              <a:defRPr/>
            </a:lvl1pPr>
          </a:lstStyle>
          <a:p>
            <a:pPr>
              <a:defRPr/>
            </a:pPr>
            <a:fld id="{59DBD3BA-46DA-4736-914B-DEF4FC91A1EC}" type="slidenum">
              <a:rPr lang="en-US"/>
              <a:pPr>
                <a:defRPr/>
              </a:pPr>
              <a:t>‹#›</a:t>
            </a:fld>
            <a:endParaRPr lang="en-US" dirty="0"/>
          </a:p>
        </p:txBody>
      </p:sp>
    </p:spTree>
    <p:extLst>
      <p:ext uri="{BB962C8B-B14F-4D97-AF65-F5344CB8AC3E}">
        <p14:creationId xmlns:p14="http://schemas.microsoft.com/office/powerpoint/2010/main" val="3971703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6" name="TextBox 5"/>
          <p:cNvSpPr txBox="1">
            <a:spLocks noChangeArrowheads="1"/>
          </p:cNvSpPr>
          <p:nvPr/>
        </p:nvSpPr>
        <p:spPr bwMode="auto">
          <a:xfrm>
            <a:off x="2410884" y="647700"/>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0" fontAlgn="base" hangingPunct="0">
              <a:spcBef>
                <a:spcPct val="0"/>
              </a:spcBef>
              <a:spcAft>
                <a:spcPct val="0"/>
              </a:spcAft>
              <a:defRPr/>
            </a:pPr>
            <a:r>
              <a:rPr lang="en-US" sz="8000" dirty="0" smtClean="0">
                <a:solidFill>
                  <a:srgbClr val="A53010"/>
                </a:solidFill>
                <a:latin typeface="Arial" panose="020B0604020202020204" pitchFamily="34" charset="0"/>
              </a:rPr>
              <a:t>“</a:t>
            </a:r>
          </a:p>
        </p:txBody>
      </p:sp>
      <p:sp>
        <p:nvSpPr>
          <p:cNvPr id="7" name="TextBox 62"/>
          <p:cNvSpPr txBox="1">
            <a:spLocks noChangeArrowheads="1"/>
          </p:cNvSpPr>
          <p:nvPr/>
        </p:nvSpPr>
        <p:spPr bwMode="auto">
          <a:xfrm>
            <a:off x="10892367" y="2905125"/>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0" fontAlgn="base" hangingPunct="0">
              <a:spcBef>
                <a:spcPct val="0"/>
              </a:spcBef>
              <a:spcAft>
                <a:spcPct val="0"/>
              </a:spcAft>
              <a:defRPr/>
            </a:pPr>
            <a:r>
              <a:rPr lang="en-US" sz="8000" dirty="0" smtClean="0">
                <a:solidFill>
                  <a:srgbClr val="A53010"/>
                </a:solidFill>
                <a:latin typeface="Arial" panose="020B0604020202020204" pitchFamily="34" charset="0"/>
              </a:rPr>
              <a:t>”</a:t>
            </a:r>
          </a:p>
        </p:txBody>
      </p:sp>
      <p:sp>
        <p:nvSpPr>
          <p:cNvPr id="13" name="Title 1"/>
          <p:cNvSpPr>
            <a:spLocks noGrp="1"/>
          </p:cNvSpPr>
          <p:nvPr>
            <p:ph type="title"/>
          </p:nvPr>
        </p:nvSpPr>
        <p:spPr>
          <a:xfrm>
            <a:off x="2917498" y="609600"/>
            <a:ext cx="814611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887" y="4343400"/>
            <a:ext cx="8917723"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887" y="5181600"/>
            <a:ext cx="8917723"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8" name="Date Placeholder 4"/>
          <p:cNvSpPr>
            <a:spLocks noGrp="1"/>
          </p:cNvSpPr>
          <p:nvPr>
            <p:ph type="dt" sz="half" idx="14"/>
          </p:nvPr>
        </p:nvSpPr>
        <p:spPr/>
        <p:txBody>
          <a:bodyPr/>
          <a:lstStyle>
            <a:lvl1pPr>
              <a:defRPr/>
            </a:lvl1pPr>
          </a:lstStyle>
          <a:p>
            <a:pPr>
              <a:defRPr/>
            </a:pPr>
            <a:endParaRPr lang="en-US">
              <a:solidFill>
                <a:prstClr val="black">
                  <a:tint val="75000"/>
                </a:prstClr>
              </a:solidFill>
            </a:endParaRPr>
          </a:p>
        </p:txBody>
      </p:sp>
      <p:sp>
        <p:nvSpPr>
          <p:cNvPr id="9" name="Footer Placeholder 5"/>
          <p:cNvSpPr>
            <a:spLocks noGrp="1"/>
          </p:cNvSpPr>
          <p:nvPr>
            <p:ph type="ftr" sz="quarter" idx="15"/>
          </p:nvPr>
        </p:nvSpPr>
        <p:spPr/>
        <p:txBody>
          <a:bodyPr/>
          <a:lstStyle>
            <a:lvl1pPr>
              <a:defRPr/>
            </a:lvl1pPr>
          </a:lstStyle>
          <a:p>
            <a:pPr>
              <a:defRPr/>
            </a:pPr>
            <a:endParaRPr lang="en-US">
              <a:solidFill>
                <a:prstClr val="black">
                  <a:tint val="75000"/>
                </a:prstClr>
              </a:solidFill>
            </a:endParaRPr>
          </a:p>
        </p:txBody>
      </p:sp>
      <p:sp>
        <p:nvSpPr>
          <p:cNvPr id="10" name="Slide Number Placeholder 6"/>
          <p:cNvSpPr>
            <a:spLocks noGrp="1"/>
          </p:cNvSpPr>
          <p:nvPr>
            <p:ph type="sldNum" sz="quarter" idx="16"/>
          </p:nvPr>
        </p:nvSpPr>
        <p:spPr>
          <a:xfrm>
            <a:off x="681567" y="4983164"/>
            <a:ext cx="781051" cy="365125"/>
          </a:xfrm>
        </p:spPr>
        <p:txBody>
          <a:bodyPr/>
          <a:lstStyle>
            <a:lvl1pPr>
              <a:defRPr/>
            </a:lvl1pPr>
          </a:lstStyle>
          <a:p>
            <a:pPr>
              <a:defRPr/>
            </a:pPr>
            <a:fld id="{CDE12C10-C578-4051-9AF4-40F2C66001BF}" type="slidenum">
              <a:rPr lang="en-US"/>
              <a:pPr>
                <a:defRPr/>
              </a:pPr>
              <a:t>‹#›</a:t>
            </a:fld>
            <a:endParaRPr lang="en-US" dirty="0"/>
          </a:p>
        </p:txBody>
      </p:sp>
    </p:spTree>
    <p:extLst>
      <p:ext uri="{BB962C8B-B14F-4D97-AF65-F5344CB8AC3E}">
        <p14:creationId xmlns:p14="http://schemas.microsoft.com/office/powerpoint/2010/main" val="1527821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2" name="Title 1"/>
          <p:cNvSpPr>
            <a:spLocks noGrp="1"/>
          </p:cNvSpPr>
          <p:nvPr>
            <p:ph type="title"/>
          </p:nvPr>
        </p:nvSpPr>
        <p:spPr>
          <a:xfrm>
            <a:off x="2589888" y="627407"/>
            <a:ext cx="8789312"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888" y="4343400"/>
            <a:ext cx="8789313"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888" y="5181600"/>
            <a:ext cx="8789313"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4"/>
          </p:nvPr>
        </p:nvSpPr>
        <p:spPr/>
        <p:txBody>
          <a:bodyPr/>
          <a:lstStyle>
            <a:lvl1pPr>
              <a:defRPr/>
            </a:lvl1pPr>
          </a:lstStyle>
          <a:p>
            <a:pPr>
              <a:defRPr/>
            </a:pPr>
            <a:endParaRPr lang="en-US">
              <a:solidFill>
                <a:prstClr val="black">
                  <a:tint val="75000"/>
                </a:prstClr>
              </a:solidFill>
            </a:endParaRPr>
          </a:p>
        </p:txBody>
      </p:sp>
      <p:sp>
        <p:nvSpPr>
          <p:cNvPr id="7" name="Footer Placeholder 5"/>
          <p:cNvSpPr>
            <a:spLocks noGrp="1"/>
          </p:cNvSpPr>
          <p:nvPr>
            <p:ph type="ftr" sz="quarter" idx="15"/>
          </p:nvPr>
        </p:nvSpPr>
        <p:spPr/>
        <p:txBody>
          <a:bodyPr/>
          <a:lstStyle>
            <a:lvl1pPr>
              <a:defRPr/>
            </a:lvl1pPr>
          </a:lstStyle>
          <a:p>
            <a:pPr>
              <a:defRPr/>
            </a:pPr>
            <a:endParaRPr lang="en-US">
              <a:solidFill>
                <a:prstClr val="black">
                  <a:tint val="75000"/>
                </a:prstClr>
              </a:solidFill>
            </a:endParaRPr>
          </a:p>
        </p:txBody>
      </p:sp>
      <p:sp>
        <p:nvSpPr>
          <p:cNvPr id="8" name="Slide Number Placeholder 6"/>
          <p:cNvSpPr>
            <a:spLocks noGrp="1"/>
          </p:cNvSpPr>
          <p:nvPr>
            <p:ph type="sldNum" sz="quarter" idx="16"/>
          </p:nvPr>
        </p:nvSpPr>
        <p:spPr>
          <a:xfrm>
            <a:off x="681567" y="4983164"/>
            <a:ext cx="781051" cy="365125"/>
          </a:xfrm>
        </p:spPr>
        <p:txBody>
          <a:bodyPr/>
          <a:lstStyle>
            <a:lvl1pPr>
              <a:defRPr/>
            </a:lvl1pPr>
          </a:lstStyle>
          <a:p>
            <a:pPr>
              <a:defRPr/>
            </a:pPr>
            <a:fld id="{495638A2-B47D-4AF7-989B-D0E3DBCBB7C0}" type="slidenum">
              <a:rPr lang="en-US"/>
              <a:pPr>
                <a:defRPr/>
              </a:pPr>
              <a:t>‹#›</a:t>
            </a:fld>
            <a:endParaRPr lang="en-US" dirty="0"/>
          </a:p>
        </p:txBody>
      </p:sp>
    </p:spTree>
    <p:extLst>
      <p:ext uri="{BB962C8B-B14F-4D97-AF65-F5344CB8AC3E}">
        <p14:creationId xmlns:p14="http://schemas.microsoft.com/office/powerpoint/2010/main" val="1155665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E40BBA8-FF9C-4A9F-9684-8230E49180A8}" type="slidenum">
              <a:rPr lang="en-US"/>
              <a:pPr>
                <a:defRPr/>
              </a:pPr>
              <a:t>‹#›</a:t>
            </a:fld>
            <a:endParaRPr lang="en-US" dirty="0"/>
          </a:p>
        </p:txBody>
      </p:sp>
    </p:spTree>
    <p:extLst>
      <p:ext uri="{BB962C8B-B14F-4D97-AF65-F5344CB8AC3E}">
        <p14:creationId xmlns:p14="http://schemas.microsoft.com/office/powerpoint/2010/main" val="4163584818"/>
      </p:ext>
    </p:extLst>
  </p:cSld>
  <p:clrMapOvr>
    <a:masterClrMapping/>
  </p:clrMapOvr>
  <p:transition spd="med">
    <p:split orient="vert"/>
    <p:sndAc>
      <p:stSnd>
        <p:snd r:embed="rId1" name="chimes.wav"/>
      </p:stSnd>
    </p:sndAc>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2" name="Vertical Title 1"/>
          <p:cNvSpPr>
            <a:spLocks noGrp="1"/>
          </p:cNvSpPr>
          <p:nvPr>
            <p:ph type="title" orient="vert"/>
          </p:nvPr>
        </p:nvSpPr>
        <p:spPr>
          <a:xfrm>
            <a:off x="9171380" y="627407"/>
            <a:ext cx="2208176"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888" y="627407"/>
            <a:ext cx="6288464"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EACAC43-2077-48D7-97C5-E40E46DAD0CF}" type="slidenum">
              <a:rPr lang="en-US"/>
              <a:pPr>
                <a:defRPr/>
              </a:pPr>
              <a:t>‹#›</a:t>
            </a:fld>
            <a:endParaRPr lang="en-US" dirty="0"/>
          </a:p>
        </p:txBody>
      </p:sp>
    </p:spTree>
    <p:extLst>
      <p:ext uri="{BB962C8B-B14F-4D97-AF65-F5344CB8AC3E}">
        <p14:creationId xmlns:p14="http://schemas.microsoft.com/office/powerpoint/2010/main" val="1757375562"/>
      </p:ext>
    </p:extLst>
  </p:cSld>
  <p:clrMapOvr>
    <a:masterClrMapping/>
  </p:clrMapOvr>
  <p:transition spd="med">
    <p:split orient="vert"/>
    <p:sndAc>
      <p:stSnd>
        <p:snd r:embed="rId1" name="chimes.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2" name="Title 1"/>
          <p:cNvSpPr>
            <a:spLocks noGrp="1"/>
          </p:cNvSpPr>
          <p:nvPr>
            <p:ph type="title"/>
          </p:nvPr>
        </p:nvSpPr>
        <p:spPr>
          <a:xfrm>
            <a:off x="2593602" y="624110"/>
            <a:ext cx="87855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888" y="2133600"/>
            <a:ext cx="8789313"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4F3A873-729F-4870-97D7-6BE3AABF73DB}" type="slidenum">
              <a:rPr lang="en-US"/>
              <a:pPr>
                <a:defRPr/>
              </a:pPr>
              <a:t>‹#›</a:t>
            </a:fld>
            <a:endParaRPr lang="en-US" dirty="0"/>
          </a:p>
        </p:txBody>
      </p:sp>
    </p:spTree>
    <p:extLst>
      <p:ext uri="{BB962C8B-B14F-4D97-AF65-F5344CB8AC3E}">
        <p14:creationId xmlns:p14="http://schemas.microsoft.com/office/powerpoint/2010/main" val="2101437639"/>
      </p:ext>
    </p:extLst>
  </p:cSld>
  <p:clrMapOvr>
    <a:masterClrMapping/>
  </p:clrMapOvr>
  <p:transition spd="med">
    <p:split orient="vert"/>
    <p:sndAc>
      <p:stSnd>
        <p:snd r:embed="rId1" name="chimes.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2" name="Title 1"/>
          <p:cNvSpPr>
            <a:spLocks noGrp="1"/>
          </p:cNvSpPr>
          <p:nvPr>
            <p:ph type="title"/>
          </p:nvPr>
        </p:nvSpPr>
        <p:spPr>
          <a:xfrm>
            <a:off x="2589888" y="2074562"/>
            <a:ext cx="8789313"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888" y="3581400"/>
            <a:ext cx="8789313"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a:xfrm>
            <a:off x="681567" y="3244851"/>
            <a:ext cx="781051" cy="365125"/>
          </a:xfrm>
        </p:spPr>
        <p:txBody>
          <a:bodyPr/>
          <a:lstStyle>
            <a:lvl1pPr>
              <a:defRPr/>
            </a:lvl1pPr>
          </a:lstStyle>
          <a:p>
            <a:pPr>
              <a:defRPr/>
            </a:pPr>
            <a:fld id="{2D6113C9-B63A-46DE-9BAA-4ADD483567DD}" type="slidenum">
              <a:rPr lang="en-US"/>
              <a:pPr>
                <a:defRPr/>
              </a:pPr>
              <a:t>‹#›</a:t>
            </a:fld>
            <a:endParaRPr lang="en-US" dirty="0"/>
          </a:p>
        </p:txBody>
      </p:sp>
    </p:spTree>
    <p:extLst>
      <p:ext uri="{BB962C8B-B14F-4D97-AF65-F5344CB8AC3E}">
        <p14:creationId xmlns:p14="http://schemas.microsoft.com/office/powerpoint/2010/main" val="2802040585"/>
      </p:ext>
    </p:extLst>
  </p:cSld>
  <p:clrMapOvr>
    <a:masterClrMapping/>
  </p:clrMapOvr>
  <p:transition spd="med">
    <p:split orient="vert"/>
    <p:sndAc>
      <p:stSnd>
        <p:snd r:embed="rId1" name="chimes.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889" y="2136707"/>
            <a:ext cx="4263375"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16410" y="2136707"/>
            <a:ext cx="426279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7" name="Footer Placeholder 5"/>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784F334F-0E7D-4353-A150-C9DDA9FCCFB6}" type="slidenum">
              <a:rPr lang="en-US"/>
              <a:pPr>
                <a:defRPr/>
              </a:pPr>
              <a:t>‹#›</a:t>
            </a:fld>
            <a:endParaRPr lang="en-US" dirty="0"/>
          </a:p>
        </p:txBody>
      </p:sp>
    </p:spTree>
    <p:extLst>
      <p:ext uri="{BB962C8B-B14F-4D97-AF65-F5344CB8AC3E}">
        <p14:creationId xmlns:p14="http://schemas.microsoft.com/office/powerpoint/2010/main" val="253092923"/>
      </p:ext>
    </p:extLst>
  </p:cSld>
  <p:clrMapOvr>
    <a:masterClrMapping/>
  </p:clrMapOvr>
  <p:transition spd="med">
    <p:split orient="vert"/>
    <p:sndAc>
      <p:stSnd>
        <p:snd r:embed="rId1" name="chimes.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0469" y="2226626"/>
            <a:ext cx="383279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887" y="2802889"/>
            <a:ext cx="4263376"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1540" y="2223398"/>
            <a:ext cx="383098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11620" y="2799661"/>
            <a:ext cx="4260907"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9" name="Footer Placeholder 7"/>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11" name="Slide Number Placeholder 5"/>
          <p:cNvSpPr>
            <a:spLocks noGrp="1"/>
          </p:cNvSpPr>
          <p:nvPr>
            <p:ph type="sldNum" sz="quarter" idx="12"/>
          </p:nvPr>
        </p:nvSpPr>
        <p:spPr/>
        <p:txBody>
          <a:bodyPr/>
          <a:lstStyle>
            <a:lvl1pPr>
              <a:defRPr/>
            </a:lvl1pPr>
          </a:lstStyle>
          <a:p>
            <a:pPr>
              <a:defRPr/>
            </a:pPr>
            <a:fld id="{793DB8BD-8168-48B2-8262-C08BAE4B151F}" type="slidenum">
              <a:rPr lang="en-US"/>
              <a:pPr>
                <a:defRPr/>
              </a:pPr>
              <a:t>‹#›</a:t>
            </a:fld>
            <a:endParaRPr lang="en-US" dirty="0"/>
          </a:p>
        </p:txBody>
      </p:sp>
    </p:spTree>
    <p:extLst>
      <p:ext uri="{BB962C8B-B14F-4D97-AF65-F5344CB8AC3E}">
        <p14:creationId xmlns:p14="http://schemas.microsoft.com/office/powerpoint/2010/main" val="1873738385"/>
      </p:ext>
    </p:extLst>
  </p:cSld>
  <p:clrMapOvr>
    <a:masterClrMapping/>
  </p:clrMapOvr>
  <p:transition spd="med">
    <p:split orient="vert"/>
    <p:sndAc>
      <p:stSnd>
        <p:snd r:embed="rId1" name="chimes.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0" y="711200"/>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2" name="Title 1"/>
          <p:cNvSpPr>
            <a:spLocks noGrp="1"/>
          </p:cNvSpPr>
          <p:nvPr>
            <p:ph type="title"/>
          </p:nvPr>
        </p:nvSpPr>
        <p:spPr>
          <a:xfrm>
            <a:off x="2593600" y="624110"/>
            <a:ext cx="8785600" cy="1280890"/>
          </a:xfrm>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3"/>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4"/>
          <p:cNvSpPr>
            <a:spLocks noGrp="1"/>
          </p:cNvSpPr>
          <p:nvPr>
            <p:ph type="sldNum" sz="quarter" idx="12"/>
          </p:nvPr>
        </p:nvSpPr>
        <p:spPr/>
        <p:txBody>
          <a:bodyPr/>
          <a:lstStyle>
            <a:lvl1pPr>
              <a:defRPr/>
            </a:lvl1pPr>
          </a:lstStyle>
          <a:p>
            <a:pPr>
              <a:defRPr/>
            </a:pPr>
            <a:fld id="{FF719812-5D27-484E-BA9E-5CB4ED0B8699}" type="slidenum">
              <a:rPr lang="en-US"/>
              <a:pPr>
                <a:defRPr/>
              </a:pPr>
              <a:t>‹#›</a:t>
            </a:fld>
            <a:endParaRPr lang="en-US" dirty="0"/>
          </a:p>
        </p:txBody>
      </p:sp>
    </p:spTree>
    <p:extLst>
      <p:ext uri="{BB962C8B-B14F-4D97-AF65-F5344CB8AC3E}">
        <p14:creationId xmlns:p14="http://schemas.microsoft.com/office/powerpoint/2010/main" val="2123046960"/>
      </p:ext>
    </p:extLst>
  </p:cSld>
  <p:clrMapOvr>
    <a:masterClrMapping/>
  </p:clrMapOvr>
  <p:transition spd="med">
    <p:split orient="vert"/>
    <p:sndAc>
      <p:stSnd>
        <p:snd r:embed="rId1" name="chimes.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0" y="711200"/>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3" name="Date Placeholder 1"/>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2"/>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3"/>
          <p:cNvSpPr>
            <a:spLocks noGrp="1"/>
          </p:cNvSpPr>
          <p:nvPr>
            <p:ph type="sldNum" sz="quarter" idx="12"/>
          </p:nvPr>
        </p:nvSpPr>
        <p:spPr/>
        <p:txBody>
          <a:bodyPr/>
          <a:lstStyle>
            <a:lvl1pPr>
              <a:defRPr/>
            </a:lvl1pPr>
          </a:lstStyle>
          <a:p>
            <a:pPr>
              <a:defRPr/>
            </a:pPr>
            <a:fld id="{3F441E89-2786-4FAB-8238-6FD06522D9F3}" type="slidenum">
              <a:rPr lang="en-US"/>
              <a:pPr>
                <a:defRPr/>
              </a:pPr>
              <a:t>‹#›</a:t>
            </a:fld>
            <a:endParaRPr lang="en-US" dirty="0"/>
          </a:p>
        </p:txBody>
      </p:sp>
    </p:spTree>
    <p:extLst>
      <p:ext uri="{BB962C8B-B14F-4D97-AF65-F5344CB8AC3E}">
        <p14:creationId xmlns:p14="http://schemas.microsoft.com/office/powerpoint/2010/main" val="1372098275"/>
      </p:ext>
    </p:extLst>
  </p:cSld>
  <p:clrMapOvr>
    <a:masterClrMapping/>
  </p:clrMapOvr>
  <p:transition spd="med">
    <p:split orient="vert"/>
    <p:sndAc>
      <p:stSnd>
        <p:snd r:embed="rId1" name="chimes.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2" name="Title 1"/>
          <p:cNvSpPr>
            <a:spLocks noGrp="1"/>
          </p:cNvSpPr>
          <p:nvPr>
            <p:ph type="title"/>
          </p:nvPr>
        </p:nvSpPr>
        <p:spPr>
          <a:xfrm>
            <a:off x="2589887" y="446088"/>
            <a:ext cx="3506112"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4659" y="446090"/>
            <a:ext cx="5054541"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887" y="1598613"/>
            <a:ext cx="3506112"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7" name="Footer Placeholder 5"/>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8" name="Slide Number Placeholder 6"/>
          <p:cNvSpPr>
            <a:spLocks noGrp="1"/>
          </p:cNvSpPr>
          <p:nvPr>
            <p:ph type="sldNum" sz="quarter" idx="12"/>
          </p:nvPr>
        </p:nvSpPr>
        <p:spPr/>
        <p:txBody>
          <a:bodyPr/>
          <a:lstStyle>
            <a:lvl1pPr>
              <a:defRPr/>
            </a:lvl1pPr>
          </a:lstStyle>
          <a:p>
            <a:pPr>
              <a:defRPr/>
            </a:pPr>
            <a:fld id="{1D68F70B-7C2A-4B43-8668-D4C8E1EEFA64}" type="slidenum">
              <a:rPr lang="en-US"/>
              <a:pPr>
                <a:defRPr/>
              </a:pPr>
              <a:t>‹#›</a:t>
            </a:fld>
            <a:endParaRPr lang="en-US" dirty="0"/>
          </a:p>
        </p:txBody>
      </p:sp>
    </p:spTree>
    <p:extLst>
      <p:ext uri="{BB962C8B-B14F-4D97-AF65-F5344CB8AC3E}">
        <p14:creationId xmlns:p14="http://schemas.microsoft.com/office/powerpoint/2010/main" val="100499715"/>
      </p:ext>
    </p:extLst>
  </p:cSld>
  <p:clrMapOvr>
    <a:masterClrMapping/>
  </p:clrMapOvr>
  <p:transition spd="med">
    <p:split orient="vert"/>
    <p:sndAc>
      <p:stSnd>
        <p:snd r:embed="rId1" name="chimes.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2" name="Title 1"/>
          <p:cNvSpPr>
            <a:spLocks noGrp="1"/>
          </p:cNvSpPr>
          <p:nvPr>
            <p:ph type="title"/>
          </p:nvPr>
        </p:nvSpPr>
        <p:spPr>
          <a:xfrm>
            <a:off x="2589888" y="4800600"/>
            <a:ext cx="8789313"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888" y="634965"/>
            <a:ext cx="8789313"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2589888" y="5367338"/>
            <a:ext cx="8789313"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7" name="Footer Placeholder 5"/>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8" name="Slide Number Placeholder 6"/>
          <p:cNvSpPr>
            <a:spLocks noGrp="1"/>
          </p:cNvSpPr>
          <p:nvPr>
            <p:ph type="sldNum" sz="quarter" idx="12"/>
          </p:nvPr>
        </p:nvSpPr>
        <p:spPr>
          <a:xfrm>
            <a:off x="681567" y="4983164"/>
            <a:ext cx="781051" cy="365125"/>
          </a:xfrm>
        </p:spPr>
        <p:txBody>
          <a:bodyPr/>
          <a:lstStyle>
            <a:lvl1pPr>
              <a:defRPr/>
            </a:lvl1pPr>
          </a:lstStyle>
          <a:p>
            <a:pPr>
              <a:defRPr/>
            </a:pPr>
            <a:fld id="{36E26236-4F19-4691-867C-DE9974CD979B}" type="slidenum">
              <a:rPr lang="en-US"/>
              <a:pPr>
                <a:defRPr/>
              </a:pPr>
              <a:t>‹#›</a:t>
            </a:fld>
            <a:endParaRPr lang="en-US" dirty="0"/>
          </a:p>
        </p:txBody>
      </p:sp>
    </p:spTree>
    <p:extLst>
      <p:ext uri="{BB962C8B-B14F-4D97-AF65-F5344CB8AC3E}">
        <p14:creationId xmlns:p14="http://schemas.microsoft.com/office/powerpoint/2010/main" val="3822842409"/>
      </p:ext>
    </p:extLst>
  </p:cSld>
  <p:clrMapOvr>
    <a:masterClrMapping/>
  </p:clrMapOvr>
  <p:transition spd="med">
    <p:split orient="vert"/>
    <p:sndAc>
      <p:stSnd>
        <p:snd r:embed="rId1" name="chimes.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audio" Target="../media/audio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28601"/>
            <a:ext cx="2641600" cy="6638925"/>
            <a:chOff x="2487613" y="285750"/>
            <a:chExt cx="2428875" cy="5654676"/>
          </a:xfrm>
        </p:grpSpPr>
        <p:sp>
          <p:nvSpPr>
            <p:cNvPr id="1046" name="Freeform 11"/>
            <p:cNvSpPr>
              <a:spLocks/>
            </p:cNvSpPr>
            <p:nvPr/>
          </p:nvSpPr>
          <p:spPr bwMode="auto">
            <a:xfrm>
              <a:off x="2487613" y="2284413"/>
              <a:ext cx="85725" cy="533400"/>
            </a:xfrm>
            <a:custGeom>
              <a:avLst/>
              <a:gdLst>
                <a:gd name="T0" fmla="*/ 2147483646 w 22"/>
                <a:gd name="T1" fmla="*/ 2147483646 h 136"/>
                <a:gd name="T2" fmla="*/ 2147483646 w 22"/>
                <a:gd name="T3" fmla="*/ 2147483646 h 136"/>
                <a:gd name="T4" fmla="*/ 0 w 22"/>
                <a:gd name="T5" fmla="*/ 0 h 136"/>
                <a:gd name="T6" fmla="*/ 0 w 22"/>
                <a:gd name="T7" fmla="*/ 2147483646 h 136"/>
                <a:gd name="T8" fmla="*/ 2147483646 w 22"/>
                <a:gd name="T9" fmla="*/ 2147483646 h 136"/>
                <a:gd name="T10" fmla="*/ 2147483646 w 22"/>
                <a:gd name="T11" fmla="*/ 214748364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1047" name="Freeform 12"/>
            <p:cNvSpPr>
              <a:spLocks/>
            </p:cNvSpPr>
            <p:nvPr/>
          </p:nvSpPr>
          <p:spPr bwMode="auto">
            <a:xfrm>
              <a:off x="2597151" y="2779713"/>
              <a:ext cx="550863" cy="1978025"/>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2147483646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1048" name="Freeform 13"/>
            <p:cNvSpPr>
              <a:spLocks/>
            </p:cNvSpPr>
            <p:nvPr/>
          </p:nvSpPr>
          <p:spPr bwMode="auto">
            <a:xfrm>
              <a:off x="3175001" y="4730750"/>
              <a:ext cx="519113" cy="1209675"/>
            </a:xfrm>
            <a:custGeom>
              <a:avLst/>
              <a:gdLst>
                <a:gd name="T0" fmla="*/ 2147483646 w 132"/>
                <a:gd name="T1" fmla="*/ 2147483646 h 308"/>
                <a:gd name="T2" fmla="*/ 0 w 132"/>
                <a:gd name="T3" fmla="*/ 0 h 308"/>
                <a:gd name="T4" fmla="*/ 0 w 132"/>
                <a:gd name="T5" fmla="*/ 2147483646 h 308"/>
                <a:gd name="T6" fmla="*/ 2147483646 w 132"/>
                <a:gd name="T7" fmla="*/ 2147483646 h 308"/>
                <a:gd name="T8" fmla="*/ 2147483646 w 132"/>
                <a:gd name="T9" fmla="*/ 2147483646 h 308"/>
                <a:gd name="T10" fmla="*/ 2147483646 w 132"/>
                <a:gd name="T11" fmla="*/ 2147483646 h 308"/>
                <a:gd name="T12" fmla="*/ 2147483646 w 132"/>
                <a:gd name="T13" fmla="*/ 2147483646 h 308"/>
                <a:gd name="T14" fmla="*/ 2147483646 w 132"/>
                <a:gd name="T15" fmla="*/ 2147483646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1049" name="Freeform 14"/>
            <p:cNvSpPr>
              <a:spLocks/>
            </p:cNvSpPr>
            <p:nvPr/>
          </p:nvSpPr>
          <p:spPr bwMode="auto">
            <a:xfrm>
              <a:off x="3305176" y="5630863"/>
              <a:ext cx="146050" cy="309563"/>
            </a:xfrm>
            <a:custGeom>
              <a:avLst/>
              <a:gdLst>
                <a:gd name="T0" fmla="*/ 2147483646 w 37"/>
                <a:gd name="T1" fmla="*/ 2147483646 h 79"/>
                <a:gd name="T2" fmla="*/ 2147483646 w 37"/>
                <a:gd name="T3" fmla="*/ 2147483646 h 79"/>
                <a:gd name="T4" fmla="*/ 0 w 37"/>
                <a:gd name="T5" fmla="*/ 0 h 79"/>
                <a:gd name="T6" fmla="*/ 2147483646 w 37"/>
                <a:gd name="T7" fmla="*/ 2147483646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1050" name="Freeform 15"/>
            <p:cNvSpPr>
              <a:spLocks/>
            </p:cNvSpPr>
            <p:nvPr/>
          </p:nvSpPr>
          <p:spPr bwMode="auto">
            <a:xfrm>
              <a:off x="2573338" y="2817813"/>
              <a:ext cx="700088" cy="2835275"/>
            </a:xfrm>
            <a:custGeom>
              <a:avLst/>
              <a:gdLst>
                <a:gd name="T0" fmla="*/ 2147483646 w 178"/>
                <a:gd name="T1" fmla="*/ 2147483646 h 722"/>
                <a:gd name="T2" fmla="*/ 2147483646 w 178"/>
                <a:gd name="T3" fmla="*/ 2147483646 h 722"/>
                <a:gd name="T4" fmla="*/ 2147483646 w 178"/>
                <a:gd name="T5" fmla="*/ 2147483646 h 722"/>
                <a:gd name="T6" fmla="*/ 2147483646 w 178"/>
                <a:gd name="T7" fmla="*/ 2147483646 h 722"/>
                <a:gd name="T8" fmla="*/ 0 w 178"/>
                <a:gd name="T9" fmla="*/ 0 h 722"/>
                <a:gd name="T10" fmla="*/ 2147483646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1051" name="Freeform 16"/>
            <p:cNvSpPr>
              <a:spLocks/>
            </p:cNvSpPr>
            <p:nvPr/>
          </p:nvSpPr>
          <p:spPr bwMode="auto">
            <a:xfrm>
              <a:off x="2506663" y="285750"/>
              <a:ext cx="90488" cy="2493963"/>
            </a:xfrm>
            <a:custGeom>
              <a:avLst/>
              <a:gdLst>
                <a:gd name="T0" fmla="*/ 2147483646 w 23"/>
                <a:gd name="T1" fmla="*/ 2147483646 h 635"/>
                <a:gd name="T2" fmla="*/ 2147483646 w 23"/>
                <a:gd name="T3" fmla="*/ 2147483646 h 635"/>
                <a:gd name="T4" fmla="*/ 2147483646 w 23"/>
                <a:gd name="T5" fmla="*/ 2147483646 h 635"/>
                <a:gd name="T6" fmla="*/ 2147483646 w 23"/>
                <a:gd name="T7" fmla="*/ 2147483646 h 635"/>
                <a:gd name="T8" fmla="*/ 2147483646 w 23"/>
                <a:gd name="T9" fmla="*/ 2147483646 h 635"/>
                <a:gd name="T10" fmla="*/ 2147483646 w 23"/>
                <a:gd name="T11" fmla="*/ 2147483646 h 635"/>
                <a:gd name="T12" fmla="*/ 2147483646 w 23"/>
                <a:gd name="T13" fmla="*/ 0 h 635"/>
                <a:gd name="T14" fmla="*/ 2147483646 w 23"/>
                <a:gd name="T15" fmla="*/ 0 h 635"/>
                <a:gd name="T16" fmla="*/ 2147483646 w 23"/>
                <a:gd name="T17" fmla="*/ 2147483646 h 635"/>
                <a:gd name="T18" fmla="*/ 2147483646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1052" name="Freeform 17"/>
            <p:cNvSpPr>
              <a:spLocks/>
            </p:cNvSpPr>
            <p:nvPr/>
          </p:nvSpPr>
          <p:spPr bwMode="auto">
            <a:xfrm>
              <a:off x="2554288" y="2598738"/>
              <a:ext cx="66675" cy="420688"/>
            </a:xfrm>
            <a:custGeom>
              <a:avLst/>
              <a:gdLst>
                <a:gd name="T0" fmla="*/ 0 w 17"/>
                <a:gd name="T1" fmla="*/ 0 h 107"/>
                <a:gd name="T2" fmla="*/ 2147483646 w 17"/>
                <a:gd name="T3" fmla="*/ 2147483646 h 107"/>
                <a:gd name="T4" fmla="*/ 2147483646 w 17"/>
                <a:gd name="T5" fmla="*/ 2147483646 h 107"/>
                <a:gd name="T6" fmla="*/ 2147483646 w 17"/>
                <a:gd name="T7" fmla="*/ 2147483646 h 107"/>
                <a:gd name="T8" fmla="*/ 2147483646 w 17"/>
                <a:gd name="T9" fmla="*/ 2147483646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1053" name="Freeform 18"/>
            <p:cNvSpPr>
              <a:spLocks/>
            </p:cNvSpPr>
            <p:nvPr/>
          </p:nvSpPr>
          <p:spPr bwMode="auto">
            <a:xfrm>
              <a:off x="3143251" y="4757738"/>
              <a:ext cx="161925" cy="873125"/>
            </a:xfrm>
            <a:custGeom>
              <a:avLst/>
              <a:gdLst>
                <a:gd name="T0" fmla="*/ 0 w 41"/>
                <a:gd name="T1" fmla="*/ 0 h 222"/>
                <a:gd name="T2" fmla="*/ 2147483646 w 41"/>
                <a:gd name="T3" fmla="*/ 2147483646 h 222"/>
                <a:gd name="T4" fmla="*/ 2147483646 w 41"/>
                <a:gd name="T5" fmla="*/ 2147483646 h 222"/>
                <a:gd name="T6" fmla="*/ 2147483646 w 41"/>
                <a:gd name="T7" fmla="*/ 2147483646 h 222"/>
                <a:gd name="T8" fmla="*/ 2147483646 w 41"/>
                <a:gd name="T9" fmla="*/ 2147483646 h 222"/>
                <a:gd name="T10" fmla="*/ 2147483646 w 41"/>
                <a:gd name="T11" fmla="*/ 2147483646 h 222"/>
                <a:gd name="T12" fmla="*/ 2147483646 w 41"/>
                <a:gd name="T13" fmla="*/ 2147483646 h 222"/>
                <a:gd name="T14" fmla="*/ 2147483646 w 41"/>
                <a:gd name="T15" fmla="*/ 2147483646 h 222"/>
                <a:gd name="T16" fmla="*/ 2147483646 w 41"/>
                <a:gd name="T17" fmla="*/ 2147483646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1054" name="Freeform 19"/>
            <p:cNvSpPr>
              <a:spLocks/>
            </p:cNvSpPr>
            <p:nvPr/>
          </p:nvSpPr>
          <p:spPr bwMode="auto">
            <a:xfrm>
              <a:off x="3148013" y="1282700"/>
              <a:ext cx="1768475" cy="3448050"/>
            </a:xfrm>
            <a:custGeom>
              <a:avLst/>
              <a:gdLst>
                <a:gd name="T0" fmla="*/ 2147483646 w 450"/>
                <a:gd name="T1" fmla="*/ 2147483646 h 878"/>
                <a:gd name="T2" fmla="*/ 2147483646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2147483646 h 878"/>
                <a:gd name="T12" fmla="*/ 2147483646 w 450"/>
                <a:gd name="T13" fmla="*/ 2147483646 h 878"/>
                <a:gd name="T14" fmla="*/ 2147483646 w 450"/>
                <a:gd name="T15" fmla="*/ 0 h 878"/>
                <a:gd name="T16" fmla="*/ 2147483646 w 450"/>
                <a:gd name="T17" fmla="*/ 2147483646 h 878"/>
                <a:gd name="T18" fmla="*/ 2147483646 w 450"/>
                <a:gd name="T19" fmla="*/ 2147483646 h 878"/>
                <a:gd name="T20" fmla="*/ 2147483646 w 450"/>
                <a:gd name="T21" fmla="*/ 2147483646 h 878"/>
                <a:gd name="T22" fmla="*/ 2147483646 w 450"/>
                <a:gd name="T23" fmla="*/ 2147483646 h 878"/>
                <a:gd name="T24" fmla="*/ 2147483646 w 450"/>
                <a:gd name="T25" fmla="*/ 2147483646 h 878"/>
                <a:gd name="T26" fmla="*/ 0 w 450"/>
                <a:gd name="T27" fmla="*/ 2147483646 h 878"/>
                <a:gd name="T28" fmla="*/ 0 w 450"/>
                <a:gd name="T29" fmla="*/ 2147483646 h 878"/>
                <a:gd name="T30" fmla="*/ 2147483646 w 450"/>
                <a:gd name="T31" fmla="*/ 2147483646 h 878"/>
                <a:gd name="T32" fmla="*/ 2147483646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1055" name="Freeform 20"/>
            <p:cNvSpPr>
              <a:spLocks/>
            </p:cNvSpPr>
            <p:nvPr/>
          </p:nvSpPr>
          <p:spPr bwMode="auto">
            <a:xfrm>
              <a:off x="3273426" y="5653088"/>
              <a:ext cx="138113" cy="287338"/>
            </a:xfrm>
            <a:custGeom>
              <a:avLst/>
              <a:gdLst>
                <a:gd name="T0" fmla="*/ 0 w 35"/>
                <a:gd name="T1" fmla="*/ 0 h 73"/>
                <a:gd name="T2" fmla="*/ 2147483646 w 35"/>
                <a:gd name="T3" fmla="*/ 2147483646 h 73"/>
                <a:gd name="T4" fmla="*/ 2147483646 w 35"/>
                <a:gd name="T5" fmla="*/ 2147483646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1056" name="Freeform 21"/>
            <p:cNvSpPr>
              <a:spLocks/>
            </p:cNvSpPr>
            <p:nvPr/>
          </p:nvSpPr>
          <p:spPr bwMode="auto">
            <a:xfrm>
              <a:off x="3143251" y="4656138"/>
              <a:ext cx="31750" cy="188913"/>
            </a:xfrm>
            <a:custGeom>
              <a:avLst/>
              <a:gdLst>
                <a:gd name="T0" fmla="*/ 2147483646 w 8"/>
                <a:gd name="T1" fmla="*/ 2147483646 h 48"/>
                <a:gd name="T2" fmla="*/ 2147483646 w 8"/>
                <a:gd name="T3" fmla="*/ 2147483646 h 48"/>
                <a:gd name="T4" fmla="*/ 2147483646 w 8"/>
                <a:gd name="T5" fmla="*/ 2147483646 h 48"/>
                <a:gd name="T6" fmla="*/ 2147483646 w 8"/>
                <a:gd name="T7" fmla="*/ 0 h 48"/>
                <a:gd name="T8" fmla="*/ 0 w 8"/>
                <a:gd name="T9" fmla="*/ 2147483646 h 48"/>
                <a:gd name="T10" fmla="*/ 2147483646 w 8"/>
                <a:gd name="T11" fmla="*/ 2147483646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1057" name="Freeform 22"/>
            <p:cNvSpPr>
              <a:spLocks/>
            </p:cNvSpPr>
            <p:nvPr/>
          </p:nvSpPr>
          <p:spPr bwMode="auto">
            <a:xfrm>
              <a:off x="3211513" y="5410200"/>
              <a:ext cx="203200" cy="530225"/>
            </a:xfrm>
            <a:custGeom>
              <a:avLst/>
              <a:gdLst>
                <a:gd name="T0" fmla="*/ 2147483646 w 52"/>
                <a:gd name="T1" fmla="*/ 2147483646 h 135"/>
                <a:gd name="T2" fmla="*/ 0 w 52"/>
                <a:gd name="T3" fmla="*/ 0 h 135"/>
                <a:gd name="T4" fmla="*/ 2147483646 w 52"/>
                <a:gd name="T5" fmla="*/ 2147483646 h 135"/>
                <a:gd name="T6" fmla="*/ 2147483646 w 52"/>
                <a:gd name="T7" fmla="*/ 2147483646 h 135"/>
                <a:gd name="T8" fmla="*/ 2147483646 w 52"/>
                <a:gd name="T9" fmla="*/ 2147483646 h 135"/>
                <a:gd name="T10" fmla="*/ 2147483646 w 52"/>
                <a:gd name="T11" fmla="*/ 2147483646 h 135"/>
                <a:gd name="T12" fmla="*/ 2147483646 w 52"/>
                <a:gd name="T13" fmla="*/ 2147483646 h 135"/>
                <a:gd name="T14" fmla="*/ 2147483646 w 52"/>
                <a:gd name="T15" fmla="*/ 2147483646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grpSp>
      <p:grpSp>
        <p:nvGrpSpPr>
          <p:cNvPr id="1027" name="Group 48"/>
          <p:cNvGrpSpPr>
            <a:grpSpLocks/>
          </p:cNvGrpSpPr>
          <p:nvPr/>
        </p:nvGrpSpPr>
        <p:grpSpPr bwMode="auto">
          <a:xfrm>
            <a:off x="27518" y="0"/>
            <a:ext cx="2603500" cy="6853238"/>
            <a:chOff x="6627813" y="195717"/>
            <a:chExt cx="1952625" cy="5678034"/>
          </a:xfrm>
        </p:grpSpPr>
        <p:sp>
          <p:nvSpPr>
            <p:cNvPr id="1034" name="Freeform 27"/>
            <p:cNvSpPr>
              <a:spLocks/>
            </p:cNvSpPr>
            <p:nvPr/>
          </p:nvSpPr>
          <p:spPr bwMode="auto">
            <a:xfrm>
              <a:off x="6627813" y="195717"/>
              <a:ext cx="409575" cy="3646488"/>
            </a:xfrm>
            <a:custGeom>
              <a:avLst/>
              <a:gdLst>
                <a:gd name="T0" fmla="*/ 2147483646 w 103"/>
                <a:gd name="T1" fmla="*/ 2147483646 h 920"/>
                <a:gd name="T2" fmla="*/ 2147483646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2147483646 w 103"/>
                <a:gd name="T17" fmla="*/ 2147483646 h 920"/>
                <a:gd name="T18" fmla="*/ 2147483646 w 103"/>
                <a:gd name="T19" fmla="*/ 2147483646 h 920"/>
                <a:gd name="T20" fmla="*/ 2147483646 w 103"/>
                <a:gd name="T21" fmla="*/ 2147483646 h 920"/>
                <a:gd name="T22" fmla="*/ 2147483646 w 103"/>
                <a:gd name="T23" fmla="*/ 0 h 920"/>
                <a:gd name="T24" fmla="*/ 0 w 103"/>
                <a:gd name="T25" fmla="*/ 0 h 920"/>
                <a:gd name="T26" fmla="*/ 2147483646 w 103"/>
                <a:gd name="T27" fmla="*/ 2147483646 h 920"/>
                <a:gd name="T28" fmla="*/ 21474836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1035" name="Freeform 28"/>
            <p:cNvSpPr>
              <a:spLocks/>
            </p:cNvSpPr>
            <p:nvPr/>
          </p:nvSpPr>
          <p:spPr bwMode="auto">
            <a:xfrm>
              <a:off x="7061201" y="3771900"/>
              <a:ext cx="350838" cy="1309688"/>
            </a:xfrm>
            <a:custGeom>
              <a:avLst/>
              <a:gdLst>
                <a:gd name="T0" fmla="*/ 2147483646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147483646 w 88"/>
                <a:gd name="T13" fmla="*/ 2147483646 h 330"/>
                <a:gd name="T14" fmla="*/ 2147483646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1036" name="Freeform 29"/>
            <p:cNvSpPr>
              <a:spLocks/>
            </p:cNvSpPr>
            <p:nvPr/>
          </p:nvSpPr>
          <p:spPr bwMode="auto">
            <a:xfrm>
              <a:off x="7439026" y="5053013"/>
              <a:ext cx="357188" cy="820738"/>
            </a:xfrm>
            <a:custGeom>
              <a:avLst/>
              <a:gdLst>
                <a:gd name="T0" fmla="*/ 2147483646 w 90"/>
                <a:gd name="T1" fmla="*/ 2147483646 h 207"/>
                <a:gd name="T2" fmla="*/ 0 w 90"/>
                <a:gd name="T3" fmla="*/ 0 h 207"/>
                <a:gd name="T4" fmla="*/ 2147483646 w 90"/>
                <a:gd name="T5" fmla="*/ 2147483646 h 207"/>
                <a:gd name="T6" fmla="*/ 2147483646 w 90"/>
                <a:gd name="T7" fmla="*/ 2147483646 h 207"/>
                <a:gd name="T8" fmla="*/ 2147483646 w 90"/>
                <a:gd name="T9" fmla="*/ 2147483646 h 207"/>
                <a:gd name="T10" fmla="*/ 2147483646 w 90"/>
                <a:gd name="T11" fmla="*/ 2147483646 h 207"/>
                <a:gd name="T12" fmla="*/ 2147483646 w 90"/>
                <a:gd name="T13" fmla="*/ 2147483646 h 207"/>
                <a:gd name="T14" fmla="*/ 2147483646 w 90"/>
                <a:gd name="T15" fmla="*/ 214748364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1037" name="Freeform 30"/>
            <p:cNvSpPr>
              <a:spLocks/>
            </p:cNvSpPr>
            <p:nvPr/>
          </p:nvSpPr>
          <p:spPr bwMode="auto">
            <a:xfrm>
              <a:off x="7037388" y="3811588"/>
              <a:ext cx="457200" cy="1852613"/>
            </a:xfrm>
            <a:custGeom>
              <a:avLst/>
              <a:gdLst>
                <a:gd name="T0" fmla="*/ 2147483646 w 115"/>
                <a:gd name="T1" fmla="*/ 2147483646 h 467"/>
                <a:gd name="T2" fmla="*/ 2147483646 w 115"/>
                <a:gd name="T3" fmla="*/ 2147483646 h 467"/>
                <a:gd name="T4" fmla="*/ 2147483646 w 115"/>
                <a:gd name="T5" fmla="*/ 2147483646 h 467"/>
                <a:gd name="T6" fmla="*/ 2147483646 w 115"/>
                <a:gd name="T7" fmla="*/ 2147483646 h 467"/>
                <a:gd name="T8" fmla="*/ 0 w 115"/>
                <a:gd name="T9" fmla="*/ 0 h 467"/>
                <a:gd name="T10" fmla="*/ 2147483646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1038" name="Freeform 31"/>
            <p:cNvSpPr>
              <a:spLocks/>
            </p:cNvSpPr>
            <p:nvPr/>
          </p:nvSpPr>
          <p:spPr bwMode="auto">
            <a:xfrm>
              <a:off x="6992938" y="1263650"/>
              <a:ext cx="144463" cy="2508250"/>
            </a:xfrm>
            <a:custGeom>
              <a:avLst/>
              <a:gdLst>
                <a:gd name="T0" fmla="*/ 2147483646 w 36"/>
                <a:gd name="T1" fmla="*/ 2147483646 h 633"/>
                <a:gd name="T2" fmla="*/ 2147483646 w 36"/>
                <a:gd name="T3" fmla="*/ 2147483646 h 633"/>
                <a:gd name="T4" fmla="*/ 2147483646 w 36"/>
                <a:gd name="T5" fmla="*/ 2147483646 h 633"/>
                <a:gd name="T6" fmla="*/ 2147483646 w 36"/>
                <a:gd name="T7" fmla="*/ 2147483646 h 633"/>
                <a:gd name="T8" fmla="*/ 2147483646 w 36"/>
                <a:gd name="T9" fmla="*/ 2147483646 h 633"/>
                <a:gd name="T10" fmla="*/ 2147483646 w 36"/>
                <a:gd name="T11" fmla="*/ 0 h 633"/>
                <a:gd name="T12" fmla="*/ 2147483646 w 36"/>
                <a:gd name="T13" fmla="*/ 0 h 633"/>
                <a:gd name="T14" fmla="*/ 2147483646 w 36"/>
                <a:gd name="T15" fmla="*/ 2147483646 h 633"/>
                <a:gd name="T16" fmla="*/ 2147483646 w 36"/>
                <a:gd name="T17" fmla="*/ 2147483646 h 633"/>
                <a:gd name="T18" fmla="*/ 2147483646 w 36"/>
                <a:gd name="T19" fmla="*/ 2147483646 h 633"/>
                <a:gd name="T20" fmla="*/ 2147483646 w 36"/>
                <a:gd name="T21" fmla="*/ 2147483646 h 633"/>
                <a:gd name="T22" fmla="*/ 2147483646 w 36"/>
                <a:gd name="T23" fmla="*/ 2147483646 h 633"/>
                <a:gd name="T24" fmla="*/ 2147483646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1039" name="Freeform 32"/>
            <p:cNvSpPr>
              <a:spLocks/>
            </p:cNvSpPr>
            <p:nvPr/>
          </p:nvSpPr>
          <p:spPr bwMode="auto">
            <a:xfrm>
              <a:off x="7526338" y="5640388"/>
              <a:ext cx="111125" cy="233363"/>
            </a:xfrm>
            <a:custGeom>
              <a:avLst/>
              <a:gdLst>
                <a:gd name="T0" fmla="*/ 2147483646 w 28"/>
                <a:gd name="T1" fmla="*/ 2147483646 h 59"/>
                <a:gd name="T2" fmla="*/ 2147483646 w 28"/>
                <a:gd name="T3" fmla="*/ 2147483646 h 59"/>
                <a:gd name="T4" fmla="*/ 0 w 28"/>
                <a:gd name="T5" fmla="*/ 0 h 59"/>
                <a:gd name="T6" fmla="*/ 2147483646 w 28"/>
                <a:gd name="T7" fmla="*/ 2147483646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1040" name="Freeform 33"/>
            <p:cNvSpPr>
              <a:spLocks/>
            </p:cNvSpPr>
            <p:nvPr/>
          </p:nvSpPr>
          <p:spPr bwMode="auto">
            <a:xfrm>
              <a:off x="7021513" y="3598863"/>
              <a:ext cx="68263" cy="423863"/>
            </a:xfrm>
            <a:custGeom>
              <a:avLst/>
              <a:gdLst>
                <a:gd name="T0" fmla="*/ 2147483646 w 17"/>
                <a:gd name="T1" fmla="*/ 2147483646 h 107"/>
                <a:gd name="T2" fmla="*/ 2147483646 w 17"/>
                <a:gd name="T3" fmla="*/ 2147483646 h 107"/>
                <a:gd name="T4" fmla="*/ 2147483646 w 17"/>
                <a:gd name="T5" fmla="*/ 2147483646 h 107"/>
                <a:gd name="T6" fmla="*/ 2147483646 w 17"/>
                <a:gd name="T7" fmla="*/ 2147483646 h 107"/>
                <a:gd name="T8" fmla="*/ 0 w 17"/>
                <a:gd name="T9" fmla="*/ 0 h 107"/>
                <a:gd name="T10" fmla="*/ 0 w 17"/>
                <a:gd name="T11" fmla="*/ 2147483646 h 107"/>
                <a:gd name="T12" fmla="*/ 2147483646 w 17"/>
                <a:gd name="T13" fmla="*/ 2147483646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1041" name="Freeform 34"/>
            <p:cNvSpPr>
              <a:spLocks/>
            </p:cNvSpPr>
            <p:nvPr/>
          </p:nvSpPr>
          <p:spPr bwMode="auto">
            <a:xfrm>
              <a:off x="7412038" y="2801938"/>
              <a:ext cx="1168400" cy="2251075"/>
            </a:xfrm>
            <a:custGeom>
              <a:avLst/>
              <a:gdLst>
                <a:gd name="T0" fmla="*/ 2147483646 w 294"/>
                <a:gd name="T1" fmla="*/ 2147483646 h 568"/>
                <a:gd name="T2" fmla="*/ 2147483646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2147483646 h 568"/>
                <a:gd name="T12" fmla="*/ 2147483646 w 294"/>
                <a:gd name="T13" fmla="*/ 0 h 568"/>
                <a:gd name="T14" fmla="*/ 2147483646 w 294"/>
                <a:gd name="T15" fmla="*/ 0 h 568"/>
                <a:gd name="T16" fmla="*/ 2147483646 w 294"/>
                <a:gd name="T17" fmla="*/ 2147483646 h 568"/>
                <a:gd name="T18" fmla="*/ 2147483646 w 294"/>
                <a:gd name="T19" fmla="*/ 2147483646 h 568"/>
                <a:gd name="T20" fmla="*/ 2147483646 w 294"/>
                <a:gd name="T21" fmla="*/ 2147483646 h 568"/>
                <a:gd name="T22" fmla="*/ 2147483646 w 294"/>
                <a:gd name="T23" fmla="*/ 2147483646 h 568"/>
                <a:gd name="T24" fmla="*/ 2147483646 w 294"/>
                <a:gd name="T25" fmla="*/ 2147483646 h 568"/>
                <a:gd name="T26" fmla="*/ 0 w 294"/>
                <a:gd name="T27" fmla="*/ 2147483646 h 568"/>
                <a:gd name="T28" fmla="*/ 2147483646 w 294"/>
                <a:gd name="T29" fmla="*/ 2147483646 h 568"/>
                <a:gd name="T30" fmla="*/ 2147483646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1042" name="Freeform 35"/>
            <p:cNvSpPr>
              <a:spLocks/>
            </p:cNvSpPr>
            <p:nvPr/>
          </p:nvSpPr>
          <p:spPr bwMode="auto">
            <a:xfrm>
              <a:off x="7494588" y="5664200"/>
              <a:ext cx="100013" cy="209550"/>
            </a:xfrm>
            <a:custGeom>
              <a:avLst/>
              <a:gdLst>
                <a:gd name="T0" fmla="*/ 0 w 25"/>
                <a:gd name="T1" fmla="*/ 0 h 53"/>
                <a:gd name="T2" fmla="*/ 2147483646 w 25"/>
                <a:gd name="T3" fmla="*/ 2147483646 h 53"/>
                <a:gd name="T4" fmla="*/ 2147483646 w 25"/>
                <a:gd name="T5" fmla="*/ 2147483646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1043" name="Freeform 36"/>
            <p:cNvSpPr>
              <a:spLocks/>
            </p:cNvSpPr>
            <p:nvPr/>
          </p:nvSpPr>
          <p:spPr bwMode="auto">
            <a:xfrm>
              <a:off x="7412038" y="5081588"/>
              <a:ext cx="114300" cy="558800"/>
            </a:xfrm>
            <a:custGeom>
              <a:avLst/>
              <a:gdLst>
                <a:gd name="T0" fmla="*/ 0 w 29"/>
                <a:gd name="T1" fmla="*/ 0 h 141"/>
                <a:gd name="T2" fmla="*/ 2147483646 w 29"/>
                <a:gd name="T3" fmla="*/ 2147483646 h 141"/>
                <a:gd name="T4" fmla="*/ 2147483646 w 29"/>
                <a:gd name="T5" fmla="*/ 2147483646 h 141"/>
                <a:gd name="T6" fmla="*/ 2147483646 w 29"/>
                <a:gd name="T7" fmla="*/ 2147483646 h 141"/>
                <a:gd name="T8" fmla="*/ 2147483646 w 29"/>
                <a:gd name="T9" fmla="*/ 2147483646 h 141"/>
                <a:gd name="T10" fmla="*/ 2147483646 w 29"/>
                <a:gd name="T11" fmla="*/ 2147483646 h 141"/>
                <a:gd name="T12" fmla="*/ 2147483646 w 29"/>
                <a:gd name="T13" fmla="*/ 2147483646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1044" name="Freeform 37"/>
            <p:cNvSpPr>
              <a:spLocks/>
            </p:cNvSpPr>
            <p:nvPr/>
          </p:nvSpPr>
          <p:spPr bwMode="auto">
            <a:xfrm>
              <a:off x="7412038" y="4978400"/>
              <a:ext cx="31750" cy="188913"/>
            </a:xfrm>
            <a:custGeom>
              <a:avLst/>
              <a:gdLst>
                <a:gd name="T0" fmla="*/ 0 w 8"/>
                <a:gd name="T1" fmla="*/ 2147483646 h 48"/>
                <a:gd name="T2" fmla="*/ 2147483646 w 8"/>
                <a:gd name="T3" fmla="*/ 2147483646 h 48"/>
                <a:gd name="T4" fmla="*/ 2147483646 w 8"/>
                <a:gd name="T5" fmla="*/ 2147483646 h 48"/>
                <a:gd name="T6" fmla="*/ 2147483646 w 8"/>
                <a:gd name="T7" fmla="*/ 2147483646 h 48"/>
                <a:gd name="T8" fmla="*/ 0 w 8"/>
                <a:gd name="T9" fmla="*/ 0 h 48"/>
                <a:gd name="T10" fmla="*/ 0 w 8"/>
                <a:gd name="T11" fmla="*/ 2147483646 h 48"/>
                <a:gd name="T12" fmla="*/ 0 w 8"/>
                <a:gd name="T13" fmla="*/ 2147483646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sp>
          <p:nvSpPr>
            <p:cNvPr id="1045" name="Freeform 38"/>
            <p:cNvSpPr>
              <a:spLocks/>
            </p:cNvSpPr>
            <p:nvPr/>
          </p:nvSpPr>
          <p:spPr bwMode="auto">
            <a:xfrm>
              <a:off x="7439026" y="5434013"/>
              <a:ext cx="174625" cy="439738"/>
            </a:xfrm>
            <a:custGeom>
              <a:avLst/>
              <a:gdLst>
                <a:gd name="T0" fmla="*/ 2147483646 w 44"/>
                <a:gd name="T1" fmla="*/ 2147483646 h 111"/>
                <a:gd name="T2" fmla="*/ 0 w 44"/>
                <a:gd name="T3" fmla="*/ 0 h 111"/>
                <a:gd name="T4" fmla="*/ 2147483646 w 44"/>
                <a:gd name="T5" fmla="*/ 2147483646 h 111"/>
                <a:gd name="T6" fmla="*/ 2147483646 w 44"/>
                <a:gd name="T7" fmla="*/ 2147483646 h 111"/>
                <a:gd name="T8" fmla="*/ 2147483646 w 44"/>
                <a:gd name="T9" fmla="*/ 2147483646 h 111"/>
                <a:gd name="T10" fmla="*/ 2147483646 w 44"/>
                <a:gd name="T11" fmla="*/ 2147483646 h 111"/>
                <a:gd name="T12" fmla="*/ 2147483646 w 44"/>
                <a:gd name="T13" fmla="*/ 2147483646 h 111"/>
                <a:gd name="T14" fmla="*/ 2147483646 w 44"/>
                <a:gd name="T15" fmla="*/ 2147483646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prstClr val="black"/>
                </a:solidFill>
                <a:latin typeface="Tahoma" panose="020B0604030504040204" pitchFamily="34" charset="0"/>
              </a:endParaRPr>
            </a:p>
          </p:txBody>
        </p:sp>
      </p:grpSp>
      <p:sp>
        <p:nvSpPr>
          <p:cNvPr id="62" name="Rectangle 61"/>
          <p:cNvSpPr/>
          <p:nvPr/>
        </p:nvSpPr>
        <p:spPr>
          <a:xfrm>
            <a:off x="1" y="0"/>
            <a:ext cx="243417"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2592917" y="623888"/>
            <a:ext cx="8786283"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30" name="Text Placeholder 2"/>
          <p:cNvSpPr>
            <a:spLocks noGrp="1"/>
          </p:cNvSpPr>
          <p:nvPr>
            <p:ph type="body" idx="1"/>
          </p:nvPr>
        </p:nvSpPr>
        <p:spPr bwMode="auto">
          <a:xfrm>
            <a:off x="2590800" y="2133600"/>
            <a:ext cx="8788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10363201" y="6135689"/>
            <a:ext cx="1022351" cy="369887"/>
          </a:xfrm>
          <a:prstGeom prst="rect">
            <a:avLst/>
          </a:prstGeom>
        </p:spPr>
        <p:txBody>
          <a:bodyPr vert="horz" lIns="91440" tIns="45720" rIns="91440" bIns="45720" rtlCol="0" anchor="ctr"/>
          <a:lstStyle>
            <a:lvl1pPr algn="r">
              <a:defRPr sz="900">
                <a:solidFill>
                  <a:schemeClr val="tx1">
                    <a:tint val="75000"/>
                  </a:schemeClr>
                </a:solidFill>
                <a:latin typeface="Tahoma" panose="020B0604030504040204" pitchFamily="34" charset="0"/>
              </a:defRPr>
            </a:lvl1pPr>
          </a:lstStyle>
          <a:p>
            <a:pPr eaLnBrk="0" fontAlgn="base" hangingPunct="0">
              <a:spcBef>
                <a:spcPct val="0"/>
              </a:spcBef>
              <a:spcAft>
                <a:spcPct val="0"/>
              </a:spcAft>
              <a:defRPr/>
            </a:pPr>
            <a:endParaRPr lang="en-US">
              <a:solidFill>
                <a:prstClr val="black">
                  <a:tint val="75000"/>
                </a:prstClr>
              </a:solidFill>
            </a:endParaRPr>
          </a:p>
        </p:txBody>
      </p:sp>
      <p:sp>
        <p:nvSpPr>
          <p:cNvPr id="5" name="Footer Placeholder 4"/>
          <p:cNvSpPr>
            <a:spLocks noGrp="1"/>
          </p:cNvSpPr>
          <p:nvPr>
            <p:ph type="ftr" sz="quarter" idx="3"/>
          </p:nvPr>
        </p:nvSpPr>
        <p:spPr>
          <a:xfrm>
            <a:off x="2590800" y="6135689"/>
            <a:ext cx="7622117" cy="365125"/>
          </a:xfrm>
          <a:prstGeom prst="rect">
            <a:avLst/>
          </a:prstGeom>
        </p:spPr>
        <p:txBody>
          <a:bodyPr vert="horz" lIns="91440" tIns="45720" rIns="91440" bIns="45720" rtlCol="0" anchor="ctr"/>
          <a:lstStyle>
            <a:lvl1pPr algn="l">
              <a:defRPr sz="900">
                <a:solidFill>
                  <a:schemeClr val="tx1">
                    <a:tint val="75000"/>
                  </a:schemeClr>
                </a:solidFill>
                <a:latin typeface="Tahoma" panose="020B0604030504040204" pitchFamily="34" charset="0"/>
              </a:defRPr>
            </a:lvl1pPr>
          </a:lstStyle>
          <a:p>
            <a:pPr eaLnBrk="0" fontAlgn="base" hangingPunct="0">
              <a:spcBef>
                <a:spcPct val="0"/>
              </a:spcBef>
              <a:spcAft>
                <a:spcPct val="0"/>
              </a:spcAft>
              <a:defRPr/>
            </a:pPr>
            <a:endParaRPr lang="en-US">
              <a:solidFill>
                <a:prstClr val="black">
                  <a:tint val="75000"/>
                </a:prstClr>
              </a:solidFill>
            </a:endParaRPr>
          </a:p>
        </p:txBody>
      </p:sp>
      <p:sp>
        <p:nvSpPr>
          <p:cNvPr id="6" name="Slide Number Placeholder 5"/>
          <p:cNvSpPr>
            <a:spLocks noGrp="1"/>
          </p:cNvSpPr>
          <p:nvPr>
            <p:ph type="sldNum" sz="quarter" idx="4"/>
          </p:nvPr>
        </p:nvSpPr>
        <p:spPr bwMode="gray">
          <a:xfrm>
            <a:off x="681567" y="787401"/>
            <a:ext cx="781051" cy="365125"/>
          </a:xfrm>
          <a:prstGeom prst="rect">
            <a:avLst/>
          </a:prstGeom>
        </p:spPr>
        <p:txBody>
          <a:bodyPr vert="horz" lIns="91440" tIns="45720" rIns="91440" bIns="45720" rtlCol="0" anchor="ctr"/>
          <a:lstStyle>
            <a:lvl1pPr algn="r">
              <a:defRPr sz="2000">
                <a:solidFill>
                  <a:srgbClr val="FEFFFF"/>
                </a:solidFill>
                <a:latin typeface="Tahoma" panose="020B0604030504040204" pitchFamily="34" charset="0"/>
              </a:defRPr>
            </a:lvl1pPr>
          </a:lstStyle>
          <a:p>
            <a:pPr eaLnBrk="0" fontAlgn="base" hangingPunct="0">
              <a:spcBef>
                <a:spcPct val="0"/>
              </a:spcBef>
              <a:spcAft>
                <a:spcPct val="0"/>
              </a:spcAft>
              <a:defRPr/>
            </a:pPr>
            <a:fld id="{B5DC0AEC-EEED-4F80-A9FF-E3E325766304}" type="slidenum">
              <a:rPr lang="en-US"/>
              <a:pPr eaLnBrk="0" fontAlgn="base" hangingPunct="0">
                <a:spcBef>
                  <a:spcPct val="0"/>
                </a:spcBef>
                <a:spcAft>
                  <a:spcPct val="0"/>
                </a:spcAft>
                <a:defRPr/>
              </a:pPr>
              <a:t>‹#›</a:t>
            </a:fld>
            <a:endParaRPr lang="en-US" dirty="0"/>
          </a:p>
        </p:txBody>
      </p:sp>
    </p:spTree>
    <p:extLst>
      <p:ext uri="{BB962C8B-B14F-4D97-AF65-F5344CB8AC3E}">
        <p14:creationId xmlns:p14="http://schemas.microsoft.com/office/powerpoint/2010/main" val="297910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med">
    <p:split orient="vert"/>
    <p:sndAc>
      <p:stSnd>
        <p:snd r:embed="rId18" name="chimes.wav"/>
      </p:stSnd>
    </p:sndAc>
  </p:transition>
  <p:timing>
    <p:tnLst>
      <p:par>
        <p:cTn id="1" dur="indefinite" restart="never" nodeType="tmRoot"/>
      </p:par>
    </p:tnLst>
  </p:timing>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3468688" y="623888"/>
            <a:ext cx="6589712" cy="1281112"/>
          </a:xfrm>
        </p:spPr>
        <p:txBody>
          <a:bodyPr/>
          <a:lstStyle/>
          <a:p>
            <a:r>
              <a:rPr lang="en-US" altLang="en-US" smtClean="0"/>
              <a:t>Lecture 4: Economic systems</a:t>
            </a:r>
          </a:p>
        </p:txBody>
      </p:sp>
      <p:sp>
        <p:nvSpPr>
          <p:cNvPr id="80899" name="Content Placeholder 2"/>
          <p:cNvSpPr>
            <a:spLocks noGrp="1"/>
          </p:cNvSpPr>
          <p:nvPr>
            <p:ph idx="1"/>
          </p:nvPr>
        </p:nvSpPr>
        <p:spPr>
          <a:xfrm>
            <a:off x="3467100" y="2133600"/>
            <a:ext cx="6591300" cy="3778250"/>
          </a:xfrm>
        </p:spPr>
        <p:txBody>
          <a:bodyPr/>
          <a:lstStyle/>
          <a:p>
            <a:r>
              <a:rPr lang="en-US" altLang="en-US" sz="2400"/>
              <a:t>Objectives:</a:t>
            </a:r>
          </a:p>
          <a:p>
            <a:pPr lvl="1"/>
            <a:r>
              <a:rPr lang="en-US" altLang="en-US" sz="2400"/>
              <a:t>To explain the features of the 3 types of economic systems</a:t>
            </a:r>
          </a:p>
          <a:p>
            <a:pPr lvl="1"/>
            <a:r>
              <a:rPr lang="en-US" altLang="en-US" sz="2400"/>
              <a:t>To explain the benefits and drawbacks of each type of economic systems</a:t>
            </a:r>
          </a:p>
        </p:txBody>
      </p:sp>
    </p:spTree>
    <p:extLst>
      <p:ext uri="{BB962C8B-B14F-4D97-AF65-F5344CB8AC3E}">
        <p14:creationId xmlns:p14="http://schemas.microsoft.com/office/powerpoint/2010/main" val="1154901702"/>
      </p:ext>
    </p:extLst>
  </p:cSld>
  <p:clrMapOvr>
    <a:masterClrMapping/>
  </p:clrMapOvr>
  <p:transition spd="med">
    <p:split orient="vert"/>
    <p:sndAc>
      <p:stSnd>
        <p:snd r:embed="rId2" name="chimes.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3468688" y="623888"/>
            <a:ext cx="6589712" cy="1281112"/>
          </a:xfrm>
        </p:spPr>
        <p:txBody>
          <a:bodyPr/>
          <a:lstStyle/>
          <a:p>
            <a:pPr eaLnBrk="1" hangingPunct="1"/>
            <a:r>
              <a:rPr lang="en-US" altLang="en-US" sz="5400" b="1">
                <a:solidFill>
                  <a:schemeClr val="folHlink"/>
                </a:solidFill>
              </a:rPr>
              <a:t>Market Economy</a:t>
            </a:r>
          </a:p>
        </p:txBody>
      </p:sp>
      <p:sp>
        <p:nvSpPr>
          <p:cNvPr id="90115" name="Rectangle 3"/>
          <p:cNvSpPr>
            <a:spLocks noGrp="1" noChangeArrowheads="1"/>
          </p:cNvSpPr>
          <p:nvPr>
            <p:ph idx="1"/>
          </p:nvPr>
        </p:nvSpPr>
        <p:spPr>
          <a:xfrm>
            <a:off x="3467100" y="2133600"/>
            <a:ext cx="6591300" cy="3778250"/>
          </a:xfrm>
        </p:spPr>
        <p:txBody>
          <a:bodyPr/>
          <a:lstStyle/>
          <a:p>
            <a:pPr eaLnBrk="1" hangingPunct="1"/>
            <a:r>
              <a:rPr lang="en-US" altLang="en-US" sz="3600" b="1">
                <a:solidFill>
                  <a:schemeClr val="hlink"/>
                </a:solidFill>
              </a:rPr>
              <a:t>Characteristics (cont’d):</a:t>
            </a:r>
          </a:p>
          <a:p>
            <a:pPr eaLnBrk="1" hangingPunct="1">
              <a:buFont typeface="Wingdings" panose="05000000000000000000" pitchFamily="2" charset="2"/>
              <a:buNone/>
            </a:pPr>
            <a:endParaRPr lang="en-US" altLang="en-US" sz="3600" b="1">
              <a:solidFill>
                <a:schemeClr val="hlink"/>
              </a:solidFill>
            </a:endParaRPr>
          </a:p>
          <a:p>
            <a:pPr eaLnBrk="1" hangingPunct="1">
              <a:buFont typeface="Wingdings" panose="05000000000000000000" pitchFamily="2" charset="2"/>
              <a:buNone/>
            </a:pPr>
            <a:r>
              <a:rPr lang="en-US" altLang="en-US" sz="3600" b="1">
                <a:solidFill>
                  <a:schemeClr val="hlink"/>
                </a:solidFill>
              </a:rPr>
              <a:t>	</a:t>
            </a:r>
            <a:r>
              <a:rPr lang="en-US" altLang="en-US" b="1" smtClean="0">
                <a:solidFill>
                  <a:schemeClr val="tx2"/>
                </a:solidFill>
              </a:rPr>
              <a:t> </a:t>
            </a:r>
            <a:r>
              <a:rPr lang="en-US" altLang="en-US" sz="2400" b="1">
                <a:solidFill>
                  <a:schemeClr val="tx2"/>
                </a:solidFill>
              </a:rPr>
              <a:t>Ownership of property:</a:t>
            </a:r>
          </a:p>
          <a:p>
            <a:pPr algn="just" eaLnBrk="1" hangingPunct="1">
              <a:buFont typeface="Wingdings" panose="05000000000000000000" pitchFamily="2" charset="2"/>
              <a:buNone/>
            </a:pPr>
            <a:r>
              <a:rPr lang="en-US" altLang="en-US" sz="2400" b="1">
                <a:solidFill>
                  <a:schemeClr val="tx2"/>
                </a:solidFill>
              </a:rPr>
              <a:t>	</a:t>
            </a:r>
            <a:r>
              <a:rPr lang="en-US" altLang="en-US" sz="2400"/>
              <a:t>-	almost all factors of production owned by private individuals &amp; organisations</a:t>
            </a:r>
          </a:p>
          <a:p>
            <a:pPr algn="just" eaLnBrk="1" hangingPunct="1">
              <a:buFont typeface="Wingdings" panose="05000000000000000000" pitchFamily="2" charset="2"/>
              <a:buNone/>
            </a:pPr>
            <a:r>
              <a:rPr lang="en-US" altLang="en-US" sz="2400" b="1">
                <a:solidFill>
                  <a:schemeClr val="tx2"/>
                </a:solidFill>
              </a:rPr>
              <a:t>	</a:t>
            </a:r>
          </a:p>
        </p:txBody>
      </p:sp>
    </p:spTree>
    <p:extLst>
      <p:ext uri="{BB962C8B-B14F-4D97-AF65-F5344CB8AC3E}">
        <p14:creationId xmlns:p14="http://schemas.microsoft.com/office/powerpoint/2010/main" val="3983439030"/>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468688" y="623888"/>
            <a:ext cx="6589712" cy="1281112"/>
          </a:xfrm>
        </p:spPr>
        <p:txBody>
          <a:bodyPr/>
          <a:lstStyle/>
          <a:p>
            <a:pPr eaLnBrk="1" hangingPunct="1"/>
            <a:r>
              <a:rPr lang="en-US" altLang="en-US" sz="5400" b="1">
                <a:solidFill>
                  <a:schemeClr val="folHlink"/>
                </a:solidFill>
              </a:rPr>
              <a:t>Market Economy</a:t>
            </a:r>
          </a:p>
        </p:txBody>
      </p:sp>
      <p:sp>
        <p:nvSpPr>
          <p:cNvPr id="91139" name="Rectangle 3"/>
          <p:cNvSpPr>
            <a:spLocks noGrp="1" noChangeArrowheads="1"/>
          </p:cNvSpPr>
          <p:nvPr>
            <p:ph idx="1"/>
          </p:nvPr>
        </p:nvSpPr>
        <p:spPr>
          <a:xfrm>
            <a:off x="3467100" y="2133600"/>
            <a:ext cx="6591300" cy="3778250"/>
          </a:xfrm>
        </p:spPr>
        <p:txBody>
          <a:bodyPr/>
          <a:lstStyle/>
          <a:p>
            <a:pPr eaLnBrk="1" hangingPunct="1">
              <a:lnSpc>
                <a:spcPct val="80000"/>
              </a:lnSpc>
            </a:pPr>
            <a:r>
              <a:rPr lang="en-US" altLang="en-US" sz="2400" b="1">
                <a:solidFill>
                  <a:schemeClr val="hlink"/>
                </a:solidFill>
              </a:rPr>
              <a:t>Characteristics (cont’d):</a:t>
            </a:r>
          </a:p>
          <a:p>
            <a:pPr eaLnBrk="1" hangingPunct="1">
              <a:lnSpc>
                <a:spcPct val="80000"/>
              </a:lnSpc>
              <a:buFont typeface="Wingdings" panose="05000000000000000000" pitchFamily="2" charset="2"/>
              <a:buNone/>
            </a:pPr>
            <a:endParaRPr lang="en-US" altLang="en-US" sz="2400" b="1">
              <a:solidFill>
                <a:schemeClr val="hlink"/>
              </a:solidFill>
            </a:endParaRPr>
          </a:p>
          <a:p>
            <a:pPr eaLnBrk="1" hangingPunct="1">
              <a:lnSpc>
                <a:spcPct val="80000"/>
              </a:lnSpc>
              <a:buFont typeface="Wingdings" panose="05000000000000000000" pitchFamily="2" charset="2"/>
              <a:buNone/>
            </a:pPr>
            <a:r>
              <a:rPr lang="en-US" altLang="en-US" sz="2400" b="1">
                <a:solidFill>
                  <a:schemeClr val="hlink"/>
                </a:solidFill>
              </a:rPr>
              <a:t>	</a:t>
            </a:r>
            <a:r>
              <a:rPr lang="en-US" altLang="en-US" sz="2400" b="1">
                <a:solidFill>
                  <a:schemeClr val="tx2"/>
                </a:solidFill>
              </a:rPr>
              <a:t>Free enterprise:</a:t>
            </a:r>
          </a:p>
          <a:p>
            <a:pPr algn="just" eaLnBrk="1" hangingPunct="1">
              <a:lnSpc>
                <a:spcPct val="80000"/>
              </a:lnSpc>
              <a:buFont typeface="Wingdings" panose="05000000000000000000" pitchFamily="2" charset="2"/>
              <a:buNone/>
            </a:pPr>
            <a:r>
              <a:rPr lang="en-US" altLang="en-US" sz="2400" b="1">
                <a:solidFill>
                  <a:schemeClr val="tx2"/>
                </a:solidFill>
              </a:rPr>
              <a:t>	</a:t>
            </a:r>
            <a:r>
              <a:rPr lang="en-US" altLang="en-US" sz="2400" b="1"/>
              <a:t>-	</a:t>
            </a:r>
            <a:r>
              <a:rPr lang="en-US" altLang="en-US" sz="2400"/>
              <a:t>owners of factors of production &amp; producers of goods and services have right to buy &amp; sell what they own</a:t>
            </a:r>
          </a:p>
          <a:p>
            <a:pPr algn="just" eaLnBrk="1" hangingPunct="1">
              <a:lnSpc>
                <a:spcPct val="80000"/>
              </a:lnSpc>
              <a:buFont typeface="Wingdings" panose="05000000000000000000" pitchFamily="2" charset="2"/>
              <a:buNone/>
            </a:pPr>
            <a:r>
              <a:rPr lang="en-US" altLang="en-US" sz="2400"/>
              <a:t>	-	workers have right to work for whom they want</a:t>
            </a:r>
          </a:p>
          <a:p>
            <a:pPr algn="just" eaLnBrk="1" hangingPunct="1">
              <a:lnSpc>
                <a:spcPct val="80000"/>
              </a:lnSpc>
              <a:buFont typeface="Wingdings" panose="05000000000000000000" pitchFamily="2" charset="2"/>
              <a:buNone/>
            </a:pPr>
            <a:r>
              <a:rPr lang="en-US" altLang="en-US" sz="2400"/>
              <a:t>	-	people free to set up their own business</a:t>
            </a:r>
          </a:p>
        </p:txBody>
      </p:sp>
    </p:spTree>
    <p:extLst>
      <p:ext uri="{BB962C8B-B14F-4D97-AF65-F5344CB8AC3E}">
        <p14:creationId xmlns:p14="http://schemas.microsoft.com/office/powerpoint/2010/main" val="1022546111"/>
      </p:ext>
    </p:extLst>
  </p:cSld>
  <p:clrMapOvr>
    <a:masterClrMapping/>
  </p:clrMapOvr>
  <p:transition spd="med">
    <p:split orient="vert"/>
    <p:sndAc>
      <p:stSnd>
        <p:snd r:embed="rId3" name="chimes.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3468688" y="623888"/>
            <a:ext cx="6589712" cy="1281112"/>
          </a:xfrm>
        </p:spPr>
        <p:txBody>
          <a:bodyPr/>
          <a:lstStyle/>
          <a:p>
            <a:pPr eaLnBrk="1" hangingPunct="1"/>
            <a:r>
              <a:rPr lang="en-US" altLang="en-US" sz="5400" b="1">
                <a:solidFill>
                  <a:schemeClr val="folHlink"/>
                </a:solidFill>
              </a:rPr>
              <a:t>Market Economy</a:t>
            </a:r>
          </a:p>
        </p:txBody>
      </p:sp>
      <p:sp>
        <p:nvSpPr>
          <p:cNvPr id="93187" name="Rectangle 3"/>
          <p:cNvSpPr>
            <a:spLocks noGrp="1" noChangeArrowheads="1"/>
          </p:cNvSpPr>
          <p:nvPr>
            <p:ph idx="1"/>
          </p:nvPr>
        </p:nvSpPr>
        <p:spPr>
          <a:xfrm>
            <a:off x="3467100" y="1676400"/>
            <a:ext cx="6591300" cy="4572000"/>
          </a:xfrm>
        </p:spPr>
        <p:txBody>
          <a:bodyPr/>
          <a:lstStyle/>
          <a:p>
            <a:pPr eaLnBrk="1" hangingPunct="1"/>
            <a:r>
              <a:rPr lang="en-US" altLang="en-US" sz="2000" b="1">
                <a:solidFill>
                  <a:schemeClr val="hlink"/>
                </a:solidFill>
              </a:rPr>
              <a:t>Characteristics (cont’d):</a:t>
            </a:r>
          </a:p>
          <a:p>
            <a:pPr eaLnBrk="1" hangingPunct="1">
              <a:buFont typeface="Wingdings" panose="05000000000000000000" pitchFamily="2" charset="2"/>
              <a:buNone/>
            </a:pPr>
            <a:r>
              <a:rPr lang="en-US" altLang="en-US" sz="2000" b="1">
                <a:solidFill>
                  <a:schemeClr val="hlink"/>
                </a:solidFill>
              </a:rPr>
              <a:t>	</a:t>
            </a:r>
            <a:r>
              <a:rPr lang="en-US" altLang="en-US" sz="2000" b="1">
                <a:solidFill>
                  <a:schemeClr val="tx2"/>
                </a:solidFill>
              </a:rPr>
              <a:t>Minimum government intervention:</a:t>
            </a:r>
          </a:p>
          <a:p>
            <a:pPr algn="just" eaLnBrk="1" hangingPunct="1">
              <a:buFont typeface="Wingdings" panose="05000000000000000000" pitchFamily="2" charset="2"/>
              <a:buNone/>
            </a:pPr>
            <a:r>
              <a:rPr lang="en-US" altLang="en-US" sz="2000" b="1">
                <a:solidFill>
                  <a:schemeClr val="tx2"/>
                </a:solidFill>
              </a:rPr>
              <a:t>	</a:t>
            </a:r>
            <a:r>
              <a:rPr lang="en-US" altLang="en-US" sz="2000" b="1"/>
              <a:t>- </a:t>
            </a:r>
            <a:r>
              <a:rPr lang="en-US" altLang="en-US" sz="2000"/>
              <a:t>provides goods not provided by market mechanism (public goods) e.g. defence, judiciary &amp; police force</a:t>
            </a:r>
          </a:p>
          <a:p>
            <a:pPr algn="just" eaLnBrk="1" hangingPunct="1">
              <a:buFont typeface="Wingdings" panose="05000000000000000000" pitchFamily="2" charset="2"/>
              <a:buNone/>
            </a:pPr>
            <a:r>
              <a:rPr lang="en-US" altLang="en-US" sz="2000"/>
              <a:t>	- implements taxes to finance provision of public goods</a:t>
            </a:r>
          </a:p>
          <a:p>
            <a:pPr algn="just" eaLnBrk="1" hangingPunct="1">
              <a:buFont typeface="Wingdings" panose="05000000000000000000" pitchFamily="2" charset="2"/>
              <a:buNone/>
            </a:pPr>
            <a:r>
              <a:rPr lang="en-US" altLang="en-US" sz="2000"/>
              <a:t>	- issues money &amp; is responsible for maintenance of its value as well as maintain stable prices</a:t>
            </a:r>
          </a:p>
          <a:p>
            <a:pPr algn="just" eaLnBrk="1" hangingPunct="1">
              <a:buFont typeface="Wingdings" panose="05000000000000000000" pitchFamily="2" charset="2"/>
              <a:buNone/>
            </a:pPr>
            <a:r>
              <a:rPr lang="en-US" altLang="en-US" sz="2000"/>
              <a:t>	- maintains law/an adequate legal framework for enforcement of property rights</a:t>
            </a:r>
          </a:p>
          <a:p>
            <a:pPr algn="just" eaLnBrk="1" hangingPunct="1">
              <a:buFont typeface="Wingdings" panose="05000000000000000000" pitchFamily="2" charset="2"/>
              <a:buNone/>
            </a:pPr>
            <a:r>
              <a:rPr lang="en-US" altLang="en-US" sz="2000"/>
              <a:t>	- regulates power of Trade Union &amp; monopolies	</a:t>
            </a:r>
          </a:p>
          <a:p>
            <a:pPr eaLnBrk="1" hangingPunct="1">
              <a:buFont typeface="Wingdings" panose="05000000000000000000" pitchFamily="2" charset="2"/>
              <a:buNone/>
            </a:pPr>
            <a:endParaRPr lang="en-US" altLang="en-US" sz="2000"/>
          </a:p>
        </p:txBody>
      </p:sp>
    </p:spTree>
    <p:extLst>
      <p:ext uri="{BB962C8B-B14F-4D97-AF65-F5344CB8AC3E}">
        <p14:creationId xmlns:p14="http://schemas.microsoft.com/office/powerpoint/2010/main" val="907974387"/>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468688" y="623888"/>
            <a:ext cx="6589712" cy="1281112"/>
          </a:xfrm>
        </p:spPr>
        <p:txBody>
          <a:bodyPr/>
          <a:lstStyle/>
          <a:p>
            <a:pPr eaLnBrk="1" hangingPunct="1"/>
            <a:r>
              <a:rPr lang="en-US" altLang="en-US" sz="5400" b="1">
                <a:solidFill>
                  <a:schemeClr val="folHlink"/>
                </a:solidFill>
              </a:rPr>
              <a:t>Market Economy</a:t>
            </a:r>
          </a:p>
        </p:txBody>
      </p:sp>
      <p:sp>
        <p:nvSpPr>
          <p:cNvPr id="371715" name="Rectangle 3"/>
          <p:cNvSpPr>
            <a:spLocks noGrp="1" noChangeArrowheads="1"/>
          </p:cNvSpPr>
          <p:nvPr>
            <p:ph idx="1"/>
          </p:nvPr>
        </p:nvSpPr>
        <p:spPr>
          <a:xfrm>
            <a:off x="3467100" y="2133600"/>
            <a:ext cx="6591300" cy="3778250"/>
          </a:xfrm>
        </p:spPr>
        <p:txBody>
          <a:bodyPr rtlCol="0">
            <a:normAutofit fontScale="92500"/>
          </a:bodyPr>
          <a:lstStyle/>
          <a:p>
            <a:pPr eaLnBrk="1" fontAlgn="auto" hangingPunct="1">
              <a:spcAft>
                <a:spcPts val="0"/>
              </a:spcAft>
              <a:buFont typeface="Wingdings 3" charset="2"/>
              <a:buChar char=""/>
              <a:defRPr/>
            </a:pPr>
            <a:r>
              <a:rPr lang="en-US" sz="3600" b="1" dirty="0">
                <a:solidFill>
                  <a:schemeClr val="hlink"/>
                </a:solidFill>
              </a:rPr>
              <a:t>Characteristics (cont’d):</a:t>
            </a:r>
          </a:p>
          <a:p>
            <a:pPr eaLnBrk="1" fontAlgn="auto" hangingPunct="1">
              <a:spcAft>
                <a:spcPts val="0"/>
              </a:spcAft>
              <a:buNone/>
              <a:defRPr/>
            </a:pPr>
            <a:endParaRPr lang="en-US" sz="3600" b="1" dirty="0">
              <a:solidFill>
                <a:schemeClr val="hlink"/>
              </a:solidFill>
            </a:endParaRPr>
          </a:p>
          <a:p>
            <a:pPr eaLnBrk="1" fontAlgn="auto" hangingPunct="1">
              <a:spcAft>
                <a:spcPts val="0"/>
              </a:spcAft>
              <a:buNone/>
              <a:defRPr/>
            </a:pPr>
            <a:r>
              <a:rPr lang="en-US" sz="3600" b="1" dirty="0">
                <a:solidFill>
                  <a:schemeClr val="hlink"/>
                </a:solidFill>
              </a:rPr>
              <a:t>	</a:t>
            </a:r>
            <a:r>
              <a:rPr lang="en-US" sz="2600" b="1" dirty="0">
                <a:solidFill>
                  <a:schemeClr val="tx2"/>
                </a:solidFill>
              </a:rPr>
              <a:t>Competition :</a:t>
            </a:r>
          </a:p>
          <a:p>
            <a:pPr algn="just" eaLnBrk="1" fontAlgn="auto" hangingPunct="1">
              <a:spcAft>
                <a:spcPts val="0"/>
              </a:spcAft>
              <a:buNone/>
              <a:defRPr/>
            </a:pPr>
            <a:r>
              <a:rPr lang="en-US" sz="2600" b="1" dirty="0">
                <a:solidFill>
                  <a:schemeClr val="tx2"/>
                </a:solidFill>
              </a:rPr>
              <a:t>	</a:t>
            </a:r>
            <a:r>
              <a:rPr lang="en-US" sz="2600" b="1" dirty="0">
                <a:solidFill>
                  <a:schemeClr val="tx1">
                    <a:lumMod val="75000"/>
                    <a:lumOff val="25000"/>
                  </a:schemeClr>
                </a:solidFill>
              </a:rPr>
              <a:t>-	</a:t>
            </a:r>
            <a:r>
              <a:rPr lang="en-US" sz="2600" dirty="0">
                <a:solidFill>
                  <a:schemeClr val="tx1">
                    <a:lumMod val="75000"/>
                    <a:lumOff val="25000"/>
                  </a:schemeClr>
                </a:solidFill>
              </a:rPr>
              <a:t>high degree of competition</a:t>
            </a:r>
          </a:p>
          <a:p>
            <a:pPr algn="just" eaLnBrk="1" fontAlgn="auto" hangingPunct="1">
              <a:spcAft>
                <a:spcPts val="0"/>
              </a:spcAft>
              <a:buNone/>
              <a:defRPr/>
            </a:pPr>
            <a:r>
              <a:rPr lang="en-US" sz="2600" dirty="0">
                <a:solidFill>
                  <a:schemeClr val="tx1">
                    <a:lumMod val="75000"/>
                    <a:lumOff val="25000"/>
                  </a:schemeClr>
                </a:solidFill>
              </a:rPr>
              <a:t>	-	producers compete for spending votes of consumers (dd) and workers compete for spending votes (dd) of employers</a:t>
            </a:r>
          </a:p>
        </p:txBody>
      </p:sp>
    </p:spTree>
    <p:extLst>
      <p:ext uri="{BB962C8B-B14F-4D97-AF65-F5344CB8AC3E}">
        <p14:creationId xmlns:p14="http://schemas.microsoft.com/office/powerpoint/2010/main" val="4277346155"/>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3468688" y="623888"/>
            <a:ext cx="6589712" cy="1281112"/>
          </a:xfrm>
        </p:spPr>
        <p:txBody>
          <a:bodyPr/>
          <a:lstStyle/>
          <a:p>
            <a:pPr eaLnBrk="1" hangingPunct="1"/>
            <a:r>
              <a:rPr lang="en-US" altLang="en-US" sz="5400" b="1">
                <a:solidFill>
                  <a:schemeClr val="folHlink"/>
                </a:solidFill>
              </a:rPr>
              <a:t>Market Economy</a:t>
            </a:r>
          </a:p>
        </p:txBody>
      </p:sp>
      <p:sp>
        <p:nvSpPr>
          <p:cNvPr id="95235" name="Rectangle 3"/>
          <p:cNvSpPr>
            <a:spLocks noGrp="1" noChangeArrowheads="1"/>
          </p:cNvSpPr>
          <p:nvPr>
            <p:ph idx="1"/>
          </p:nvPr>
        </p:nvSpPr>
        <p:spPr>
          <a:xfrm>
            <a:off x="3467100" y="2133600"/>
            <a:ext cx="6591300" cy="3778250"/>
          </a:xfrm>
        </p:spPr>
        <p:txBody>
          <a:bodyPr/>
          <a:lstStyle/>
          <a:p>
            <a:pPr eaLnBrk="1" hangingPunct="1"/>
            <a:r>
              <a:rPr lang="en-US" altLang="en-US" sz="3600" b="1">
                <a:solidFill>
                  <a:schemeClr val="hlink"/>
                </a:solidFill>
              </a:rPr>
              <a:t>Characteristics (cont’d):</a:t>
            </a:r>
          </a:p>
          <a:p>
            <a:pPr eaLnBrk="1" hangingPunct="1">
              <a:buFont typeface="Wingdings" panose="05000000000000000000" pitchFamily="2" charset="2"/>
              <a:buNone/>
            </a:pPr>
            <a:endParaRPr lang="en-US" altLang="en-US" sz="3600" b="1">
              <a:solidFill>
                <a:schemeClr val="hlink"/>
              </a:solidFill>
            </a:endParaRPr>
          </a:p>
          <a:p>
            <a:pPr eaLnBrk="1" hangingPunct="1">
              <a:buFont typeface="Wingdings" panose="05000000000000000000" pitchFamily="2" charset="2"/>
              <a:buNone/>
            </a:pPr>
            <a:r>
              <a:rPr lang="en-US" altLang="en-US" sz="3600" b="1">
                <a:solidFill>
                  <a:schemeClr val="hlink"/>
                </a:solidFill>
              </a:rPr>
              <a:t>	</a:t>
            </a:r>
            <a:r>
              <a:rPr lang="en-US" altLang="en-US" sz="2600" b="1">
                <a:solidFill>
                  <a:schemeClr val="tx2"/>
                </a:solidFill>
              </a:rPr>
              <a:t>Decentralised decision making:</a:t>
            </a:r>
          </a:p>
          <a:p>
            <a:pPr algn="just" eaLnBrk="1" hangingPunct="1">
              <a:buFont typeface="Wingdings" panose="05000000000000000000" pitchFamily="2" charset="2"/>
              <a:buNone/>
            </a:pPr>
            <a:r>
              <a:rPr lang="en-US" altLang="en-US" sz="2600" b="1">
                <a:solidFill>
                  <a:schemeClr val="tx2"/>
                </a:solidFill>
              </a:rPr>
              <a:t>	</a:t>
            </a:r>
            <a:r>
              <a:rPr lang="en-US" altLang="en-US" sz="2600"/>
              <a:t>-	no single body allocates resources</a:t>
            </a:r>
          </a:p>
          <a:p>
            <a:pPr algn="just" eaLnBrk="1" hangingPunct="1">
              <a:buFont typeface="Wingdings" panose="05000000000000000000" pitchFamily="2" charset="2"/>
              <a:buNone/>
            </a:pPr>
            <a:r>
              <a:rPr lang="en-US" altLang="en-US" sz="2600"/>
              <a:t>	-	is the result of countless decisions by individual economic agents</a:t>
            </a:r>
          </a:p>
        </p:txBody>
      </p:sp>
    </p:spTree>
    <p:extLst>
      <p:ext uri="{BB962C8B-B14F-4D97-AF65-F5344CB8AC3E}">
        <p14:creationId xmlns:p14="http://schemas.microsoft.com/office/powerpoint/2010/main" val="1078057516"/>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3468688" y="623888"/>
            <a:ext cx="6589712" cy="1281112"/>
          </a:xfrm>
        </p:spPr>
        <p:txBody>
          <a:bodyPr/>
          <a:lstStyle/>
          <a:p>
            <a:pPr eaLnBrk="1" hangingPunct="1"/>
            <a:r>
              <a:rPr lang="en-US" altLang="en-US" sz="4800" b="1">
                <a:solidFill>
                  <a:schemeClr val="folHlink"/>
                </a:solidFill>
              </a:rPr>
              <a:t>Market Economy</a:t>
            </a:r>
          </a:p>
        </p:txBody>
      </p:sp>
      <p:sp>
        <p:nvSpPr>
          <p:cNvPr id="166915" name="Rectangle 3"/>
          <p:cNvSpPr>
            <a:spLocks noGrp="1" noChangeArrowheads="1"/>
          </p:cNvSpPr>
          <p:nvPr>
            <p:ph idx="1"/>
          </p:nvPr>
        </p:nvSpPr>
        <p:spPr>
          <a:xfrm>
            <a:off x="3467100" y="2133600"/>
            <a:ext cx="6591300" cy="3778250"/>
          </a:xfrm>
        </p:spPr>
        <p:txBody>
          <a:bodyPr rtlCol="0">
            <a:normAutofit fontScale="70000" lnSpcReduction="20000"/>
          </a:bodyPr>
          <a:lstStyle/>
          <a:p>
            <a:pPr eaLnBrk="1" fontAlgn="auto" hangingPunct="1">
              <a:lnSpc>
                <a:spcPct val="80000"/>
              </a:lnSpc>
              <a:spcAft>
                <a:spcPts val="0"/>
              </a:spcAft>
              <a:buFont typeface="Wingdings 3" charset="2"/>
              <a:buChar char=""/>
              <a:defRPr/>
            </a:pPr>
            <a:r>
              <a:rPr lang="en-US" b="1" dirty="0" smtClean="0">
                <a:solidFill>
                  <a:schemeClr val="hlink"/>
                </a:solidFill>
              </a:rPr>
              <a:t> </a:t>
            </a:r>
            <a:r>
              <a:rPr lang="en-US" sz="3100" b="1" dirty="0">
                <a:solidFill>
                  <a:schemeClr val="hlink"/>
                </a:solidFill>
              </a:rPr>
              <a:t>How market economy solves the problem of </a:t>
            </a:r>
          </a:p>
          <a:p>
            <a:pPr marL="0" indent="0" eaLnBrk="1" fontAlgn="auto" hangingPunct="1">
              <a:lnSpc>
                <a:spcPct val="80000"/>
              </a:lnSpc>
              <a:spcAft>
                <a:spcPts val="0"/>
              </a:spcAft>
              <a:buNone/>
              <a:defRPr/>
            </a:pPr>
            <a:r>
              <a:rPr lang="en-US" sz="3100" b="1" dirty="0">
                <a:solidFill>
                  <a:schemeClr val="hlink"/>
                </a:solidFill>
              </a:rPr>
              <a:t>     scarcity:</a:t>
            </a:r>
          </a:p>
          <a:p>
            <a:pPr eaLnBrk="1" fontAlgn="auto" hangingPunct="1">
              <a:lnSpc>
                <a:spcPct val="80000"/>
              </a:lnSpc>
              <a:spcAft>
                <a:spcPts val="0"/>
              </a:spcAft>
              <a:buNone/>
              <a:defRPr/>
            </a:pPr>
            <a:r>
              <a:rPr lang="en-US" sz="3100" dirty="0">
                <a:solidFill>
                  <a:schemeClr val="tx1">
                    <a:lumMod val="75000"/>
                    <a:lumOff val="25000"/>
                  </a:schemeClr>
                </a:solidFill>
              </a:rPr>
              <a:t>	</a:t>
            </a:r>
          </a:p>
          <a:p>
            <a:pPr eaLnBrk="1" fontAlgn="auto" hangingPunct="1">
              <a:lnSpc>
                <a:spcPct val="80000"/>
              </a:lnSpc>
              <a:spcAft>
                <a:spcPts val="0"/>
              </a:spcAft>
              <a:buNone/>
              <a:defRPr/>
            </a:pPr>
            <a:r>
              <a:rPr lang="en-US" sz="3100" dirty="0">
                <a:solidFill>
                  <a:schemeClr val="tx1">
                    <a:lumMod val="75000"/>
                    <a:lumOff val="25000"/>
                  </a:schemeClr>
                </a:solidFill>
              </a:rPr>
              <a:t>	</a:t>
            </a:r>
            <a:r>
              <a:rPr lang="en-US" sz="3100" b="1" dirty="0">
                <a:solidFill>
                  <a:schemeClr val="tx2"/>
                </a:solidFill>
              </a:rPr>
              <a:t>What to produce?</a:t>
            </a:r>
          </a:p>
          <a:p>
            <a:pPr eaLnBrk="1" fontAlgn="auto" hangingPunct="1">
              <a:lnSpc>
                <a:spcPct val="80000"/>
              </a:lnSpc>
              <a:spcAft>
                <a:spcPts val="0"/>
              </a:spcAft>
              <a:buNone/>
              <a:defRPr/>
            </a:pPr>
            <a:r>
              <a:rPr lang="en-US" sz="3100" b="1" dirty="0">
                <a:solidFill>
                  <a:schemeClr val="tx2"/>
                </a:solidFill>
              </a:rPr>
              <a:t>	</a:t>
            </a:r>
          </a:p>
          <a:p>
            <a:pPr eaLnBrk="1" fontAlgn="auto" hangingPunct="1">
              <a:lnSpc>
                <a:spcPct val="80000"/>
              </a:lnSpc>
              <a:spcAft>
                <a:spcPts val="0"/>
              </a:spcAft>
              <a:buNone/>
              <a:defRPr/>
            </a:pPr>
            <a:r>
              <a:rPr lang="en-US" sz="2800" b="1" dirty="0">
                <a:solidFill>
                  <a:schemeClr val="tx1">
                    <a:lumMod val="75000"/>
                    <a:lumOff val="25000"/>
                  </a:schemeClr>
                </a:solidFill>
              </a:rPr>
              <a:t>	Consumer sovereignty:</a:t>
            </a:r>
          </a:p>
          <a:p>
            <a:pPr algn="just" eaLnBrk="1" fontAlgn="auto" hangingPunct="1">
              <a:lnSpc>
                <a:spcPct val="80000"/>
              </a:lnSpc>
              <a:spcAft>
                <a:spcPts val="0"/>
              </a:spcAft>
              <a:buNone/>
              <a:defRPr/>
            </a:pPr>
            <a:r>
              <a:rPr lang="en-US" sz="2800" dirty="0">
                <a:solidFill>
                  <a:schemeClr val="tx2"/>
                </a:solidFill>
              </a:rPr>
              <a:t>	</a:t>
            </a:r>
            <a:r>
              <a:rPr lang="en-US" sz="2800" dirty="0">
                <a:solidFill>
                  <a:schemeClr val="tx1">
                    <a:lumMod val="75000"/>
                    <a:lumOff val="25000"/>
                  </a:schemeClr>
                </a:solidFill>
              </a:rPr>
              <a:t>- Consumers cast his spending vote –price of</a:t>
            </a:r>
          </a:p>
          <a:p>
            <a:pPr algn="just" eaLnBrk="1" fontAlgn="auto" hangingPunct="1">
              <a:lnSpc>
                <a:spcPct val="80000"/>
              </a:lnSpc>
              <a:spcAft>
                <a:spcPts val="0"/>
              </a:spcAft>
              <a:buNone/>
              <a:defRPr/>
            </a:pPr>
            <a:r>
              <a:rPr lang="en-US" sz="2800" dirty="0">
                <a:solidFill>
                  <a:schemeClr val="tx1">
                    <a:lumMod val="75000"/>
                    <a:lumOff val="25000"/>
                  </a:schemeClr>
                </a:solidFill>
              </a:rPr>
              <a:t>        product</a:t>
            </a:r>
          </a:p>
          <a:p>
            <a:pPr algn="just" eaLnBrk="1" fontAlgn="auto" hangingPunct="1">
              <a:lnSpc>
                <a:spcPct val="80000"/>
              </a:lnSpc>
              <a:spcAft>
                <a:spcPts val="0"/>
              </a:spcAft>
              <a:buNone/>
              <a:defRPr/>
            </a:pPr>
            <a:r>
              <a:rPr lang="en-US" sz="2800" dirty="0">
                <a:solidFill>
                  <a:schemeClr val="tx1">
                    <a:lumMod val="75000"/>
                    <a:lumOff val="25000"/>
                  </a:schemeClr>
                </a:solidFill>
              </a:rPr>
              <a:t>	- Price acts as signaling factor to producers</a:t>
            </a:r>
          </a:p>
          <a:p>
            <a:pPr algn="just" eaLnBrk="1" fontAlgn="auto" hangingPunct="1">
              <a:lnSpc>
                <a:spcPct val="80000"/>
              </a:lnSpc>
              <a:spcAft>
                <a:spcPts val="0"/>
              </a:spcAft>
              <a:buNone/>
              <a:defRPr/>
            </a:pPr>
            <a:r>
              <a:rPr lang="en-US" sz="2800" dirty="0">
                <a:solidFill>
                  <a:schemeClr val="tx1">
                    <a:lumMod val="75000"/>
                    <a:lumOff val="25000"/>
                  </a:schemeClr>
                </a:solidFill>
              </a:rPr>
              <a:t>	- Producers (who are profit motivated) channel</a:t>
            </a:r>
          </a:p>
          <a:p>
            <a:pPr algn="just" eaLnBrk="1" fontAlgn="auto" hangingPunct="1">
              <a:lnSpc>
                <a:spcPct val="80000"/>
              </a:lnSpc>
              <a:spcAft>
                <a:spcPts val="0"/>
              </a:spcAft>
              <a:buNone/>
              <a:defRPr/>
            </a:pPr>
            <a:r>
              <a:rPr lang="en-US" sz="2800" dirty="0">
                <a:solidFill>
                  <a:schemeClr val="tx1">
                    <a:lumMod val="75000"/>
                    <a:lumOff val="25000"/>
                  </a:schemeClr>
                </a:solidFill>
              </a:rPr>
              <a:t>       resources towards production of that good.</a:t>
            </a:r>
          </a:p>
          <a:p>
            <a:pPr eaLnBrk="1" fontAlgn="auto" hangingPunct="1">
              <a:lnSpc>
                <a:spcPct val="80000"/>
              </a:lnSpc>
              <a:spcAft>
                <a:spcPts val="0"/>
              </a:spcAft>
              <a:buNone/>
              <a:defRPr/>
            </a:pPr>
            <a:r>
              <a:rPr lang="en-US" sz="2800" dirty="0">
                <a:solidFill>
                  <a:schemeClr val="tx2"/>
                </a:solidFill>
              </a:rPr>
              <a:t> </a:t>
            </a:r>
          </a:p>
        </p:txBody>
      </p:sp>
      <p:sp>
        <p:nvSpPr>
          <p:cNvPr id="97284" name="Line 5"/>
          <p:cNvSpPr>
            <a:spLocks noChangeShapeType="1"/>
          </p:cNvSpPr>
          <p:nvPr/>
        </p:nvSpPr>
        <p:spPr bwMode="auto">
          <a:xfrm>
            <a:off x="6553200" y="38100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en-US">
              <a:solidFill>
                <a:prstClr val="black"/>
              </a:solidFill>
              <a:latin typeface="Tahoma" charset="0"/>
            </a:endParaRPr>
          </a:p>
        </p:txBody>
      </p:sp>
    </p:spTree>
    <p:extLst>
      <p:ext uri="{BB962C8B-B14F-4D97-AF65-F5344CB8AC3E}">
        <p14:creationId xmlns:p14="http://schemas.microsoft.com/office/powerpoint/2010/main" val="3680191238"/>
      </p:ext>
    </p:extLst>
  </p:cSld>
  <p:clrMapOvr>
    <a:masterClrMapping/>
  </p:clrMapOvr>
  <p:transition>
    <p:split orient="vert"/>
    <p:sndAc>
      <p:stSnd>
        <p:snd r:embed="rId2" name="chimes.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468688" y="623888"/>
            <a:ext cx="6589712" cy="1281112"/>
          </a:xfrm>
        </p:spPr>
        <p:txBody>
          <a:bodyPr/>
          <a:lstStyle/>
          <a:p>
            <a:pPr eaLnBrk="1" hangingPunct="1"/>
            <a:r>
              <a:rPr lang="en-US" altLang="en-US" sz="4800" b="1">
                <a:solidFill>
                  <a:schemeClr val="folHlink"/>
                </a:solidFill>
              </a:rPr>
              <a:t>Market Economy</a:t>
            </a:r>
          </a:p>
        </p:txBody>
      </p:sp>
      <p:sp>
        <p:nvSpPr>
          <p:cNvPr id="97283" name="Rectangle 3"/>
          <p:cNvSpPr>
            <a:spLocks noGrp="1" noChangeArrowheads="1"/>
          </p:cNvSpPr>
          <p:nvPr>
            <p:ph idx="1"/>
          </p:nvPr>
        </p:nvSpPr>
        <p:spPr>
          <a:xfrm>
            <a:off x="3467100" y="2133600"/>
            <a:ext cx="6591300" cy="3778250"/>
          </a:xfrm>
        </p:spPr>
        <p:txBody>
          <a:bodyPr/>
          <a:lstStyle/>
          <a:p>
            <a:pPr algn="just" eaLnBrk="1" hangingPunct="1">
              <a:lnSpc>
                <a:spcPct val="90000"/>
              </a:lnSpc>
            </a:pPr>
            <a:r>
              <a:rPr lang="en-US" altLang="en-US" sz="2400" b="1">
                <a:solidFill>
                  <a:schemeClr val="hlink"/>
                </a:solidFill>
              </a:rPr>
              <a:t>How market economy solves the problem of scarcity (cont’d):</a:t>
            </a:r>
          </a:p>
          <a:p>
            <a:pPr eaLnBrk="1" hangingPunct="1">
              <a:lnSpc>
                <a:spcPct val="90000"/>
              </a:lnSpc>
              <a:buFont typeface="Wingdings" panose="05000000000000000000" pitchFamily="2" charset="2"/>
              <a:buNone/>
            </a:pPr>
            <a:r>
              <a:rPr lang="en-US" altLang="en-US" sz="2400" b="1">
                <a:solidFill>
                  <a:schemeClr val="tx2"/>
                </a:solidFill>
              </a:rPr>
              <a:t>	How to produce?</a:t>
            </a:r>
          </a:p>
          <a:p>
            <a:pPr algn="just" eaLnBrk="1" hangingPunct="1">
              <a:lnSpc>
                <a:spcPct val="90000"/>
              </a:lnSpc>
            </a:pPr>
            <a:r>
              <a:rPr lang="en-US" altLang="en-US" sz="2400"/>
              <a:t>Consumers buy from producers offering lowest price</a:t>
            </a:r>
          </a:p>
          <a:p>
            <a:pPr algn="just" eaLnBrk="1" hangingPunct="1">
              <a:lnSpc>
                <a:spcPct val="90000"/>
              </a:lnSpc>
            </a:pPr>
            <a:r>
              <a:rPr lang="en-US" altLang="en-US" sz="2400"/>
              <a:t>Producers face high competition</a:t>
            </a:r>
          </a:p>
          <a:p>
            <a:pPr algn="just" eaLnBrk="1" hangingPunct="1">
              <a:lnSpc>
                <a:spcPct val="90000"/>
              </a:lnSpc>
            </a:pPr>
            <a:r>
              <a:rPr lang="en-US" altLang="en-US" sz="2400"/>
              <a:t>Producers adopt least cost  method  of production – low price to survive in industry (productive efficiency)</a:t>
            </a:r>
          </a:p>
          <a:p>
            <a:pPr eaLnBrk="1" hangingPunct="1">
              <a:lnSpc>
                <a:spcPct val="90000"/>
              </a:lnSpc>
              <a:buFont typeface="Wingdings" panose="05000000000000000000" pitchFamily="2" charset="2"/>
              <a:buNone/>
            </a:pPr>
            <a:endParaRPr lang="en-US" altLang="en-US" sz="2400"/>
          </a:p>
        </p:txBody>
      </p:sp>
    </p:spTree>
    <p:extLst>
      <p:ext uri="{BB962C8B-B14F-4D97-AF65-F5344CB8AC3E}">
        <p14:creationId xmlns:p14="http://schemas.microsoft.com/office/powerpoint/2010/main" val="158179229"/>
      </p:ext>
    </p:extLst>
  </p:cSld>
  <p:clrMapOvr>
    <a:masterClrMapping/>
  </p:clrMapOvr>
  <p:transition spd="med">
    <p:split orient="vert"/>
    <p:sndAc>
      <p:stSnd>
        <p:snd r:embed="rId3" name="chimes.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468688" y="623888"/>
            <a:ext cx="6589712" cy="1281112"/>
          </a:xfrm>
        </p:spPr>
        <p:txBody>
          <a:bodyPr/>
          <a:lstStyle/>
          <a:p>
            <a:pPr eaLnBrk="1" hangingPunct="1"/>
            <a:r>
              <a:rPr lang="en-US" altLang="en-US" sz="4800" b="1">
                <a:solidFill>
                  <a:schemeClr val="folHlink"/>
                </a:solidFill>
              </a:rPr>
              <a:t>Market Economy</a:t>
            </a:r>
          </a:p>
        </p:txBody>
      </p:sp>
      <p:sp>
        <p:nvSpPr>
          <p:cNvPr id="375811" name="Rectangle 3"/>
          <p:cNvSpPr>
            <a:spLocks noGrp="1" noChangeArrowheads="1"/>
          </p:cNvSpPr>
          <p:nvPr>
            <p:ph idx="1"/>
          </p:nvPr>
        </p:nvSpPr>
        <p:spPr>
          <a:xfrm>
            <a:off x="3467100" y="2133600"/>
            <a:ext cx="6591300" cy="3778250"/>
          </a:xfrm>
        </p:spPr>
        <p:txBody>
          <a:bodyPr rtlCol="0">
            <a:normAutofit fontScale="92500"/>
          </a:bodyPr>
          <a:lstStyle/>
          <a:p>
            <a:pPr eaLnBrk="1" fontAlgn="auto" hangingPunct="1">
              <a:lnSpc>
                <a:spcPct val="90000"/>
              </a:lnSpc>
              <a:spcAft>
                <a:spcPts val="0"/>
              </a:spcAft>
              <a:buFont typeface="Wingdings 3" charset="2"/>
              <a:buChar char=""/>
              <a:defRPr/>
            </a:pPr>
            <a:r>
              <a:rPr lang="en-US" sz="2400" b="1" dirty="0">
                <a:solidFill>
                  <a:schemeClr val="hlink"/>
                </a:solidFill>
              </a:rPr>
              <a:t>How market economy solves the problem of scarcity (cont’d):</a:t>
            </a:r>
          </a:p>
          <a:p>
            <a:pPr eaLnBrk="1" fontAlgn="auto" hangingPunct="1">
              <a:lnSpc>
                <a:spcPct val="90000"/>
              </a:lnSpc>
              <a:spcAft>
                <a:spcPts val="0"/>
              </a:spcAft>
              <a:buNone/>
              <a:defRPr/>
            </a:pPr>
            <a:endParaRPr lang="en-US" sz="2400" dirty="0">
              <a:solidFill>
                <a:schemeClr val="tx1">
                  <a:lumMod val="75000"/>
                  <a:lumOff val="25000"/>
                </a:schemeClr>
              </a:solidFill>
            </a:endParaRPr>
          </a:p>
          <a:p>
            <a:pPr eaLnBrk="1" fontAlgn="auto" hangingPunct="1">
              <a:lnSpc>
                <a:spcPct val="90000"/>
              </a:lnSpc>
              <a:spcAft>
                <a:spcPts val="0"/>
              </a:spcAft>
              <a:buNone/>
              <a:defRPr/>
            </a:pPr>
            <a:r>
              <a:rPr lang="en-US" sz="2400" dirty="0">
                <a:solidFill>
                  <a:schemeClr val="tx1">
                    <a:lumMod val="75000"/>
                    <a:lumOff val="25000"/>
                  </a:schemeClr>
                </a:solidFill>
              </a:rPr>
              <a:t>	</a:t>
            </a:r>
            <a:r>
              <a:rPr lang="en-US" sz="2400" b="1" dirty="0">
                <a:solidFill>
                  <a:schemeClr val="tx2"/>
                </a:solidFill>
              </a:rPr>
              <a:t>For whom to produce?</a:t>
            </a:r>
          </a:p>
          <a:p>
            <a:pPr algn="just" eaLnBrk="1" fontAlgn="auto" hangingPunct="1">
              <a:lnSpc>
                <a:spcPct val="90000"/>
              </a:lnSpc>
              <a:spcAft>
                <a:spcPts val="0"/>
              </a:spcAft>
              <a:buNone/>
              <a:defRPr/>
            </a:pPr>
            <a:r>
              <a:rPr lang="en-US" sz="2400" b="1" dirty="0">
                <a:solidFill>
                  <a:schemeClr val="tx1">
                    <a:lumMod val="75000"/>
                    <a:lumOff val="25000"/>
                  </a:schemeClr>
                </a:solidFill>
              </a:rPr>
              <a:t>	</a:t>
            </a:r>
            <a:r>
              <a:rPr lang="en-US" sz="2400" dirty="0">
                <a:solidFill>
                  <a:schemeClr val="tx1">
                    <a:lumMod val="75000"/>
                    <a:lumOff val="25000"/>
                  </a:schemeClr>
                </a:solidFill>
              </a:rPr>
              <a:t>- consumers spend according to income or affordability to pay</a:t>
            </a:r>
          </a:p>
          <a:p>
            <a:pPr algn="just" eaLnBrk="1" fontAlgn="auto" hangingPunct="1">
              <a:lnSpc>
                <a:spcPct val="90000"/>
              </a:lnSpc>
              <a:spcAft>
                <a:spcPts val="0"/>
              </a:spcAft>
              <a:buNone/>
              <a:defRPr/>
            </a:pPr>
            <a:r>
              <a:rPr lang="en-US" sz="2400" dirty="0">
                <a:solidFill>
                  <a:schemeClr val="tx1">
                    <a:lumMod val="75000"/>
                    <a:lumOff val="25000"/>
                  </a:schemeClr>
                </a:solidFill>
              </a:rPr>
              <a:t>	- affordability is determined by ownership of factors of production</a:t>
            </a:r>
          </a:p>
          <a:p>
            <a:pPr algn="just" eaLnBrk="1" fontAlgn="auto" hangingPunct="1">
              <a:lnSpc>
                <a:spcPct val="90000"/>
              </a:lnSpc>
              <a:spcAft>
                <a:spcPts val="0"/>
              </a:spcAft>
              <a:buNone/>
              <a:defRPr/>
            </a:pPr>
            <a:r>
              <a:rPr lang="en-US" sz="2400" dirty="0">
                <a:solidFill>
                  <a:schemeClr val="tx1">
                    <a:lumMod val="75000"/>
                    <a:lumOff val="25000"/>
                  </a:schemeClr>
                </a:solidFill>
              </a:rPr>
              <a:t>	- resources allocated towards production of goods to satisfy needs of this group</a:t>
            </a:r>
          </a:p>
        </p:txBody>
      </p:sp>
    </p:spTree>
    <p:extLst>
      <p:ext uri="{BB962C8B-B14F-4D97-AF65-F5344CB8AC3E}">
        <p14:creationId xmlns:p14="http://schemas.microsoft.com/office/powerpoint/2010/main" val="3259820232"/>
      </p:ext>
    </p:extLst>
  </p:cSld>
  <p:clrMapOvr>
    <a:masterClrMapping/>
  </p:clrMapOvr>
  <p:transition spd="med">
    <p:split orient="vert"/>
    <p:sndAc>
      <p:stSnd>
        <p:snd r:embed="rId3" name="chimes.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468688" y="623888"/>
            <a:ext cx="6589712" cy="1281112"/>
          </a:xfrm>
        </p:spPr>
        <p:txBody>
          <a:bodyPr/>
          <a:lstStyle/>
          <a:p>
            <a:pPr eaLnBrk="1" hangingPunct="1"/>
            <a:r>
              <a:rPr lang="en-US" altLang="en-US" sz="4800" b="1">
                <a:solidFill>
                  <a:schemeClr val="folHlink"/>
                </a:solidFill>
              </a:rPr>
              <a:t>Market Economy</a:t>
            </a:r>
          </a:p>
        </p:txBody>
      </p:sp>
      <p:sp>
        <p:nvSpPr>
          <p:cNvPr id="101379" name="Rectangle 3"/>
          <p:cNvSpPr>
            <a:spLocks noGrp="1" noChangeArrowheads="1"/>
          </p:cNvSpPr>
          <p:nvPr>
            <p:ph idx="1"/>
          </p:nvPr>
        </p:nvSpPr>
        <p:spPr>
          <a:xfrm>
            <a:off x="3467100" y="2133600"/>
            <a:ext cx="6591300" cy="3778250"/>
          </a:xfrm>
        </p:spPr>
        <p:txBody>
          <a:bodyPr/>
          <a:lstStyle/>
          <a:p>
            <a:pPr algn="just" eaLnBrk="1" hangingPunct="1"/>
            <a:r>
              <a:rPr lang="en-US" altLang="en-US" sz="2400" b="1">
                <a:solidFill>
                  <a:schemeClr val="hlink"/>
                </a:solidFill>
              </a:rPr>
              <a:t>Advantages and disadvantages of Market Economy:</a:t>
            </a:r>
          </a:p>
          <a:p>
            <a:pPr eaLnBrk="1" hangingPunct="1"/>
            <a:endParaRPr lang="en-US" altLang="en-US" sz="2400" b="1">
              <a:solidFill>
                <a:schemeClr val="hlink"/>
              </a:solidFill>
            </a:endParaRPr>
          </a:p>
          <a:p>
            <a:pPr eaLnBrk="1" hangingPunct="1">
              <a:buFont typeface="Wingdings" panose="05000000000000000000" pitchFamily="2" charset="2"/>
              <a:buNone/>
            </a:pPr>
            <a:r>
              <a:rPr lang="en-US" altLang="en-US" sz="2400" b="1">
                <a:solidFill>
                  <a:schemeClr val="hlink"/>
                </a:solidFill>
              </a:rPr>
              <a:t>	</a:t>
            </a:r>
            <a:r>
              <a:rPr lang="en-US" altLang="en-US" sz="2400" b="1">
                <a:solidFill>
                  <a:schemeClr val="tx2"/>
                </a:solidFill>
              </a:rPr>
              <a:t>Choice:</a:t>
            </a:r>
          </a:p>
          <a:p>
            <a:pPr algn="just" eaLnBrk="1" hangingPunct="1">
              <a:buFont typeface="Wingdings" panose="05000000000000000000" pitchFamily="2" charset="2"/>
              <a:buNone/>
            </a:pPr>
            <a:r>
              <a:rPr lang="en-US" altLang="en-US" sz="2400" b="1">
                <a:solidFill>
                  <a:schemeClr val="tx2"/>
                </a:solidFill>
              </a:rPr>
              <a:t>	</a:t>
            </a:r>
            <a:r>
              <a:rPr lang="en-US" altLang="en-US" sz="2400"/>
              <a:t>-	wider range of choice due to higher competition</a:t>
            </a:r>
          </a:p>
          <a:p>
            <a:pPr algn="just" eaLnBrk="1" hangingPunct="1">
              <a:buFont typeface="Wingdings" panose="05000000000000000000" pitchFamily="2" charset="2"/>
              <a:buNone/>
            </a:pPr>
            <a:r>
              <a:rPr lang="en-US" altLang="en-US" sz="2400"/>
              <a:t>	(Although wider choices, it would be of little use to those with low incomes)</a:t>
            </a:r>
          </a:p>
        </p:txBody>
      </p:sp>
    </p:spTree>
    <p:extLst>
      <p:ext uri="{BB962C8B-B14F-4D97-AF65-F5344CB8AC3E}">
        <p14:creationId xmlns:p14="http://schemas.microsoft.com/office/powerpoint/2010/main" val="1356251140"/>
      </p:ext>
    </p:extLst>
  </p:cSld>
  <p:clrMapOvr>
    <a:masterClrMapping/>
  </p:clrMapOvr>
  <p:transition spd="med">
    <p:split orient="vert"/>
    <p:sndAc>
      <p:stSnd>
        <p:snd r:embed="rId3" name="chimes.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3468688" y="623888"/>
            <a:ext cx="6589712" cy="1281112"/>
          </a:xfrm>
        </p:spPr>
        <p:txBody>
          <a:bodyPr/>
          <a:lstStyle/>
          <a:p>
            <a:pPr eaLnBrk="1" hangingPunct="1"/>
            <a:r>
              <a:rPr lang="en-US" altLang="en-US" sz="4800" b="1">
                <a:solidFill>
                  <a:schemeClr val="folHlink"/>
                </a:solidFill>
              </a:rPr>
              <a:t>Market Economy</a:t>
            </a:r>
          </a:p>
        </p:txBody>
      </p:sp>
      <p:sp>
        <p:nvSpPr>
          <p:cNvPr id="103427" name="Rectangle 3"/>
          <p:cNvSpPr>
            <a:spLocks noGrp="1" noChangeArrowheads="1"/>
          </p:cNvSpPr>
          <p:nvPr>
            <p:ph idx="1"/>
          </p:nvPr>
        </p:nvSpPr>
        <p:spPr>
          <a:xfrm>
            <a:off x="3467100" y="2133600"/>
            <a:ext cx="6591300" cy="3778250"/>
          </a:xfrm>
        </p:spPr>
        <p:txBody>
          <a:bodyPr/>
          <a:lstStyle/>
          <a:p>
            <a:pPr algn="just" eaLnBrk="1" hangingPunct="1">
              <a:lnSpc>
                <a:spcPct val="90000"/>
              </a:lnSpc>
            </a:pPr>
            <a:r>
              <a:rPr lang="en-US" altLang="en-US" sz="2400" b="1">
                <a:solidFill>
                  <a:schemeClr val="hlink"/>
                </a:solidFill>
              </a:rPr>
              <a:t>Advantages and disadvantages of Market Economy (cont’d):</a:t>
            </a:r>
          </a:p>
          <a:p>
            <a:pPr eaLnBrk="1" hangingPunct="1">
              <a:lnSpc>
                <a:spcPct val="90000"/>
              </a:lnSpc>
            </a:pPr>
            <a:endParaRPr lang="en-US" altLang="en-US" sz="2400" b="1">
              <a:solidFill>
                <a:schemeClr val="hlink"/>
              </a:solidFill>
            </a:endParaRPr>
          </a:p>
          <a:p>
            <a:pPr eaLnBrk="1" hangingPunct="1">
              <a:lnSpc>
                <a:spcPct val="90000"/>
              </a:lnSpc>
              <a:buFont typeface="Wingdings" panose="05000000000000000000" pitchFamily="2" charset="2"/>
              <a:buNone/>
            </a:pPr>
            <a:r>
              <a:rPr lang="en-US" altLang="en-US" sz="2400" b="1">
                <a:solidFill>
                  <a:schemeClr val="hlink"/>
                </a:solidFill>
              </a:rPr>
              <a:t>	</a:t>
            </a:r>
            <a:r>
              <a:rPr lang="en-US" altLang="en-US" sz="2400" b="1">
                <a:solidFill>
                  <a:schemeClr val="tx2"/>
                </a:solidFill>
              </a:rPr>
              <a:t>Quality and innovation:</a:t>
            </a:r>
          </a:p>
          <a:p>
            <a:pPr eaLnBrk="1" hangingPunct="1">
              <a:lnSpc>
                <a:spcPct val="90000"/>
              </a:lnSpc>
              <a:buFont typeface="Wingdings" panose="05000000000000000000" pitchFamily="2" charset="2"/>
              <a:buNone/>
            </a:pPr>
            <a:r>
              <a:rPr lang="en-US" altLang="en-US" sz="2400" b="1">
                <a:solidFill>
                  <a:schemeClr val="tx2"/>
                </a:solidFill>
              </a:rPr>
              <a:t>	</a:t>
            </a:r>
          </a:p>
          <a:p>
            <a:pPr algn="just" eaLnBrk="1" hangingPunct="1">
              <a:lnSpc>
                <a:spcPct val="90000"/>
              </a:lnSpc>
              <a:buFont typeface="Wingdings" panose="05000000000000000000" pitchFamily="2" charset="2"/>
              <a:buNone/>
            </a:pPr>
            <a:r>
              <a:rPr lang="en-US" altLang="en-US" sz="2400"/>
              <a:t>	- higher degree of competition compels firms to innovate and produce better quality goods or be driven out of business by the more efficient firms.</a:t>
            </a:r>
          </a:p>
          <a:p>
            <a:pPr eaLnBrk="1" hangingPunct="1">
              <a:lnSpc>
                <a:spcPct val="90000"/>
              </a:lnSpc>
              <a:buFont typeface="Wingdings" panose="05000000000000000000" pitchFamily="2" charset="2"/>
              <a:buNone/>
            </a:pPr>
            <a:endParaRPr lang="en-US" altLang="en-US" sz="2400"/>
          </a:p>
        </p:txBody>
      </p:sp>
    </p:spTree>
    <p:extLst>
      <p:ext uri="{BB962C8B-B14F-4D97-AF65-F5344CB8AC3E}">
        <p14:creationId xmlns:p14="http://schemas.microsoft.com/office/powerpoint/2010/main" val="496159012"/>
      </p:ext>
    </p:extLst>
  </p:cSld>
  <p:clrMapOvr>
    <a:masterClrMapping/>
  </p:clrMapOvr>
  <p:transition spd="med">
    <p:split orient="vert"/>
    <p:sndAc>
      <p:stSnd>
        <p:snd r:embed="rId3" name="chimes.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468688" y="623888"/>
            <a:ext cx="6589712" cy="1281112"/>
          </a:xfrm>
        </p:spPr>
        <p:txBody>
          <a:bodyPr/>
          <a:lstStyle/>
          <a:p>
            <a:pPr eaLnBrk="1" hangingPunct="1"/>
            <a:r>
              <a:rPr lang="en-US" altLang="en-US" sz="4000" b="1">
                <a:solidFill>
                  <a:schemeClr val="folHlink"/>
                </a:solidFill>
              </a:rPr>
              <a:t>Allocative Mechanisms</a:t>
            </a:r>
          </a:p>
        </p:txBody>
      </p:sp>
      <p:sp>
        <p:nvSpPr>
          <p:cNvPr id="81923" name="Rectangle 3"/>
          <p:cNvSpPr>
            <a:spLocks noGrp="1" noChangeArrowheads="1"/>
          </p:cNvSpPr>
          <p:nvPr>
            <p:ph idx="1"/>
          </p:nvPr>
        </p:nvSpPr>
        <p:spPr>
          <a:xfrm>
            <a:off x="3467100" y="1676400"/>
            <a:ext cx="6591300" cy="4235450"/>
          </a:xfrm>
        </p:spPr>
        <p:txBody>
          <a:bodyPr/>
          <a:lstStyle/>
          <a:p>
            <a:pPr eaLnBrk="1" hangingPunct="1"/>
            <a:r>
              <a:rPr lang="en-US" altLang="en-US" sz="3600" b="1">
                <a:solidFill>
                  <a:schemeClr val="hlink"/>
                </a:solidFill>
              </a:rPr>
              <a:t>Problem of Scarcity</a:t>
            </a:r>
          </a:p>
          <a:p>
            <a:pPr eaLnBrk="1" hangingPunct="1">
              <a:buFont typeface="Wingdings" panose="05000000000000000000" pitchFamily="2" charset="2"/>
              <a:buNone/>
            </a:pPr>
            <a:endParaRPr lang="en-US" altLang="en-US" sz="3600" b="1">
              <a:solidFill>
                <a:schemeClr val="hlink"/>
              </a:solidFill>
            </a:endParaRPr>
          </a:p>
          <a:p>
            <a:pPr eaLnBrk="1" hangingPunct="1"/>
            <a:endParaRPr lang="en-US" altLang="en-US" sz="4000" b="1">
              <a:solidFill>
                <a:schemeClr val="hlink"/>
              </a:solidFill>
            </a:endParaRPr>
          </a:p>
        </p:txBody>
      </p:sp>
      <p:sp>
        <p:nvSpPr>
          <p:cNvPr id="82948" name="AutoShape 5"/>
          <p:cNvSpPr>
            <a:spLocks noChangeArrowheads="1"/>
          </p:cNvSpPr>
          <p:nvPr/>
        </p:nvSpPr>
        <p:spPr bwMode="auto">
          <a:xfrm>
            <a:off x="3429000" y="2667000"/>
            <a:ext cx="6324600" cy="4191000"/>
          </a:xfrm>
          <a:prstGeom prst="wedgeRoundRectCallout">
            <a:avLst>
              <a:gd name="adj1" fmla="val -49926"/>
              <a:gd name="adj2" fmla="val 5038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ts val="1000"/>
              </a:spcBef>
              <a:buClr>
                <a:schemeClr val="accent1"/>
              </a:buClr>
              <a:buFont typeface="Wingdings 3" charset="2"/>
              <a:buChar char=""/>
              <a:defRPr>
                <a:solidFill>
                  <a:srgbClr val="404040"/>
                </a:solidFill>
                <a:latin typeface="Century Gothic" charset="0"/>
              </a:defRPr>
            </a:lvl1pPr>
            <a:lvl2pPr marL="742950" indent="-285750">
              <a:spcBef>
                <a:spcPts val="1000"/>
              </a:spcBef>
              <a:buClr>
                <a:schemeClr val="accent1"/>
              </a:buClr>
              <a:buFont typeface="Wingdings 3" charset="2"/>
              <a:buChar char=""/>
              <a:defRPr sz="1600">
                <a:solidFill>
                  <a:srgbClr val="404040"/>
                </a:solidFill>
                <a:latin typeface="Century Gothic" charset="0"/>
              </a:defRPr>
            </a:lvl2pPr>
            <a:lvl3pPr marL="1143000" indent="-228600">
              <a:spcBef>
                <a:spcPts val="1000"/>
              </a:spcBef>
              <a:buClr>
                <a:schemeClr val="accent1"/>
              </a:buClr>
              <a:buFont typeface="Wingdings 3" charset="2"/>
              <a:buChar char=""/>
              <a:defRPr sz="1400">
                <a:solidFill>
                  <a:srgbClr val="404040"/>
                </a:solidFill>
                <a:latin typeface="Century Gothic" charset="0"/>
              </a:defRPr>
            </a:lvl3pPr>
            <a:lvl4pPr marL="1600200" indent="-228600">
              <a:spcBef>
                <a:spcPts val="1000"/>
              </a:spcBef>
              <a:buClr>
                <a:schemeClr val="accent1"/>
              </a:buClr>
              <a:buFont typeface="Wingdings 3" charset="2"/>
              <a:buChar char=""/>
              <a:defRPr sz="1200">
                <a:solidFill>
                  <a:srgbClr val="404040"/>
                </a:solidFill>
                <a:latin typeface="Century Gothic" charset="0"/>
              </a:defRPr>
            </a:lvl4pPr>
            <a:lvl5pPr marL="2057400" indent="-228600">
              <a:spcBef>
                <a:spcPts val="1000"/>
              </a:spcBef>
              <a:buClr>
                <a:schemeClr val="accent1"/>
              </a:buClr>
              <a:buFont typeface="Wingdings 3" charset="2"/>
              <a:buChar char=""/>
              <a:defRPr sz="1200">
                <a:solidFill>
                  <a:srgbClr val="404040"/>
                </a:solidFill>
                <a:latin typeface="Century Gothic" charset="0"/>
              </a:defRPr>
            </a:lvl5pPr>
            <a:lvl6pPr marL="2514600" indent="-2286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6pPr>
            <a:lvl7pPr marL="2971800" indent="-2286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7pPr>
            <a:lvl8pPr marL="3429000" indent="-2286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8pPr>
            <a:lvl9pPr marL="3886200" indent="-228600" eaLnBrk="0" fontAlgn="base" hangingPunct="0">
              <a:spcBef>
                <a:spcPts val="1000"/>
              </a:spcBef>
              <a:spcAft>
                <a:spcPct val="0"/>
              </a:spcAft>
              <a:buClr>
                <a:schemeClr val="accent1"/>
              </a:buClr>
              <a:buFont typeface="Wingdings 3" charset="2"/>
              <a:buChar char=""/>
              <a:defRPr sz="1200">
                <a:solidFill>
                  <a:srgbClr val="404040"/>
                </a:solidFill>
                <a:latin typeface="Century Gothic" charset="0"/>
              </a:defRPr>
            </a:lvl9pPr>
          </a:lstStyle>
          <a:p>
            <a:pPr algn="ctr" eaLnBrk="0" fontAlgn="base" hangingPunct="0">
              <a:spcBef>
                <a:spcPct val="0"/>
              </a:spcBef>
              <a:spcAft>
                <a:spcPct val="0"/>
              </a:spcAft>
              <a:buClrTx/>
              <a:buFontTx/>
              <a:buNone/>
              <a:defRPr/>
            </a:pPr>
            <a:r>
              <a:rPr lang="en-US" altLang="en-US" sz="3200">
                <a:solidFill>
                  <a:prstClr val="black"/>
                </a:solidFill>
                <a:latin typeface="Tahoma" charset="0"/>
              </a:rPr>
              <a:t>* </a:t>
            </a:r>
            <a:r>
              <a:rPr lang="en-US" altLang="en-US" sz="3200">
                <a:solidFill>
                  <a:srgbClr val="E3EACF"/>
                </a:solidFill>
                <a:latin typeface="Tahoma" charset="0"/>
              </a:rPr>
              <a:t>Choices to be made </a:t>
            </a:r>
          </a:p>
          <a:p>
            <a:pPr algn="ctr" eaLnBrk="0" fontAlgn="base" hangingPunct="0">
              <a:spcBef>
                <a:spcPct val="0"/>
              </a:spcBef>
              <a:spcAft>
                <a:spcPct val="0"/>
              </a:spcAft>
              <a:buClrTx/>
              <a:buFontTx/>
              <a:buNone/>
              <a:defRPr/>
            </a:pPr>
            <a:r>
              <a:rPr lang="en-US" altLang="en-US" sz="3200">
                <a:solidFill>
                  <a:srgbClr val="E3EACF"/>
                </a:solidFill>
                <a:latin typeface="Tahoma" charset="0"/>
              </a:rPr>
              <a:t>by economic agents</a:t>
            </a:r>
          </a:p>
          <a:p>
            <a:pPr algn="ctr" eaLnBrk="0" fontAlgn="base" hangingPunct="0">
              <a:spcBef>
                <a:spcPct val="0"/>
              </a:spcBef>
              <a:spcAft>
                <a:spcPct val="0"/>
              </a:spcAft>
              <a:buClrTx/>
              <a:buFontTx/>
              <a:buNone/>
              <a:defRPr/>
            </a:pPr>
            <a:r>
              <a:rPr lang="en-US" altLang="en-US" sz="3200">
                <a:solidFill>
                  <a:srgbClr val="E3EACF"/>
                </a:solidFill>
                <a:latin typeface="Tahoma" charset="0"/>
              </a:rPr>
              <a:t>(such as consumers, producers, and governments)</a:t>
            </a:r>
            <a:r>
              <a:rPr lang="en-US" altLang="en-US" sz="4400">
                <a:solidFill>
                  <a:srgbClr val="E3EACF"/>
                </a:solidFill>
                <a:latin typeface="Tahoma" charset="0"/>
              </a:rPr>
              <a:t> </a:t>
            </a:r>
          </a:p>
          <a:p>
            <a:pPr algn="ctr" eaLnBrk="0" fontAlgn="base" hangingPunct="0">
              <a:spcBef>
                <a:spcPct val="0"/>
              </a:spcBef>
              <a:spcAft>
                <a:spcPct val="0"/>
              </a:spcAft>
              <a:buClrTx/>
              <a:buFontTx/>
              <a:buNone/>
              <a:defRPr/>
            </a:pPr>
            <a:r>
              <a:rPr lang="en-US" altLang="en-US" sz="3200">
                <a:solidFill>
                  <a:srgbClr val="E3EACF"/>
                </a:solidFill>
                <a:latin typeface="Tahoma" charset="0"/>
              </a:rPr>
              <a:t>* Choices to be made is determined by the economic system of the country</a:t>
            </a:r>
          </a:p>
        </p:txBody>
      </p:sp>
    </p:spTree>
    <p:extLst>
      <p:ext uri="{BB962C8B-B14F-4D97-AF65-F5344CB8AC3E}">
        <p14:creationId xmlns:p14="http://schemas.microsoft.com/office/powerpoint/2010/main" val="1079877348"/>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468688" y="623888"/>
            <a:ext cx="6589712" cy="1281112"/>
          </a:xfrm>
        </p:spPr>
        <p:txBody>
          <a:bodyPr/>
          <a:lstStyle/>
          <a:p>
            <a:pPr eaLnBrk="1" hangingPunct="1"/>
            <a:r>
              <a:rPr lang="en-US" altLang="en-US" sz="4800" b="1">
                <a:solidFill>
                  <a:schemeClr val="folHlink"/>
                </a:solidFill>
              </a:rPr>
              <a:t>Market Economy</a:t>
            </a:r>
          </a:p>
        </p:txBody>
      </p:sp>
      <p:sp>
        <p:nvSpPr>
          <p:cNvPr id="105475" name="Rectangle 3"/>
          <p:cNvSpPr>
            <a:spLocks noGrp="1" noChangeArrowheads="1"/>
          </p:cNvSpPr>
          <p:nvPr>
            <p:ph idx="1"/>
          </p:nvPr>
        </p:nvSpPr>
        <p:spPr>
          <a:xfrm>
            <a:off x="3467100" y="2133600"/>
            <a:ext cx="6591300" cy="3778250"/>
          </a:xfrm>
        </p:spPr>
        <p:txBody>
          <a:bodyPr/>
          <a:lstStyle/>
          <a:p>
            <a:pPr algn="just" eaLnBrk="1" hangingPunct="1"/>
            <a:r>
              <a:rPr lang="en-US" altLang="en-US" sz="2400" b="1">
                <a:solidFill>
                  <a:schemeClr val="hlink"/>
                </a:solidFill>
              </a:rPr>
              <a:t>Advantages and disadvantages of Market Economy (cont’d):</a:t>
            </a:r>
          </a:p>
          <a:p>
            <a:pPr eaLnBrk="1" hangingPunct="1">
              <a:buFont typeface="Wingdings" panose="05000000000000000000" pitchFamily="2" charset="2"/>
              <a:buNone/>
            </a:pPr>
            <a:endParaRPr lang="en-US" altLang="en-US" sz="2400"/>
          </a:p>
          <a:p>
            <a:pPr eaLnBrk="1" hangingPunct="1">
              <a:buFont typeface="Wingdings" panose="05000000000000000000" pitchFamily="2" charset="2"/>
              <a:buNone/>
            </a:pPr>
            <a:r>
              <a:rPr lang="en-US" altLang="en-US" sz="2400"/>
              <a:t>	</a:t>
            </a:r>
            <a:r>
              <a:rPr lang="en-US" altLang="en-US" sz="2400" b="1">
                <a:solidFill>
                  <a:schemeClr val="tx2"/>
                </a:solidFill>
              </a:rPr>
              <a:t>Economic growth:</a:t>
            </a:r>
          </a:p>
          <a:p>
            <a:pPr algn="just" eaLnBrk="1" hangingPunct="1">
              <a:buFont typeface="Wingdings" panose="05000000000000000000" pitchFamily="2" charset="2"/>
              <a:buNone/>
            </a:pPr>
            <a:r>
              <a:rPr lang="en-US" altLang="en-US" sz="2400" b="1">
                <a:solidFill>
                  <a:schemeClr val="tx2"/>
                </a:solidFill>
              </a:rPr>
              <a:t>	</a:t>
            </a:r>
            <a:r>
              <a:rPr lang="en-US" altLang="en-US" sz="2400"/>
              <a:t>- in free market economy, there may be divergence in economic growth, some industries growing faster than others due to competition</a:t>
            </a:r>
            <a:r>
              <a:rPr lang="en-US" altLang="en-US" smtClean="0"/>
              <a:t>.</a:t>
            </a:r>
          </a:p>
        </p:txBody>
      </p:sp>
    </p:spTree>
    <p:extLst>
      <p:ext uri="{BB962C8B-B14F-4D97-AF65-F5344CB8AC3E}">
        <p14:creationId xmlns:p14="http://schemas.microsoft.com/office/powerpoint/2010/main" val="3454867274"/>
      </p:ext>
    </p:extLst>
  </p:cSld>
  <p:clrMapOvr>
    <a:masterClrMapping/>
  </p:clrMapOvr>
  <p:transition spd="med">
    <p:split orient="vert"/>
    <p:sndAc>
      <p:stSnd>
        <p:snd r:embed="rId3" name="chimes.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468688" y="623888"/>
            <a:ext cx="6589712" cy="1281112"/>
          </a:xfrm>
        </p:spPr>
        <p:txBody>
          <a:bodyPr/>
          <a:lstStyle/>
          <a:p>
            <a:pPr eaLnBrk="1" hangingPunct="1"/>
            <a:r>
              <a:rPr lang="en-US" altLang="en-US" sz="4800" b="1">
                <a:solidFill>
                  <a:schemeClr val="folHlink"/>
                </a:solidFill>
              </a:rPr>
              <a:t>Market Economy</a:t>
            </a:r>
          </a:p>
        </p:txBody>
      </p:sp>
      <p:sp>
        <p:nvSpPr>
          <p:cNvPr id="107523" name="Rectangle 3"/>
          <p:cNvSpPr>
            <a:spLocks noGrp="1" noChangeArrowheads="1"/>
          </p:cNvSpPr>
          <p:nvPr>
            <p:ph idx="1"/>
          </p:nvPr>
        </p:nvSpPr>
        <p:spPr>
          <a:xfrm>
            <a:off x="3467100" y="1752600"/>
            <a:ext cx="6591300" cy="4267200"/>
          </a:xfrm>
        </p:spPr>
        <p:txBody>
          <a:bodyPr/>
          <a:lstStyle/>
          <a:p>
            <a:pPr algn="just" eaLnBrk="1" hangingPunct="1">
              <a:lnSpc>
                <a:spcPct val="80000"/>
              </a:lnSpc>
            </a:pPr>
            <a:r>
              <a:rPr lang="en-US" altLang="en-US" sz="2400" b="1">
                <a:solidFill>
                  <a:schemeClr val="hlink"/>
                </a:solidFill>
              </a:rPr>
              <a:t>Advantages and disadvantages of Market Economy (cont’d):</a:t>
            </a:r>
          </a:p>
          <a:p>
            <a:pPr algn="just" eaLnBrk="1" hangingPunct="1">
              <a:lnSpc>
                <a:spcPct val="80000"/>
              </a:lnSpc>
              <a:buFont typeface="Wingdings" panose="05000000000000000000" pitchFamily="2" charset="2"/>
              <a:buNone/>
            </a:pPr>
            <a:endParaRPr lang="en-US" altLang="en-US" sz="2400"/>
          </a:p>
          <a:p>
            <a:pPr eaLnBrk="1" hangingPunct="1">
              <a:lnSpc>
                <a:spcPct val="80000"/>
              </a:lnSpc>
              <a:buFont typeface="Wingdings" panose="05000000000000000000" pitchFamily="2" charset="2"/>
              <a:buNone/>
            </a:pPr>
            <a:r>
              <a:rPr lang="en-US" altLang="en-US" sz="2400"/>
              <a:t>	</a:t>
            </a:r>
            <a:r>
              <a:rPr lang="en-US" altLang="en-US" sz="2400" b="1">
                <a:solidFill>
                  <a:schemeClr val="tx2"/>
                </a:solidFill>
              </a:rPr>
              <a:t>Distribution of income and wealth:</a:t>
            </a:r>
          </a:p>
          <a:p>
            <a:pPr algn="just" eaLnBrk="1" hangingPunct="1">
              <a:lnSpc>
                <a:spcPct val="80000"/>
              </a:lnSpc>
              <a:buFont typeface="Wingdings" panose="05000000000000000000" pitchFamily="2" charset="2"/>
              <a:buNone/>
            </a:pPr>
            <a:r>
              <a:rPr lang="en-US" altLang="en-US" sz="2400" b="1">
                <a:solidFill>
                  <a:schemeClr val="tx2"/>
                </a:solidFill>
              </a:rPr>
              <a:t>	</a:t>
            </a:r>
            <a:r>
              <a:rPr lang="en-US" altLang="en-US" sz="2400"/>
              <a:t>-resources are allocated to those with spending power and wealth (hence, those with low incomes suffer)</a:t>
            </a:r>
          </a:p>
          <a:p>
            <a:pPr algn="just" eaLnBrk="1" hangingPunct="1">
              <a:lnSpc>
                <a:spcPct val="80000"/>
              </a:lnSpc>
              <a:buFont typeface="Wingdings" panose="05000000000000000000" pitchFamily="2" charset="2"/>
              <a:buNone/>
            </a:pPr>
            <a:r>
              <a:rPr lang="en-US" altLang="en-US" sz="2400"/>
              <a:t>	- has caused people to take-up low paid jobs</a:t>
            </a:r>
          </a:p>
          <a:p>
            <a:pPr algn="just" eaLnBrk="1" hangingPunct="1">
              <a:lnSpc>
                <a:spcPct val="80000"/>
              </a:lnSpc>
              <a:buFont typeface="Wingdings" panose="05000000000000000000" pitchFamily="2" charset="2"/>
              <a:buNone/>
            </a:pPr>
            <a:r>
              <a:rPr lang="en-US" altLang="en-US" sz="2400"/>
              <a:t>	- the system does not consider the handicapped and the less privileged who are left with little choices  </a:t>
            </a:r>
          </a:p>
          <a:p>
            <a:pPr eaLnBrk="1" hangingPunct="1">
              <a:lnSpc>
                <a:spcPct val="80000"/>
              </a:lnSpc>
              <a:buFont typeface="Wingdings" panose="05000000000000000000" pitchFamily="2" charset="2"/>
              <a:buNone/>
            </a:pPr>
            <a:endParaRPr lang="en-US" altLang="en-US" sz="2400"/>
          </a:p>
        </p:txBody>
      </p:sp>
    </p:spTree>
    <p:extLst>
      <p:ext uri="{BB962C8B-B14F-4D97-AF65-F5344CB8AC3E}">
        <p14:creationId xmlns:p14="http://schemas.microsoft.com/office/powerpoint/2010/main" val="2012016661"/>
      </p:ext>
    </p:extLst>
  </p:cSld>
  <p:clrMapOvr>
    <a:masterClrMapping/>
  </p:clrMapOvr>
  <p:transition spd="med">
    <p:split orient="vert"/>
    <p:sndAc>
      <p:stSnd>
        <p:snd r:embed="rId3" name="chimes.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3468688" y="623888"/>
            <a:ext cx="6589712" cy="1281112"/>
          </a:xfrm>
        </p:spPr>
        <p:txBody>
          <a:bodyPr/>
          <a:lstStyle/>
          <a:p>
            <a:pPr eaLnBrk="1" hangingPunct="1"/>
            <a:r>
              <a:rPr lang="en-US" altLang="en-US" sz="4800" b="1">
                <a:solidFill>
                  <a:schemeClr val="folHlink"/>
                </a:solidFill>
              </a:rPr>
              <a:t>Market Economy</a:t>
            </a:r>
          </a:p>
        </p:txBody>
      </p:sp>
      <p:sp>
        <p:nvSpPr>
          <p:cNvPr id="109571" name="Rectangle 3"/>
          <p:cNvSpPr>
            <a:spLocks noGrp="1" noChangeArrowheads="1"/>
          </p:cNvSpPr>
          <p:nvPr>
            <p:ph idx="1"/>
          </p:nvPr>
        </p:nvSpPr>
        <p:spPr>
          <a:xfrm>
            <a:off x="3467100" y="2133600"/>
            <a:ext cx="6591300" cy="3778250"/>
          </a:xfrm>
        </p:spPr>
        <p:txBody>
          <a:bodyPr/>
          <a:lstStyle/>
          <a:p>
            <a:pPr algn="just" eaLnBrk="1" hangingPunct="1">
              <a:lnSpc>
                <a:spcPct val="90000"/>
              </a:lnSpc>
            </a:pPr>
            <a:r>
              <a:rPr lang="en-US" altLang="en-US" sz="2400" b="1">
                <a:solidFill>
                  <a:schemeClr val="hlink"/>
                </a:solidFill>
              </a:rPr>
              <a:t>Advantages and disadvantages of Market Economy (cont’d):</a:t>
            </a:r>
          </a:p>
          <a:p>
            <a:pPr algn="just" eaLnBrk="1" hangingPunct="1">
              <a:lnSpc>
                <a:spcPct val="90000"/>
              </a:lnSpc>
              <a:buFont typeface="Wingdings" panose="05000000000000000000" pitchFamily="2" charset="2"/>
              <a:buNone/>
            </a:pPr>
            <a:endParaRPr lang="en-US" altLang="en-US" sz="2400"/>
          </a:p>
          <a:p>
            <a:pPr eaLnBrk="1" hangingPunct="1">
              <a:lnSpc>
                <a:spcPct val="90000"/>
              </a:lnSpc>
              <a:buFont typeface="Wingdings" panose="05000000000000000000" pitchFamily="2" charset="2"/>
              <a:buNone/>
            </a:pPr>
            <a:r>
              <a:rPr lang="en-US" altLang="en-US" sz="2400"/>
              <a:t>	</a:t>
            </a:r>
            <a:r>
              <a:rPr lang="en-US" altLang="en-US" sz="2400" b="1">
                <a:solidFill>
                  <a:schemeClr val="tx2"/>
                </a:solidFill>
              </a:rPr>
              <a:t>Risk:</a:t>
            </a:r>
          </a:p>
          <a:p>
            <a:pPr algn="just" eaLnBrk="1" hangingPunct="1">
              <a:lnSpc>
                <a:spcPct val="90000"/>
              </a:lnSpc>
              <a:buFont typeface="Wingdings" panose="05000000000000000000" pitchFamily="2" charset="2"/>
              <a:buNone/>
            </a:pPr>
            <a:r>
              <a:rPr lang="en-US" altLang="en-US" sz="2400" b="1">
                <a:solidFill>
                  <a:schemeClr val="tx2"/>
                </a:solidFill>
              </a:rPr>
              <a:t>	</a:t>
            </a:r>
            <a:r>
              <a:rPr lang="en-US" altLang="en-US" sz="2400"/>
              <a:t>- in this market system, many take great economic risk by insuring themselves, but not adequately </a:t>
            </a:r>
          </a:p>
          <a:p>
            <a:pPr algn="just" eaLnBrk="1" hangingPunct="1">
              <a:lnSpc>
                <a:spcPct val="90000"/>
              </a:lnSpc>
              <a:buFont typeface="Wingdings" panose="05000000000000000000" pitchFamily="2" charset="2"/>
              <a:buNone/>
            </a:pPr>
            <a:r>
              <a:rPr lang="en-US" altLang="en-US" sz="2400"/>
              <a:t>	- are unable to support themselves, die due to lack of medical attention.</a:t>
            </a:r>
          </a:p>
        </p:txBody>
      </p:sp>
    </p:spTree>
    <p:extLst>
      <p:ext uri="{BB962C8B-B14F-4D97-AF65-F5344CB8AC3E}">
        <p14:creationId xmlns:p14="http://schemas.microsoft.com/office/powerpoint/2010/main" val="1829543409"/>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a:xfrm>
            <a:off x="3468688" y="623888"/>
            <a:ext cx="6589712" cy="1281112"/>
          </a:xfrm>
        </p:spPr>
        <p:txBody>
          <a:bodyPr rtlCol="0">
            <a:normAutofit fontScale="90000"/>
          </a:bodyPr>
          <a:lstStyle/>
          <a:p>
            <a:pPr algn="ctr" eaLnBrk="1" fontAlgn="auto" hangingPunct="1">
              <a:spcAft>
                <a:spcPts val="0"/>
              </a:spcAft>
              <a:defRPr/>
            </a:pPr>
            <a:r>
              <a:rPr lang="en-US" sz="4800" b="1" dirty="0">
                <a:solidFill>
                  <a:schemeClr val="folHlink"/>
                </a:solidFill>
              </a:rPr>
              <a:t>Economic Systems (cont’d)</a:t>
            </a:r>
          </a:p>
        </p:txBody>
      </p:sp>
      <p:sp>
        <p:nvSpPr>
          <p:cNvPr id="447491" name="Rectangle 3"/>
          <p:cNvSpPr>
            <a:spLocks noGrp="1" noChangeArrowheads="1"/>
          </p:cNvSpPr>
          <p:nvPr>
            <p:ph idx="1"/>
          </p:nvPr>
        </p:nvSpPr>
        <p:spPr>
          <a:xfrm>
            <a:off x="3467100" y="2133600"/>
            <a:ext cx="6591300" cy="3778250"/>
          </a:xfrm>
        </p:spPr>
        <p:txBody>
          <a:bodyPr rtlCol="0">
            <a:normAutofit lnSpcReduction="10000"/>
          </a:bodyPr>
          <a:lstStyle/>
          <a:p>
            <a:pPr lvl="1" eaLnBrk="1" fontAlgn="auto" hangingPunct="1">
              <a:spcAft>
                <a:spcPts val="0"/>
              </a:spcAft>
              <a:buNone/>
              <a:defRPr/>
            </a:pPr>
            <a:r>
              <a:rPr lang="en-US" sz="2400" dirty="0">
                <a:solidFill>
                  <a:schemeClr val="tx1">
                    <a:lumMod val="75000"/>
                    <a:lumOff val="25000"/>
                  </a:schemeClr>
                </a:solidFill>
              </a:rPr>
              <a:t>	</a:t>
            </a:r>
            <a:r>
              <a:rPr lang="en-US" sz="2600" dirty="0">
                <a:solidFill>
                  <a:schemeClr val="tx1">
                    <a:lumMod val="75000"/>
                    <a:lumOff val="25000"/>
                  </a:schemeClr>
                </a:solidFill>
              </a:rPr>
              <a:t>lecture 6: </a:t>
            </a:r>
            <a:r>
              <a:rPr lang="en-US" sz="2600" dirty="0">
                <a:solidFill>
                  <a:schemeClr val="hlink"/>
                </a:solidFill>
              </a:rPr>
              <a:t>Objectives of lesson</a:t>
            </a:r>
          </a:p>
          <a:p>
            <a:pPr lvl="1" algn="just" eaLnBrk="1" fontAlgn="auto" hangingPunct="1">
              <a:spcAft>
                <a:spcPts val="0"/>
              </a:spcAft>
              <a:buNone/>
              <a:defRPr/>
            </a:pPr>
            <a:r>
              <a:rPr lang="en-US" sz="2600" dirty="0">
                <a:solidFill>
                  <a:schemeClr val="tx1">
                    <a:lumMod val="75000"/>
                    <a:lumOff val="25000"/>
                  </a:schemeClr>
                </a:solidFill>
              </a:rPr>
              <a:t>	-	to understand the characteristics and workings of the command economy</a:t>
            </a:r>
          </a:p>
          <a:p>
            <a:pPr lvl="1" algn="just" eaLnBrk="1" fontAlgn="auto" hangingPunct="1">
              <a:spcAft>
                <a:spcPts val="0"/>
              </a:spcAft>
              <a:buNone/>
              <a:defRPr/>
            </a:pPr>
            <a:r>
              <a:rPr lang="en-US" sz="2600" dirty="0">
                <a:solidFill>
                  <a:schemeClr val="tx1">
                    <a:lumMod val="75000"/>
                    <a:lumOff val="25000"/>
                  </a:schemeClr>
                </a:solidFill>
              </a:rPr>
              <a:t>	-	to understand the characteristics and workings of the mixed economy</a:t>
            </a:r>
          </a:p>
          <a:p>
            <a:pPr lvl="1" algn="just" eaLnBrk="1" fontAlgn="auto" hangingPunct="1">
              <a:spcAft>
                <a:spcPts val="0"/>
              </a:spcAft>
              <a:buNone/>
              <a:defRPr/>
            </a:pPr>
            <a:r>
              <a:rPr lang="en-US" sz="2600" dirty="0">
                <a:solidFill>
                  <a:schemeClr val="tx1">
                    <a:lumMod val="75000"/>
                    <a:lumOff val="25000"/>
                  </a:schemeClr>
                </a:solidFill>
              </a:rPr>
              <a:t>	-to analyse how rational decision making is done </a:t>
            </a:r>
          </a:p>
          <a:p>
            <a:pPr lvl="1" eaLnBrk="1" fontAlgn="auto" hangingPunct="1">
              <a:spcAft>
                <a:spcPts val="0"/>
              </a:spcAft>
              <a:buNone/>
              <a:defRPr/>
            </a:pPr>
            <a:endParaRPr lang="en-US" sz="2600" dirty="0">
              <a:solidFill>
                <a:schemeClr val="tx1">
                  <a:lumMod val="75000"/>
                  <a:lumOff val="25000"/>
                </a:schemeClr>
              </a:solidFill>
            </a:endParaRPr>
          </a:p>
        </p:txBody>
      </p:sp>
    </p:spTree>
    <p:extLst>
      <p:ext uri="{BB962C8B-B14F-4D97-AF65-F5344CB8AC3E}">
        <p14:creationId xmlns:p14="http://schemas.microsoft.com/office/powerpoint/2010/main" val="2073550440"/>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3468688" y="623888"/>
            <a:ext cx="6589712" cy="1281112"/>
          </a:xfrm>
        </p:spPr>
        <p:txBody>
          <a:bodyPr rtlCol="0">
            <a:normAutofit fontScale="90000"/>
          </a:bodyPr>
          <a:lstStyle/>
          <a:p>
            <a:pPr eaLnBrk="1" fontAlgn="auto" hangingPunct="1">
              <a:spcAft>
                <a:spcPts val="0"/>
              </a:spcAft>
              <a:defRPr/>
            </a:pPr>
            <a:r>
              <a:rPr lang="en-US" sz="5400" b="1" dirty="0">
                <a:solidFill>
                  <a:schemeClr val="folHlink"/>
                </a:solidFill>
              </a:rPr>
              <a:t>Command Economy</a:t>
            </a:r>
          </a:p>
        </p:txBody>
      </p:sp>
      <p:sp>
        <p:nvSpPr>
          <p:cNvPr id="380931" name="Rectangle 3"/>
          <p:cNvSpPr>
            <a:spLocks noGrp="1" noChangeArrowheads="1"/>
          </p:cNvSpPr>
          <p:nvPr>
            <p:ph idx="1"/>
          </p:nvPr>
        </p:nvSpPr>
        <p:spPr>
          <a:xfrm>
            <a:off x="3467100" y="2133600"/>
            <a:ext cx="6591300" cy="3778250"/>
          </a:xfrm>
        </p:spPr>
        <p:txBody>
          <a:bodyPr rtlCol="0">
            <a:normAutofit/>
          </a:bodyPr>
          <a:lstStyle/>
          <a:p>
            <a:pPr eaLnBrk="1" fontAlgn="auto" hangingPunct="1">
              <a:lnSpc>
                <a:spcPct val="90000"/>
              </a:lnSpc>
              <a:spcAft>
                <a:spcPts val="0"/>
              </a:spcAft>
              <a:buFont typeface="Wingdings 3" charset="2"/>
              <a:buChar char=""/>
              <a:defRPr/>
            </a:pPr>
            <a:endParaRPr lang="en-US" sz="3600" dirty="0">
              <a:solidFill>
                <a:schemeClr val="tx1">
                  <a:lumMod val="75000"/>
                  <a:lumOff val="25000"/>
                </a:schemeClr>
              </a:solidFill>
            </a:endParaRPr>
          </a:p>
          <a:p>
            <a:pPr algn="just" eaLnBrk="1" fontAlgn="auto" hangingPunct="1">
              <a:lnSpc>
                <a:spcPct val="90000"/>
              </a:lnSpc>
              <a:spcAft>
                <a:spcPts val="0"/>
              </a:spcAft>
              <a:buFont typeface="Wingdings 3" charset="2"/>
              <a:buChar char=""/>
              <a:defRPr/>
            </a:pPr>
            <a:r>
              <a:rPr lang="en-US" sz="2600" dirty="0">
                <a:solidFill>
                  <a:schemeClr val="tx1">
                    <a:lumMod val="75000"/>
                    <a:lumOff val="25000"/>
                  </a:schemeClr>
                </a:solidFill>
              </a:rPr>
              <a:t>Also referred to as </a:t>
            </a:r>
            <a:r>
              <a:rPr lang="en-US" sz="2600" dirty="0">
                <a:solidFill>
                  <a:schemeClr val="hlink"/>
                </a:solidFill>
              </a:rPr>
              <a:t>planned economies</a:t>
            </a:r>
          </a:p>
          <a:p>
            <a:pPr algn="just" eaLnBrk="1" fontAlgn="auto" hangingPunct="1">
              <a:lnSpc>
                <a:spcPct val="90000"/>
              </a:lnSpc>
              <a:spcAft>
                <a:spcPts val="0"/>
              </a:spcAft>
              <a:buNone/>
              <a:defRPr/>
            </a:pPr>
            <a:r>
              <a:rPr lang="en-US" sz="2600" dirty="0">
                <a:solidFill>
                  <a:schemeClr val="hlink"/>
                </a:solidFill>
              </a:rPr>
              <a:t>	- e.g. of planned economies (communist, socialist as that of Cuba and Eastern Europe)</a:t>
            </a:r>
          </a:p>
          <a:p>
            <a:pPr algn="just" eaLnBrk="1" fontAlgn="auto" hangingPunct="1">
              <a:lnSpc>
                <a:spcPct val="90000"/>
              </a:lnSpc>
              <a:spcAft>
                <a:spcPts val="0"/>
              </a:spcAft>
              <a:buNone/>
              <a:defRPr/>
            </a:pPr>
            <a:endParaRPr lang="en-US" sz="2600" dirty="0">
              <a:solidFill>
                <a:schemeClr val="hlink"/>
              </a:solidFill>
            </a:endParaRPr>
          </a:p>
        </p:txBody>
      </p:sp>
    </p:spTree>
    <p:extLst>
      <p:ext uri="{BB962C8B-B14F-4D97-AF65-F5344CB8AC3E}">
        <p14:creationId xmlns:p14="http://schemas.microsoft.com/office/powerpoint/2010/main" val="4037334451"/>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3468688" y="623888"/>
            <a:ext cx="6589712" cy="1281112"/>
          </a:xfrm>
        </p:spPr>
        <p:txBody>
          <a:bodyPr/>
          <a:lstStyle/>
          <a:p>
            <a:pPr eaLnBrk="1" hangingPunct="1"/>
            <a:r>
              <a:rPr lang="en-US" altLang="en-US" sz="4800" b="1">
                <a:solidFill>
                  <a:schemeClr val="folHlink"/>
                </a:solidFill>
              </a:rPr>
              <a:t>Command Economy</a:t>
            </a:r>
          </a:p>
        </p:txBody>
      </p:sp>
      <p:sp>
        <p:nvSpPr>
          <p:cNvPr id="112643" name="Rectangle 3"/>
          <p:cNvSpPr>
            <a:spLocks noGrp="1" noChangeArrowheads="1"/>
          </p:cNvSpPr>
          <p:nvPr>
            <p:ph idx="1"/>
          </p:nvPr>
        </p:nvSpPr>
        <p:spPr>
          <a:xfrm>
            <a:off x="3467100" y="2133600"/>
            <a:ext cx="6591300" cy="3778250"/>
          </a:xfrm>
        </p:spPr>
        <p:txBody>
          <a:bodyPr/>
          <a:lstStyle/>
          <a:p>
            <a:pPr eaLnBrk="1" hangingPunct="1"/>
            <a:r>
              <a:rPr lang="en-US" altLang="en-US" sz="3600" b="1">
                <a:solidFill>
                  <a:schemeClr val="hlink"/>
                </a:solidFill>
              </a:rPr>
              <a:t>Characteristics:</a:t>
            </a:r>
          </a:p>
          <a:p>
            <a:pPr eaLnBrk="1" hangingPunct="1">
              <a:buFont typeface="Wingdings" panose="05000000000000000000" pitchFamily="2" charset="2"/>
              <a:buNone/>
            </a:pPr>
            <a:endParaRPr lang="en-US" altLang="en-US" sz="3600" b="1">
              <a:solidFill>
                <a:schemeClr val="hlink"/>
              </a:solidFill>
            </a:endParaRPr>
          </a:p>
          <a:p>
            <a:pPr eaLnBrk="1" hangingPunct="1">
              <a:buFont typeface="Wingdings" panose="05000000000000000000" pitchFamily="2" charset="2"/>
              <a:buNone/>
            </a:pPr>
            <a:r>
              <a:rPr lang="en-US" altLang="en-US" sz="3600" b="1">
                <a:solidFill>
                  <a:schemeClr val="hlink"/>
                </a:solidFill>
              </a:rPr>
              <a:t>	</a:t>
            </a:r>
            <a:r>
              <a:rPr lang="en-US" altLang="en-US" sz="2400" b="1">
                <a:solidFill>
                  <a:schemeClr val="tx2"/>
                </a:solidFill>
              </a:rPr>
              <a:t>Main characters:</a:t>
            </a:r>
          </a:p>
          <a:p>
            <a:pPr eaLnBrk="1" hangingPunct="1">
              <a:buFont typeface="Wingdings" panose="05000000000000000000" pitchFamily="2" charset="2"/>
              <a:buNone/>
            </a:pPr>
            <a:r>
              <a:rPr lang="en-US" altLang="en-US" sz="2400" b="1">
                <a:solidFill>
                  <a:schemeClr val="tx2"/>
                </a:solidFill>
              </a:rPr>
              <a:t>	</a:t>
            </a:r>
          </a:p>
          <a:p>
            <a:pPr eaLnBrk="1" hangingPunct="1">
              <a:buFont typeface="Wingdings" panose="05000000000000000000" pitchFamily="2" charset="2"/>
              <a:buNone/>
            </a:pPr>
            <a:r>
              <a:rPr lang="en-US" altLang="en-US" sz="2400" b="1">
                <a:solidFill>
                  <a:schemeClr val="tx2"/>
                </a:solidFill>
              </a:rPr>
              <a:t>	</a:t>
            </a:r>
            <a:r>
              <a:rPr lang="en-US" altLang="en-US" sz="2400"/>
              <a:t>Planners (govt), workers &amp; consumers</a:t>
            </a:r>
          </a:p>
        </p:txBody>
      </p:sp>
    </p:spTree>
    <p:extLst>
      <p:ext uri="{BB962C8B-B14F-4D97-AF65-F5344CB8AC3E}">
        <p14:creationId xmlns:p14="http://schemas.microsoft.com/office/powerpoint/2010/main" val="3258025806"/>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3468688" y="623888"/>
            <a:ext cx="6589712" cy="1281112"/>
          </a:xfrm>
        </p:spPr>
        <p:txBody>
          <a:bodyPr/>
          <a:lstStyle/>
          <a:p>
            <a:pPr eaLnBrk="1" hangingPunct="1"/>
            <a:r>
              <a:rPr lang="en-US" altLang="en-US" sz="4800" b="1">
                <a:solidFill>
                  <a:schemeClr val="folHlink"/>
                </a:solidFill>
              </a:rPr>
              <a:t>Command Economy</a:t>
            </a:r>
          </a:p>
        </p:txBody>
      </p:sp>
      <p:sp>
        <p:nvSpPr>
          <p:cNvPr id="113667" name="Rectangle 3"/>
          <p:cNvSpPr>
            <a:spLocks noGrp="1" noChangeArrowheads="1"/>
          </p:cNvSpPr>
          <p:nvPr>
            <p:ph idx="1"/>
          </p:nvPr>
        </p:nvSpPr>
        <p:spPr>
          <a:xfrm>
            <a:off x="3467100" y="2133600"/>
            <a:ext cx="6591300" cy="3778250"/>
          </a:xfrm>
        </p:spPr>
        <p:txBody>
          <a:bodyPr/>
          <a:lstStyle/>
          <a:p>
            <a:pPr eaLnBrk="1" hangingPunct="1"/>
            <a:r>
              <a:rPr lang="en-US" altLang="en-US" sz="3600" b="1">
                <a:solidFill>
                  <a:schemeClr val="hlink"/>
                </a:solidFill>
              </a:rPr>
              <a:t>Characteristics (cont’d):</a:t>
            </a:r>
          </a:p>
          <a:p>
            <a:pPr eaLnBrk="1" hangingPunct="1">
              <a:buFont typeface="Wingdings" panose="05000000000000000000" pitchFamily="2" charset="2"/>
              <a:buNone/>
            </a:pPr>
            <a:endParaRPr lang="en-US" altLang="en-US" sz="3600" b="1">
              <a:solidFill>
                <a:schemeClr val="hlink"/>
              </a:solidFill>
            </a:endParaRPr>
          </a:p>
          <a:p>
            <a:pPr eaLnBrk="1" hangingPunct="1">
              <a:buFont typeface="Wingdings" panose="05000000000000000000" pitchFamily="2" charset="2"/>
              <a:buNone/>
            </a:pPr>
            <a:r>
              <a:rPr lang="en-US" altLang="en-US" sz="3600" b="1">
                <a:solidFill>
                  <a:schemeClr val="hlink"/>
                </a:solidFill>
              </a:rPr>
              <a:t>	</a:t>
            </a:r>
            <a:r>
              <a:rPr lang="en-US" altLang="en-US" sz="2400" b="1">
                <a:solidFill>
                  <a:schemeClr val="tx2"/>
                </a:solidFill>
              </a:rPr>
              <a:t>Motivation:	</a:t>
            </a:r>
          </a:p>
          <a:p>
            <a:pPr eaLnBrk="1" hangingPunct="1">
              <a:buFont typeface="Wingdings" panose="05000000000000000000" pitchFamily="2" charset="2"/>
              <a:buNone/>
            </a:pPr>
            <a:endParaRPr lang="en-US" altLang="en-US" sz="2400" b="1">
              <a:solidFill>
                <a:schemeClr val="hlink"/>
              </a:solidFill>
            </a:endParaRPr>
          </a:p>
          <a:p>
            <a:pPr lvl="1" eaLnBrk="1" hangingPunct="1">
              <a:buFontTx/>
              <a:buNone/>
            </a:pPr>
            <a:r>
              <a:rPr lang="en-US" altLang="en-US" sz="2400" b="1"/>
              <a:t>- </a:t>
            </a:r>
            <a:r>
              <a:rPr lang="en-US" altLang="en-US" sz="2400"/>
              <a:t>All actors work towards a common good</a:t>
            </a:r>
          </a:p>
          <a:p>
            <a:pPr eaLnBrk="1" hangingPunct="1">
              <a:buFont typeface="Wingdings" panose="05000000000000000000" pitchFamily="2" charset="2"/>
              <a:buNone/>
            </a:pPr>
            <a:r>
              <a:rPr lang="en-US" altLang="en-US" b="1" smtClean="0"/>
              <a:t>	</a:t>
            </a:r>
          </a:p>
          <a:p>
            <a:pPr eaLnBrk="1" hangingPunct="1">
              <a:buFont typeface="Wingdings" panose="05000000000000000000" pitchFamily="2" charset="2"/>
              <a:buNone/>
            </a:pPr>
            <a:endParaRPr lang="en-US" altLang="en-US" smtClean="0"/>
          </a:p>
        </p:txBody>
      </p:sp>
    </p:spTree>
    <p:extLst>
      <p:ext uri="{BB962C8B-B14F-4D97-AF65-F5344CB8AC3E}">
        <p14:creationId xmlns:p14="http://schemas.microsoft.com/office/powerpoint/2010/main" val="4042681481"/>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3468688" y="623888"/>
            <a:ext cx="6589712" cy="1281112"/>
          </a:xfrm>
        </p:spPr>
        <p:txBody>
          <a:bodyPr/>
          <a:lstStyle/>
          <a:p>
            <a:pPr eaLnBrk="1" hangingPunct="1"/>
            <a:r>
              <a:rPr lang="en-US" altLang="en-US" sz="4800" b="1">
                <a:solidFill>
                  <a:schemeClr val="folHlink"/>
                </a:solidFill>
              </a:rPr>
              <a:t>Command Economy</a:t>
            </a:r>
          </a:p>
        </p:txBody>
      </p:sp>
      <p:sp>
        <p:nvSpPr>
          <p:cNvPr id="114691" name="Rectangle 3"/>
          <p:cNvSpPr>
            <a:spLocks noGrp="1" noChangeArrowheads="1"/>
          </p:cNvSpPr>
          <p:nvPr>
            <p:ph idx="1"/>
          </p:nvPr>
        </p:nvSpPr>
        <p:spPr>
          <a:xfrm>
            <a:off x="3467100" y="2133600"/>
            <a:ext cx="6591300" cy="3778250"/>
          </a:xfrm>
        </p:spPr>
        <p:txBody>
          <a:bodyPr/>
          <a:lstStyle/>
          <a:p>
            <a:pPr eaLnBrk="1" hangingPunct="1"/>
            <a:r>
              <a:rPr lang="en-US" altLang="en-US" sz="3600" b="1">
                <a:solidFill>
                  <a:schemeClr val="hlink"/>
                </a:solidFill>
              </a:rPr>
              <a:t>Characteristics (cont’d):</a:t>
            </a:r>
          </a:p>
          <a:p>
            <a:pPr eaLnBrk="1" hangingPunct="1"/>
            <a:endParaRPr lang="en-US" altLang="en-US" sz="3600" b="1">
              <a:solidFill>
                <a:schemeClr val="hlink"/>
              </a:solidFill>
            </a:endParaRPr>
          </a:p>
          <a:p>
            <a:pPr algn="just" eaLnBrk="1" hangingPunct="1">
              <a:buFont typeface="Wingdings" panose="05000000000000000000" pitchFamily="2" charset="2"/>
              <a:buNone/>
            </a:pPr>
            <a:r>
              <a:rPr lang="en-US" altLang="en-US" sz="3600" b="1">
                <a:solidFill>
                  <a:schemeClr val="hlink"/>
                </a:solidFill>
              </a:rPr>
              <a:t>	</a:t>
            </a:r>
            <a:r>
              <a:rPr lang="en-US" altLang="en-US" sz="2400" b="1">
                <a:solidFill>
                  <a:schemeClr val="tx2"/>
                </a:solidFill>
              </a:rPr>
              <a:t>Ownership of property</a:t>
            </a:r>
          </a:p>
          <a:p>
            <a:pPr algn="just" eaLnBrk="1" hangingPunct="1">
              <a:buFont typeface="Wingdings" panose="05000000000000000000" pitchFamily="2" charset="2"/>
              <a:buNone/>
            </a:pPr>
            <a:r>
              <a:rPr lang="en-US" altLang="en-US" sz="2400"/>
              <a:t>	- there is no private ownership</a:t>
            </a:r>
          </a:p>
          <a:p>
            <a:pPr algn="just" eaLnBrk="1" hangingPunct="1">
              <a:buFont typeface="Wingdings" panose="05000000000000000000" pitchFamily="2" charset="2"/>
              <a:buNone/>
            </a:pPr>
            <a:r>
              <a:rPr lang="en-US" altLang="en-US" sz="2400"/>
              <a:t>	- all factors of production are state</a:t>
            </a:r>
          </a:p>
          <a:p>
            <a:pPr algn="just" eaLnBrk="1" hangingPunct="1">
              <a:buFont typeface="Wingdings" panose="05000000000000000000" pitchFamily="2" charset="2"/>
              <a:buNone/>
            </a:pPr>
            <a:r>
              <a:rPr lang="en-US" altLang="en-US" sz="2400"/>
              <a:t>      owned</a:t>
            </a:r>
          </a:p>
        </p:txBody>
      </p:sp>
    </p:spTree>
    <p:extLst>
      <p:ext uri="{BB962C8B-B14F-4D97-AF65-F5344CB8AC3E}">
        <p14:creationId xmlns:p14="http://schemas.microsoft.com/office/powerpoint/2010/main" val="4240200694"/>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3468688" y="623888"/>
            <a:ext cx="6589712" cy="1281112"/>
          </a:xfrm>
        </p:spPr>
        <p:txBody>
          <a:bodyPr/>
          <a:lstStyle/>
          <a:p>
            <a:pPr eaLnBrk="1" hangingPunct="1"/>
            <a:r>
              <a:rPr lang="en-US" altLang="en-US" sz="4800" b="1">
                <a:solidFill>
                  <a:schemeClr val="folHlink"/>
                </a:solidFill>
              </a:rPr>
              <a:t>Command Economy</a:t>
            </a:r>
          </a:p>
        </p:txBody>
      </p:sp>
      <p:sp>
        <p:nvSpPr>
          <p:cNvPr id="115715" name="Rectangle 3"/>
          <p:cNvSpPr>
            <a:spLocks noGrp="1" noChangeArrowheads="1"/>
          </p:cNvSpPr>
          <p:nvPr>
            <p:ph idx="1"/>
          </p:nvPr>
        </p:nvSpPr>
        <p:spPr>
          <a:xfrm>
            <a:off x="3467100" y="2133600"/>
            <a:ext cx="6591300" cy="3778250"/>
          </a:xfrm>
        </p:spPr>
        <p:txBody>
          <a:bodyPr/>
          <a:lstStyle/>
          <a:p>
            <a:pPr eaLnBrk="1" hangingPunct="1"/>
            <a:r>
              <a:rPr lang="en-US" altLang="en-US" sz="3600" b="1">
                <a:solidFill>
                  <a:schemeClr val="hlink"/>
                </a:solidFill>
              </a:rPr>
              <a:t>Characteristics (cont’d):</a:t>
            </a:r>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r>
              <a:rPr lang="en-US" altLang="en-US" smtClean="0"/>
              <a:t>	</a:t>
            </a:r>
            <a:r>
              <a:rPr lang="en-US" altLang="en-US" sz="2600" b="1">
                <a:solidFill>
                  <a:schemeClr val="tx2"/>
                </a:solidFill>
              </a:rPr>
              <a:t>Resource ownership:</a:t>
            </a:r>
          </a:p>
          <a:p>
            <a:pPr eaLnBrk="1" hangingPunct="1">
              <a:buFont typeface="Wingdings" panose="05000000000000000000" pitchFamily="2" charset="2"/>
              <a:buNone/>
            </a:pPr>
            <a:endParaRPr lang="en-US" altLang="en-US" sz="2600" b="1">
              <a:solidFill>
                <a:schemeClr val="tx2"/>
              </a:solidFill>
            </a:endParaRPr>
          </a:p>
          <a:p>
            <a:pPr algn="just" eaLnBrk="1" hangingPunct="1">
              <a:buFont typeface="Wingdings" panose="05000000000000000000" pitchFamily="2" charset="2"/>
              <a:buNone/>
            </a:pPr>
            <a:r>
              <a:rPr lang="en-US" altLang="en-US" sz="2600" b="1">
                <a:solidFill>
                  <a:schemeClr val="tx2"/>
                </a:solidFill>
              </a:rPr>
              <a:t>	</a:t>
            </a:r>
            <a:r>
              <a:rPr lang="en-US" altLang="en-US" sz="2600"/>
              <a:t>resources are allocated through a        planning process by central          authorities</a:t>
            </a:r>
          </a:p>
        </p:txBody>
      </p:sp>
    </p:spTree>
    <p:extLst>
      <p:ext uri="{BB962C8B-B14F-4D97-AF65-F5344CB8AC3E}">
        <p14:creationId xmlns:p14="http://schemas.microsoft.com/office/powerpoint/2010/main" val="728744126"/>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3468688" y="623888"/>
            <a:ext cx="6589712" cy="1281112"/>
          </a:xfrm>
        </p:spPr>
        <p:txBody>
          <a:bodyPr/>
          <a:lstStyle/>
          <a:p>
            <a:pPr eaLnBrk="1" hangingPunct="1"/>
            <a:r>
              <a:rPr lang="en-US" altLang="en-US" sz="4800" b="1">
                <a:solidFill>
                  <a:schemeClr val="folHlink"/>
                </a:solidFill>
              </a:rPr>
              <a:t>Command Economy</a:t>
            </a:r>
          </a:p>
        </p:txBody>
      </p:sp>
      <p:sp>
        <p:nvSpPr>
          <p:cNvPr id="116739" name="Rectangle 3"/>
          <p:cNvSpPr>
            <a:spLocks noGrp="1" noChangeArrowheads="1"/>
          </p:cNvSpPr>
          <p:nvPr>
            <p:ph idx="1"/>
          </p:nvPr>
        </p:nvSpPr>
        <p:spPr>
          <a:xfrm>
            <a:off x="3467100" y="2133600"/>
            <a:ext cx="6591300" cy="3962400"/>
          </a:xfrm>
        </p:spPr>
        <p:txBody>
          <a:bodyPr/>
          <a:lstStyle/>
          <a:p>
            <a:pPr algn="just" eaLnBrk="1" hangingPunct="1"/>
            <a:r>
              <a:rPr lang="en-US" altLang="en-US" sz="2400" b="1">
                <a:solidFill>
                  <a:schemeClr val="hlink"/>
                </a:solidFill>
              </a:rPr>
              <a:t>How market economy solves the problem of scarcity:</a:t>
            </a:r>
          </a:p>
          <a:p>
            <a:pPr algn="just" eaLnBrk="1" hangingPunct="1"/>
            <a:endParaRPr lang="en-US" altLang="en-US" sz="2400" b="1">
              <a:solidFill>
                <a:schemeClr val="hlink"/>
              </a:solidFill>
            </a:endParaRPr>
          </a:p>
          <a:p>
            <a:pPr eaLnBrk="1" hangingPunct="1">
              <a:buFont typeface="Wingdings" panose="05000000000000000000" pitchFamily="2" charset="2"/>
              <a:buNone/>
            </a:pPr>
            <a:r>
              <a:rPr lang="en-US" altLang="en-US" sz="2400" b="1">
                <a:solidFill>
                  <a:schemeClr val="hlink"/>
                </a:solidFill>
              </a:rPr>
              <a:t>	</a:t>
            </a:r>
            <a:r>
              <a:rPr lang="en-US" altLang="en-US" sz="2400" b="1">
                <a:solidFill>
                  <a:schemeClr val="tx2"/>
                </a:solidFill>
              </a:rPr>
              <a:t>What to produce?</a:t>
            </a:r>
          </a:p>
          <a:p>
            <a:pPr eaLnBrk="1" hangingPunct="1">
              <a:buFont typeface="Wingdings" panose="05000000000000000000" pitchFamily="2" charset="2"/>
              <a:buNone/>
            </a:pPr>
            <a:endParaRPr lang="en-US" altLang="en-US" sz="2400" b="1">
              <a:solidFill>
                <a:schemeClr val="tx2"/>
              </a:solidFill>
            </a:endParaRPr>
          </a:p>
          <a:p>
            <a:pPr algn="just" eaLnBrk="1" hangingPunct="1">
              <a:buFont typeface="Wingdings" panose="05000000000000000000" pitchFamily="2" charset="2"/>
              <a:buNone/>
            </a:pPr>
            <a:r>
              <a:rPr lang="en-US" altLang="en-US" sz="2400"/>
              <a:t>	state directs producers on what to produce (and therefore directing consumers on the choice of good to be consumed)</a:t>
            </a:r>
          </a:p>
          <a:p>
            <a:pPr algn="just" eaLnBrk="1" hangingPunct="1"/>
            <a:endParaRPr lang="en-US" altLang="en-US" sz="2400"/>
          </a:p>
        </p:txBody>
      </p:sp>
    </p:spTree>
    <p:extLst>
      <p:ext uri="{BB962C8B-B14F-4D97-AF65-F5344CB8AC3E}">
        <p14:creationId xmlns:p14="http://schemas.microsoft.com/office/powerpoint/2010/main" val="3112361348"/>
      </p:ext>
    </p:extLst>
  </p:cSld>
  <p:clrMapOvr>
    <a:masterClrMapping/>
  </p:clrMapOvr>
  <p:transition spd="med">
    <p:split orient="vert"/>
    <p:sndAc>
      <p:stSnd>
        <p:snd r:embed="rId3" name="chimes.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468688" y="623888"/>
            <a:ext cx="6589712" cy="1281112"/>
          </a:xfrm>
        </p:spPr>
        <p:txBody>
          <a:bodyPr/>
          <a:lstStyle/>
          <a:p>
            <a:pPr algn="ctr" eaLnBrk="1" hangingPunct="1"/>
            <a:r>
              <a:rPr lang="en-US" altLang="en-US" sz="5400" b="1">
                <a:solidFill>
                  <a:schemeClr val="folHlink"/>
                </a:solidFill>
              </a:rPr>
              <a:t>Economic Systems</a:t>
            </a:r>
          </a:p>
        </p:txBody>
      </p:sp>
      <p:sp>
        <p:nvSpPr>
          <p:cNvPr id="82947" name="Rectangle 3"/>
          <p:cNvSpPr>
            <a:spLocks noGrp="1" noChangeArrowheads="1"/>
          </p:cNvSpPr>
          <p:nvPr>
            <p:ph idx="1"/>
          </p:nvPr>
        </p:nvSpPr>
        <p:spPr>
          <a:xfrm>
            <a:off x="3467100" y="2133600"/>
            <a:ext cx="6591300" cy="3778250"/>
          </a:xfrm>
        </p:spPr>
        <p:txBody>
          <a:bodyPr/>
          <a:lstStyle/>
          <a:p>
            <a:pPr eaLnBrk="1" hangingPunct="1">
              <a:lnSpc>
                <a:spcPct val="90000"/>
              </a:lnSpc>
            </a:pPr>
            <a:r>
              <a:rPr lang="en-US" altLang="en-US" sz="2400" b="1">
                <a:solidFill>
                  <a:schemeClr val="hlink"/>
                </a:solidFill>
              </a:rPr>
              <a:t>What is an economic system?</a:t>
            </a:r>
          </a:p>
          <a:p>
            <a:pPr algn="just" eaLnBrk="1" hangingPunct="1">
              <a:lnSpc>
                <a:spcPct val="90000"/>
              </a:lnSpc>
              <a:buFont typeface="Wingdings" panose="05000000000000000000" pitchFamily="2" charset="2"/>
              <a:buNone/>
            </a:pPr>
            <a:r>
              <a:rPr lang="en-US" altLang="en-US" sz="2400"/>
              <a:t>	- it is a complex network of individuals, organisations and institutions, and their social &amp; legal inter-relationships.</a:t>
            </a:r>
          </a:p>
          <a:p>
            <a:pPr algn="just" eaLnBrk="1" hangingPunct="1">
              <a:lnSpc>
                <a:spcPct val="90000"/>
              </a:lnSpc>
            </a:pPr>
            <a:endParaRPr lang="en-US" altLang="en-US" sz="2400"/>
          </a:p>
          <a:p>
            <a:pPr algn="just" eaLnBrk="1" hangingPunct="1">
              <a:lnSpc>
                <a:spcPct val="90000"/>
              </a:lnSpc>
            </a:pPr>
            <a:r>
              <a:rPr lang="en-US" altLang="en-US" sz="2400" b="1">
                <a:solidFill>
                  <a:schemeClr val="hlink"/>
                </a:solidFill>
              </a:rPr>
              <a:t>What is the function of an economic system?</a:t>
            </a:r>
          </a:p>
          <a:p>
            <a:pPr algn="just" eaLnBrk="1" hangingPunct="1">
              <a:lnSpc>
                <a:spcPct val="90000"/>
              </a:lnSpc>
              <a:buFont typeface="Wingdings" panose="05000000000000000000" pitchFamily="2" charset="2"/>
              <a:buNone/>
            </a:pPr>
            <a:r>
              <a:rPr lang="en-US" altLang="en-US" sz="2400"/>
              <a:t>	-	to resolve the basic economic problem of scarcity</a:t>
            </a:r>
          </a:p>
        </p:txBody>
      </p:sp>
    </p:spTree>
    <p:extLst>
      <p:ext uri="{BB962C8B-B14F-4D97-AF65-F5344CB8AC3E}">
        <p14:creationId xmlns:p14="http://schemas.microsoft.com/office/powerpoint/2010/main" val="1148674506"/>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3468688" y="623888"/>
            <a:ext cx="6589712" cy="1281112"/>
          </a:xfrm>
        </p:spPr>
        <p:txBody>
          <a:bodyPr/>
          <a:lstStyle/>
          <a:p>
            <a:pPr eaLnBrk="1" hangingPunct="1"/>
            <a:r>
              <a:rPr lang="en-US" altLang="en-US" sz="4800" b="1">
                <a:solidFill>
                  <a:schemeClr val="folHlink"/>
                </a:solidFill>
              </a:rPr>
              <a:t>Command Economy</a:t>
            </a:r>
          </a:p>
        </p:txBody>
      </p:sp>
      <p:sp>
        <p:nvSpPr>
          <p:cNvPr id="388099" name="Rectangle 3"/>
          <p:cNvSpPr>
            <a:spLocks noGrp="1" noChangeArrowheads="1"/>
          </p:cNvSpPr>
          <p:nvPr>
            <p:ph idx="1"/>
          </p:nvPr>
        </p:nvSpPr>
        <p:spPr>
          <a:xfrm>
            <a:off x="3467100" y="2133600"/>
            <a:ext cx="6591300" cy="3778250"/>
          </a:xfrm>
        </p:spPr>
        <p:txBody>
          <a:bodyPr rtlCol="0">
            <a:normAutofit fontScale="92500" lnSpcReduction="10000"/>
          </a:bodyPr>
          <a:lstStyle/>
          <a:p>
            <a:pPr algn="just" eaLnBrk="1" fontAlgn="auto" hangingPunct="1">
              <a:lnSpc>
                <a:spcPct val="90000"/>
              </a:lnSpc>
              <a:spcAft>
                <a:spcPts val="0"/>
              </a:spcAft>
              <a:buFont typeface="Wingdings 3" charset="2"/>
              <a:buChar char=""/>
              <a:defRPr/>
            </a:pPr>
            <a:r>
              <a:rPr lang="en-US" sz="2600" b="1" dirty="0">
                <a:solidFill>
                  <a:schemeClr val="hlink"/>
                </a:solidFill>
              </a:rPr>
              <a:t>How market economy solves the problem of scarcity:</a:t>
            </a:r>
          </a:p>
          <a:p>
            <a:pPr eaLnBrk="1" fontAlgn="auto" hangingPunct="1">
              <a:lnSpc>
                <a:spcPct val="90000"/>
              </a:lnSpc>
              <a:spcAft>
                <a:spcPts val="0"/>
              </a:spcAft>
              <a:buNone/>
              <a:defRPr/>
            </a:pPr>
            <a:endParaRPr lang="en-US" sz="2600" b="1" dirty="0">
              <a:solidFill>
                <a:schemeClr val="hlink"/>
              </a:solidFill>
            </a:endParaRPr>
          </a:p>
          <a:p>
            <a:pPr eaLnBrk="1" fontAlgn="auto" hangingPunct="1">
              <a:lnSpc>
                <a:spcPct val="90000"/>
              </a:lnSpc>
              <a:spcAft>
                <a:spcPts val="0"/>
              </a:spcAft>
              <a:buNone/>
              <a:defRPr/>
            </a:pPr>
            <a:r>
              <a:rPr lang="en-US" sz="2600" b="1" dirty="0">
                <a:solidFill>
                  <a:schemeClr val="hlink"/>
                </a:solidFill>
              </a:rPr>
              <a:t>	</a:t>
            </a:r>
            <a:r>
              <a:rPr lang="en-US" sz="2600" b="1" dirty="0">
                <a:solidFill>
                  <a:schemeClr val="tx2"/>
                </a:solidFill>
              </a:rPr>
              <a:t>How to produce?</a:t>
            </a:r>
          </a:p>
          <a:p>
            <a:pPr algn="just" eaLnBrk="1" fontAlgn="auto" hangingPunct="1">
              <a:lnSpc>
                <a:spcPct val="90000"/>
              </a:lnSpc>
              <a:spcAft>
                <a:spcPts val="0"/>
              </a:spcAft>
              <a:buNone/>
              <a:defRPr/>
            </a:pPr>
            <a:r>
              <a:rPr lang="en-US" sz="2600" b="1" dirty="0">
                <a:solidFill>
                  <a:schemeClr val="tx2"/>
                </a:solidFill>
              </a:rPr>
              <a:t>	</a:t>
            </a:r>
            <a:r>
              <a:rPr lang="en-US" sz="2600" dirty="0">
                <a:solidFill>
                  <a:schemeClr val="tx1">
                    <a:lumMod val="75000"/>
                    <a:lumOff val="25000"/>
                  </a:schemeClr>
                </a:solidFill>
              </a:rPr>
              <a:t>- Planner (govt) decides on what techniques to use and which factors of production to employ.</a:t>
            </a:r>
          </a:p>
          <a:p>
            <a:pPr algn="just" eaLnBrk="1" fontAlgn="auto" hangingPunct="1">
              <a:lnSpc>
                <a:spcPct val="90000"/>
              </a:lnSpc>
              <a:spcAft>
                <a:spcPts val="0"/>
              </a:spcAft>
              <a:buNone/>
              <a:defRPr/>
            </a:pPr>
            <a:r>
              <a:rPr lang="en-US" sz="2600" dirty="0">
                <a:solidFill>
                  <a:schemeClr val="tx1">
                    <a:lumMod val="75000"/>
                    <a:lumOff val="25000"/>
                  </a:schemeClr>
                </a:solidFill>
              </a:rPr>
              <a:t>	- Planners work out on resources using a technique of ‘input-output analysis’ when drawing up plans</a:t>
            </a:r>
          </a:p>
          <a:p>
            <a:pPr eaLnBrk="1" fontAlgn="auto" hangingPunct="1">
              <a:lnSpc>
                <a:spcPct val="90000"/>
              </a:lnSpc>
              <a:spcAft>
                <a:spcPts val="0"/>
              </a:spcAft>
              <a:buNone/>
              <a:defRPr/>
            </a:pPr>
            <a:endParaRPr lang="en-US" sz="2600" dirty="0">
              <a:solidFill>
                <a:schemeClr val="tx1">
                  <a:lumMod val="75000"/>
                  <a:lumOff val="25000"/>
                </a:schemeClr>
              </a:solidFill>
            </a:endParaRPr>
          </a:p>
          <a:p>
            <a:pPr eaLnBrk="1" fontAlgn="auto" hangingPunct="1">
              <a:lnSpc>
                <a:spcPct val="90000"/>
              </a:lnSpc>
              <a:spcAft>
                <a:spcPts val="0"/>
              </a:spcAft>
              <a:buFont typeface="Wingdings 3" charset="2"/>
              <a:buChar char=""/>
              <a:defRPr/>
            </a:pPr>
            <a:endParaRPr lang="en-US" sz="2800" dirty="0">
              <a:solidFill>
                <a:schemeClr val="tx1">
                  <a:lumMod val="75000"/>
                  <a:lumOff val="25000"/>
                </a:schemeClr>
              </a:solidFill>
            </a:endParaRPr>
          </a:p>
        </p:txBody>
      </p:sp>
    </p:spTree>
    <p:extLst>
      <p:ext uri="{BB962C8B-B14F-4D97-AF65-F5344CB8AC3E}">
        <p14:creationId xmlns:p14="http://schemas.microsoft.com/office/powerpoint/2010/main" val="3861043413"/>
      </p:ext>
    </p:extLst>
  </p:cSld>
  <p:clrMapOvr>
    <a:masterClrMapping/>
  </p:clrMapOvr>
  <p:transition spd="med">
    <p:split orient="vert"/>
    <p:sndAc>
      <p:stSnd>
        <p:snd r:embed="rId3" name="chimes.wav"/>
      </p:stSnd>
    </p:sndAc>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468688" y="623888"/>
            <a:ext cx="6589712" cy="1281112"/>
          </a:xfrm>
        </p:spPr>
        <p:txBody>
          <a:bodyPr/>
          <a:lstStyle/>
          <a:p>
            <a:pPr eaLnBrk="1" hangingPunct="1"/>
            <a:r>
              <a:rPr lang="en-US" altLang="en-US" sz="4800" b="1">
                <a:solidFill>
                  <a:schemeClr val="folHlink"/>
                </a:solidFill>
              </a:rPr>
              <a:t>Command Economy</a:t>
            </a:r>
          </a:p>
        </p:txBody>
      </p:sp>
      <p:sp>
        <p:nvSpPr>
          <p:cNvPr id="120835" name="Rectangle 3"/>
          <p:cNvSpPr>
            <a:spLocks noGrp="1" noChangeArrowheads="1"/>
          </p:cNvSpPr>
          <p:nvPr>
            <p:ph idx="1"/>
          </p:nvPr>
        </p:nvSpPr>
        <p:spPr>
          <a:xfrm>
            <a:off x="3467100" y="2133600"/>
            <a:ext cx="6591300" cy="3778250"/>
          </a:xfrm>
        </p:spPr>
        <p:txBody>
          <a:bodyPr/>
          <a:lstStyle/>
          <a:p>
            <a:pPr algn="just" eaLnBrk="1" hangingPunct="1"/>
            <a:r>
              <a:rPr lang="en-US" altLang="en-US" sz="2400" b="1">
                <a:solidFill>
                  <a:schemeClr val="hlink"/>
                </a:solidFill>
              </a:rPr>
              <a:t>How market economy solves the problem of scarcity:</a:t>
            </a:r>
          </a:p>
          <a:p>
            <a:pPr algn="just" eaLnBrk="1" hangingPunct="1"/>
            <a:endParaRPr lang="en-US" altLang="en-US" sz="2400" b="1">
              <a:solidFill>
                <a:schemeClr val="hlink"/>
              </a:solidFill>
            </a:endParaRPr>
          </a:p>
          <a:p>
            <a:pPr eaLnBrk="1" hangingPunct="1">
              <a:buFont typeface="Wingdings" panose="05000000000000000000" pitchFamily="2" charset="2"/>
              <a:buNone/>
            </a:pPr>
            <a:r>
              <a:rPr lang="en-US" altLang="en-US" sz="2400" b="1">
                <a:solidFill>
                  <a:schemeClr val="hlink"/>
                </a:solidFill>
              </a:rPr>
              <a:t>	</a:t>
            </a:r>
            <a:r>
              <a:rPr lang="en-US" altLang="en-US" sz="2400" b="1">
                <a:solidFill>
                  <a:schemeClr val="tx2"/>
                </a:solidFill>
              </a:rPr>
              <a:t>For whom to produce?</a:t>
            </a:r>
          </a:p>
          <a:p>
            <a:pPr algn="just" eaLnBrk="1" hangingPunct="1">
              <a:buFont typeface="Wingdings" panose="05000000000000000000" pitchFamily="2" charset="2"/>
              <a:buNone/>
            </a:pPr>
            <a:r>
              <a:rPr lang="en-US" altLang="en-US" sz="2400" b="1">
                <a:solidFill>
                  <a:schemeClr val="tx2"/>
                </a:solidFill>
              </a:rPr>
              <a:t>	</a:t>
            </a:r>
            <a:r>
              <a:rPr lang="en-US" altLang="en-US" sz="2400"/>
              <a:t>Govt intervenes by a method of rationing and queuing (leading to shortages and black-markets) </a:t>
            </a:r>
          </a:p>
          <a:p>
            <a:pPr eaLnBrk="1" hangingPunct="1"/>
            <a:endParaRPr lang="en-US" altLang="en-US" smtClean="0"/>
          </a:p>
        </p:txBody>
      </p:sp>
    </p:spTree>
    <p:extLst>
      <p:ext uri="{BB962C8B-B14F-4D97-AF65-F5344CB8AC3E}">
        <p14:creationId xmlns:p14="http://schemas.microsoft.com/office/powerpoint/2010/main" val="559209157"/>
      </p:ext>
    </p:extLst>
  </p:cSld>
  <p:clrMapOvr>
    <a:masterClrMapping/>
  </p:clrMapOvr>
  <p:transition spd="med">
    <p:split orient="vert"/>
    <p:sndAc>
      <p:stSnd>
        <p:snd r:embed="rId3" name="chimes.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3468688" y="623888"/>
            <a:ext cx="6589712" cy="1281112"/>
          </a:xfrm>
        </p:spPr>
        <p:txBody>
          <a:bodyPr/>
          <a:lstStyle/>
          <a:p>
            <a:pPr eaLnBrk="1" hangingPunct="1"/>
            <a:r>
              <a:rPr lang="en-US" altLang="en-US" sz="4800" b="1">
                <a:solidFill>
                  <a:schemeClr val="folHlink"/>
                </a:solidFill>
              </a:rPr>
              <a:t>Command Economy</a:t>
            </a:r>
          </a:p>
        </p:txBody>
      </p:sp>
      <p:sp>
        <p:nvSpPr>
          <p:cNvPr id="402435" name="Rectangle 3"/>
          <p:cNvSpPr>
            <a:spLocks noGrp="1" noChangeArrowheads="1"/>
          </p:cNvSpPr>
          <p:nvPr>
            <p:ph idx="1"/>
          </p:nvPr>
        </p:nvSpPr>
        <p:spPr>
          <a:xfrm>
            <a:off x="3467100" y="2133600"/>
            <a:ext cx="6591300" cy="3778250"/>
          </a:xfrm>
        </p:spPr>
        <p:txBody>
          <a:bodyPr rtlCol="0">
            <a:normAutofit fontScale="85000" lnSpcReduction="20000"/>
          </a:bodyPr>
          <a:lstStyle/>
          <a:p>
            <a:pPr algn="just" eaLnBrk="1" fontAlgn="auto" hangingPunct="1">
              <a:spcAft>
                <a:spcPts val="0"/>
              </a:spcAft>
              <a:buFont typeface="Wingdings 3" charset="2"/>
              <a:buChar char=""/>
              <a:defRPr/>
            </a:pPr>
            <a:r>
              <a:rPr lang="en-US" sz="2800" b="1" dirty="0">
                <a:solidFill>
                  <a:schemeClr val="hlink"/>
                </a:solidFill>
              </a:rPr>
              <a:t>Advantages and disadvantages of the Command Economy:</a:t>
            </a:r>
          </a:p>
          <a:p>
            <a:pPr algn="just" eaLnBrk="1" fontAlgn="auto" hangingPunct="1">
              <a:spcAft>
                <a:spcPts val="0"/>
              </a:spcAft>
              <a:buFont typeface="Wingdings 3" charset="2"/>
              <a:buChar char=""/>
              <a:defRPr/>
            </a:pPr>
            <a:endParaRPr lang="en-US" sz="2800" b="1" dirty="0">
              <a:solidFill>
                <a:schemeClr val="hlink"/>
              </a:solidFill>
            </a:endParaRPr>
          </a:p>
          <a:p>
            <a:pPr eaLnBrk="1" fontAlgn="auto" hangingPunct="1">
              <a:spcAft>
                <a:spcPts val="0"/>
              </a:spcAft>
              <a:buNone/>
              <a:defRPr/>
            </a:pPr>
            <a:r>
              <a:rPr lang="en-US" sz="2800" b="1" dirty="0">
                <a:solidFill>
                  <a:schemeClr val="hlink"/>
                </a:solidFill>
              </a:rPr>
              <a:t>	</a:t>
            </a:r>
            <a:r>
              <a:rPr lang="en-US" sz="2800" b="1" dirty="0">
                <a:solidFill>
                  <a:schemeClr val="tx2"/>
                </a:solidFill>
              </a:rPr>
              <a:t>Choice:</a:t>
            </a:r>
          </a:p>
          <a:p>
            <a:pPr algn="just" eaLnBrk="1" fontAlgn="auto" hangingPunct="1">
              <a:spcAft>
                <a:spcPts val="0"/>
              </a:spcAft>
              <a:buNone/>
              <a:defRPr/>
            </a:pPr>
            <a:r>
              <a:rPr lang="en-US" sz="2800" b="1" dirty="0">
                <a:solidFill>
                  <a:schemeClr val="tx2"/>
                </a:solidFill>
              </a:rPr>
              <a:t>	</a:t>
            </a:r>
            <a:r>
              <a:rPr lang="en-US" sz="2800" dirty="0">
                <a:solidFill>
                  <a:schemeClr val="tx1">
                    <a:lumMod val="75000"/>
                    <a:lumOff val="25000"/>
                  </a:schemeClr>
                </a:solidFill>
              </a:rPr>
              <a:t>- Individuals have relatively little choices</a:t>
            </a:r>
          </a:p>
          <a:p>
            <a:pPr algn="just" eaLnBrk="1" fontAlgn="auto" hangingPunct="1">
              <a:spcAft>
                <a:spcPts val="0"/>
              </a:spcAft>
              <a:buNone/>
              <a:defRPr/>
            </a:pPr>
            <a:r>
              <a:rPr lang="en-US" sz="2800" dirty="0">
                <a:solidFill>
                  <a:schemeClr val="tx1">
                    <a:lumMod val="75000"/>
                    <a:lumOff val="25000"/>
                  </a:schemeClr>
                </a:solidFill>
              </a:rPr>
              <a:t>	- workers- allocated jobs in particular occupation/geographical areas</a:t>
            </a:r>
          </a:p>
          <a:p>
            <a:pPr algn="just" eaLnBrk="1" fontAlgn="auto" hangingPunct="1">
              <a:spcAft>
                <a:spcPts val="0"/>
              </a:spcAft>
              <a:buNone/>
              <a:defRPr/>
            </a:pPr>
            <a:r>
              <a:rPr lang="en-US" sz="2800" dirty="0">
                <a:solidFill>
                  <a:schemeClr val="tx1">
                    <a:lumMod val="75000"/>
                    <a:lumOff val="25000"/>
                  </a:schemeClr>
                </a:solidFill>
              </a:rPr>
              <a:t>	- consumers: limited choice of goods /services to purchase esp. education and health</a:t>
            </a:r>
          </a:p>
        </p:txBody>
      </p:sp>
    </p:spTree>
    <p:extLst>
      <p:ext uri="{BB962C8B-B14F-4D97-AF65-F5344CB8AC3E}">
        <p14:creationId xmlns:p14="http://schemas.microsoft.com/office/powerpoint/2010/main" val="987877950"/>
      </p:ext>
    </p:extLst>
  </p:cSld>
  <p:clrMapOvr>
    <a:masterClrMapping/>
  </p:clrMapOvr>
  <p:transition spd="med">
    <p:split orient="vert"/>
    <p:sndAc>
      <p:stSnd>
        <p:snd r:embed="rId3" name="chimes.wav"/>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3468688" y="623888"/>
            <a:ext cx="6589712" cy="1281112"/>
          </a:xfrm>
        </p:spPr>
        <p:txBody>
          <a:bodyPr/>
          <a:lstStyle/>
          <a:p>
            <a:pPr eaLnBrk="1" hangingPunct="1"/>
            <a:r>
              <a:rPr lang="en-US" altLang="en-US" sz="4800" b="1">
                <a:solidFill>
                  <a:schemeClr val="folHlink"/>
                </a:solidFill>
              </a:rPr>
              <a:t>Command Economy</a:t>
            </a:r>
          </a:p>
        </p:txBody>
      </p:sp>
      <p:sp>
        <p:nvSpPr>
          <p:cNvPr id="404483" name="Rectangle 3"/>
          <p:cNvSpPr>
            <a:spLocks noGrp="1" noChangeArrowheads="1"/>
          </p:cNvSpPr>
          <p:nvPr>
            <p:ph idx="1"/>
          </p:nvPr>
        </p:nvSpPr>
        <p:spPr>
          <a:xfrm>
            <a:off x="3467100" y="2133600"/>
            <a:ext cx="6591300" cy="3778250"/>
          </a:xfrm>
        </p:spPr>
        <p:txBody>
          <a:bodyPr rtlCol="0">
            <a:normAutofit fontScale="85000" lnSpcReduction="20000"/>
          </a:bodyPr>
          <a:lstStyle/>
          <a:p>
            <a:pPr algn="just" eaLnBrk="1" fontAlgn="auto" hangingPunct="1">
              <a:spcAft>
                <a:spcPts val="0"/>
              </a:spcAft>
              <a:buFont typeface="Wingdings 3" charset="2"/>
              <a:buChar char=""/>
              <a:defRPr/>
            </a:pPr>
            <a:r>
              <a:rPr lang="en-US" sz="2800" b="1" dirty="0">
                <a:solidFill>
                  <a:schemeClr val="hlink"/>
                </a:solidFill>
              </a:rPr>
              <a:t>Advantages and disadvantages of the Command Economy (cont’d):</a:t>
            </a:r>
          </a:p>
          <a:p>
            <a:pPr eaLnBrk="1" fontAlgn="auto" hangingPunct="1">
              <a:spcAft>
                <a:spcPts val="0"/>
              </a:spcAft>
              <a:buFont typeface="Wingdings 3" charset="2"/>
              <a:buChar char=""/>
              <a:defRPr/>
            </a:pPr>
            <a:endParaRPr lang="en-US" sz="2800" b="1" dirty="0">
              <a:solidFill>
                <a:schemeClr val="hlink"/>
              </a:solidFill>
            </a:endParaRPr>
          </a:p>
          <a:p>
            <a:pPr eaLnBrk="1" fontAlgn="auto" hangingPunct="1">
              <a:spcAft>
                <a:spcPts val="0"/>
              </a:spcAft>
              <a:buNone/>
              <a:defRPr/>
            </a:pPr>
            <a:r>
              <a:rPr lang="en-US" sz="2800" b="1" dirty="0">
                <a:solidFill>
                  <a:schemeClr val="hlink"/>
                </a:solidFill>
              </a:rPr>
              <a:t>	</a:t>
            </a:r>
            <a:r>
              <a:rPr lang="en-US" sz="2800" b="1" dirty="0">
                <a:solidFill>
                  <a:schemeClr val="tx2"/>
                </a:solidFill>
              </a:rPr>
              <a:t>Income and growth:</a:t>
            </a:r>
          </a:p>
          <a:p>
            <a:pPr algn="just" eaLnBrk="1" fontAlgn="auto" hangingPunct="1">
              <a:spcAft>
                <a:spcPts val="0"/>
              </a:spcAft>
              <a:buNone/>
              <a:defRPr/>
            </a:pPr>
            <a:r>
              <a:rPr lang="en-US" sz="2800" b="1" dirty="0">
                <a:solidFill>
                  <a:schemeClr val="tx2"/>
                </a:solidFill>
              </a:rPr>
              <a:t>	</a:t>
            </a:r>
            <a:r>
              <a:rPr lang="en-US" sz="2800" dirty="0">
                <a:solidFill>
                  <a:schemeClr val="tx1">
                    <a:lumMod val="75000"/>
                    <a:lumOff val="25000"/>
                  </a:schemeClr>
                </a:solidFill>
              </a:rPr>
              <a:t>- centralized decision making: management problems as economy grows - diseconomies of scale – fall in output</a:t>
            </a:r>
          </a:p>
          <a:p>
            <a:pPr algn="just" eaLnBrk="1" fontAlgn="auto" hangingPunct="1">
              <a:spcAft>
                <a:spcPts val="0"/>
              </a:spcAft>
              <a:buNone/>
              <a:defRPr/>
            </a:pPr>
            <a:r>
              <a:rPr lang="en-US" sz="2800" dirty="0">
                <a:solidFill>
                  <a:schemeClr val="tx1">
                    <a:lumMod val="75000"/>
                    <a:lumOff val="25000"/>
                  </a:schemeClr>
                </a:solidFill>
              </a:rPr>
              <a:t>	- minimum effort by individual  into work as they are unlikely to lose their jobs</a:t>
            </a:r>
          </a:p>
        </p:txBody>
      </p:sp>
    </p:spTree>
    <p:extLst>
      <p:ext uri="{BB962C8B-B14F-4D97-AF65-F5344CB8AC3E}">
        <p14:creationId xmlns:p14="http://schemas.microsoft.com/office/powerpoint/2010/main" val="3486711359"/>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468688" y="623888"/>
            <a:ext cx="6589712" cy="1281112"/>
          </a:xfrm>
        </p:spPr>
        <p:txBody>
          <a:bodyPr/>
          <a:lstStyle/>
          <a:p>
            <a:pPr eaLnBrk="1" hangingPunct="1"/>
            <a:r>
              <a:rPr lang="en-US" altLang="en-US" sz="4800" b="1">
                <a:solidFill>
                  <a:schemeClr val="folHlink"/>
                </a:solidFill>
              </a:rPr>
              <a:t>Command Economy</a:t>
            </a:r>
          </a:p>
        </p:txBody>
      </p:sp>
      <p:sp>
        <p:nvSpPr>
          <p:cNvPr id="125955" name="Rectangle 3"/>
          <p:cNvSpPr>
            <a:spLocks noGrp="1" noChangeArrowheads="1"/>
          </p:cNvSpPr>
          <p:nvPr>
            <p:ph idx="1"/>
          </p:nvPr>
        </p:nvSpPr>
        <p:spPr>
          <a:xfrm>
            <a:off x="3467100" y="2133600"/>
            <a:ext cx="6591300" cy="3778250"/>
          </a:xfrm>
        </p:spPr>
        <p:txBody>
          <a:bodyPr/>
          <a:lstStyle/>
          <a:p>
            <a:pPr algn="just" eaLnBrk="1" hangingPunct="1"/>
            <a:r>
              <a:rPr lang="en-US" altLang="en-US" sz="2400" b="1">
                <a:solidFill>
                  <a:schemeClr val="hlink"/>
                </a:solidFill>
              </a:rPr>
              <a:t>Advantages and disadvantages of the Command Economy (cont’d):</a:t>
            </a:r>
          </a:p>
          <a:p>
            <a:pPr eaLnBrk="1" hangingPunct="1"/>
            <a:endParaRPr lang="en-US" altLang="en-US" sz="2400"/>
          </a:p>
          <a:p>
            <a:pPr eaLnBrk="1" hangingPunct="1">
              <a:buFont typeface="Wingdings" panose="05000000000000000000" pitchFamily="2" charset="2"/>
              <a:buNone/>
            </a:pPr>
            <a:r>
              <a:rPr lang="en-US" altLang="en-US" sz="2400"/>
              <a:t>	</a:t>
            </a:r>
            <a:r>
              <a:rPr lang="en-US" altLang="en-US" sz="2400" b="1">
                <a:solidFill>
                  <a:schemeClr val="tx2"/>
                </a:solidFill>
              </a:rPr>
              <a:t>Distribution of income:</a:t>
            </a:r>
          </a:p>
          <a:p>
            <a:pPr algn="just" eaLnBrk="1" hangingPunct="1">
              <a:buFont typeface="Wingdings" panose="05000000000000000000" pitchFamily="2" charset="2"/>
              <a:buNone/>
            </a:pPr>
            <a:r>
              <a:rPr lang="en-US" altLang="en-US" sz="2400" b="1">
                <a:solidFill>
                  <a:schemeClr val="tx2"/>
                </a:solidFill>
              </a:rPr>
              <a:t>	</a:t>
            </a:r>
            <a:r>
              <a:rPr lang="en-US" altLang="en-US" sz="2400"/>
              <a:t>more even distribution of income as planners set minimum standard of living (subsidising essential goods)</a:t>
            </a:r>
          </a:p>
        </p:txBody>
      </p:sp>
    </p:spTree>
    <p:extLst>
      <p:ext uri="{BB962C8B-B14F-4D97-AF65-F5344CB8AC3E}">
        <p14:creationId xmlns:p14="http://schemas.microsoft.com/office/powerpoint/2010/main" val="809708601"/>
      </p:ext>
    </p:extLst>
  </p:cSld>
  <p:clrMapOvr>
    <a:masterClrMapping/>
  </p:clrMapOvr>
  <p:transition spd="med">
    <p:split orient="vert"/>
    <p:sndAc>
      <p:stSnd>
        <p:snd r:embed="rId3" name="chimes.wav"/>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468688" y="623888"/>
            <a:ext cx="6589712" cy="1281112"/>
          </a:xfrm>
        </p:spPr>
        <p:txBody>
          <a:bodyPr/>
          <a:lstStyle/>
          <a:p>
            <a:pPr eaLnBrk="1" hangingPunct="1"/>
            <a:r>
              <a:rPr lang="en-US" altLang="en-US" sz="4800" b="1">
                <a:solidFill>
                  <a:schemeClr val="folHlink"/>
                </a:solidFill>
              </a:rPr>
              <a:t>Command Economy</a:t>
            </a:r>
          </a:p>
        </p:txBody>
      </p:sp>
      <p:sp>
        <p:nvSpPr>
          <p:cNvPr id="128003" name="Rectangle 3"/>
          <p:cNvSpPr>
            <a:spLocks noGrp="1" noChangeArrowheads="1"/>
          </p:cNvSpPr>
          <p:nvPr>
            <p:ph idx="1"/>
          </p:nvPr>
        </p:nvSpPr>
        <p:spPr>
          <a:xfrm>
            <a:off x="3467100" y="2133600"/>
            <a:ext cx="6591300" cy="3778250"/>
          </a:xfrm>
        </p:spPr>
        <p:txBody>
          <a:bodyPr/>
          <a:lstStyle/>
          <a:p>
            <a:pPr algn="just" eaLnBrk="1" hangingPunct="1"/>
            <a:r>
              <a:rPr lang="en-US" altLang="en-US" sz="2400" b="1">
                <a:solidFill>
                  <a:schemeClr val="hlink"/>
                </a:solidFill>
              </a:rPr>
              <a:t>Advantages and disadvantages of the Command Economy (cont’d):</a:t>
            </a:r>
          </a:p>
          <a:p>
            <a:pPr algn="just" eaLnBrk="1" hangingPunct="1">
              <a:buFont typeface="Wingdings" panose="05000000000000000000" pitchFamily="2" charset="2"/>
              <a:buNone/>
            </a:pPr>
            <a:r>
              <a:rPr lang="en-US" altLang="en-US" sz="2400" b="1">
                <a:solidFill>
                  <a:schemeClr val="folHlink"/>
                </a:solidFill>
              </a:rPr>
              <a:t>	</a:t>
            </a:r>
            <a:r>
              <a:rPr lang="en-US" altLang="en-US" sz="2400" b="1">
                <a:solidFill>
                  <a:schemeClr val="tx2"/>
                </a:solidFill>
              </a:rPr>
              <a:t>Risk:</a:t>
            </a:r>
          </a:p>
          <a:p>
            <a:pPr algn="just" eaLnBrk="1" hangingPunct="1">
              <a:buFont typeface="Wingdings" panose="05000000000000000000" pitchFamily="2" charset="2"/>
              <a:buNone/>
            </a:pPr>
            <a:r>
              <a:rPr lang="en-US" altLang="en-US" sz="2400" b="1">
                <a:solidFill>
                  <a:schemeClr val="folHlink"/>
                </a:solidFill>
              </a:rPr>
              <a:t>	</a:t>
            </a:r>
            <a:r>
              <a:rPr lang="en-US" altLang="en-US" sz="2400"/>
              <a:t>risk factor is lower where the majority are adequately provided for (sick are assured of medical aid, old and under-privileged are provided for)</a:t>
            </a:r>
          </a:p>
        </p:txBody>
      </p:sp>
    </p:spTree>
    <p:extLst>
      <p:ext uri="{BB962C8B-B14F-4D97-AF65-F5344CB8AC3E}">
        <p14:creationId xmlns:p14="http://schemas.microsoft.com/office/powerpoint/2010/main" val="2690351869"/>
      </p:ext>
    </p:extLst>
  </p:cSld>
  <p:clrMapOvr>
    <a:masterClrMapping/>
  </p:clrMapOvr>
  <p:transition spd="med">
    <p:split orient="vert"/>
    <p:sndAc>
      <p:stSnd>
        <p:snd r:embed="rId3" name="chimes.wav"/>
      </p:stSnd>
    </p:sndAc>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3468688" y="623888"/>
            <a:ext cx="6589712" cy="1281112"/>
          </a:xfrm>
        </p:spPr>
        <p:txBody>
          <a:bodyPr/>
          <a:lstStyle/>
          <a:p>
            <a:pPr eaLnBrk="1" hangingPunct="1"/>
            <a:r>
              <a:rPr lang="en-US" altLang="en-US" sz="4800" b="1">
                <a:solidFill>
                  <a:schemeClr val="folHlink"/>
                </a:solidFill>
              </a:rPr>
              <a:t>Command Economy</a:t>
            </a:r>
          </a:p>
        </p:txBody>
      </p:sp>
      <p:sp>
        <p:nvSpPr>
          <p:cNvPr id="130051" name="Rectangle 3"/>
          <p:cNvSpPr>
            <a:spLocks noGrp="1" noChangeArrowheads="1"/>
          </p:cNvSpPr>
          <p:nvPr>
            <p:ph idx="1"/>
          </p:nvPr>
        </p:nvSpPr>
        <p:spPr>
          <a:xfrm>
            <a:off x="3467100" y="2133600"/>
            <a:ext cx="6591300" cy="3778250"/>
          </a:xfrm>
        </p:spPr>
        <p:txBody>
          <a:bodyPr/>
          <a:lstStyle/>
          <a:p>
            <a:pPr algn="just" eaLnBrk="1" hangingPunct="1"/>
            <a:r>
              <a:rPr lang="en-US" altLang="en-US" sz="2400" b="1">
                <a:solidFill>
                  <a:schemeClr val="hlink"/>
                </a:solidFill>
              </a:rPr>
              <a:t>Advantages and disadvantages of the Command Economy (cont’d):</a:t>
            </a:r>
          </a:p>
          <a:p>
            <a:pPr algn="just" eaLnBrk="1" hangingPunct="1">
              <a:buFont typeface="Wingdings" panose="05000000000000000000" pitchFamily="2" charset="2"/>
              <a:buNone/>
            </a:pPr>
            <a:endParaRPr lang="en-US" altLang="en-US" sz="2400"/>
          </a:p>
          <a:p>
            <a:pPr eaLnBrk="1" hangingPunct="1">
              <a:buFont typeface="Wingdings" panose="05000000000000000000" pitchFamily="2" charset="2"/>
              <a:buNone/>
            </a:pPr>
            <a:r>
              <a:rPr lang="en-US" altLang="en-US" sz="2400"/>
              <a:t>	</a:t>
            </a:r>
            <a:r>
              <a:rPr lang="en-US" altLang="en-US" sz="2400" b="1">
                <a:solidFill>
                  <a:schemeClr val="tx2"/>
                </a:solidFill>
              </a:rPr>
              <a:t>Environment:</a:t>
            </a:r>
          </a:p>
          <a:p>
            <a:pPr algn="just" eaLnBrk="1" hangingPunct="1">
              <a:buFont typeface="Wingdings" panose="05000000000000000000" pitchFamily="2" charset="2"/>
              <a:buNone/>
            </a:pPr>
            <a:r>
              <a:rPr lang="en-US" altLang="en-US" sz="2400"/>
              <a:t>	planners more concerned about increasing output than damage done to environment</a:t>
            </a:r>
          </a:p>
        </p:txBody>
      </p:sp>
    </p:spTree>
    <p:extLst>
      <p:ext uri="{BB962C8B-B14F-4D97-AF65-F5344CB8AC3E}">
        <p14:creationId xmlns:p14="http://schemas.microsoft.com/office/powerpoint/2010/main" val="3823295685"/>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3468688" y="623888"/>
            <a:ext cx="6589712" cy="1281112"/>
          </a:xfrm>
        </p:spPr>
        <p:txBody>
          <a:bodyPr/>
          <a:lstStyle/>
          <a:p>
            <a:pPr eaLnBrk="1" hangingPunct="1"/>
            <a:r>
              <a:rPr lang="en-US" altLang="en-US" sz="4800" b="1">
                <a:solidFill>
                  <a:schemeClr val="folHlink"/>
                </a:solidFill>
              </a:rPr>
              <a:t>Command Economy</a:t>
            </a:r>
          </a:p>
        </p:txBody>
      </p:sp>
      <p:sp>
        <p:nvSpPr>
          <p:cNvPr id="131075" name="Rectangle 3"/>
          <p:cNvSpPr>
            <a:spLocks noGrp="1" noChangeArrowheads="1"/>
          </p:cNvSpPr>
          <p:nvPr>
            <p:ph idx="1"/>
          </p:nvPr>
        </p:nvSpPr>
        <p:spPr>
          <a:xfrm>
            <a:off x="3467100" y="2133600"/>
            <a:ext cx="6591300" cy="3778250"/>
          </a:xfrm>
        </p:spPr>
        <p:txBody>
          <a:bodyPr/>
          <a:lstStyle/>
          <a:p>
            <a:pPr algn="just" eaLnBrk="1" hangingPunct="1"/>
            <a:r>
              <a:rPr lang="en-US" altLang="en-US" sz="2400" b="1">
                <a:solidFill>
                  <a:schemeClr val="hlink"/>
                </a:solidFill>
              </a:rPr>
              <a:t>Advantages and disadvantages of the Command Economy (cont’d):</a:t>
            </a:r>
          </a:p>
          <a:p>
            <a:pPr eaLnBrk="1" hangingPunct="1"/>
            <a:endParaRPr lang="en-US" altLang="en-US" sz="2400"/>
          </a:p>
          <a:p>
            <a:pPr eaLnBrk="1" hangingPunct="1">
              <a:buFont typeface="Wingdings" panose="05000000000000000000" pitchFamily="2" charset="2"/>
              <a:buNone/>
            </a:pPr>
            <a:r>
              <a:rPr lang="en-US" altLang="en-US" sz="2400"/>
              <a:t>	</a:t>
            </a:r>
            <a:r>
              <a:rPr lang="en-US" altLang="en-US" sz="2400" b="1">
                <a:solidFill>
                  <a:schemeClr val="tx2"/>
                </a:solidFill>
              </a:rPr>
              <a:t>Political and social cost:</a:t>
            </a:r>
          </a:p>
          <a:p>
            <a:pPr algn="just" eaLnBrk="1" hangingPunct="1">
              <a:buFont typeface="Wingdings" panose="05000000000000000000" pitchFamily="2" charset="2"/>
              <a:buNone/>
            </a:pPr>
            <a:r>
              <a:rPr lang="en-US" altLang="en-US" sz="2400" b="1">
                <a:solidFill>
                  <a:schemeClr val="tx2"/>
                </a:solidFill>
              </a:rPr>
              <a:t>	</a:t>
            </a:r>
            <a:r>
              <a:rPr lang="en-US" altLang="en-US" sz="2400"/>
              <a:t>this system can only work if there’s a centralised bureaucracy devising and implementing plans.</a:t>
            </a:r>
          </a:p>
        </p:txBody>
      </p:sp>
    </p:spTree>
    <p:extLst>
      <p:ext uri="{BB962C8B-B14F-4D97-AF65-F5344CB8AC3E}">
        <p14:creationId xmlns:p14="http://schemas.microsoft.com/office/powerpoint/2010/main" val="2921718351"/>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468688" y="623888"/>
            <a:ext cx="6589712" cy="1281112"/>
          </a:xfrm>
        </p:spPr>
        <p:txBody>
          <a:bodyPr/>
          <a:lstStyle/>
          <a:p>
            <a:pPr eaLnBrk="1" hangingPunct="1"/>
            <a:r>
              <a:rPr lang="en-US" altLang="en-US" sz="6000" b="1">
                <a:solidFill>
                  <a:schemeClr val="folHlink"/>
                </a:solidFill>
              </a:rPr>
              <a:t>Mixed Economy</a:t>
            </a:r>
          </a:p>
        </p:txBody>
      </p:sp>
      <p:sp>
        <p:nvSpPr>
          <p:cNvPr id="132099" name="Rectangle 3"/>
          <p:cNvSpPr>
            <a:spLocks noGrp="1" noChangeArrowheads="1"/>
          </p:cNvSpPr>
          <p:nvPr>
            <p:ph idx="1"/>
          </p:nvPr>
        </p:nvSpPr>
        <p:spPr>
          <a:xfrm>
            <a:off x="3467100" y="2133600"/>
            <a:ext cx="6591300" cy="3778250"/>
          </a:xfrm>
        </p:spPr>
        <p:txBody>
          <a:bodyPr/>
          <a:lstStyle/>
          <a:p>
            <a:pPr eaLnBrk="1" hangingPunct="1">
              <a:buFont typeface="Wingdings" panose="05000000000000000000" pitchFamily="2" charset="2"/>
              <a:buNone/>
            </a:pPr>
            <a:r>
              <a:rPr lang="en-US" altLang="en-US" smtClean="0"/>
              <a:t>	*	</a:t>
            </a:r>
            <a:r>
              <a:rPr lang="en-US" altLang="en-US" sz="2400">
                <a:solidFill>
                  <a:schemeClr val="hlink"/>
                </a:solidFill>
              </a:rPr>
              <a:t>Mix of both</a:t>
            </a:r>
            <a:r>
              <a:rPr lang="en-US" altLang="en-US" sz="2400"/>
              <a:t> market and planned 	economies</a:t>
            </a:r>
          </a:p>
          <a:p>
            <a:pPr eaLnBrk="1" hangingPunct="1">
              <a:buFont typeface="Wingdings" panose="05000000000000000000" pitchFamily="2" charset="2"/>
              <a:buNone/>
            </a:pPr>
            <a:r>
              <a:rPr lang="en-US" altLang="en-US" sz="2400"/>
              <a:t>		(e.g.. the Malaysian economy)</a:t>
            </a:r>
          </a:p>
          <a:p>
            <a:pPr eaLnBrk="1" hangingPunct="1">
              <a:buFont typeface="Wingdings" panose="05000000000000000000" pitchFamily="2" charset="2"/>
              <a:buNone/>
            </a:pPr>
            <a:endParaRPr lang="en-US" altLang="en-US" sz="2400"/>
          </a:p>
          <a:p>
            <a:pPr eaLnBrk="1" hangingPunct="1">
              <a:buFont typeface="Wingdings" panose="05000000000000000000" pitchFamily="2" charset="2"/>
              <a:buNone/>
            </a:pPr>
            <a:r>
              <a:rPr lang="en-US" altLang="en-US" sz="2400"/>
              <a:t>	</a:t>
            </a:r>
          </a:p>
        </p:txBody>
      </p:sp>
    </p:spTree>
    <p:extLst>
      <p:ext uri="{BB962C8B-B14F-4D97-AF65-F5344CB8AC3E}">
        <p14:creationId xmlns:p14="http://schemas.microsoft.com/office/powerpoint/2010/main" val="3624143099"/>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3468688" y="623888"/>
            <a:ext cx="6589712" cy="1281112"/>
          </a:xfrm>
        </p:spPr>
        <p:txBody>
          <a:bodyPr/>
          <a:lstStyle/>
          <a:p>
            <a:pPr eaLnBrk="1" hangingPunct="1"/>
            <a:r>
              <a:rPr lang="en-US" altLang="en-US" sz="6000" b="1">
                <a:solidFill>
                  <a:schemeClr val="folHlink"/>
                </a:solidFill>
              </a:rPr>
              <a:t>Mixed Economy</a:t>
            </a:r>
          </a:p>
        </p:txBody>
      </p:sp>
      <p:sp>
        <p:nvSpPr>
          <p:cNvPr id="133123" name="Rectangle 3"/>
          <p:cNvSpPr>
            <a:spLocks noGrp="1" noChangeArrowheads="1"/>
          </p:cNvSpPr>
          <p:nvPr>
            <p:ph idx="1"/>
          </p:nvPr>
        </p:nvSpPr>
        <p:spPr>
          <a:xfrm>
            <a:off x="3467100" y="2133600"/>
            <a:ext cx="6591300" cy="3778250"/>
          </a:xfrm>
        </p:spPr>
        <p:txBody>
          <a:bodyPr/>
          <a:lstStyle/>
          <a:p>
            <a:pPr eaLnBrk="1" hangingPunct="1"/>
            <a:r>
              <a:rPr lang="en-US" altLang="en-US" sz="2400" b="1">
                <a:solidFill>
                  <a:schemeClr val="hlink"/>
                </a:solidFill>
              </a:rPr>
              <a:t>Characteristics:</a:t>
            </a:r>
          </a:p>
          <a:p>
            <a:pPr eaLnBrk="1" hangingPunct="1"/>
            <a:endParaRPr lang="en-US" altLang="en-US" sz="2400" b="1">
              <a:solidFill>
                <a:schemeClr val="hlink"/>
              </a:solidFill>
            </a:endParaRPr>
          </a:p>
          <a:p>
            <a:pPr eaLnBrk="1" hangingPunct="1">
              <a:buFont typeface="Wingdings" panose="05000000000000000000" pitchFamily="2" charset="2"/>
              <a:buNone/>
            </a:pPr>
            <a:r>
              <a:rPr lang="en-US" altLang="en-US" sz="2400" b="1">
                <a:solidFill>
                  <a:schemeClr val="hlink"/>
                </a:solidFill>
              </a:rPr>
              <a:t>	</a:t>
            </a:r>
            <a:r>
              <a:rPr lang="en-US" altLang="en-US" sz="2400" b="1">
                <a:solidFill>
                  <a:schemeClr val="tx2"/>
                </a:solidFill>
              </a:rPr>
              <a:t>Main characters:</a:t>
            </a:r>
          </a:p>
          <a:p>
            <a:pPr eaLnBrk="1" hangingPunct="1">
              <a:buFont typeface="Wingdings" panose="05000000000000000000" pitchFamily="2" charset="2"/>
              <a:buNone/>
            </a:pPr>
            <a:r>
              <a:rPr lang="en-US" altLang="en-US" sz="2400" b="1">
                <a:solidFill>
                  <a:schemeClr val="tx2"/>
                </a:solidFill>
              </a:rPr>
              <a:t>	</a:t>
            </a:r>
            <a:r>
              <a:rPr lang="en-US" altLang="en-US" sz="2400"/>
              <a:t>consumers, producers, owners of factors of production, government.</a:t>
            </a:r>
          </a:p>
        </p:txBody>
      </p:sp>
    </p:spTree>
    <p:extLst>
      <p:ext uri="{BB962C8B-B14F-4D97-AF65-F5344CB8AC3E}">
        <p14:creationId xmlns:p14="http://schemas.microsoft.com/office/powerpoint/2010/main" val="485112138"/>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3468688" y="623888"/>
            <a:ext cx="6589712" cy="1281112"/>
          </a:xfrm>
        </p:spPr>
        <p:txBody>
          <a:bodyPr rtlCol="0">
            <a:normAutofit fontScale="90000"/>
          </a:bodyPr>
          <a:lstStyle/>
          <a:p>
            <a:pPr algn="ctr" eaLnBrk="1" fontAlgn="auto" hangingPunct="1">
              <a:spcAft>
                <a:spcPts val="0"/>
              </a:spcAft>
              <a:defRPr/>
            </a:pPr>
            <a:r>
              <a:rPr lang="en-US" dirty="0" smtClean="0">
                <a:solidFill>
                  <a:schemeClr val="folHlink"/>
                </a:solidFill>
              </a:rPr>
              <a:t> </a:t>
            </a:r>
            <a:r>
              <a:rPr lang="en-US" sz="4400" b="1" dirty="0">
                <a:solidFill>
                  <a:schemeClr val="folHlink"/>
                </a:solidFill>
              </a:rPr>
              <a:t>Allocative Mechanisms</a:t>
            </a:r>
          </a:p>
        </p:txBody>
      </p:sp>
      <p:sp>
        <p:nvSpPr>
          <p:cNvPr id="83971" name="Rectangle 3"/>
          <p:cNvSpPr>
            <a:spLocks noGrp="1" noChangeArrowheads="1"/>
          </p:cNvSpPr>
          <p:nvPr>
            <p:ph idx="1"/>
          </p:nvPr>
        </p:nvSpPr>
        <p:spPr>
          <a:xfrm>
            <a:off x="3467100" y="2133600"/>
            <a:ext cx="6591300" cy="3778250"/>
          </a:xfrm>
        </p:spPr>
        <p:txBody>
          <a:bodyPr/>
          <a:lstStyle/>
          <a:p>
            <a:pPr eaLnBrk="1" hangingPunct="1">
              <a:buFont typeface="Wingdings" panose="05000000000000000000" pitchFamily="2" charset="2"/>
              <a:buNone/>
            </a:pPr>
            <a:r>
              <a:rPr lang="en-US" altLang="en-US" sz="2800"/>
              <a:t>	</a:t>
            </a:r>
            <a:r>
              <a:rPr lang="en-US" altLang="en-US" sz="2400" b="1">
                <a:solidFill>
                  <a:schemeClr val="hlink"/>
                </a:solidFill>
              </a:rPr>
              <a:t>Economic Systems – types:</a:t>
            </a:r>
          </a:p>
          <a:p>
            <a:pPr eaLnBrk="1" hangingPunct="1">
              <a:buFont typeface="Wingdings" panose="05000000000000000000" pitchFamily="2" charset="2"/>
              <a:buNone/>
            </a:pPr>
            <a:r>
              <a:rPr lang="en-US" altLang="en-US" sz="2400" b="1">
                <a:solidFill>
                  <a:schemeClr val="hlink"/>
                </a:solidFill>
              </a:rPr>
              <a:t>	</a:t>
            </a:r>
          </a:p>
          <a:p>
            <a:pPr eaLnBrk="1" hangingPunct="1"/>
            <a:r>
              <a:rPr lang="en-US" altLang="en-US" sz="2400" b="1">
                <a:solidFill>
                  <a:schemeClr val="hlink"/>
                </a:solidFill>
              </a:rPr>
              <a:t>	</a:t>
            </a:r>
            <a:r>
              <a:rPr lang="en-US" altLang="en-US" sz="2400">
                <a:solidFill>
                  <a:schemeClr val="tx2"/>
                </a:solidFill>
              </a:rPr>
              <a:t>Market Economy</a:t>
            </a:r>
          </a:p>
          <a:p>
            <a:pPr eaLnBrk="1" hangingPunct="1"/>
            <a:r>
              <a:rPr lang="en-US" altLang="en-US" sz="2400">
                <a:solidFill>
                  <a:schemeClr val="tx2"/>
                </a:solidFill>
              </a:rPr>
              <a:t>	Command Economy</a:t>
            </a:r>
          </a:p>
          <a:p>
            <a:pPr eaLnBrk="1" hangingPunct="1"/>
            <a:r>
              <a:rPr lang="en-US" altLang="en-US" sz="2400">
                <a:solidFill>
                  <a:schemeClr val="tx2"/>
                </a:solidFill>
              </a:rPr>
              <a:t>	Mixed Economy</a:t>
            </a:r>
          </a:p>
          <a:p>
            <a:pPr eaLnBrk="1" hangingPunct="1"/>
            <a:r>
              <a:rPr lang="en-US" altLang="en-US" sz="2400">
                <a:solidFill>
                  <a:schemeClr val="tx2"/>
                </a:solidFill>
              </a:rPr>
              <a:t>	Transitional Economy</a:t>
            </a:r>
          </a:p>
          <a:p>
            <a:pPr eaLnBrk="1" hangingPunct="1">
              <a:buFont typeface="Wingdings" panose="05000000000000000000" pitchFamily="2" charset="2"/>
              <a:buNone/>
            </a:pPr>
            <a:r>
              <a:rPr lang="en-US" altLang="en-US" sz="2400"/>
              <a:t>	</a:t>
            </a:r>
          </a:p>
        </p:txBody>
      </p:sp>
    </p:spTree>
    <p:extLst>
      <p:ext uri="{BB962C8B-B14F-4D97-AF65-F5344CB8AC3E}">
        <p14:creationId xmlns:p14="http://schemas.microsoft.com/office/powerpoint/2010/main" val="3900875515"/>
      </p:ext>
    </p:extLst>
  </p:cSld>
  <p:clrMapOvr>
    <a:masterClrMapping/>
  </p:clrMapOvr>
  <p:transition>
    <p:split orient="vert"/>
    <p:sndAc>
      <p:stSnd>
        <p:snd r:embed="rId2" name="chimes.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3468688" y="623888"/>
            <a:ext cx="6589712" cy="1281112"/>
          </a:xfrm>
        </p:spPr>
        <p:txBody>
          <a:bodyPr/>
          <a:lstStyle/>
          <a:p>
            <a:pPr eaLnBrk="1" hangingPunct="1"/>
            <a:r>
              <a:rPr lang="en-US" altLang="en-US" sz="6000" b="1">
                <a:solidFill>
                  <a:schemeClr val="folHlink"/>
                </a:solidFill>
              </a:rPr>
              <a:t>Mixed Economy</a:t>
            </a:r>
          </a:p>
        </p:txBody>
      </p:sp>
      <p:sp>
        <p:nvSpPr>
          <p:cNvPr id="134147" name="Rectangle 3"/>
          <p:cNvSpPr>
            <a:spLocks noGrp="1" noChangeArrowheads="1"/>
          </p:cNvSpPr>
          <p:nvPr>
            <p:ph idx="1"/>
          </p:nvPr>
        </p:nvSpPr>
        <p:spPr>
          <a:xfrm>
            <a:off x="3467100" y="2133600"/>
            <a:ext cx="6591300" cy="3778250"/>
          </a:xfrm>
        </p:spPr>
        <p:txBody>
          <a:bodyPr/>
          <a:lstStyle/>
          <a:p>
            <a:pPr eaLnBrk="1" hangingPunct="1"/>
            <a:r>
              <a:rPr lang="en-US" altLang="en-US" sz="2400" b="1">
                <a:solidFill>
                  <a:schemeClr val="hlink"/>
                </a:solidFill>
              </a:rPr>
              <a:t>Characteristics (cont’d):</a:t>
            </a:r>
          </a:p>
          <a:p>
            <a:pPr eaLnBrk="1" hangingPunct="1"/>
            <a:endParaRPr lang="en-US" altLang="en-US" sz="2400" b="1">
              <a:solidFill>
                <a:schemeClr val="hlink"/>
              </a:solidFill>
            </a:endParaRPr>
          </a:p>
          <a:p>
            <a:pPr eaLnBrk="1" hangingPunct="1">
              <a:buFont typeface="Wingdings" panose="05000000000000000000" pitchFamily="2" charset="2"/>
              <a:buNone/>
            </a:pPr>
            <a:r>
              <a:rPr lang="en-US" altLang="en-US" sz="2400" b="1">
                <a:solidFill>
                  <a:schemeClr val="hlink"/>
                </a:solidFill>
              </a:rPr>
              <a:t>	</a:t>
            </a:r>
            <a:r>
              <a:rPr lang="en-US" altLang="en-US" sz="2400" b="1">
                <a:solidFill>
                  <a:schemeClr val="tx2"/>
                </a:solidFill>
              </a:rPr>
              <a:t>Motivation:</a:t>
            </a:r>
          </a:p>
          <a:p>
            <a:pPr algn="just" eaLnBrk="1" hangingPunct="1">
              <a:buFont typeface="Wingdings" panose="05000000000000000000" pitchFamily="2" charset="2"/>
              <a:buNone/>
            </a:pPr>
            <a:r>
              <a:rPr lang="en-US" altLang="en-US" sz="2400" b="1">
                <a:solidFill>
                  <a:schemeClr val="tx2"/>
                </a:solidFill>
              </a:rPr>
              <a:t>	</a:t>
            </a:r>
            <a:r>
              <a:rPr lang="en-US" altLang="en-US" sz="2400"/>
              <a:t>-   private sector: consumers &amp; producers motivated by self interest</a:t>
            </a:r>
          </a:p>
          <a:p>
            <a:pPr algn="just" eaLnBrk="1" hangingPunct="1">
              <a:buFont typeface="Wingdings" panose="05000000000000000000" pitchFamily="2" charset="2"/>
              <a:buNone/>
            </a:pPr>
            <a:r>
              <a:rPr lang="en-US" altLang="en-US" sz="2400"/>
              <a:t>	- public sector: for the good of community</a:t>
            </a:r>
          </a:p>
        </p:txBody>
      </p:sp>
    </p:spTree>
    <p:extLst>
      <p:ext uri="{BB962C8B-B14F-4D97-AF65-F5344CB8AC3E}">
        <p14:creationId xmlns:p14="http://schemas.microsoft.com/office/powerpoint/2010/main" val="42175846"/>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3468688" y="623888"/>
            <a:ext cx="6589712" cy="1281112"/>
          </a:xfrm>
        </p:spPr>
        <p:txBody>
          <a:bodyPr/>
          <a:lstStyle/>
          <a:p>
            <a:pPr eaLnBrk="1" hangingPunct="1"/>
            <a:r>
              <a:rPr lang="en-US" altLang="en-US" sz="6000" b="1">
                <a:solidFill>
                  <a:schemeClr val="folHlink"/>
                </a:solidFill>
              </a:rPr>
              <a:t>Mixed Economy</a:t>
            </a:r>
          </a:p>
        </p:txBody>
      </p:sp>
      <p:sp>
        <p:nvSpPr>
          <p:cNvPr id="135171" name="Rectangle 3"/>
          <p:cNvSpPr>
            <a:spLocks noGrp="1" noChangeArrowheads="1"/>
          </p:cNvSpPr>
          <p:nvPr>
            <p:ph idx="1"/>
          </p:nvPr>
        </p:nvSpPr>
        <p:spPr>
          <a:xfrm>
            <a:off x="3467100" y="2133600"/>
            <a:ext cx="6591300" cy="3778250"/>
          </a:xfrm>
        </p:spPr>
        <p:txBody>
          <a:bodyPr/>
          <a:lstStyle/>
          <a:p>
            <a:pPr eaLnBrk="1" hangingPunct="1"/>
            <a:r>
              <a:rPr lang="en-US" altLang="en-US" sz="3600" b="1">
                <a:solidFill>
                  <a:schemeClr val="hlink"/>
                </a:solidFill>
              </a:rPr>
              <a:t>Characteristics (cont’d):</a:t>
            </a:r>
          </a:p>
          <a:p>
            <a:pPr eaLnBrk="1" hangingPunct="1"/>
            <a:endParaRPr lang="en-US" altLang="en-US" sz="3600" b="1">
              <a:solidFill>
                <a:schemeClr val="hlink"/>
              </a:solidFill>
            </a:endParaRPr>
          </a:p>
          <a:p>
            <a:pPr eaLnBrk="1" hangingPunct="1">
              <a:buFont typeface="Wingdings" panose="05000000000000000000" pitchFamily="2" charset="2"/>
              <a:buNone/>
            </a:pPr>
            <a:r>
              <a:rPr lang="en-US" altLang="en-US" b="1" smtClean="0">
                <a:solidFill>
                  <a:schemeClr val="tx2"/>
                </a:solidFill>
              </a:rPr>
              <a:t>	</a:t>
            </a:r>
            <a:r>
              <a:rPr lang="en-US" altLang="en-US" sz="2400" b="1">
                <a:solidFill>
                  <a:schemeClr val="tx2"/>
                </a:solidFill>
              </a:rPr>
              <a:t>Ownership of property:</a:t>
            </a:r>
          </a:p>
          <a:p>
            <a:pPr algn="just" eaLnBrk="1" hangingPunct="1">
              <a:buFont typeface="Wingdings" panose="05000000000000000000" pitchFamily="2" charset="2"/>
              <a:buNone/>
            </a:pPr>
            <a:r>
              <a:rPr lang="en-US" altLang="en-US" sz="2400"/>
              <a:t>	- factors of production are partly owned by private individuals &amp; organisations; </a:t>
            </a:r>
          </a:p>
          <a:p>
            <a:pPr algn="just" eaLnBrk="1" hangingPunct="1">
              <a:buFont typeface="Wingdings" panose="05000000000000000000" pitchFamily="2" charset="2"/>
              <a:buNone/>
            </a:pPr>
            <a:r>
              <a:rPr lang="en-US" altLang="en-US" sz="2400"/>
              <a:t>	- state owns significant portion</a:t>
            </a:r>
          </a:p>
        </p:txBody>
      </p:sp>
    </p:spTree>
    <p:extLst>
      <p:ext uri="{BB962C8B-B14F-4D97-AF65-F5344CB8AC3E}">
        <p14:creationId xmlns:p14="http://schemas.microsoft.com/office/powerpoint/2010/main" val="2647672426"/>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3468688" y="623888"/>
            <a:ext cx="6589712" cy="1281112"/>
          </a:xfrm>
        </p:spPr>
        <p:txBody>
          <a:bodyPr/>
          <a:lstStyle/>
          <a:p>
            <a:pPr eaLnBrk="1" hangingPunct="1"/>
            <a:r>
              <a:rPr lang="en-US" altLang="en-US" sz="6000" b="1">
                <a:solidFill>
                  <a:schemeClr val="folHlink"/>
                </a:solidFill>
              </a:rPr>
              <a:t>Mixed Economy</a:t>
            </a:r>
          </a:p>
        </p:txBody>
      </p:sp>
      <p:sp>
        <p:nvSpPr>
          <p:cNvPr id="136195" name="Rectangle 3"/>
          <p:cNvSpPr>
            <a:spLocks noGrp="1" noChangeArrowheads="1"/>
          </p:cNvSpPr>
          <p:nvPr>
            <p:ph idx="1"/>
          </p:nvPr>
        </p:nvSpPr>
        <p:spPr>
          <a:xfrm>
            <a:off x="3467100" y="2133600"/>
            <a:ext cx="6591300" cy="3778250"/>
          </a:xfrm>
        </p:spPr>
        <p:txBody>
          <a:bodyPr/>
          <a:lstStyle/>
          <a:p>
            <a:pPr eaLnBrk="1" hangingPunct="1"/>
            <a:r>
              <a:rPr lang="en-US" altLang="en-US" sz="3600" b="1">
                <a:solidFill>
                  <a:schemeClr val="hlink"/>
                </a:solidFill>
              </a:rPr>
              <a:t>Characteristics (cont’d):</a:t>
            </a:r>
          </a:p>
          <a:p>
            <a:pPr eaLnBrk="1" hangingPunct="1"/>
            <a:endParaRPr lang="en-US" altLang="en-US" smtClean="0"/>
          </a:p>
          <a:p>
            <a:pPr eaLnBrk="1" hangingPunct="1">
              <a:buFont typeface="Wingdings" panose="05000000000000000000" pitchFamily="2" charset="2"/>
              <a:buNone/>
            </a:pPr>
            <a:r>
              <a:rPr lang="en-US" altLang="en-US" smtClean="0"/>
              <a:t>	</a:t>
            </a:r>
            <a:r>
              <a:rPr lang="en-US" altLang="en-US" sz="2400" b="1">
                <a:solidFill>
                  <a:schemeClr val="tx2"/>
                </a:solidFill>
              </a:rPr>
              <a:t>Competition &amp; choice:</a:t>
            </a:r>
          </a:p>
          <a:p>
            <a:pPr eaLnBrk="1" hangingPunct="1">
              <a:buFont typeface="Wingdings" panose="05000000000000000000" pitchFamily="2" charset="2"/>
              <a:buNone/>
            </a:pPr>
            <a:r>
              <a:rPr lang="en-US" altLang="en-US" sz="2400" b="1">
                <a:solidFill>
                  <a:schemeClr val="tx2"/>
                </a:solidFill>
              </a:rPr>
              <a:t>	</a:t>
            </a:r>
            <a:r>
              <a:rPr lang="en-US" altLang="en-US" sz="2400"/>
              <a:t>- private sector: high competition</a:t>
            </a:r>
          </a:p>
          <a:p>
            <a:pPr eaLnBrk="1" hangingPunct="1">
              <a:buFont typeface="Wingdings" panose="05000000000000000000" pitchFamily="2" charset="2"/>
              <a:buNone/>
            </a:pPr>
            <a:r>
              <a:rPr lang="en-US" altLang="en-US" sz="2400"/>
              <a:t>	- public sector: no competition</a:t>
            </a:r>
          </a:p>
          <a:p>
            <a:pPr eaLnBrk="1" hangingPunct="1">
              <a:buFont typeface="Wingdings" panose="05000000000000000000" pitchFamily="2" charset="2"/>
              <a:buNone/>
            </a:pPr>
            <a:r>
              <a:rPr lang="en-US" altLang="en-US" sz="2400"/>
              <a:t>*	Consumers have choice in private sector but little/no choice in public sector.</a:t>
            </a:r>
          </a:p>
          <a:p>
            <a:pPr eaLnBrk="1" hangingPunct="1">
              <a:buFont typeface="Wingdings" panose="05000000000000000000" pitchFamily="2" charset="2"/>
              <a:buNone/>
            </a:pPr>
            <a:endParaRPr lang="en-US" altLang="en-US" smtClean="0"/>
          </a:p>
        </p:txBody>
      </p:sp>
    </p:spTree>
    <p:extLst>
      <p:ext uri="{BB962C8B-B14F-4D97-AF65-F5344CB8AC3E}">
        <p14:creationId xmlns:p14="http://schemas.microsoft.com/office/powerpoint/2010/main" val="952469084"/>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3468688" y="623888"/>
            <a:ext cx="6589712" cy="1281112"/>
          </a:xfrm>
        </p:spPr>
        <p:txBody>
          <a:bodyPr/>
          <a:lstStyle/>
          <a:p>
            <a:pPr eaLnBrk="1" hangingPunct="1"/>
            <a:r>
              <a:rPr lang="en-US" altLang="en-US" sz="6000" b="1">
                <a:solidFill>
                  <a:schemeClr val="folHlink"/>
                </a:solidFill>
              </a:rPr>
              <a:t>Mixed Economy</a:t>
            </a:r>
          </a:p>
        </p:txBody>
      </p:sp>
      <p:sp>
        <p:nvSpPr>
          <p:cNvPr id="137219" name="Rectangle 3"/>
          <p:cNvSpPr>
            <a:spLocks noGrp="1" noChangeArrowheads="1"/>
          </p:cNvSpPr>
          <p:nvPr>
            <p:ph idx="1"/>
          </p:nvPr>
        </p:nvSpPr>
        <p:spPr>
          <a:xfrm>
            <a:off x="3467100" y="2133600"/>
            <a:ext cx="6591300" cy="3778250"/>
          </a:xfrm>
        </p:spPr>
        <p:txBody>
          <a:bodyPr/>
          <a:lstStyle/>
          <a:p>
            <a:pPr eaLnBrk="1" hangingPunct="1"/>
            <a:r>
              <a:rPr lang="en-US" altLang="en-US" b="1" smtClean="0">
                <a:solidFill>
                  <a:schemeClr val="hlink"/>
                </a:solidFill>
              </a:rPr>
              <a:t>Government’s role in the Mixed Economy:</a:t>
            </a:r>
          </a:p>
          <a:p>
            <a:pPr eaLnBrk="1" hangingPunct="1">
              <a:buFont typeface="Wingdings" panose="05000000000000000000" pitchFamily="2" charset="2"/>
              <a:buNone/>
            </a:pPr>
            <a:endParaRPr lang="en-US" altLang="en-US" b="1" smtClean="0">
              <a:solidFill>
                <a:schemeClr val="hlink"/>
              </a:solidFill>
            </a:endParaRPr>
          </a:p>
          <a:p>
            <a:pPr algn="just" eaLnBrk="1" hangingPunct="1">
              <a:buFont typeface="Wingdings" panose="05000000000000000000" pitchFamily="2" charset="2"/>
              <a:buNone/>
            </a:pPr>
            <a:r>
              <a:rPr lang="en-US" altLang="en-US" b="1" smtClean="0">
                <a:solidFill>
                  <a:schemeClr val="hlink"/>
                </a:solidFill>
              </a:rPr>
              <a:t>	</a:t>
            </a:r>
            <a:r>
              <a:rPr lang="en-US" altLang="en-US" smtClean="0">
                <a:solidFill>
                  <a:schemeClr val="tx2"/>
                </a:solidFill>
              </a:rPr>
              <a:t>-	</a:t>
            </a:r>
            <a:r>
              <a:rPr lang="en-US" altLang="en-US" sz="2400">
                <a:solidFill>
                  <a:schemeClr val="tx2"/>
                </a:solidFill>
              </a:rPr>
              <a:t>to regulate economic activities of the private sector</a:t>
            </a:r>
          </a:p>
          <a:p>
            <a:pPr algn="just" eaLnBrk="1" hangingPunct="1">
              <a:buFont typeface="Wingdings" panose="05000000000000000000" pitchFamily="2" charset="2"/>
              <a:buNone/>
            </a:pPr>
            <a:endParaRPr lang="en-US" altLang="en-US" sz="2400">
              <a:solidFill>
                <a:schemeClr val="tx2"/>
              </a:solidFill>
            </a:endParaRPr>
          </a:p>
          <a:p>
            <a:pPr algn="just" eaLnBrk="1" hangingPunct="1">
              <a:buFont typeface="Wingdings" panose="05000000000000000000" pitchFamily="2" charset="2"/>
              <a:buNone/>
            </a:pPr>
            <a:r>
              <a:rPr lang="en-US" altLang="en-US" sz="2400">
                <a:solidFill>
                  <a:schemeClr val="tx2"/>
                </a:solidFill>
              </a:rPr>
              <a:t>	-	to provide public &amp; merit goods</a:t>
            </a:r>
          </a:p>
        </p:txBody>
      </p:sp>
    </p:spTree>
    <p:extLst>
      <p:ext uri="{BB962C8B-B14F-4D97-AF65-F5344CB8AC3E}">
        <p14:creationId xmlns:p14="http://schemas.microsoft.com/office/powerpoint/2010/main" val="3251426159"/>
      </p:ext>
    </p:extLst>
  </p:cSld>
  <p:clrMapOvr>
    <a:masterClrMapping/>
  </p:clrMapOvr>
  <p:transition spd="med">
    <p:split orient="vert"/>
    <p:sndAc>
      <p:stSnd>
        <p:snd r:embed="rId3" name="chimes.wav"/>
      </p:stSnd>
    </p:sndAc>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3468688" y="623888"/>
            <a:ext cx="6589712" cy="1281112"/>
          </a:xfrm>
        </p:spPr>
        <p:txBody>
          <a:bodyPr/>
          <a:lstStyle/>
          <a:p>
            <a:pPr eaLnBrk="1" hangingPunct="1"/>
            <a:r>
              <a:rPr lang="en-US" altLang="en-US" sz="6000" b="1">
                <a:solidFill>
                  <a:schemeClr val="folHlink"/>
                </a:solidFill>
              </a:rPr>
              <a:t>Mixed Economy</a:t>
            </a:r>
          </a:p>
        </p:txBody>
      </p:sp>
      <p:sp>
        <p:nvSpPr>
          <p:cNvPr id="139267" name="Rectangle 3"/>
          <p:cNvSpPr>
            <a:spLocks noGrp="1" noChangeArrowheads="1"/>
          </p:cNvSpPr>
          <p:nvPr>
            <p:ph idx="1"/>
          </p:nvPr>
        </p:nvSpPr>
        <p:spPr>
          <a:xfrm>
            <a:off x="3467100" y="2133600"/>
            <a:ext cx="6591300" cy="3778250"/>
          </a:xfrm>
        </p:spPr>
        <p:txBody>
          <a:bodyPr/>
          <a:lstStyle/>
          <a:p>
            <a:pPr eaLnBrk="1" hangingPunct="1">
              <a:lnSpc>
                <a:spcPct val="90000"/>
              </a:lnSpc>
            </a:pPr>
            <a:r>
              <a:rPr lang="en-US" altLang="en-US" sz="2400" b="1">
                <a:solidFill>
                  <a:schemeClr val="hlink"/>
                </a:solidFill>
              </a:rPr>
              <a:t>Efficiency of Mixed Economy:</a:t>
            </a:r>
          </a:p>
          <a:p>
            <a:pPr eaLnBrk="1" hangingPunct="1">
              <a:lnSpc>
                <a:spcPct val="90000"/>
              </a:lnSpc>
              <a:buFont typeface="Wingdings" panose="05000000000000000000" pitchFamily="2" charset="2"/>
              <a:buNone/>
            </a:pPr>
            <a:endParaRPr lang="en-US" altLang="en-US" sz="2400" b="1">
              <a:solidFill>
                <a:schemeClr val="hlink"/>
              </a:solidFill>
            </a:endParaRPr>
          </a:p>
          <a:p>
            <a:pPr eaLnBrk="1" hangingPunct="1">
              <a:lnSpc>
                <a:spcPct val="90000"/>
              </a:lnSpc>
              <a:buFont typeface="Wingdings" panose="05000000000000000000" pitchFamily="2" charset="2"/>
              <a:buNone/>
            </a:pPr>
            <a:r>
              <a:rPr lang="en-US" altLang="en-US" sz="2400" b="1">
                <a:solidFill>
                  <a:schemeClr val="hlink"/>
                </a:solidFill>
              </a:rPr>
              <a:t>	</a:t>
            </a:r>
            <a:r>
              <a:rPr lang="en-US" altLang="en-US" sz="2400" b="1">
                <a:solidFill>
                  <a:schemeClr val="tx2"/>
                </a:solidFill>
              </a:rPr>
              <a:t>- depends on:</a:t>
            </a:r>
          </a:p>
          <a:p>
            <a:pPr algn="just" eaLnBrk="1" hangingPunct="1">
              <a:lnSpc>
                <a:spcPct val="90000"/>
              </a:lnSpc>
            </a:pPr>
            <a:r>
              <a:rPr lang="en-US" altLang="en-US" sz="2400" b="1">
                <a:solidFill>
                  <a:schemeClr val="hlink"/>
                </a:solidFill>
              </a:rPr>
              <a:t> 	</a:t>
            </a:r>
            <a:r>
              <a:rPr lang="en-US" altLang="en-US" sz="2400"/>
              <a:t>the extent to which state ensures citizens enjoy a minimum std. of living</a:t>
            </a:r>
          </a:p>
          <a:p>
            <a:pPr algn="just" eaLnBrk="1" hangingPunct="1">
              <a:lnSpc>
                <a:spcPct val="90000"/>
              </a:lnSpc>
            </a:pPr>
            <a:r>
              <a:rPr lang="en-US" altLang="en-US" sz="2400"/>
              <a:t>	extent of inequalities desirable</a:t>
            </a:r>
          </a:p>
          <a:p>
            <a:pPr algn="just" eaLnBrk="1" hangingPunct="1">
              <a:lnSpc>
                <a:spcPct val="90000"/>
              </a:lnSpc>
            </a:pPr>
            <a:r>
              <a:rPr lang="en-US" altLang="en-US" sz="2400"/>
              <a:t>	extent of choice</a:t>
            </a:r>
          </a:p>
          <a:p>
            <a:pPr algn="just" eaLnBrk="1" hangingPunct="1">
              <a:lnSpc>
                <a:spcPct val="90000"/>
              </a:lnSpc>
            </a:pPr>
            <a:r>
              <a:rPr lang="en-US" altLang="en-US" sz="2400"/>
              <a:t>	extent of incentives needed for growth </a:t>
            </a:r>
          </a:p>
        </p:txBody>
      </p:sp>
    </p:spTree>
    <p:extLst>
      <p:ext uri="{BB962C8B-B14F-4D97-AF65-F5344CB8AC3E}">
        <p14:creationId xmlns:p14="http://schemas.microsoft.com/office/powerpoint/2010/main" val="183288003"/>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468688" y="623888"/>
            <a:ext cx="6513512" cy="900112"/>
          </a:xfrm>
        </p:spPr>
        <p:txBody>
          <a:bodyPr/>
          <a:lstStyle/>
          <a:p>
            <a:pPr algn="ctr" eaLnBrk="1" hangingPunct="1"/>
            <a:r>
              <a:rPr lang="en-US" altLang="en-US" smtClean="0"/>
              <a:t>Economic systems </a:t>
            </a:r>
          </a:p>
        </p:txBody>
      </p:sp>
      <p:sp>
        <p:nvSpPr>
          <p:cNvPr id="84995" name="Rectangle 3"/>
          <p:cNvSpPr>
            <a:spLocks noGrp="1" noChangeArrowheads="1"/>
          </p:cNvSpPr>
          <p:nvPr>
            <p:ph idx="1"/>
          </p:nvPr>
        </p:nvSpPr>
        <p:spPr>
          <a:xfrm>
            <a:off x="3467100" y="2133600"/>
            <a:ext cx="6591300" cy="3778250"/>
          </a:xfrm>
        </p:spPr>
        <p:txBody>
          <a:bodyPr/>
          <a:lstStyle/>
          <a:p>
            <a:pPr eaLnBrk="1" hangingPunct="1">
              <a:buFont typeface="Wingdings" panose="05000000000000000000" pitchFamily="2" charset="2"/>
              <a:buNone/>
            </a:pPr>
            <a:endParaRPr lang="en-US" altLang="en-US" smtClean="0"/>
          </a:p>
          <a:p>
            <a:pPr eaLnBrk="1" hangingPunct="1"/>
            <a:endParaRPr lang="en-US" altLang="en-US" smtClean="0"/>
          </a:p>
        </p:txBody>
      </p:sp>
      <p:graphicFrame>
        <p:nvGraphicFramePr>
          <p:cNvPr id="465956" name="Group 36"/>
          <p:cNvGraphicFramePr>
            <a:graphicFrameLocks noGrp="1"/>
          </p:cNvGraphicFramePr>
          <p:nvPr/>
        </p:nvGraphicFramePr>
        <p:xfrm>
          <a:off x="2514600" y="1725614"/>
          <a:ext cx="7924800" cy="5153026"/>
        </p:xfrm>
        <a:graphic>
          <a:graphicData uri="http://schemas.openxmlformats.org/drawingml/2006/table">
            <a:tbl>
              <a:tblPr/>
              <a:tblGrid>
                <a:gridCol w="1731963"/>
                <a:gridCol w="2009775"/>
                <a:gridCol w="2401887"/>
                <a:gridCol w="1781175"/>
              </a:tblGrid>
              <a:tr h="518197">
                <a:tc>
                  <a:txBody>
                    <a:bodyPr/>
                    <a:lstStyle>
                      <a:lvl1pPr>
                        <a:spcBef>
                          <a:spcPts val="1000"/>
                        </a:spcBef>
                        <a:buClr>
                          <a:schemeClr val="accent1"/>
                        </a:buClr>
                        <a:buFont typeface="Wingdings 3" charset="2"/>
                        <a:defRPr sz="1600">
                          <a:solidFill>
                            <a:srgbClr val="404040"/>
                          </a:solidFill>
                          <a:latin typeface="Century Gothic" charset="0"/>
                        </a:defRPr>
                      </a:lvl1pPr>
                      <a:lvl2pPr marL="742950" indent="-285750">
                        <a:spcBef>
                          <a:spcPts val="1000"/>
                        </a:spcBef>
                        <a:buClr>
                          <a:schemeClr val="accent1"/>
                        </a:buClr>
                        <a:buFont typeface="Wingdings 3" charset="2"/>
                        <a:defRPr sz="1400">
                          <a:solidFill>
                            <a:srgbClr val="404040"/>
                          </a:solidFill>
                          <a:latin typeface="Century Gothic" charset="0"/>
                        </a:defRPr>
                      </a:lvl2pPr>
                      <a:lvl3pPr marL="1143000" indent="-228600">
                        <a:spcBef>
                          <a:spcPts val="1000"/>
                        </a:spcBef>
                        <a:buClr>
                          <a:schemeClr val="accent1"/>
                        </a:buClr>
                        <a:buFont typeface="Wingdings 3" charset="2"/>
                        <a:defRPr sz="1200">
                          <a:solidFill>
                            <a:srgbClr val="404040"/>
                          </a:solidFill>
                          <a:latin typeface="Century Gothic" charset="0"/>
                        </a:defRPr>
                      </a:lvl3pPr>
                      <a:lvl4pPr marL="1600200" indent="-228600">
                        <a:spcBef>
                          <a:spcPts val="1000"/>
                        </a:spcBef>
                        <a:buClr>
                          <a:schemeClr val="accent1"/>
                        </a:buClr>
                        <a:buFont typeface="Wingdings 3" charset="2"/>
                        <a:defRPr sz="1000">
                          <a:solidFill>
                            <a:srgbClr val="404040"/>
                          </a:solidFill>
                          <a:latin typeface="Century Gothic" charset="0"/>
                        </a:defRPr>
                      </a:lvl4pPr>
                      <a:lvl5pPr marL="2057400" indent="-228600">
                        <a:spcBef>
                          <a:spcPts val="1000"/>
                        </a:spcBef>
                        <a:buClr>
                          <a:schemeClr val="accent1"/>
                        </a:buClr>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accent2"/>
                          </a:solidFill>
                          <a:effectLst/>
                          <a:latin typeface="Tahoma" charset="0"/>
                          <a:ea typeface="Times New Roman" charset="0"/>
                          <a:cs typeface="Tahoma" charset="0"/>
                        </a:rPr>
                        <a:t>Major features</a:t>
                      </a:r>
                      <a:endParaRPr kumimoji="0" lang="en-US" altLang="en-US" sz="1400" b="1" i="0" u="none" strike="noStrike" cap="none" normalizeH="0" baseline="0">
                        <a:ln>
                          <a:noFill/>
                        </a:ln>
                        <a:solidFill>
                          <a:schemeClr val="accent2"/>
                        </a:solidFill>
                        <a:effectLst/>
                        <a:latin typeface="Arial" charset="0"/>
                        <a:ea typeface="Times New Roman" charset="0"/>
                        <a:cs typeface="Tahoma"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000"/>
                        </a:spcBef>
                        <a:buClr>
                          <a:schemeClr val="accent1"/>
                        </a:buClr>
                        <a:buFont typeface="Wingdings 3" charset="2"/>
                        <a:defRPr sz="1600">
                          <a:solidFill>
                            <a:srgbClr val="404040"/>
                          </a:solidFill>
                          <a:latin typeface="Century Gothic" charset="0"/>
                        </a:defRPr>
                      </a:lvl1pPr>
                      <a:lvl2pPr marL="742950" indent="-285750">
                        <a:spcBef>
                          <a:spcPts val="1000"/>
                        </a:spcBef>
                        <a:buClr>
                          <a:schemeClr val="accent1"/>
                        </a:buClr>
                        <a:buFont typeface="Wingdings 3" charset="2"/>
                        <a:defRPr sz="1400">
                          <a:solidFill>
                            <a:srgbClr val="404040"/>
                          </a:solidFill>
                          <a:latin typeface="Century Gothic" charset="0"/>
                        </a:defRPr>
                      </a:lvl2pPr>
                      <a:lvl3pPr marL="1143000" indent="-228600">
                        <a:spcBef>
                          <a:spcPts val="1000"/>
                        </a:spcBef>
                        <a:buClr>
                          <a:schemeClr val="accent1"/>
                        </a:buClr>
                        <a:buFont typeface="Wingdings 3" charset="2"/>
                        <a:defRPr sz="1200">
                          <a:solidFill>
                            <a:srgbClr val="404040"/>
                          </a:solidFill>
                          <a:latin typeface="Century Gothic" charset="0"/>
                        </a:defRPr>
                      </a:lvl3pPr>
                      <a:lvl4pPr marL="1600200" indent="-228600">
                        <a:spcBef>
                          <a:spcPts val="1000"/>
                        </a:spcBef>
                        <a:buClr>
                          <a:schemeClr val="accent1"/>
                        </a:buClr>
                        <a:buFont typeface="Wingdings 3" charset="2"/>
                        <a:defRPr sz="1000">
                          <a:solidFill>
                            <a:srgbClr val="404040"/>
                          </a:solidFill>
                          <a:latin typeface="Century Gothic" charset="0"/>
                        </a:defRPr>
                      </a:lvl4pPr>
                      <a:lvl5pPr marL="2057400" indent="-228600">
                        <a:spcBef>
                          <a:spcPts val="1000"/>
                        </a:spcBef>
                        <a:buClr>
                          <a:schemeClr val="accent1"/>
                        </a:buClr>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accent2"/>
                          </a:solidFill>
                          <a:effectLst/>
                          <a:latin typeface="Tahoma" charset="0"/>
                          <a:ea typeface="Times New Roman" charset="0"/>
                          <a:cs typeface="Tahoma" charset="0"/>
                        </a:rPr>
                        <a:t>Free market economy</a:t>
                      </a:r>
                      <a:endParaRPr kumimoji="0" lang="en-US" altLang="en-US" sz="1400" b="1" i="0" u="none" strike="noStrike" cap="none" normalizeH="0" baseline="0">
                        <a:ln>
                          <a:noFill/>
                        </a:ln>
                        <a:solidFill>
                          <a:schemeClr val="accent2"/>
                        </a:solidFill>
                        <a:effectLst/>
                        <a:latin typeface="Arial" charset="0"/>
                        <a:ea typeface="Times New Roman" charset="0"/>
                        <a:cs typeface="Tahoma"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000"/>
                        </a:spcBef>
                        <a:buClr>
                          <a:schemeClr val="accent1"/>
                        </a:buClr>
                        <a:buFont typeface="Wingdings 3" charset="2"/>
                        <a:defRPr sz="1600">
                          <a:solidFill>
                            <a:srgbClr val="404040"/>
                          </a:solidFill>
                          <a:latin typeface="Century Gothic" charset="0"/>
                        </a:defRPr>
                      </a:lvl1pPr>
                      <a:lvl2pPr marL="742950" indent="-285750">
                        <a:spcBef>
                          <a:spcPts val="1000"/>
                        </a:spcBef>
                        <a:buClr>
                          <a:schemeClr val="accent1"/>
                        </a:buClr>
                        <a:buFont typeface="Wingdings 3" charset="2"/>
                        <a:defRPr sz="1400">
                          <a:solidFill>
                            <a:srgbClr val="404040"/>
                          </a:solidFill>
                          <a:latin typeface="Century Gothic" charset="0"/>
                        </a:defRPr>
                      </a:lvl2pPr>
                      <a:lvl3pPr marL="1143000" indent="-228600">
                        <a:spcBef>
                          <a:spcPts val="1000"/>
                        </a:spcBef>
                        <a:buClr>
                          <a:schemeClr val="accent1"/>
                        </a:buClr>
                        <a:buFont typeface="Wingdings 3" charset="2"/>
                        <a:defRPr sz="1200">
                          <a:solidFill>
                            <a:srgbClr val="404040"/>
                          </a:solidFill>
                          <a:latin typeface="Century Gothic" charset="0"/>
                        </a:defRPr>
                      </a:lvl3pPr>
                      <a:lvl4pPr marL="1600200" indent="-228600">
                        <a:spcBef>
                          <a:spcPts val="1000"/>
                        </a:spcBef>
                        <a:buClr>
                          <a:schemeClr val="accent1"/>
                        </a:buClr>
                        <a:buFont typeface="Wingdings 3" charset="2"/>
                        <a:defRPr sz="1000">
                          <a:solidFill>
                            <a:srgbClr val="404040"/>
                          </a:solidFill>
                          <a:latin typeface="Century Gothic" charset="0"/>
                        </a:defRPr>
                      </a:lvl4pPr>
                      <a:lvl5pPr marL="2057400" indent="-228600">
                        <a:spcBef>
                          <a:spcPts val="1000"/>
                        </a:spcBef>
                        <a:buClr>
                          <a:schemeClr val="accent1"/>
                        </a:buClr>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accent2"/>
                          </a:solidFill>
                          <a:effectLst/>
                          <a:latin typeface="Tahoma" charset="0"/>
                          <a:ea typeface="Times New Roman" charset="0"/>
                          <a:cs typeface="Tahoma" charset="0"/>
                        </a:rPr>
                        <a:t>Mixed economy</a:t>
                      </a:r>
                      <a:endParaRPr kumimoji="0" lang="en-US" altLang="en-US" sz="1400" b="1" i="0" u="none" strike="noStrike" cap="none" normalizeH="0" baseline="0">
                        <a:ln>
                          <a:noFill/>
                        </a:ln>
                        <a:solidFill>
                          <a:schemeClr val="accent2"/>
                        </a:solidFill>
                        <a:effectLst/>
                        <a:latin typeface="Arial" charset="0"/>
                        <a:ea typeface="Times New Roman" charset="0"/>
                        <a:cs typeface="Tahoma"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000"/>
                        </a:spcBef>
                        <a:buClr>
                          <a:schemeClr val="accent1"/>
                        </a:buClr>
                        <a:buFont typeface="Wingdings 3" charset="2"/>
                        <a:defRPr sz="1600">
                          <a:solidFill>
                            <a:srgbClr val="404040"/>
                          </a:solidFill>
                          <a:latin typeface="Century Gothic" charset="0"/>
                        </a:defRPr>
                      </a:lvl1pPr>
                      <a:lvl2pPr marL="742950" indent="-285750">
                        <a:spcBef>
                          <a:spcPts val="1000"/>
                        </a:spcBef>
                        <a:buClr>
                          <a:schemeClr val="accent1"/>
                        </a:buClr>
                        <a:buFont typeface="Wingdings 3" charset="2"/>
                        <a:defRPr sz="1400">
                          <a:solidFill>
                            <a:srgbClr val="404040"/>
                          </a:solidFill>
                          <a:latin typeface="Century Gothic" charset="0"/>
                        </a:defRPr>
                      </a:lvl2pPr>
                      <a:lvl3pPr marL="1143000" indent="-228600">
                        <a:spcBef>
                          <a:spcPts val="1000"/>
                        </a:spcBef>
                        <a:buClr>
                          <a:schemeClr val="accent1"/>
                        </a:buClr>
                        <a:buFont typeface="Wingdings 3" charset="2"/>
                        <a:defRPr sz="1200">
                          <a:solidFill>
                            <a:srgbClr val="404040"/>
                          </a:solidFill>
                          <a:latin typeface="Century Gothic" charset="0"/>
                        </a:defRPr>
                      </a:lvl3pPr>
                      <a:lvl4pPr marL="1600200" indent="-228600">
                        <a:spcBef>
                          <a:spcPts val="1000"/>
                        </a:spcBef>
                        <a:buClr>
                          <a:schemeClr val="accent1"/>
                        </a:buClr>
                        <a:buFont typeface="Wingdings 3" charset="2"/>
                        <a:defRPr sz="1000">
                          <a:solidFill>
                            <a:srgbClr val="404040"/>
                          </a:solidFill>
                          <a:latin typeface="Century Gothic" charset="0"/>
                        </a:defRPr>
                      </a:lvl4pPr>
                      <a:lvl5pPr marL="2057400" indent="-228600">
                        <a:spcBef>
                          <a:spcPts val="1000"/>
                        </a:spcBef>
                        <a:buClr>
                          <a:schemeClr val="accent1"/>
                        </a:buClr>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accent2"/>
                          </a:solidFill>
                          <a:effectLst/>
                          <a:latin typeface="Tahoma" charset="0"/>
                          <a:ea typeface="Times New Roman" charset="0"/>
                          <a:cs typeface="Tahoma" charset="0"/>
                        </a:rPr>
                        <a:t>Planned economy</a:t>
                      </a:r>
                      <a:endParaRPr kumimoji="0" lang="en-US" altLang="en-US" sz="1400" b="1" i="0" u="none" strike="noStrike" cap="none" normalizeH="0" baseline="0">
                        <a:ln>
                          <a:noFill/>
                        </a:ln>
                        <a:solidFill>
                          <a:schemeClr val="accent2"/>
                        </a:solidFill>
                        <a:effectLst/>
                        <a:latin typeface="Arial" charset="0"/>
                        <a:ea typeface="Times New Roman" charset="0"/>
                        <a:cs typeface="Tahoma"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85060">
                <a:tc>
                  <a:txBody>
                    <a:bodyPr/>
                    <a:lstStyle>
                      <a:lvl1pPr>
                        <a:spcBef>
                          <a:spcPts val="1000"/>
                        </a:spcBef>
                        <a:buClr>
                          <a:schemeClr val="accent1"/>
                        </a:buClr>
                        <a:buFont typeface="Wingdings 3" charset="2"/>
                        <a:defRPr sz="1600">
                          <a:solidFill>
                            <a:srgbClr val="404040"/>
                          </a:solidFill>
                          <a:latin typeface="Century Gothic" charset="0"/>
                        </a:defRPr>
                      </a:lvl1pPr>
                      <a:lvl2pPr marL="742950" indent="-285750">
                        <a:spcBef>
                          <a:spcPts val="1000"/>
                        </a:spcBef>
                        <a:buClr>
                          <a:schemeClr val="accent1"/>
                        </a:buClr>
                        <a:buFont typeface="Wingdings 3" charset="2"/>
                        <a:defRPr sz="1400">
                          <a:solidFill>
                            <a:srgbClr val="404040"/>
                          </a:solidFill>
                          <a:latin typeface="Century Gothic" charset="0"/>
                        </a:defRPr>
                      </a:lvl2pPr>
                      <a:lvl3pPr marL="1143000" indent="-228600">
                        <a:spcBef>
                          <a:spcPts val="1000"/>
                        </a:spcBef>
                        <a:buClr>
                          <a:schemeClr val="accent1"/>
                        </a:buClr>
                        <a:buFont typeface="Wingdings 3" charset="2"/>
                        <a:defRPr sz="1200">
                          <a:solidFill>
                            <a:srgbClr val="404040"/>
                          </a:solidFill>
                          <a:latin typeface="Century Gothic" charset="0"/>
                        </a:defRPr>
                      </a:lvl3pPr>
                      <a:lvl4pPr marL="1600200" indent="-228600">
                        <a:spcBef>
                          <a:spcPts val="1000"/>
                        </a:spcBef>
                        <a:buClr>
                          <a:schemeClr val="accent1"/>
                        </a:buClr>
                        <a:buFont typeface="Wingdings 3" charset="2"/>
                        <a:defRPr sz="1000">
                          <a:solidFill>
                            <a:srgbClr val="404040"/>
                          </a:solidFill>
                          <a:latin typeface="Century Gothic" charset="0"/>
                        </a:defRPr>
                      </a:lvl4pPr>
                      <a:lvl5pPr marL="2057400" indent="-228600">
                        <a:spcBef>
                          <a:spcPts val="1000"/>
                        </a:spcBef>
                        <a:buClr>
                          <a:schemeClr val="accent1"/>
                        </a:buClr>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accent2"/>
                          </a:solidFill>
                          <a:effectLst/>
                          <a:latin typeface="Tahoma" charset="0"/>
                          <a:ea typeface="Times New Roman" charset="0"/>
                          <a:cs typeface="Tahoma" charset="0"/>
                        </a:rPr>
                        <a:t>Ownership </a:t>
                      </a:r>
                      <a:br>
                        <a:rPr kumimoji="0" lang="en-US" altLang="en-US" sz="1400" b="1" i="0" u="none" strike="noStrike" cap="none" normalizeH="0" baseline="0">
                          <a:ln>
                            <a:noFill/>
                          </a:ln>
                          <a:solidFill>
                            <a:schemeClr val="accent2"/>
                          </a:solidFill>
                          <a:effectLst/>
                          <a:latin typeface="Tahoma" charset="0"/>
                          <a:ea typeface="Times New Roman" charset="0"/>
                          <a:cs typeface="Tahoma" charset="0"/>
                        </a:rPr>
                      </a:br>
                      <a:r>
                        <a:rPr kumimoji="0" lang="en-US" altLang="en-US" sz="1400" b="1" i="0" u="none" strike="noStrike" cap="none" normalizeH="0" baseline="0">
                          <a:ln>
                            <a:noFill/>
                          </a:ln>
                          <a:solidFill>
                            <a:schemeClr val="accent2"/>
                          </a:solidFill>
                          <a:effectLst/>
                          <a:latin typeface="Tahoma" charset="0"/>
                          <a:ea typeface="Times New Roman" charset="0"/>
                          <a:cs typeface="Tahoma" charset="0"/>
                        </a:rPr>
                        <a:t>of property</a:t>
                      </a:r>
                      <a:endParaRPr kumimoji="0" lang="en-US" altLang="en-US" sz="1400" b="1" i="0" u="none" strike="noStrike" cap="none" normalizeH="0" baseline="0">
                        <a:ln>
                          <a:noFill/>
                        </a:ln>
                        <a:solidFill>
                          <a:schemeClr val="accent2"/>
                        </a:solidFill>
                        <a:effectLst/>
                        <a:latin typeface="Arial" charset="0"/>
                        <a:ea typeface="Times New Roman" charset="0"/>
                        <a:cs typeface="Tahoma"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000"/>
                        </a:spcBef>
                        <a:buClr>
                          <a:schemeClr val="accent1"/>
                        </a:buClr>
                        <a:buFont typeface="Wingdings 3" charset="2"/>
                        <a:defRPr sz="1600">
                          <a:solidFill>
                            <a:srgbClr val="404040"/>
                          </a:solidFill>
                          <a:latin typeface="Century Gothic" charset="0"/>
                        </a:defRPr>
                      </a:lvl1pPr>
                      <a:lvl2pPr marL="742950" indent="-285750">
                        <a:spcBef>
                          <a:spcPts val="1000"/>
                        </a:spcBef>
                        <a:buClr>
                          <a:schemeClr val="accent1"/>
                        </a:buClr>
                        <a:buFont typeface="Wingdings 3" charset="2"/>
                        <a:defRPr sz="1400">
                          <a:solidFill>
                            <a:srgbClr val="404040"/>
                          </a:solidFill>
                          <a:latin typeface="Century Gothic" charset="0"/>
                        </a:defRPr>
                      </a:lvl2pPr>
                      <a:lvl3pPr marL="1143000" indent="-228600">
                        <a:spcBef>
                          <a:spcPts val="1000"/>
                        </a:spcBef>
                        <a:buClr>
                          <a:schemeClr val="accent1"/>
                        </a:buClr>
                        <a:buFont typeface="Wingdings 3" charset="2"/>
                        <a:defRPr sz="1200">
                          <a:solidFill>
                            <a:srgbClr val="404040"/>
                          </a:solidFill>
                          <a:latin typeface="Century Gothic" charset="0"/>
                        </a:defRPr>
                      </a:lvl3pPr>
                      <a:lvl4pPr marL="1600200" indent="-228600">
                        <a:spcBef>
                          <a:spcPts val="1000"/>
                        </a:spcBef>
                        <a:buClr>
                          <a:schemeClr val="accent1"/>
                        </a:buClr>
                        <a:buFont typeface="Wingdings 3" charset="2"/>
                        <a:defRPr sz="1000">
                          <a:solidFill>
                            <a:srgbClr val="404040"/>
                          </a:solidFill>
                          <a:latin typeface="Century Gothic" charset="0"/>
                        </a:defRPr>
                      </a:lvl4pPr>
                      <a:lvl5pPr marL="2057400" indent="-228600">
                        <a:spcBef>
                          <a:spcPts val="1000"/>
                        </a:spcBef>
                        <a:buClr>
                          <a:schemeClr val="accent1"/>
                        </a:buClr>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ahoma" charset="0"/>
                          <a:ea typeface="Times New Roman" charset="0"/>
                          <a:cs typeface="Tahoma" charset="0"/>
                        </a:rPr>
                        <a:t>There can be </a:t>
                      </a:r>
                      <a:br>
                        <a:rPr kumimoji="0" lang="en-US" altLang="en-US" sz="1400" b="1" i="0" u="none" strike="noStrike" cap="none" normalizeH="0" baseline="0">
                          <a:ln>
                            <a:noFill/>
                          </a:ln>
                          <a:solidFill>
                            <a:schemeClr val="tx1"/>
                          </a:solidFill>
                          <a:effectLst/>
                          <a:latin typeface="Tahoma" charset="0"/>
                          <a:ea typeface="Times New Roman" charset="0"/>
                          <a:cs typeface="Tahoma" charset="0"/>
                        </a:rPr>
                      </a:br>
                      <a:r>
                        <a:rPr kumimoji="0" lang="en-US" altLang="en-US" sz="1400" b="1" i="0" u="none" strike="noStrike" cap="none" normalizeH="0" baseline="0">
                          <a:ln>
                            <a:noFill/>
                          </a:ln>
                          <a:solidFill>
                            <a:schemeClr val="tx1"/>
                          </a:solidFill>
                          <a:effectLst/>
                          <a:latin typeface="Tahoma" charset="0"/>
                          <a:ea typeface="Times New Roman" charset="0"/>
                          <a:cs typeface="Tahoma" charset="0"/>
                        </a:rPr>
                        <a:t>private ownership. </a:t>
                      </a:r>
                      <a:br>
                        <a:rPr kumimoji="0" lang="en-US" altLang="en-US" sz="1400" b="1" i="0" u="none" strike="noStrike" cap="none" normalizeH="0" baseline="0">
                          <a:ln>
                            <a:noFill/>
                          </a:ln>
                          <a:solidFill>
                            <a:schemeClr val="tx1"/>
                          </a:solidFill>
                          <a:effectLst/>
                          <a:latin typeface="Tahoma" charset="0"/>
                          <a:ea typeface="Times New Roman" charset="0"/>
                          <a:cs typeface="Tahoma" charset="0"/>
                        </a:rPr>
                      </a:br>
                      <a:r>
                        <a:rPr kumimoji="0" lang="en-US" altLang="en-US" sz="1400" b="1" i="0" u="none" strike="noStrike" cap="none" normalizeH="0" baseline="0">
                          <a:ln>
                            <a:noFill/>
                          </a:ln>
                          <a:solidFill>
                            <a:schemeClr val="tx1"/>
                          </a:solidFill>
                          <a:effectLst/>
                          <a:latin typeface="Tahoma" charset="0"/>
                          <a:ea typeface="Times New Roman" charset="0"/>
                          <a:cs typeface="Tahoma" charset="0"/>
                        </a:rPr>
                        <a:t> </a:t>
                      </a:r>
                      <a:endParaRPr kumimoji="0" lang="en-US" altLang="en-US" sz="1400" b="1" i="0" u="none" strike="noStrike" cap="none" normalizeH="0" baseline="0">
                        <a:ln>
                          <a:noFill/>
                        </a:ln>
                        <a:solidFill>
                          <a:schemeClr val="tx1"/>
                        </a:solidFill>
                        <a:effectLst/>
                        <a:latin typeface="Arial" charset="0"/>
                        <a:ea typeface="Times New Roman" charset="0"/>
                        <a:cs typeface="Tahoma"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000"/>
                        </a:spcBef>
                        <a:buClr>
                          <a:schemeClr val="accent1"/>
                        </a:buClr>
                        <a:buFont typeface="Wingdings 3" charset="2"/>
                        <a:defRPr sz="1600">
                          <a:solidFill>
                            <a:srgbClr val="404040"/>
                          </a:solidFill>
                          <a:latin typeface="Century Gothic" charset="0"/>
                        </a:defRPr>
                      </a:lvl1pPr>
                      <a:lvl2pPr marL="742950" indent="-285750">
                        <a:spcBef>
                          <a:spcPts val="1000"/>
                        </a:spcBef>
                        <a:buClr>
                          <a:schemeClr val="accent1"/>
                        </a:buClr>
                        <a:buFont typeface="Wingdings 3" charset="2"/>
                        <a:defRPr sz="1400">
                          <a:solidFill>
                            <a:srgbClr val="404040"/>
                          </a:solidFill>
                          <a:latin typeface="Century Gothic" charset="0"/>
                        </a:defRPr>
                      </a:lvl2pPr>
                      <a:lvl3pPr marL="1143000" indent="-228600">
                        <a:spcBef>
                          <a:spcPts val="1000"/>
                        </a:spcBef>
                        <a:buClr>
                          <a:schemeClr val="accent1"/>
                        </a:buClr>
                        <a:buFont typeface="Wingdings 3" charset="2"/>
                        <a:defRPr sz="1200">
                          <a:solidFill>
                            <a:srgbClr val="404040"/>
                          </a:solidFill>
                          <a:latin typeface="Century Gothic" charset="0"/>
                        </a:defRPr>
                      </a:lvl3pPr>
                      <a:lvl4pPr marL="1600200" indent="-228600">
                        <a:spcBef>
                          <a:spcPts val="1000"/>
                        </a:spcBef>
                        <a:buClr>
                          <a:schemeClr val="accent1"/>
                        </a:buClr>
                        <a:buFont typeface="Wingdings 3" charset="2"/>
                        <a:defRPr sz="1000">
                          <a:solidFill>
                            <a:srgbClr val="404040"/>
                          </a:solidFill>
                          <a:latin typeface="Century Gothic" charset="0"/>
                        </a:defRPr>
                      </a:lvl4pPr>
                      <a:lvl5pPr marL="2057400" indent="-228600">
                        <a:spcBef>
                          <a:spcPts val="1000"/>
                        </a:spcBef>
                        <a:buClr>
                          <a:schemeClr val="accent1"/>
                        </a:buClr>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ahoma" charset="0"/>
                          <a:ea typeface="Times New Roman" charset="0"/>
                          <a:cs typeface="Tahoma" charset="0"/>
                        </a:rPr>
                        <a:t>State ownership of major industries (i.e. transportation, communications, utilities) but extensive private ownership of smaller firms</a:t>
                      </a:r>
                      <a:endParaRPr kumimoji="0" lang="en-US" altLang="en-US" sz="1400" b="1" i="0" u="none" strike="noStrike" cap="none" normalizeH="0" baseline="0">
                        <a:ln>
                          <a:noFill/>
                        </a:ln>
                        <a:solidFill>
                          <a:schemeClr val="tx1"/>
                        </a:solidFill>
                        <a:effectLst/>
                        <a:latin typeface="Times New Roman" charset="0"/>
                        <a:ea typeface="Times New Roman" charset="0"/>
                        <a:cs typeface="Tahoma"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000"/>
                        </a:spcBef>
                        <a:buClr>
                          <a:schemeClr val="accent1"/>
                        </a:buClr>
                        <a:buFont typeface="Wingdings 3" charset="2"/>
                        <a:defRPr sz="1600">
                          <a:solidFill>
                            <a:srgbClr val="404040"/>
                          </a:solidFill>
                          <a:latin typeface="Century Gothic" charset="0"/>
                        </a:defRPr>
                      </a:lvl1pPr>
                      <a:lvl2pPr marL="742950" indent="-285750">
                        <a:spcBef>
                          <a:spcPts val="1000"/>
                        </a:spcBef>
                        <a:buClr>
                          <a:schemeClr val="accent1"/>
                        </a:buClr>
                        <a:buFont typeface="Wingdings 3" charset="2"/>
                        <a:defRPr sz="1400">
                          <a:solidFill>
                            <a:srgbClr val="404040"/>
                          </a:solidFill>
                          <a:latin typeface="Century Gothic" charset="0"/>
                        </a:defRPr>
                      </a:lvl2pPr>
                      <a:lvl3pPr marL="1143000" indent="-228600">
                        <a:spcBef>
                          <a:spcPts val="1000"/>
                        </a:spcBef>
                        <a:buClr>
                          <a:schemeClr val="accent1"/>
                        </a:buClr>
                        <a:buFont typeface="Wingdings 3" charset="2"/>
                        <a:defRPr sz="1200">
                          <a:solidFill>
                            <a:srgbClr val="404040"/>
                          </a:solidFill>
                          <a:latin typeface="Century Gothic" charset="0"/>
                        </a:defRPr>
                      </a:lvl3pPr>
                      <a:lvl4pPr marL="1600200" indent="-228600">
                        <a:spcBef>
                          <a:spcPts val="1000"/>
                        </a:spcBef>
                        <a:buClr>
                          <a:schemeClr val="accent1"/>
                        </a:buClr>
                        <a:buFont typeface="Wingdings 3" charset="2"/>
                        <a:defRPr sz="1000">
                          <a:solidFill>
                            <a:srgbClr val="404040"/>
                          </a:solidFill>
                          <a:latin typeface="Century Gothic" charset="0"/>
                        </a:defRPr>
                      </a:lvl4pPr>
                      <a:lvl5pPr marL="2057400" indent="-228600">
                        <a:spcBef>
                          <a:spcPts val="1000"/>
                        </a:spcBef>
                        <a:buClr>
                          <a:schemeClr val="accent1"/>
                        </a:buClr>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ahoma" charset="0"/>
                          <a:ea typeface="Times New Roman" charset="0"/>
                          <a:cs typeface="Tahoma" charset="0"/>
                        </a:rPr>
                        <a:t>State ownership with a few exceptions especially if it is a major industry. </a:t>
                      </a:r>
                      <a:endParaRPr kumimoji="0" lang="en-US" altLang="en-US" sz="1400" b="1" i="0" u="none" strike="noStrike" cap="none" normalizeH="0" baseline="0">
                        <a:ln>
                          <a:noFill/>
                        </a:ln>
                        <a:solidFill>
                          <a:schemeClr val="tx1"/>
                        </a:solidFill>
                        <a:effectLst/>
                        <a:latin typeface="Arial" charset="0"/>
                        <a:ea typeface="Times New Roman" charset="0"/>
                        <a:cs typeface="Tahoma"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58944">
                <a:tc>
                  <a:txBody>
                    <a:bodyPr/>
                    <a:lstStyle>
                      <a:lvl1pPr>
                        <a:spcBef>
                          <a:spcPts val="1000"/>
                        </a:spcBef>
                        <a:buClr>
                          <a:schemeClr val="accent1"/>
                        </a:buClr>
                        <a:buFont typeface="Wingdings 3" charset="2"/>
                        <a:defRPr sz="1600">
                          <a:solidFill>
                            <a:srgbClr val="404040"/>
                          </a:solidFill>
                          <a:latin typeface="Century Gothic" charset="0"/>
                        </a:defRPr>
                      </a:lvl1pPr>
                      <a:lvl2pPr marL="742950" indent="-285750">
                        <a:spcBef>
                          <a:spcPts val="1000"/>
                        </a:spcBef>
                        <a:buClr>
                          <a:schemeClr val="accent1"/>
                        </a:buClr>
                        <a:buFont typeface="Wingdings 3" charset="2"/>
                        <a:defRPr sz="1400">
                          <a:solidFill>
                            <a:srgbClr val="404040"/>
                          </a:solidFill>
                          <a:latin typeface="Century Gothic" charset="0"/>
                        </a:defRPr>
                      </a:lvl2pPr>
                      <a:lvl3pPr marL="1143000" indent="-228600">
                        <a:spcBef>
                          <a:spcPts val="1000"/>
                        </a:spcBef>
                        <a:buClr>
                          <a:schemeClr val="accent1"/>
                        </a:buClr>
                        <a:buFont typeface="Wingdings 3" charset="2"/>
                        <a:defRPr sz="1200">
                          <a:solidFill>
                            <a:srgbClr val="404040"/>
                          </a:solidFill>
                          <a:latin typeface="Century Gothic" charset="0"/>
                        </a:defRPr>
                      </a:lvl3pPr>
                      <a:lvl4pPr marL="1600200" indent="-228600">
                        <a:spcBef>
                          <a:spcPts val="1000"/>
                        </a:spcBef>
                        <a:buClr>
                          <a:schemeClr val="accent1"/>
                        </a:buClr>
                        <a:buFont typeface="Wingdings 3" charset="2"/>
                        <a:defRPr sz="1000">
                          <a:solidFill>
                            <a:srgbClr val="404040"/>
                          </a:solidFill>
                          <a:latin typeface="Century Gothic" charset="0"/>
                        </a:defRPr>
                      </a:lvl4pPr>
                      <a:lvl5pPr marL="2057400" indent="-228600">
                        <a:spcBef>
                          <a:spcPts val="1000"/>
                        </a:spcBef>
                        <a:buClr>
                          <a:schemeClr val="accent1"/>
                        </a:buClr>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accent2"/>
                          </a:solidFill>
                          <a:effectLst/>
                          <a:latin typeface="Tahoma" charset="0"/>
                          <a:ea typeface="Times New Roman" charset="0"/>
                          <a:cs typeface="Tahoma" charset="0"/>
                        </a:rPr>
                        <a:t>Determination of output and price</a:t>
                      </a:r>
                      <a:endParaRPr kumimoji="0" lang="en-US" altLang="en-US" sz="1400" b="1" i="0" u="none" strike="noStrike" cap="none" normalizeH="0" baseline="0">
                        <a:ln>
                          <a:noFill/>
                        </a:ln>
                        <a:solidFill>
                          <a:schemeClr val="accent2"/>
                        </a:solidFill>
                        <a:effectLst/>
                        <a:latin typeface="Arial" charset="0"/>
                        <a:ea typeface="Times New Roman" charset="0"/>
                        <a:cs typeface="Tahoma"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000"/>
                        </a:spcBef>
                        <a:buClr>
                          <a:schemeClr val="accent1"/>
                        </a:buClr>
                        <a:buFont typeface="Wingdings 3" charset="2"/>
                        <a:defRPr sz="1600">
                          <a:solidFill>
                            <a:srgbClr val="404040"/>
                          </a:solidFill>
                          <a:latin typeface="Century Gothic" charset="0"/>
                        </a:defRPr>
                      </a:lvl1pPr>
                      <a:lvl2pPr marL="742950" indent="-285750">
                        <a:spcBef>
                          <a:spcPts val="1000"/>
                        </a:spcBef>
                        <a:buClr>
                          <a:schemeClr val="accent1"/>
                        </a:buClr>
                        <a:buFont typeface="Wingdings 3" charset="2"/>
                        <a:defRPr sz="1400">
                          <a:solidFill>
                            <a:srgbClr val="404040"/>
                          </a:solidFill>
                          <a:latin typeface="Century Gothic" charset="0"/>
                        </a:defRPr>
                      </a:lvl2pPr>
                      <a:lvl3pPr marL="1143000" indent="-228600">
                        <a:spcBef>
                          <a:spcPts val="1000"/>
                        </a:spcBef>
                        <a:buClr>
                          <a:schemeClr val="accent1"/>
                        </a:buClr>
                        <a:buFont typeface="Wingdings 3" charset="2"/>
                        <a:defRPr sz="1200">
                          <a:solidFill>
                            <a:srgbClr val="404040"/>
                          </a:solidFill>
                          <a:latin typeface="Century Gothic" charset="0"/>
                        </a:defRPr>
                      </a:lvl3pPr>
                      <a:lvl4pPr marL="1600200" indent="-228600">
                        <a:spcBef>
                          <a:spcPts val="1000"/>
                        </a:spcBef>
                        <a:buClr>
                          <a:schemeClr val="accent1"/>
                        </a:buClr>
                        <a:buFont typeface="Wingdings 3" charset="2"/>
                        <a:defRPr sz="1000">
                          <a:solidFill>
                            <a:srgbClr val="404040"/>
                          </a:solidFill>
                          <a:latin typeface="Century Gothic" charset="0"/>
                        </a:defRPr>
                      </a:lvl4pPr>
                      <a:lvl5pPr marL="2057400" indent="-228600">
                        <a:spcBef>
                          <a:spcPts val="1000"/>
                        </a:spcBef>
                        <a:buClr>
                          <a:schemeClr val="accent1"/>
                        </a:buClr>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ahoma" charset="0"/>
                          <a:ea typeface="Times New Roman" charset="0"/>
                          <a:cs typeface="Tahoma" charset="0"/>
                        </a:rPr>
                        <a:t>Consumers and producers. It depends n the forces of demand </a:t>
                      </a:r>
                      <a:br>
                        <a:rPr kumimoji="0" lang="en-US" altLang="en-US" sz="1400" b="1" i="0" u="none" strike="noStrike" cap="none" normalizeH="0" baseline="0">
                          <a:ln>
                            <a:noFill/>
                          </a:ln>
                          <a:solidFill>
                            <a:schemeClr val="tx1"/>
                          </a:solidFill>
                          <a:effectLst/>
                          <a:latin typeface="Tahoma" charset="0"/>
                          <a:ea typeface="Times New Roman" charset="0"/>
                          <a:cs typeface="Tahoma" charset="0"/>
                        </a:rPr>
                      </a:br>
                      <a:r>
                        <a:rPr kumimoji="0" lang="en-US" altLang="en-US" sz="1400" b="1" i="0" u="none" strike="noStrike" cap="none" normalizeH="0" baseline="0">
                          <a:ln>
                            <a:noFill/>
                          </a:ln>
                          <a:solidFill>
                            <a:schemeClr val="tx1"/>
                          </a:solidFill>
                          <a:effectLst/>
                          <a:latin typeface="Tahoma" charset="0"/>
                          <a:ea typeface="Times New Roman" charset="0"/>
                          <a:cs typeface="Tahoma" charset="0"/>
                        </a:rPr>
                        <a:t>and supply</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000"/>
                        </a:spcBef>
                        <a:buClr>
                          <a:schemeClr val="accent1"/>
                        </a:buClr>
                        <a:buFont typeface="Wingdings 3" charset="2"/>
                        <a:defRPr sz="1600">
                          <a:solidFill>
                            <a:srgbClr val="404040"/>
                          </a:solidFill>
                          <a:latin typeface="Century Gothic" charset="0"/>
                        </a:defRPr>
                      </a:lvl1pPr>
                      <a:lvl2pPr marL="742950" indent="-285750">
                        <a:spcBef>
                          <a:spcPts val="1000"/>
                        </a:spcBef>
                        <a:buClr>
                          <a:schemeClr val="accent1"/>
                        </a:buClr>
                        <a:buFont typeface="Wingdings 3" charset="2"/>
                        <a:defRPr sz="1400">
                          <a:solidFill>
                            <a:srgbClr val="404040"/>
                          </a:solidFill>
                          <a:latin typeface="Century Gothic" charset="0"/>
                        </a:defRPr>
                      </a:lvl2pPr>
                      <a:lvl3pPr marL="1143000" indent="-228600">
                        <a:spcBef>
                          <a:spcPts val="1000"/>
                        </a:spcBef>
                        <a:buClr>
                          <a:schemeClr val="accent1"/>
                        </a:buClr>
                        <a:buFont typeface="Wingdings 3" charset="2"/>
                        <a:defRPr sz="1200">
                          <a:solidFill>
                            <a:srgbClr val="404040"/>
                          </a:solidFill>
                          <a:latin typeface="Century Gothic" charset="0"/>
                        </a:defRPr>
                      </a:lvl3pPr>
                      <a:lvl4pPr marL="1600200" indent="-228600">
                        <a:spcBef>
                          <a:spcPts val="1000"/>
                        </a:spcBef>
                        <a:buClr>
                          <a:schemeClr val="accent1"/>
                        </a:buClr>
                        <a:buFont typeface="Wingdings 3" charset="2"/>
                        <a:defRPr sz="1000">
                          <a:solidFill>
                            <a:srgbClr val="404040"/>
                          </a:solidFill>
                          <a:latin typeface="Century Gothic" charset="0"/>
                        </a:defRPr>
                      </a:lvl4pPr>
                      <a:lvl5pPr marL="2057400" indent="-228600">
                        <a:spcBef>
                          <a:spcPts val="1000"/>
                        </a:spcBef>
                        <a:buClr>
                          <a:schemeClr val="accent1"/>
                        </a:buClr>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ahoma" charset="0"/>
                          <a:ea typeface="Times New Roman" charset="0"/>
                          <a:cs typeface="Tahoma" charset="0"/>
                        </a:rPr>
                        <a:t>Some government control but most of the time they would rely on the free market </a:t>
                      </a:r>
                      <a:endParaRPr kumimoji="0" lang="en-US" altLang="en-US" sz="1400" b="1" i="0" u="none" strike="noStrike" cap="none" normalizeH="0" baseline="0">
                        <a:ln>
                          <a:noFill/>
                        </a:ln>
                        <a:solidFill>
                          <a:schemeClr val="tx1"/>
                        </a:solidFill>
                        <a:effectLst/>
                        <a:latin typeface="Arial" charset="0"/>
                        <a:ea typeface="Times New Roman" charset="0"/>
                        <a:cs typeface="Tahoma"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000"/>
                        </a:spcBef>
                        <a:buClr>
                          <a:schemeClr val="accent1"/>
                        </a:buClr>
                        <a:buFont typeface="Wingdings 3" charset="2"/>
                        <a:defRPr sz="1600">
                          <a:solidFill>
                            <a:srgbClr val="404040"/>
                          </a:solidFill>
                          <a:latin typeface="Century Gothic" charset="0"/>
                        </a:defRPr>
                      </a:lvl1pPr>
                      <a:lvl2pPr marL="742950" indent="-285750">
                        <a:spcBef>
                          <a:spcPts val="1000"/>
                        </a:spcBef>
                        <a:buClr>
                          <a:schemeClr val="accent1"/>
                        </a:buClr>
                        <a:buFont typeface="Wingdings 3" charset="2"/>
                        <a:defRPr sz="1400">
                          <a:solidFill>
                            <a:srgbClr val="404040"/>
                          </a:solidFill>
                          <a:latin typeface="Century Gothic" charset="0"/>
                        </a:defRPr>
                      </a:lvl2pPr>
                      <a:lvl3pPr marL="1143000" indent="-228600">
                        <a:spcBef>
                          <a:spcPts val="1000"/>
                        </a:spcBef>
                        <a:buClr>
                          <a:schemeClr val="accent1"/>
                        </a:buClr>
                        <a:buFont typeface="Wingdings 3" charset="2"/>
                        <a:defRPr sz="1200">
                          <a:solidFill>
                            <a:srgbClr val="404040"/>
                          </a:solidFill>
                          <a:latin typeface="Century Gothic" charset="0"/>
                        </a:defRPr>
                      </a:lvl3pPr>
                      <a:lvl4pPr marL="1600200" indent="-228600">
                        <a:spcBef>
                          <a:spcPts val="1000"/>
                        </a:spcBef>
                        <a:buClr>
                          <a:schemeClr val="accent1"/>
                        </a:buClr>
                        <a:buFont typeface="Wingdings 3" charset="2"/>
                        <a:defRPr sz="1000">
                          <a:solidFill>
                            <a:srgbClr val="404040"/>
                          </a:solidFill>
                          <a:latin typeface="Century Gothic" charset="0"/>
                        </a:defRPr>
                      </a:lvl4pPr>
                      <a:lvl5pPr marL="2057400" indent="-228600">
                        <a:spcBef>
                          <a:spcPts val="1000"/>
                        </a:spcBef>
                        <a:buClr>
                          <a:schemeClr val="accent1"/>
                        </a:buClr>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ahoma" charset="0"/>
                          <a:ea typeface="Times New Roman" charset="0"/>
                          <a:cs typeface="Tahoma" charset="0"/>
                        </a:rPr>
                        <a:t>Central planning by the government </a:t>
                      </a:r>
                      <a:endParaRPr kumimoji="0" lang="en-US" altLang="en-US" sz="1400" b="1" i="0" u="none" strike="noStrike" cap="none" normalizeH="0" baseline="0">
                        <a:ln>
                          <a:noFill/>
                        </a:ln>
                        <a:solidFill>
                          <a:schemeClr val="tx1"/>
                        </a:solidFill>
                        <a:effectLst/>
                        <a:latin typeface="Arial" charset="0"/>
                        <a:ea typeface="Times New Roman" charset="0"/>
                        <a:cs typeface="Tahoma"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58944">
                <a:tc>
                  <a:txBody>
                    <a:bodyPr/>
                    <a:lstStyle>
                      <a:lvl1pPr>
                        <a:spcBef>
                          <a:spcPts val="1000"/>
                        </a:spcBef>
                        <a:buClr>
                          <a:schemeClr val="accent1"/>
                        </a:buClr>
                        <a:buFont typeface="Wingdings 3" charset="2"/>
                        <a:defRPr sz="1600">
                          <a:solidFill>
                            <a:srgbClr val="404040"/>
                          </a:solidFill>
                          <a:latin typeface="Century Gothic" charset="0"/>
                        </a:defRPr>
                      </a:lvl1pPr>
                      <a:lvl2pPr marL="742950" indent="-285750">
                        <a:spcBef>
                          <a:spcPts val="1000"/>
                        </a:spcBef>
                        <a:buClr>
                          <a:schemeClr val="accent1"/>
                        </a:buClr>
                        <a:buFont typeface="Wingdings 3" charset="2"/>
                        <a:defRPr sz="1400">
                          <a:solidFill>
                            <a:srgbClr val="404040"/>
                          </a:solidFill>
                          <a:latin typeface="Century Gothic" charset="0"/>
                        </a:defRPr>
                      </a:lvl2pPr>
                      <a:lvl3pPr marL="1143000" indent="-228600">
                        <a:spcBef>
                          <a:spcPts val="1000"/>
                        </a:spcBef>
                        <a:buClr>
                          <a:schemeClr val="accent1"/>
                        </a:buClr>
                        <a:buFont typeface="Wingdings 3" charset="2"/>
                        <a:defRPr sz="1200">
                          <a:solidFill>
                            <a:srgbClr val="404040"/>
                          </a:solidFill>
                          <a:latin typeface="Century Gothic" charset="0"/>
                        </a:defRPr>
                      </a:lvl3pPr>
                      <a:lvl4pPr marL="1600200" indent="-228600">
                        <a:spcBef>
                          <a:spcPts val="1000"/>
                        </a:spcBef>
                        <a:buClr>
                          <a:schemeClr val="accent1"/>
                        </a:buClr>
                        <a:buFont typeface="Wingdings 3" charset="2"/>
                        <a:defRPr sz="1000">
                          <a:solidFill>
                            <a:srgbClr val="404040"/>
                          </a:solidFill>
                          <a:latin typeface="Century Gothic" charset="0"/>
                        </a:defRPr>
                      </a:lvl4pPr>
                      <a:lvl5pPr marL="2057400" indent="-228600">
                        <a:spcBef>
                          <a:spcPts val="1000"/>
                        </a:spcBef>
                        <a:buClr>
                          <a:schemeClr val="accent1"/>
                        </a:buClr>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accent2"/>
                          </a:solidFill>
                          <a:effectLst/>
                          <a:latin typeface="Tahoma" charset="0"/>
                          <a:ea typeface="Times New Roman" charset="0"/>
                          <a:cs typeface="Tahoma" charset="0"/>
                        </a:rPr>
                        <a:t>Economic freedom</a:t>
                      </a:r>
                      <a:endParaRPr kumimoji="0" lang="en-US" altLang="en-US" sz="1400" b="1" i="0" u="none" strike="noStrike" cap="none" normalizeH="0" baseline="0">
                        <a:ln>
                          <a:noFill/>
                        </a:ln>
                        <a:solidFill>
                          <a:schemeClr val="accent2"/>
                        </a:solidFill>
                        <a:effectLst/>
                        <a:latin typeface="Arial" charset="0"/>
                        <a:ea typeface="Times New Roman" charset="0"/>
                        <a:cs typeface="Tahoma"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000"/>
                        </a:spcBef>
                        <a:buClr>
                          <a:schemeClr val="accent1"/>
                        </a:buClr>
                        <a:buFont typeface="Wingdings 3" charset="2"/>
                        <a:defRPr sz="1600">
                          <a:solidFill>
                            <a:srgbClr val="404040"/>
                          </a:solidFill>
                          <a:latin typeface="Century Gothic" charset="0"/>
                        </a:defRPr>
                      </a:lvl1pPr>
                      <a:lvl2pPr marL="742950" indent="-285750">
                        <a:spcBef>
                          <a:spcPts val="1000"/>
                        </a:spcBef>
                        <a:buClr>
                          <a:schemeClr val="accent1"/>
                        </a:buClr>
                        <a:buFont typeface="Wingdings 3" charset="2"/>
                        <a:defRPr sz="1400">
                          <a:solidFill>
                            <a:srgbClr val="404040"/>
                          </a:solidFill>
                          <a:latin typeface="Century Gothic" charset="0"/>
                        </a:defRPr>
                      </a:lvl2pPr>
                      <a:lvl3pPr marL="1143000" indent="-228600">
                        <a:spcBef>
                          <a:spcPts val="1000"/>
                        </a:spcBef>
                        <a:buClr>
                          <a:schemeClr val="accent1"/>
                        </a:buClr>
                        <a:buFont typeface="Wingdings 3" charset="2"/>
                        <a:defRPr sz="1200">
                          <a:solidFill>
                            <a:srgbClr val="404040"/>
                          </a:solidFill>
                          <a:latin typeface="Century Gothic" charset="0"/>
                        </a:defRPr>
                      </a:lvl3pPr>
                      <a:lvl4pPr marL="1600200" indent="-228600">
                        <a:spcBef>
                          <a:spcPts val="1000"/>
                        </a:spcBef>
                        <a:buClr>
                          <a:schemeClr val="accent1"/>
                        </a:buClr>
                        <a:buFont typeface="Wingdings 3" charset="2"/>
                        <a:defRPr sz="1000">
                          <a:solidFill>
                            <a:srgbClr val="404040"/>
                          </a:solidFill>
                          <a:latin typeface="Century Gothic" charset="0"/>
                        </a:defRPr>
                      </a:lvl4pPr>
                      <a:lvl5pPr marL="2057400" indent="-228600">
                        <a:spcBef>
                          <a:spcPts val="1000"/>
                        </a:spcBef>
                        <a:buClr>
                          <a:schemeClr val="accent1"/>
                        </a:buClr>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ahoma" charset="0"/>
                          <a:ea typeface="Times New Roman" charset="0"/>
                          <a:cs typeface="Tahoma" charset="0"/>
                        </a:rPr>
                        <a:t>Individuals have broad freedom of choice in seeking jobs and spending incomes </a:t>
                      </a:r>
                      <a:endParaRPr kumimoji="0" lang="en-US" altLang="en-US" sz="1400" b="1" i="0" u="none" strike="noStrike" cap="none" normalizeH="0" baseline="0">
                        <a:ln>
                          <a:noFill/>
                        </a:ln>
                        <a:solidFill>
                          <a:schemeClr val="tx1"/>
                        </a:solidFill>
                        <a:effectLst/>
                        <a:latin typeface="Arial" charset="0"/>
                        <a:ea typeface="Times New Roman" charset="0"/>
                        <a:cs typeface="Tahoma"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000"/>
                        </a:spcBef>
                        <a:buClr>
                          <a:schemeClr val="accent1"/>
                        </a:buClr>
                        <a:buFont typeface="Wingdings 3" charset="2"/>
                        <a:defRPr sz="1600">
                          <a:solidFill>
                            <a:srgbClr val="404040"/>
                          </a:solidFill>
                          <a:latin typeface="Century Gothic" charset="0"/>
                        </a:defRPr>
                      </a:lvl1pPr>
                      <a:lvl2pPr marL="742950" indent="-285750">
                        <a:spcBef>
                          <a:spcPts val="1000"/>
                        </a:spcBef>
                        <a:buClr>
                          <a:schemeClr val="accent1"/>
                        </a:buClr>
                        <a:buFont typeface="Wingdings 3" charset="2"/>
                        <a:defRPr sz="1400">
                          <a:solidFill>
                            <a:srgbClr val="404040"/>
                          </a:solidFill>
                          <a:latin typeface="Century Gothic" charset="0"/>
                        </a:defRPr>
                      </a:lvl2pPr>
                      <a:lvl3pPr marL="1143000" indent="-228600">
                        <a:spcBef>
                          <a:spcPts val="1000"/>
                        </a:spcBef>
                        <a:buClr>
                          <a:schemeClr val="accent1"/>
                        </a:buClr>
                        <a:buFont typeface="Wingdings 3" charset="2"/>
                        <a:defRPr sz="1200">
                          <a:solidFill>
                            <a:srgbClr val="404040"/>
                          </a:solidFill>
                          <a:latin typeface="Century Gothic" charset="0"/>
                        </a:defRPr>
                      </a:lvl3pPr>
                      <a:lvl4pPr marL="1600200" indent="-228600">
                        <a:spcBef>
                          <a:spcPts val="1000"/>
                        </a:spcBef>
                        <a:buClr>
                          <a:schemeClr val="accent1"/>
                        </a:buClr>
                        <a:buFont typeface="Wingdings 3" charset="2"/>
                        <a:defRPr sz="1000">
                          <a:solidFill>
                            <a:srgbClr val="404040"/>
                          </a:solidFill>
                          <a:latin typeface="Century Gothic" charset="0"/>
                        </a:defRPr>
                      </a:lvl4pPr>
                      <a:lvl5pPr marL="2057400" indent="-228600">
                        <a:spcBef>
                          <a:spcPts val="1000"/>
                        </a:spcBef>
                        <a:buClr>
                          <a:schemeClr val="accent1"/>
                        </a:buClr>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ahoma" charset="0"/>
                          <a:ea typeface="Times New Roman" charset="0"/>
                          <a:cs typeface="Tahoma" charset="0"/>
                        </a:rPr>
                        <a:t>Freedom of choice but sometimes regulated by the government</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000"/>
                        </a:spcBef>
                        <a:buClr>
                          <a:schemeClr val="accent1"/>
                        </a:buClr>
                        <a:buFont typeface="Wingdings 3" charset="2"/>
                        <a:defRPr sz="1600">
                          <a:solidFill>
                            <a:srgbClr val="404040"/>
                          </a:solidFill>
                          <a:latin typeface="Century Gothic" charset="0"/>
                        </a:defRPr>
                      </a:lvl1pPr>
                      <a:lvl2pPr marL="742950" indent="-285750">
                        <a:spcBef>
                          <a:spcPts val="1000"/>
                        </a:spcBef>
                        <a:buClr>
                          <a:schemeClr val="accent1"/>
                        </a:buClr>
                        <a:buFont typeface="Wingdings 3" charset="2"/>
                        <a:defRPr sz="1400">
                          <a:solidFill>
                            <a:srgbClr val="404040"/>
                          </a:solidFill>
                          <a:latin typeface="Century Gothic" charset="0"/>
                        </a:defRPr>
                      </a:lvl2pPr>
                      <a:lvl3pPr marL="1143000" indent="-228600">
                        <a:spcBef>
                          <a:spcPts val="1000"/>
                        </a:spcBef>
                        <a:buClr>
                          <a:schemeClr val="accent1"/>
                        </a:buClr>
                        <a:buFont typeface="Wingdings 3" charset="2"/>
                        <a:defRPr sz="1200">
                          <a:solidFill>
                            <a:srgbClr val="404040"/>
                          </a:solidFill>
                          <a:latin typeface="Century Gothic" charset="0"/>
                        </a:defRPr>
                      </a:lvl3pPr>
                      <a:lvl4pPr marL="1600200" indent="-228600">
                        <a:spcBef>
                          <a:spcPts val="1000"/>
                        </a:spcBef>
                        <a:buClr>
                          <a:schemeClr val="accent1"/>
                        </a:buClr>
                        <a:buFont typeface="Wingdings 3" charset="2"/>
                        <a:defRPr sz="1000">
                          <a:solidFill>
                            <a:srgbClr val="404040"/>
                          </a:solidFill>
                          <a:latin typeface="Century Gothic" charset="0"/>
                        </a:defRPr>
                      </a:lvl4pPr>
                      <a:lvl5pPr marL="2057400" indent="-228600">
                        <a:spcBef>
                          <a:spcPts val="1000"/>
                        </a:spcBef>
                        <a:buClr>
                          <a:schemeClr val="accent1"/>
                        </a:buClr>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ahoma" charset="0"/>
                          <a:ea typeface="Times New Roman" charset="0"/>
                          <a:cs typeface="Tahoma" charset="0"/>
                        </a:rPr>
                        <a:t>Freedom in choice except that the output is determinant by the government </a:t>
                      </a:r>
                      <a:endParaRPr kumimoji="0" lang="en-US" altLang="en-US" sz="1400" b="1" i="0" u="none" strike="noStrike" cap="none" normalizeH="0" baseline="0">
                        <a:ln>
                          <a:noFill/>
                        </a:ln>
                        <a:solidFill>
                          <a:schemeClr val="tx1"/>
                        </a:solidFill>
                        <a:effectLst/>
                        <a:latin typeface="Times New Roman" charset="0"/>
                        <a:ea typeface="Times New Roman" charset="0"/>
                        <a:cs typeface="Tahoma"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1881">
                <a:tc>
                  <a:txBody>
                    <a:bodyPr/>
                    <a:lstStyle>
                      <a:lvl1pPr>
                        <a:spcBef>
                          <a:spcPts val="1000"/>
                        </a:spcBef>
                        <a:buClr>
                          <a:schemeClr val="accent1"/>
                        </a:buClr>
                        <a:buFont typeface="Wingdings 3" charset="2"/>
                        <a:defRPr sz="1600">
                          <a:solidFill>
                            <a:srgbClr val="404040"/>
                          </a:solidFill>
                          <a:latin typeface="Century Gothic" charset="0"/>
                        </a:defRPr>
                      </a:lvl1pPr>
                      <a:lvl2pPr marL="742950" indent="-285750">
                        <a:spcBef>
                          <a:spcPts val="1000"/>
                        </a:spcBef>
                        <a:buClr>
                          <a:schemeClr val="accent1"/>
                        </a:buClr>
                        <a:buFont typeface="Wingdings 3" charset="2"/>
                        <a:defRPr sz="1400">
                          <a:solidFill>
                            <a:srgbClr val="404040"/>
                          </a:solidFill>
                          <a:latin typeface="Century Gothic" charset="0"/>
                        </a:defRPr>
                      </a:lvl2pPr>
                      <a:lvl3pPr marL="1143000" indent="-228600">
                        <a:spcBef>
                          <a:spcPts val="1000"/>
                        </a:spcBef>
                        <a:buClr>
                          <a:schemeClr val="accent1"/>
                        </a:buClr>
                        <a:buFont typeface="Wingdings 3" charset="2"/>
                        <a:defRPr sz="1200">
                          <a:solidFill>
                            <a:srgbClr val="404040"/>
                          </a:solidFill>
                          <a:latin typeface="Century Gothic" charset="0"/>
                        </a:defRPr>
                      </a:lvl3pPr>
                      <a:lvl4pPr marL="1600200" indent="-228600">
                        <a:spcBef>
                          <a:spcPts val="1000"/>
                        </a:spcBef>
                        <a:buClr>
                          <a:schemeClr val="accent1"/>
                        </a:buClr>
                        <a:buFont typeface="Wingdings 3" charset="2"/>
                        <a:defRPr sz="1000">
                          <a:solidFill>
                            <a:srgbClr val="404040"/>
                          </a:solidFill>
                          <a:latin typeface="Century Gothic" charset="0"/>
                        </a:defRPr>
                      </a:lvl4pPr>
                      <a:lvl5pPr marL="2057400" indent="-228600">
                        <a:spcBef>
                          <a:spcPts val="1000"/>
                        </a:spcBef>
                        <a:buClr>
                          <a:schemeClr val="accent1"/>
                        </a:buClr>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accent2"/>
                          </a:solidFill>
                          <a:effectLst/>
                          <a:latin typeface="Tahoma" charset="0"/>
                          <a:ea typeface="Times New Roman" charset="0"/>
                          <a:cs typeface="Tahoma" charset="0"/>
                        </a:rPr>
                        <a:t>Distribution </a:t>
                      </a:r>
                      <a:br>
                        <a:rPr kumimoji="0" lang="en-US" altLang="en-US" sz="1400" b="1" i="0" u="none" strike="noStrike" cap="none" normalizeH="0" baseline="0">
                          <a:ln>
                            <a:noFill/>
                          </a:ln>
                          <a:solidFill>
                            <a:schemeClr val="accent2"/>
                          </a:solidFill>
                          <a:effectLst/>
                          <a:latin typeface="Tahoma" charset="0"/>
                          <a:ea typeface="Times New Roman" charset="0"/>
                          <a:cs typeface="Tahoma" charset="0"/>
                        </a:rPr>
                      </a:br>
                      <a:r>
                        <a:rPr kumimoji="0" lang="en-US" altLang="en-US" sz="1400" b="1" i="0" u="none" strike="noStrike" cap="none" normalizeH="0" baseline="0">
                          <a:ln>
                            <a:noFill/>
                          </a:ln>
                          <a:solidFill>
                            <a:schemeClr val="accent2"/>
                          </a:solidFill>
                          <a:effectLst/>
                          <a:latin typeface="Tahoma" charset="0"/>
                          <a:ea typeface="Times New Roman" charset="0"/>
                          <a:cs typeface="Tahoma" charset="0"/>
                        </a:rPr>
                        <a:t>of income</a:t>
                      </a:r>
                      <a:endParaRPr kumimoji="0" lang="en-US" altLang="en-US" sz="1400" b="1" i="0" u="none" strike="noStrike" cap="none" normalizeH="0" baseline="0">
                        <a:ln>
                          <a:noFill/>
                        </a:ln>
                        <a:solidFill>
                          <a:schemeClr val="accent2"/>
                        </a:solidFill>
                        <a:effectLst/>
                        <a:latin typeface="Arial" charset="0"/>
                        <a:ea typeface="Times New Roman" charset="0"/>
                        <a:cs typeface="Tahoma"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000"/>
                        </a:spcBef>
                        <a:buClr>
                          <a:schemeClr val="accent1"/>
                        </a:buClr>
                        <a:buFont typeface="Wingdings 3" charset="2"/>
                        <a:defRPr sz="1600">
                          <a:solidFill>
                            <a:srgbClr val="404040"/>
                          </a:solidFill>
                          <a:latin typeface="Century Gothic" charset="0"/>
                        </a:defRPr>
                      </a:lvl1pPr>
                      <a:lvl2pPr marL="742950" indent="-285750">
                        <a:spcBef>
                          <a:spcPts val="1000"/>
                        </a:spcBef>
                        <a:buClr>
                          <a:schemeClr val="accent1"/>
                        </a:buClr>
                        <a:buFont typeface="Wingdings 3" charset="2"/>
                        <a:defRPr sz="1400">
                          <a:solidFill>
                            <a:srgbClr val="404040"/>
                          </a:solidFill>
                          <a:latin typeface="Century Gothic" charset="0"/>
                        </a:defRPr>
                      </a:lvl2pPr>
                      <a:lvl3pPr marL="1143000" indent="-228600">
                        <a:spcBef>
                          <a:spcPts val="1000"/>
                        </a:spcBef>
                        <a:buClr>
                          <a:schemeClr val="accent1"/>
                        </a:buClr>
                        <a:buFont typeface="Wingdings 3" charset="2"/>
                        <a:defRPr sz="1200">
                          <a:solidFill>
                            <a:srgbClr val="404040"/>
                          </a:solidFill>
                          <a:latin typeface="Century Gothic" charset="0"/>
                        </a:defRPr>
                      </a:lvl3pPr>
                      <a:lvl4pPr marL="1600200" indent="-228600">
                        <a:spcBef>
                          <a:spcPts val="1000"/>
                        </a:spcBef>
                        <a:buClr>
                          <a:schemeClr val="accent1"/>
                        </a:buClr>
                        <a:buFont typeface="Wingdings 3" charset="2"/>
                        <a:defRPr sz="1000">
                          <a:solidFill>
                            <a:srgbClr val="404040"/>
                          </a:solidFill>
                          <a:latin typeface="Century Gothic" charset="0"/>
                        </a:defRPr>
                      </a:lvl4pPr>
                      <a:lvl5pPr marL="2057400" indent="-228600">
                        <a:spcBef>
                          <a:spcPts val="1000"/>
                        </a:spcBef>
                        <a:buClr>
                          <a:schemeClr val="accent1"/>
                        </a:buClr>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ahoma" charset="0"/>
                          <a:ea typeface="Times New Roman" charset="0"/>
                          <a:cs typeface="Tahoma" charset="0"/>
                        </a:rPr>
                        <a:t>Income is based </a:t>
                      </a:r>
                      <a:br>
                        <a:rPr kumimoji="0" lang="en-US" altLang="en-US" sz="1400" b="1" i="0" u="none" strike="noStrike" cap="none" normalizeH="0" baseline="0">
                          <a:ln>
                            <a:noFill/>
                          </a:ln>
                          <a:solidFill>
                            <a:schemeClr val="tx1"/>
                          </a:solidFill>
                          <a:effectLst/>
                          <a:latin typeface="Tahoma" charset="0"/>
                          <a:ea typeface="Times New Roman" charset="0"/>
                          <a:cs typeface="Tahoma" charset="0"/>
                        </a:rPr>
                      </a:br>
                      <a:r>
                        <a:rPr kumimoji="0" lang="en-US" altLang="en-US" sz="1400" b="1" i="0" u="none" strike="noStrike" cap="none" normalizeH="0" baseline="0">
                          <a:ln>
                            <a:noFill/>
                          </a:ln>
                          <a:solidFill>
                            <a:schemeClr val="tx1"/>
                          </a:solidFill>
                          <a:effectLst/>
                          <a:latin typeface="Tahoma" charset="0"/>
                          <a:ea typeface="Times New Roman" charset="0"/>
                          <a:cs typeface="Tahoma" charset="0"/>
                        </a:rPr>
                        <a:t>on the level of productivity </a:t>
                      </a:r>
                      <a:endParaRPr kumimoji="0" lang="en-US" altLang="en-US" sz="1400" b="1" i="0" u="none" strike="noStrike" cap="none" normalizeH="0" baseline="0">
                        <a:ln>
                          <a:noFill/>
                        </a:ln>
                        <a:solidFill>
                          <a:schemeClr val="tx1"/>
                        </a:solidFill>
                        <a:effectLst/>
                        <a:latin typeface="Arial" charset="0"/>
                        <a:ea typeface="Times New Roman" charset="0"/>
                        <a:cs typeface="Tahoma"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000"/>
                        </a:spcBef>
                        <a:buClr>
                          <a:schemeClr val="accent1"/>
                        </a:buClr>
                        <a:buFont typeface="Wingdings 3" charset="2"/>
                        <a:defRPr sz="1600">
                          <a:solidFill>
                            <a:srgbClr val="404040"/>
                          </a:solidFill>
                          <a:latin typeface="Century Gothic" charset="0"/>
                        </a:defRPr>
                      </a:lvl1pPr>
                      <a:lvl2pPr marL="742950" indent="-285750">
                        <a:spcBef>
                          <a:spcPts val="1000"/>
                        </a:spcBef>
                        <a:buClr>
                          <a:schemeClr val="accent1"/>
                        </a:buClr>
                        <a:buFont typeface="Wingdings 3" charset="2"/>
                        <a:defRPr sz="1400">
                          <a:solidFill>
                            <a:srgbClr val="404040"/>
                          </a:solidFill>
                          <a:latin typeface="Century Gothic" charset="0"/>
                        </a:defRPr>
                      </a:lvl2pPr>
                      <a:lvl3pPr marL="1143000" indent="-228600">
                        <a:spcBef>
                          <a:spcPts val="1000"/>
                        </a:spcBef>
                        <a:buClr>
                          <a:schemeClr val="accent1"/>
                        </a:buClr>
                        <a:buFont typeface="Wingdings 3" charset="2"/>
                        <a:defRPr sz="1200">
                          <a:solidFill>
                            <a:srgbClr val="404040"/>
                          </a:solidFill>
                          <a:latin typeface="Century Gothic" charset="0"/>
                        </a:defRPr>
                      </a:lvl3pPr>
                      <a:lvl4pPr marL="1600200" indent="-228600">
                        <a:spcBef>
                          <a:spcPts val="1000"/>
                        </a:spcBef>
                        <a:buClr>
                          <a:schemeClr val="accent1"/>
                        </a:buClr>
                        <a:buFont typeface="Wingdings 3" charset="2"/>
                        <a:defRPr sz="1000">
                          <a:solidFill>
                            <a:srgbClr val="404040"/>
                          </a:solidFill>
                          <a:latin typeface="Century Gothic" charset="0"/>
                        </a:defRPr>
                      </a:lvl4pPr>
                      <a:lvl5pPr marL="2057400" indent="-228600">
                        <a:spcBef>
                          <a:spcPts val="1000"/>
                        </a:spcBef>
                        <a:buClr>
                          <a:schemeClr val="accent1"/>
                        </a:buClr>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ahoma" charset="0"/>
                          <a:ea typeface="Times New Roman" charset="0"/>
                          <a:cs typeface="Tahoma" charset="0"/>
                        </a:rPr>
                        <a:t>Extensive government efforts to redistribute income</a:t>
                      </a:r>
                      <a:endParaRPr kumimoji="0" lang="en-US" altLang="en-US" sz="1400" b="1" i="0" u="none" strike="noStrike" cap="none" normalizeH="0" baseline="0">
                        <a:ln>
                          <a:noFill/>
                        </a:ln>
                        <a:solidFill>
                          <a:schemeClr val="tx1"/>
                        </a:solidFill>
                        <a:effectLst/>
                        <a:latin typeface="Arial" charset="0"/>
                        <a:ea typeface="Times New Roman" charset="0"/>
                        <a:cs typeface="Tahoma"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000"/>
                        </a:spcBef>
                        <a:buClr>
                          <a:schemeClr val="accent1"/>
                        </a:buClr>
                        <a:buFont typeface="Wingdings 3" charset="2"/>
                        <a:defRPr sz="1600">
                          <a:solidFill>
                            <a:srgbClr val="404040"/>
                          </a:solidFill>
                          <a:latin typeface="Century Gothic" charset="0"/>
                        </a:defRPr>
                      </a:lvl1pPr>
                      <a:lvl2pPr marL="742950" indent="-285750">
                        <a:spcBef>
                          <a:spcPts val="1000"/>
                        </a:spcBef>
                        <a:buClr>
                          <a:schemeClr val="accent1"/>
                        </a:buClr>
                        <a:buFont typeface="Wingdings 3" charset="2"/>
                        <a:defRPr sz="1400">
                          <a:solidFill>
                            <a:srgbClr val="404040"/>
                          </a:solidFill>
                          <a:latin typeface="Century Gothic" charset="0"/>
                        </a:defRPr>
                      </a:lvl2pPr>
                      <a:lvl3pPr marL="1143000" indent="-228600">
                        <a:spcBef>
                          <a:spcPts val="1000"/>
                        </a:spcBef>
                        <a:buClr>
                          <a:schemeClr val="accent1"/>
                        </a:buClr>
                        <a:buFont typeface="Wingdings 3" charset="2"/>
                        <a:defRPr sz="1200">
                          <a:solidFill>
                            <a:srgbClr val="404040"/>
                          </a:solidFill>
                          <a:latin typeface="Century Gothic" charset="0"/>
                        </a:defRPr>
                      </a:lvl3pPr>
                      <a:lvl4pPr marL="1600200" indent="-228600">
                        <a:spcBef>
                          <a:spcPts val="1000"/>
                        </a:spcBef>
                        <a:buClr>
                          <a:schemeClr val="accent1"/>
                        </a:buClr>
                        <a:buFont typeface="Wingdings 3" charset="2"/>
                        <a:defRPr sz="1000">
                          <a:solidFill>
                            <a:srgbClr val="404040"/>
                          </a:solidFill>
                          <a:latin typeface="Century Gothic" charset="0"/>
                        </a:defRPr>
                      </a:lvl4pPr>
                      <a:lvl5pPr marL="2057400" indent="-228600">
                        <a:spcBef>
                          <a:spcPts val="1000"/>
                        </a:spcBef>
                        <a:buClr>
                          <a:schemeClr val="accent1"/>
                        </a:buClr>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Font typeface="Wingdings 3" charset="2"/>
                        <a:defRPr sz="1000">
                          <a:solidFill>
                            <a:srgbClr val="404040"/>
                          </a:solidFill>
                          <a:latin typeface="Century Gothic"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ahoma" charset="0"/>
                          <a:ea typeface="Times New Roman" charset="0"/>
                          <a:cs typeface="Tahoma" charset="0"/>
                        </a:rPr>
                        <a:t>According to ability, according to need </a:t>
                      </a:r>
                      <a:endParaRPr kumimoji="0" lang="en-US" altLang="en-US" sz="1400" b="1" i="0" u="none" strike="noStrike" cap="none" normalizeH="0" baseline="0">
                        <a:ln>
                          <a:noFill/>
                        </a:ln>
                        <a:solidFill>
                          <a:schemeClr val="tx1"/>
                        </a:solidFill>
                        <a:effectLst/>
                        <a:latin typeface="Arial" charset="0"/>
                        <a:ea typeface="Times New Roman" charset="0"/>
                        <a:cs typeface="Tahoma"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86521394"/>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468688" y="623888"/>
            <a:ext cx="6589712" cy="1281112"/>
          </a:xfrm>
        </p:spPr>
        <p:txBody>
          <a:bodyPr/>
          <a:lstStyle/>
          <a:p>
            <a:pPr eaLnBrk="1" hangingPunct="1"/>
            <a:r>
              <a:rPr lang="en-US" altLang="en-US" smtClean="0"/>
              <a:t>Economic systems</a:t>
            </a:r>
          </a:p>
        </p:txBody>
      </p:sp>
      <p:sp>
        <p:nvSpPr>
          <p:cNvPr id="86019" name="Rectangle 3"/>
          <p:cNvSpPr>
            <a:spLocks noGrp="1" noChangeArrowheads="1"/>
          </p:cNvSpPr>
          <p:nvPr>
            <p:ph idx="1"/>
          </p:nvPr>
        </p:nvSpPr>
        <p:spPr>
          <a:xfrm>
            <a:off x="3467100" y="2133600"/>
            <a:ext cx="6591300" cy="4114800"/>
          </a:xfrm>
        </p:spPr>
        <p:txBody>
          <a:bodyPr/>
          <a:lstStyle/>
          <a:p>
            <a:pPr eaLnBrk="1" hangingPunct="1">
              <a:lnSpc>
                <a:spcPct val="90000"/>
              </a:lnSpc>
            </a:pPr>
            <a:r>
              <a:rPr lang="en-US" altLang="en-US" sz="2400" dirty="0"/>
              <a:t>Features</a:t>
            </a:r>
          </a:p>
          <a:p>
            <a:pPr lvl="1" eaLnBrk="1" hangingPunct="1">
              <a:lnSpc>
                <a:spcPct val="90000"/>
              </a:lnSpc>
            </a:pPr>
            <a:r>
              <a:rPr lang="en-US" altLang="en-US" sz="2400" dirty="0"/>
              <a:t>Government intervention</a:t>
            </a:r>
          </a:p>
          <a:p>
            <a:pPr lvl="1" eaLnBrk="1" hangingPunct="1">
              <a:lnSpc>
                <a:spcPct val="90000"/>
              </a:lnSpc>
            </a:pPr>
            <a:r>
              <a:rPr lang="en-US" altLang="en-US" sz="2400" dirty="0"/>
              <a:t>Ownership of property</a:t>
            </a:r>
          </a:p>
          <a:p>
            <a:pPr lvl="1" eaLnBrk="1" hangingPunct="1">
              <a:lnSpc>
                <a:spcPct val="90000"/>
              </a:lnSpc>
            </a:pPr>
            <a:r>
              <a:rPr lang="en-US" altLang="en-US" sz="2400" dirty="0"/>
              <a:t>Consumer, producer sovereignty</a:t>
            </a:r>
          </a:p>
          <a:p>
            <a:pPr lvl="1" eaLnBrk="1" hangingPunct="1">
              <a:lnSpc>
                <a:spcPct val="90000"/>
              </a:lnSpc>
            </a:pPr>
            <a:r>
              <a:rPr lang="en-US" altLang="en-US" sz="2400" dirty="0"/>
              <a:t>Motive</a:t>
            </a:r>
          </a:p>
          <a:p>
            <a:pPr lvl="1" eaLnBrk="1" hangingPunct="1">
              <a:lnSpc>
                <a:spcPct val="90000"/>
              </a:lnSpc>
            </a:pPr>
            <a:r>
              <a:rPr lang="en-US" altLang="en-US" sz="2400" dirty="0"/>
              <a:t>Price determination</a:t>
            </a:r>
          </a:p>
          <a:p>
            <a:pPr lvl="1" eaLnBrk="1" hangingPunct="1">
              <a:lnSpc>
                <a:spcPct val="90000"/>
              </a:lnSpc>
            </a:pPr>
            <a:endParaRPr lang="en-US" altLang="en-US" sz="2400" dirty="0"/>
          </a:p>
          <a:p>
            <a:pPr eaLnBrk="1" hangingPunct="1">
              <a:lnSpc>
                <a:spcPct val="90000"/>
              </a:lnSpc>
            </a:pPr>
            <a:r>
              <a:rPr lang="en-US" altLang="en-US" sz="2400" dirty="0"/>
              <a:t>Advantages vs. disadvantages </a:t>
            </a:r>
          </a:p>
          <a:p>
            <a:pPr lvl="1" eaLnBrk="1" hangingPunct="1">
              <a:lnSpc>
                <a:spcPct val="90000"/>
              </a:lnSpc>
            </a:pPr>
            <a:endParaRPr lang="en-US" altLang="en-US" sz="2400" dirty="0"/>
          </a:p>
        </p:txBody>
      </p:sp>
    </p:spTree>
    <p:extLst>
      <p:ext uri="{BB962C8B-B14F-4D97-AF65-F5344CB8AC3E}">
        <p14:creationId xmlns:p14="http://schemas.microsoft.com/office/powerpoint/2010/main" val="452642701"/>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468688" y="623888"/>
            <a:ext cx="6589712" cy="1281112"/>
          </a:xfrm>
        </p:spPr>
        <p:txBody>
          <a:bodyPr/>
          <a:lstStyle/>
          <a:p>
            <a:pPr eaLnBrk="1" hangingPunct="1"/>
            <a:r>
              <a:rPr lang="en-US" altLang="en-US" sz="5400" b="1">
                <a:solidFill>
                  <a:schemeClr val="folHlink"/>
                </a:solidFill>
              </a:rPr>
              <a:t>Market Economy</a:t>
            </a:r>
          </a:p>
        </p:txBody>
      </p:sp>
      <p:sp>
        <p:nvSpPr>
          <p:cNvPr id="364547" name="Rectangle 3"/>
          <p:cNvSpPr>
            <a:spLocks noGrp="1" noChangeArrowheads="1"/>
          </p:cNvSpPr>
          <p:nvPr>
            <p:ph idx="1"/>
          </p:nvPr>
        </p:nvSpPr>
        <p:spPr>
          <a:xfrm>
            <a:off x="3467100" y="2133600"/>
            <a:ext cx="6591300" cy="3778250"/>
          </a:xfrm>
        </p:spPr>
        <p:txBody>
          <a:bodyPr rtlCol="0">
            <a:normAutofit fontScale="92500" lnSpcReduction="10000"/>
          </a:bodyPr>
          <a:lstStyle/>
          <a:p>
            <a:pPr eaLnBrk="1" fontAlgn="auto" hangingPunct="1">
              <a:spcAft>
                <a:spcPts val="0"/>
              </a:spcAft>
              <a:buFont typeface="Wingdings 3" charset="2"/>
              <a:buChar char=""/>
              <a:defRPr/>
            </a:pPr>
            <a:endParaRPr lang="en-US" sz="3600" dirty="0">
              <a:solidFill>
                <a:schemeClr val="tx1">
                  <a:lumMod val="75000"/>
                  <a:lumOff val="25000"/>
                </a:schemeClr>
              </a:solidFill>
            </a:endParaRPr>
          </a:p>
          <a:p>
            <a:pPr algn="just" eaLnBrk="1" fontAlgn="auto" hangingPunct="1">
              <a:spcAft>
                <a:spcPts val="0"/>
              </a:spcAft>
              <a:buFont typeface="Wingdings 3" charset="2"/>
              <a:buChar char=""/>
              <a:defRPr/>
            </a:pPr>
            <a:r>
              <a:rPr lang="en-US" sz="3600" dirty="0">
                <a:solidFill>
                  <a:schemeClr val="tx1">
                    <a:lumMod val="75000"/>
                    <a:lumOff val="25000"/>
                  </a:schemeClr>
                </a:solidFill>
              </a:rPr>
              <a:t>Also referred to as</a:t>
            </a:r>
            <a:r>
              <a:rPr lang="en-US" dirty="0" smtClean="0">
                <a:solidFill>
                  <a:schemeClr val="tx1">
                    <a:lumMod val="75000"/>
                    <a:lumOff val="25000"/>
                  </a:schemeClr>
                </a:solidFill>
              </a:rPr>
              <a:t> </a:t>
            </a:r>
            <a:r>
              <a:rPr lang="en-US" sz="3600" dirty="0">
                <a:solidFill>
                  <a:schemeClr val="hlink"/>
                </a:solidFill>
              </a:rPr>
              <a:t>free enterprise / capitalist / laissez faire economy</a:t>
            </a:r>
          </a:p>
          <a:p>
            <a:pPr algn="just" eaLnBrk="1" fontAlgn="auto" hangingPunct="1">
              <a:spcAft>
                <a:spcPts val="0"/>
              </a:spcAft>
              <a:buNone/>
              <a:defRPr/>
            </a:pPr>
            <a:r>
              <a:rPr lang="en-US" sz="3600" dirty="0">
                <a:solidFill>
                  <a:schemeClr val="hlink"/>
                </a:solidFill>
              </a:rPr>
              <a:t>	(e.g. the USA) </a:t>
            </a:r>
          </a:p>
          <a:p>
            <a:pPr algn="just" eaLnBrk="1" fontAlgn="auto" hangingPunct="1">
              <a:spcAft>
                <a:spcPts val="0"/>
              </a:spcAft>
              <a:buFont typeface="Wingdings 3" charset="2"/>
              <a:buChar char=""/>
              <a:defRPr/>
            </a:pPr>
            <a:r>
              <a:rPr lang="en-US" sz="3600" dirty="0">
                <a:solidFill>
                  <a:schemeClr val="tx1">
                    <a:lumMod val="75000"/>
                    <a:lumOff val="25000"/>
                  </a:schemeClr>
                </a:solidFill>
              </a:rPr>
              <a:t>Characteristics of a market economy</a:t>
            </a:r>
          </a:p>
        </p:txBody>
      </p:sp>
    </p:spTree>
    <p:extLst>
      <p:ext uri="{BB962C8B-B14F-4D97-AF65-F5344CB8AC3E}">
        <p14:creationId xmlns:p14="http://schemas.microsoft.com/office/powerpoint/2010/main" val="234090641"/>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468688" y="623888"/>
            <a:ext cx="6589712" cy="1281112"/>
          </a:xfrm>
        </p:spPr>
        <p:txBody>
          <a:bodyPr/>
          <a:lstStyle/>
          <a:p>
            <a:pPr eaLnBrk="1" hangingPunct="1"/>
            <a:r>
              <a:rPr lang="en-US" altLang="en-US" sz="5400" b="1">
                <a:solidFill>
                  <a:schemeClr val="folHlink"/>
                </a:solidFill>
              </a:rPr>
              <a:t>Market Economy</a:t>
            </a:r>
          </a:p>
        </p:txBody>
      </p:sp>
      <p:sp>
        <p:nvSpPr>
          <p:cNvPr id="88067" name="Rectangle 3"/>
          <p:cNvSpPr>
            <a:spLocks noGrp="1" noChangeArrowheads="1"/>
          </p:cNvSpPr>
          <p:nvPr>
            <p:ph idx="1"/>
          </p:nvPr>
        </p:nvSpPr>
        <p:spPr>
          <a:xfrm>
            <a:off x="1905000" y="1981200"/>
            <a:ext cx="8305800" cy="4419600"/>
          </a:xfrm>
        </p:spPr>
        <p:txBody>
          <a:bodyPr/>
          <a:lstStyle/>
          <a:p>
            <a:pPr lvl="1" eaLnBrk="1" hangingPunct="1">
              <a:lnSpc>
                <a:spcPct val="80000"/>
              </a:lnSpc>
              <a:buFontTx/>
              <a:buNone/>
            </a:pPr>
            <a:endParaRPr lang="en-US" altLang="en-US" b="1" smtClean="0">
              <a:solidFill>
                <a:schemeClr val="hlink"/>
              </a:solidFill>
            </a:endParaRPr>
          </a:p>
          <a:p>
            <a:pPr lvl="1" eaLnBrk="1" hangingPunct="1">
              <a:lnSpc>
                <a:spcPct val="80000"/>
              </a:lnSpc>
              <a:buFontTx/>
              <a:buNone/>
            </a:pPr>
            <a:r>
              <a:rPr lang="en-US" altLang="en-US" sz="3600" b="1">
                <a:solidFill>
                  <a:schemeClr val="hlink"/>
                </a:solidFill>
              </a:rPr>
              <a:t>Characteristics:</a:t>
            </a:r>
            <a:r>
              <a:rPr lang="en-US" altLang="en-US" b="1" i="1" smtClean="0">
                <a:solidFill>
                  <a:schemeClr val="hlink"/>
                </a:solidFill>
              </a:rPr>
              <a:t>	</a:t>
            </a:r>
          </a:p>
          <a:p>
            <a:pPr eaLnBrk="1" hangingPunct="1">
              <a:lnSpc>
                <a:spcPct val="80000"/>
              </a:lnSpc>
              <a:buFont typeface="Wingdings" panose="05000000000000000000" pitchFamily="2" charset="2"/>
              <a:buNone/>
            </a:pPr>
            <a:r>
              <a:rPr lang="en-US" altLang="en-US" b="1" smtClean="0"/>
              <a:t>	</a:t>
            </a:r>
          </a:p>
          <a:p>
            <a:pPr eaLnBrk="1" hangingPunct="1">
              <a:lnSpc>
                <a:spcPct val="80000"/>
              </a:lnSpc>
              <a:buFont typeface="Wingdings" panose="05000000000000000000" pitchFamily="2" charset="2"/>
              <a:buNone/>
            </a:pPr>
            <a:r>
              <a:rPr lang="en-US" altLang="en-US" sz="2800" b="1"/>
              <a:t>	</a:t>
            </a:r>
            <a:r>
              <a:rPr lang="en-US" altLang="en-US" sz="2400" b="1">
                <a:solidFill>
                  <a:schemeClr val="tx2"/>
                </a:solidFill>
              </a:rPr>
              <a:t>Main characters:</a:t>
            </a:r>
            <a:r>
              <a:rPr lang="en-US" altLang="en-US" sz="2400"/>
              <a:t> </a:t>
            </a:r>
          </a:p>
          <a:p>
            <a:pPr eaLnBrk="1" hangingPunct="1">
              <a:lnSpc>
                <a:spcPct val="80000"/>
              </a:lnSpc>
              <a:buFont typeface="Wingdings" panose="05000000000000000000" pitchFamily="2" charset="2"/>
              <a:buNone/>
            </a:pPr>
            <a:r>
              <a:rPr lang="en-US" altLang="en-US" sz="2400"/>
              <a:t>	consumers,  producers,  owners of private property (land &amp; capital)  and government</a:t>
            </a:r>
          </a:p>
          <a:p>
            <a:pPr eaLnBrk="1" hangingPunct="1">
              <a:lnSpc>
                <a:spcPct val="80000"/>
              </a:lnSpc>
              <a:buFont typeface="Wingdings" panose="05000000000000000000" pitchFamily="2" charset="2"/>
              <a:buNone/>
            </a:pPr>
            <a:r>
              <a:rPr lang="en-US" altLang="en-US" sz="2400"/>
              <a:t>  	</a:t>
            </a:r>
          </a:p>
          <a:p>
            <a:pPr eaLnBrk="1" hangingPunct="1">
              <a:lnSpc>
                <a:spcPct val="80000"/>
              </a:lnSpc>
              <a:buFont typeface="Wingdings" panose="05000000000000000000" pitchFamily="2" charset="2"/>
              <a:buNone/>
            </a:pPr>
            <a:endParaRPr lang="en-US" altLang="en-US" sz="2800"/>
          </a:p>
          <a:p>
            <a:pPr eaLnBrk="1" hangingPunct="1">
              <a:lnSpc>
                <a:spcPct val="80000"/>
              </a:lnSpc>
              <a:buFont typeface="Wingdings" panose="05000000000000000000" pitchFamily="2" charset="2"/>
              <a:buNone/>
            </a:pPr>
            <a:r>
              <a:rPr lang="en-US" altLang="en-US" sz="2800"/>
              <a:t>  </a:t>
            </a:r>
            <a:endParaRPr lang="en-US" altLang="en-US" b="1" smtClean="0"/>
          </a:p>
        </p:txBody>
      </p:sp>
    </p:spTree>
    <p:extLst>
      <p:ext uri="{BB962C8B-B14F-4D97-AF65-F5344CB8AC3E}">
        <p14:creationId xmlns:p14="http://schemas.microsoft.com/office/powerpoint/2010/main" val="2659529725"/>
      </p:ext>
    </p:extLst>
  </p:cSld>
  <p:clrMapOvr>
    <a:masterClrMapping/>
  </p:clrMapOvr>
  <p:transition>
    <p:split orient="vert"/>
    <p:sndAc>
      <p:stSnd>
        <p:snd r:embed="rId2" name="chimes.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468688" y="623888"/>
            <a:ext cx="6589712" cy="1281112"/>
          </a:xfrm>
        </p:spPr>
        <p:txBody>
          <a:bodyPr/>
          <a:lstStyle/>
          <a:p>
            <a:pPr eaLnBrk="1" hangingPunct="1"/>
            <a:r>
              <a:rPr lang="en-US" altLang="en-US" sz="5400" b="1">
                <a:solidFill>
                  <a:schemeClr val="folHlink"/>
                </a:solidFill>
              </a:rPr>
              <a:t>Market Economy</a:t>
            </a:r>
          </a:p>
        </p:txBody>
      </p:sp>
      <p:sp>
        <p:nvSpPr>
          <p:cNvPr id="89091" name="Rectangle 3"/>
          <p:cNvSpPr>
            <a:spLocks noGrp="1" noChangeArrowheads="1"/>
          </p:cNvSpPr>
          <p:nvPr>
            <p:ph idx="1"/>
          </p:nvPr>
        </p:nvSpPr>
        <p:spPr>
          <a:xfrm>
            <a:off x="3467100" y="2133600"/>
            <a:ext cx="6591300" cy="3778250"/>
          </a:xfrm>
        </p:spPr>
        <p:txBody>
          <a:bodyPr/>
          <a:lstStyle/>
          <a:p>
            <a:pPr eaLnBrk="1" hangingPunct="1">
              <a:lnSpc>
                <a:spcPct val="80000"/>
              </a:lnSpc>
            </a:pPr>
            <a:r>
              <a:rPr lang="en-US" altLang="en-US" sz="2400" b="1">
                <a:solidFill>
                  <a:schemeClr val="hlink"/>
                </a:solidFill>
              </a:rPr>
              <a:t>Characteristics (cont’d):</a:t>
            </a:r>
          </a:p>
          <a:p>
            <a:pPr eaLnBrk="1" hangingPunct="1">
              <a:lnSpc>
                <a:spcPct val="80000"/>
              </a:lnSpc>
              <a:buFont typeface="Wingdings" panose="05000000000000000000" pitchFamily="2" charset="2"/>
              <a:buNone/>
            </a:pPr>
            <a:endParaRPr lang="en-US" altLang="en-US" sz="2400" b="1">
              <a:solidFill>
                <a:schemeClr val="hlink"/>
              </a:solidFill>
            </a:endParaRPr>
          </a:p>
          <a:p>
            <a:pPr eaLnBrk="1" hangingPunct="1">
              <a:lnSpc>
                <a:spcPct val="80000"/>
              </a:lnSpc>
              <a:buFont typeface="Wingdings" panose="05000000000000000000" pitchFamily="2" charset="2"/>
              <a:buNone/>
            </a:pPr>
            <a:r>
              <a:rPr lang="en-US" altLang="en-US" sz="2400" b="1">
                <a:solidFill>
                  <a:schemeClr val="hlink"/>
                </a:solidFill>
              </a:rPr>
              <a:t>	</a:t>
            </a:r>
            <a:r>
              <a:rPr lang="en-US" altLang="en-US" sz="2400" b="1">
                <a:solidFill>
                  <a:schemeClr val="tx2"/>
                </a:solidFill>
              </a:rPr>
              <a:t>Motivation : purely by self-interest</a:t>
            </a:r>
          </a:p>
          <a:p>
            <a:pPr algn="just" eaLnBrk="1" hangingPunct="1">
              <a:lnSpc>
                <a:spcPct val="80000"/>
              </a:lnSpc>
            </a:pPr>
            <a:r>
              <a:rPr lang="en-US" altLang="en-US" sz="2400"/>
              <a:t>consumers – maximise utility/ individual welfare</a:t>
            </a:r>
          </a:p>
          <a:p>
            <a:pPr algn="just" eaLnBrk="1" hangingPunct="1">
              <a:lnSpc>
                <a:spcPct val="80000"/>
              </a:lnSpc>
            </a:pPr>
            <a:r>
              <a:rPr lang="en-US" altLang="en-US" sz="2400"/>
              <a:t>producers – maximise profits</a:t>
            </a:r>
          </a:p>
          <a:p>
            <a:pPr algn="just" eaLnBrk="1" hangingPunct="1">
              <a:lnSpc>
                <a:spcPct val="80000"/>
              </a:lnSpc>
            </a:pPr>
            <a:r>
              <a:rPr lang="en-US" altLang="en-US" sz="2400"/>
              <a:t>owners of factors of production – maximise wages/rent/interest/profits</a:t>
            </a:r>
          </a:p>
          <a:p>
            <a:pPr algn="just" eaLnBrk="1" hangingPunct="1">
              <a:lnSpc>
                <a:spcPct val="80000"/>
              </a:lnSpc>
            </a:pPr>
            <a:r>
              <a:rPr lang="en-US" altLang="en-US" sz="2400"/>
              <a:t>govt – maximise social welfare</a:t>
            </a:r>
          </a:p>
        </p:txBody>
      </p:sp>
    </p:spTree>
    <p:extLst>
      <p:ext uri="{BB962C8B-B14F-4D97-AF65-F5344CB8AC3E}">
        <p14:creationId xmlns:p14="http://schemas.microsoft.com/office/powerpoint/2010/main" val="2528055474"/>
      </p:ext>
    </p:extLst>
  </p:cSld>
  <p:clrMapOvr>
    <a:masterClrMapping/>
  </p:clrMapOvr>
  <p:transition spd="med">
    <p:split orient="vert"/>
    <p:sndAc>
      <p:stSnd>
        <p:snd r:embed="rId2" name="chimes.wav"/>
      </p:stSnd>
    </p:sndAc>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1083</Words>
  <Application>Microsoft Office PowerPoint</Application>
  <PresentationFormat>Widescreen</PresentationFormat>
  <Paragraphs>320</Paragraphs>
  <Slides>44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Century Gothic</vt:lpstr>
      <vt:lpstr>Tahoma</vt:lpstr>
      <vt:lpstr>Times New Roman</vt:lpstr>
      <vt:lpstr>Wingdings</vt:lpstr>
      <vt:lpstr>Wingdings 3</vt:lpstr>
      <vt:lpstr>Wisp</vt:lpstr>
      <vt:lpstr>Lecture 4: Economic systems</vt:lpstr>
      <vt:lpstr>Allocative Mechanisms</vt:lpstr>
      <vt:lpstr>Economic Systems</vt:lpstr>
      <vt:lpstr> Allocative Mechanisms</vt:lpstr>
      <vt:lpstr>Economic systems </vt:lpstr>
      <vt:lpstr>Economic systems</vt:lpstr>
      <vt:lpstr>Market Economy</vt:lpstr>
      <vt:lpstr>Market Economy</vt:lpstr>
      <vt:lpstr>Market Economy</vt:lpstr>
      <vt:lpstr>Market Economy</vt:lpstr>
      <vt:lpstr>Market Economy</vt:lpstr>
      <vt:lpstr>Market Economy</vt:lpstr>
      <vt:lpstr>Market Economy</vt:lpstr>
      <vt:lpstr>Market Economy</vt:lpstr>
      <vt:lpstr>Market Economy</vt:lpstr>
      <vt:lpstr>Market Economy</vt:lpstr>
      <vt:lpstr>Market Economy</vt:lpstr>
      <vt:lpstr>Market Economy</vt:lpstr>
      <vt:lpstr>Market Economy</vt:lpstr>
      <vt:lpstr>Market Economy</vt:lpstr>
      <vt:lpstr>Market Economy</vt:lpstr>
      <vt:lpstr>Market Economy</vt:lpstr>
      <vt:lpstr>Economic Systems (cont’d)</vt:lpstr>
      <vt:lpstr>Command Economy</vt:lpstr>
      <vt:lpstr>Command Economy</vt:lpstr>
      <vt:lpstr>Command Economy</vt:lpstr>
      <vt:lpstr>Command Economy</vt:lpstr>
      <vt:lpstr>Command Economy</vt:lpstr>
      <vt:lpstr>Command Economy</vt:lpstr>
      <vt:lpstr>Command Economy</vt:lpstr>
      <vt:lpstr>Command Economy</vt:lpstr>
      <vt:lpstr>Command Economy</vt:lpstr>
      <vt:lpstr>Command Economy</vt:lpstr>
      <vt:lpstr>Command Economy</vt:lpstr>
      <vt:lpstr>Command Economy</vt:lpstr>
      <vt:lpstr>Command Economy</vt:lpstr>
      <vt:lpstr>Command Economy</vt:lpstr>
      <vt:lpstr>Mixed Economy</vt:lpstr>
      <vt:lpstr>Mixed Economy</vt:lpstr>
      <vt:lpstr>Mixed Economy</vt:lpstr>
      <vt:lpstr>Mixed Economy</vt:lpstr>
      <vt:lpstr>Mixed Economy</vt:lpstr>
      <vt:lpstr>Mixed Economy</vt:lpstr>
      <vt:lpstr>Mixed Economy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 Economic systems</dc:title>
  <dc:creator>Rayvathy S Kusalah</dc:creator>
  <cp:lastModifiedBy>Rayvathy S Kusalah</cp:lastModifiedBy>
  <cp:revision>2</cp:revision>
  <dcterms:created xsi:type="dcterms:W3CDTF">2018-01-23T02:29:26Z</dcterms:created>
  <dcterms:modified xsi:type="dcterms:W3CDTF">2019-03-26T05:59:23Z</dcterms:modified>
</cp:coreProperties>
</file>