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vathy S Kusalah" userId="86a000f4-2283-40ef-89b0-25740e4ec763" providerId="ADAL" clId="{A6EF9BB4-F47A-4615-B4F1-3EC770447EAA}"/>
    <pc:docChg chg="custSel modSld">
      <pc:chgData name="Rayvathy S Kusalah" userId="86a000f4-2283-40ef-89b0-25740e4ec763" providerId="ADAL" clId="{A6EF9BB4-F47A-4615-B4F1-3EC770447EAA}" dt="2020-06-10T11:50:35.726" v="317" actId="20577"/>
      <pc:docMkLst>
        <pc:docMk/>
      </pc:docMkLst>
      <pc:sldChg chg="modSp mod">
        <pc:chgData name="Rayvathy S Kusalah" userId="86a000f4-2283-40ef-89b0-25740e4ec763" providerId="ADAL" clId="{A6EF9BB4-F47A-4615-B4F1-3EC770447EAA}" dt="2020-06-10T11:44:45.655" v="221" actId="123"/>
        <pc:sldMkLst>
          <pc:docMk/>
          <pc:sldMk cId="2308058022" sldId="257"/>
        </pc:sldMkLst>
        <pc:spChg chg="mod">
          <ac:chgData name="Rayvathy S Kusalah" userId="86a000f4-2283-40ef-89b0-25740e4ec763" providerId="ADAL" clId="{A6EF9BB4-F47A-4615-B4F1-3EC770447EAA}" dt="2020-06-10T11:44:45.655" v="221" actId="123"/>
          <ac:spMkLst>
            <pc:docMk/>
            <pc:sldMk cId="2308058022" sldId="257"/>
            <ac:spMk id="80899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5:24.868" v="222" actId="123"/>
        <pc:sldMkLst>
          <pc:docMk/>
          <pc:sldMk cId="1768675824" sldId="265"/>
        </pc:sldMkLst>
        <pc:spChg chg="mod">
          <ac:chgData name="Rayvathy S Kusalah" userId="86a000f4-2283-40ef-89b0-25740e4ec763" providerId="ADAL" clId="{A6EF9BB4-F47A-4615-B4F1-3EC770447EAA}" dt="2020-06-10T11:45:24.868" v="222" actId="123"/>
          <ac:spMkLst>
            <pc:docMk/>
            <pc:sldMk cId="1768675824" sldId="265"/>
            <ac:spMk id="91139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5:56.920" v="225" actId="255"/>
        <pc:sldMkLst>
          <pc:docMk/>
          <pc:sldMk cId="3326011256" sldId="267"/>
        </pc:sldMkLst>
        <pc:spChg chg="mod">
          <ac:chgData name="Rayvathy S Kusalah" userId="86a000f4-2283-40ef-89b0-25740e4ec763" providerId="ADAL" clId="{A6EF9BB4-F47A-4615-B4F1-3EC770447EAA}" dt="2020-06-10T11:45:56.920" v="225" actId="255"/>
          <ac:spMkLst>
            <pc:docMk/>
            <pc:sldMk cId="3326011256" sldId="267"/>
            <ac:spMk id="93187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5:43.794" v="224" actId="255"/>
        <pc:sldMkLst>
          <pc:docMk/>
          <pc:sldMk cId="3971111818" sldId="268"/>
        </pc:sldMkLst>
        <pc:spChg chg="mod">
          <ac:chgData name="Rayvathy S Kusalah" userId="86a000f4-2283-40ef-89b0-25740e4ec763" providerId="ADAL" clId="{A6EF9BB4-F47A-4615-B4F1-3EC770447EAA}" dt="2020-06-10T11:45:43.794" v="224" actId="255"/>
          <ac:spMkLst>
            <pc:docMk/>
            <pc:sldMk cId="3971111818" sldId="268"/>
            <ac:spMk id="427011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6:32.678" v="229" actId="255"/>
        <pc:sldMkLst>
          <pc:docMk/>
          <pc:sldMk cId="2215327104" sldId="269"/>
        </pc:sldMkLst>
        <pc:spChg chg="mod">
          <ac:chgData name="Rayvathy S Kusalah" userId="86a000f4-2283-40ef-89b0-25740e4ec763" providerId="ADAL" clId="{A6EF9BB4-F47A-4615-B4F1-3EC770447EAA}" dt="2020-06-10T11:46:32.678" v="229" actId="255"/>
          <ac:spMkLst>
            <pc:docMk/>
            <pc:sldMk cId="2215327104" sldId="269"/>
            <ac:spMk id="428035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3:14.551" v="190" actId="20577"/>
        <pc:sldMkLst>
          <pc:docMk/>
          <pc:sldMk cId="2636251907" sldId="270"/>
        </pc:sldMkLst>
        <pc:spChg chg="mod">
          <ac:chgData name="Rayvathy S Kusalah" userId="86a000f4-2283-40ef-89b0-25740e4ec763" providerId="ADAL" clId="{A6EF9BB4-F47A-4615-B4F1-3EC770447EAA}" dt="2020-06-10T11:43:14.551" v="190" actId="20577"/>
          <ac:spMkLst>
            <pc:docMk/>
            <pc:sldMk cId="2636251907" sldId="270"/>
            <ac:spMk id="429059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6:51.524" v="230" actId="123"/>
        <pc:sldMkLst>
          <pc:docMk/>
          <pc:sldMk cId="4212144652" sldId="271"/>
        </pc:sldMkLst>
        <pc:spChg chg="mod">
          <ac:chgData name="Rayvathy S Kusalah" userId="86a000f4-2283-40ef-89b0-25740e4ec763" providerId="ADAL" clId="{A6EF9BB4-F47A-4615-B4F1-3EC770447EAA}" dt="2020-06-10T11:46:51.524" v="230" actId="123"/>
          <ac:spMkLst>
            <pc:docMk/>
            <pc:sldMk cId="4212144652" sldId="271"/>
            <ac:spMk id="97283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7:15.221" v="238" actId="20577"/>
        <pc:sldMkLst>
          <pc:docMk/>
          <pc:sldMk cId="803114474" sldId="272"/>
        </pc:sldMkLst>
        <pc:spChg chg="mod">
          <ac:chgData name="Rayvathy S Kusalah" userId="86a000f4-2283-40ef-89b0-25740e4ec763" providerId="ADAL" clId="{A6EF9BB4-F47A-4615-B4F1-3EC770447EAA}" dt="2020-06-10T11:47:15.221" v="238" actId="20577"/>
          <ac:spMkLst>
            <pc:docMk/>
            <pc:sldMk cId="803114474" sldId="272"/>
            <ac:spMk id="99331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7:26.789" v="239" actId="123"/>
        <pc:sldMkLst>
          <pc:docMk/>
          <pc:sldMk cId="2868423572" sldId="273"/>
        </pc:sldMkLst>
        <pc:spChg chg="mod">
          <ac:chgData name="Rayvathy S Kusalah" userId="86a000f4-2283-40ef-89b0-25740e4ec763" providerId="ADAL" clId="{A6EF9BB4-F47A-4615-B4F1-3EC770447EAA}" dt="2020-06-10T11:47:26.789" v="239" actId="123"/>
          <ac:spMkLst>
            <pc:docMk/>
            <pc:sldMk cId="2868423572" sldId="273"/>
            <ac:spMk id="100355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9:38.088" v="277" actId="27636"/>
        <pc:sldMkLst>
          <pc:docMk/>
          <pc:sldMk cId="4222996831" sldId="274"/>
        </pc:sldMkLst>
        <pc:spChg chg="mod">
          <ac:chgData name="Rayvathy S Kusalah" userId="86a000f4-2283-40ef-89b0-25740e4ec763" providerId="ADAL" clId="{A6EF9BB4-F47A-4615-B4F1-3EC770447EAA}" dt="2020-06-10T11:49:38.088" v="277" actId="27636"/>
          <ac:spMkLst>
            <pc:docMk/>
            <pc:sldMk cId="4222996831" sldId="274"/>
            <ac:spMk id="434179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9:25.647" v="275" actId="6549"/>
        <pc:sldMkLst>
          <pc:docMk/>
          <pc:sldMk cId="182485704" sldId="275"/>
        </pc:sldMkLst>
        <pc:spChg chg="mod">
          <ac:chgData name="Rayvathy S Kusalah" userId="86a000f4-2283-40ef-89b0-25740e4ec763" providerId="ADAL" clId="{A6EF9BB4-F47A-4615-B4F1-3EC770447EAA}" dt="2020-06-10T11:49:25.647" v="275" actId="6549"/>
          <ac:spMkLst>
            <pc:docMk/>
            <pc:sldMk cId="182485704" sldId="275"/>
            <ac:spMk id="436227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49:58.981" v="288" actId="27636"/>
        <pc:sldMkLst>
          <pc:docMk/>
          <pc:sldMk cId="2731867863" sldId="276"/>
        </pc:sldMkLst>
        <pc:spChg chg="mod">
          <ac:chgData name="Rayvathy S Kusalah" userId="86a000f4-2283-40ef-89b0-25740e4ec763" providerId="ADAL" clId="{A6EF9BB4-F47A-4615-B4F1-3EC770447EAA}" dt="2020-06-10T11:49:58.981" v="288" actId="27636"/>
          <ac:spMkLst>
            <pc:docMk/>
            <pc:sldMk cId="2731867863" sldId="276"/>
            <ac:spMk id="433155" creationId="{00000000-0000-0000-0000-000000000000}"/>
          </ac:spMkLst>
        </pc:spChg>
      </pc:sldChg>
      <pc:sldChg chg="modSp mod">
        <pc:chgData name="Rayvathy S Kusalah" userId="86a000f4-2283-40ef-89b0-25740e4ec763" providerId="ADAL" clId="{A6EF9BB4-F47A-4615-B4F1-3EC770447EAA}" dt="2020-06-10T11:50:35.726" v="317" actId="20577"/>
        <pc:sldMkLst>
          <pc:docMk/>
          <pc:sldMk cId="327660477" sldId="277"/>
        </pc:sldMkLst>
        <pc:spChg chg="mod">
          <ac:chgData name="Rayvathy S Kusalah" userId="86a000f4-2283-40ef-89b0-25740e4ec763" providerId="ADAL" clId="{A6EF9BB4-F47A-4615-B4F1-3EC770447EAA}" dt="2020-06-10T11:50:35.726" v="317" actId="20577"/>
          <ac:spMkLst>
            <pc:docMk/>
            <pc:sldMk cId="327660477" sldId="277"/>
            <ac:spMk id="1044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8AF1-5898-40E6-AAC9-778574EEF7E6}" type="datetimeFigureOut">
              <a:rPr lang="en-US" smtClean="0"/>
              <a:t>10/06/2020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8E77-7402-49D8-B37F-CD344387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defRPr/>
            </a:pPr>
            <a:fld id="{6AC05C3E-8818-4D5F-89A2-DFF9AA32F333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Opportunity cost is the next best alternative foregone.  Decisions are made in everyday life by consumers (on choosing what to buy), by workers (whether to take a particular job/work extra hours), and by firms (on what or how much to produce). </a:t>
            </a:r>
          </a:p>
        </p:txBody>
      </p:sp>
    </p:spTree>
    <p:extLst>
      <p:ext uri="{BB962C8B-B14F-4D97-AF65-F5344CB8AC3E}">
        <p14:creationId xmlns:p14="http://schemas.microsoft.com/office/powerpoint/2010/main" val="335839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defRPr/>
            </a:pPr>
            <a:fld id="{36B8730F-C617-44B4-8BF9-F2B7DCE33970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E.g.. To leave home at 8.30am, need to set alarm at 7.00am – means less sleep; to get extra sleep or additional sleep (MB), how much more rush is involved (MC)   -  therefore decisions are made on the benefits of </a:t>
            </a:r>
            <a:r>
              <a:rPr lang="en-US" altLang="en-US" b="1" dirty="0"/>
              <a:t>extra </a:t>
            </a:r>
            <a:r>
              <a:rPr lang="en-US" altLang="en-US" dirty="0"/>
              <a:t>sleeo, not total benefits from a whole nights sleep</a:t>
            </a:r>
          </a:p>
        </p:txBody>
      </p:sp>
    </p:spTree>
    <p:extLst>
      <p:ext uri="{BB962C8B-B14F-4D97-AF65-F5344CB8AC3E}">
        <p14:creationId xmlns:p14="http://schemas.microsoft.com/office/powerpoint/2010/main" val="311840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defRPr/>
            </a:pPr>
            <a:fld id="{90FB7E02-1C8E-49C3-B0BB-C1B96FE02DC8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E.g. as in the case of the “Banana notes” during the Japanese occupation, or as in the case of the Russian Ruble in the 1980s</a:t>
            </a:r>
          </a:p>
        </p:txBody>
      </p:sp>
    </p:spTree>
    <p:extLst>
      <p:ext uri="{BB962C8B-B14F-4D97-AF65-F5344CB8AC3E}">
        <p14:creationId xmlns:p14="http://schemas.microsoft.com/office/powerpoint/2010/main" val="213903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42333" y="4321175"/>
            <a:ext cx="1860551" cy="781050"/>
          </a:xfrm>
          <a:custGeom>
            <a:avLst/>
            <a:gdLst>
              <a:gd name="T0" fmla="*/ 2147483646 w 8042"/>
              <a:gd name="T1" fmla="*/ 2147483646 h 10000"/>
              <a:gd name="T2" fmla="*/ 2147483646 w 8042"/>
              <a:gd name="T3" fmla="*/ 2147483646 h 10000"/>
              <a:gd name="T4" fmla="*/ 2147483646 w 8042"/>
              <a:gd name="T5" fmla="*/ 2147483646 h 10000"/>
              <a:gd name="T6" fmla="*/ 2147483646 w 8042"/>
              <a:gd name="T7" fmla="*/ 2147483646 h 10000"/>
              <a:gd name="T8" fmla="*/ 2147483646 w 8042"/>
              <a:gd name="T9" fmla="*/ 2147483646 h 10000"/>
              <a:gd name="T10" fmla="*/ 2147483646 w 8042"/>
              <a:gd name="T11" fmla="*/ 2147483646 h 10000"/>
              <a:gd name="T12" fmla="*/ 2147483646 w 8042"/>
              <a:gd name="T13" fmla="*/ 2147483646 h 10000"/>
              <a:gd name="T14" fmla="*/ 2147483646 w 8042"/>
              <a:gd name="T15" fmla="*/ 2147483646 h 10000"/>
              <a:gd name="T16" fmla="*/ 2147483646 w 8042"/>
              <a:gd name="T17" fmla="*/ 0 h 10000"/>
              <a:gd name="T18" fmla="*/ 0 w 8042"/>
              <a:gd name="T19" fmla="*/ 2147483646 h 10000"/>
              <a:gd name="T20" fmla="*/ 2147483646 w 8042"/>
              <a:gd name="T21" fmla="*/ 2147483646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2514601"/>
            <a:ext cx="88006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4777381"/>
            <a:ext cx="880060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1" y="4529139"/>
            <a:ext cx="7789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807D-A2A8-4556-B708-E602A750E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7025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09600"/>
            <a:ext cx="8789313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420D-07E1-4E84-A7A7-4887E32E7F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10884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rgbClr val="A53010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10892367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rgbClr val="A5301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21296" y="3505200"/>
            <a:ext cx="7538517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20C24-F3A9-4C53-AE14-344A09E1A4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6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2438402"/>
            <a:ext cx="8789313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181600"/>
            <a:ext cx="878931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B2259-5822-44D8-8779-A876022FBF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10884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rgbClr val="A53010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10892367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rgbClr val="A5301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7" y="4343400"/>
            <a:ext cx="891772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5181600"/>
            <a:ext cx="891772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F4198-A911-49FC-928E-51BAA584C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27407"/>
            <a:ext cx="8789312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8" y="4343400"/>
            <a:ext cx="878931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181600"/>
            <a:ext cx="878931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C5371-73E3-4029-B071-F59D067CAF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9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E2C8-FDD9-4DB1-93C7-C1939F66A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8345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1380" y="627407"/>
            <a:ext cx="220817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888" y="627407"/>
            <a:ext cx="6288464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D1486-406B-45F1-9460-A829F430E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70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C086-F7B0-49A7-B9DF-C345F3BA5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1632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2074562"/>
            <a:ext cx="8789313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3581400"/>
            <a:ext cx="8789313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2EB99-8781-487C-9C62-BE95018E0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6895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889" y="2136707"/>
            <a:ext cx="4263375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410" y="2136707"/>
            <a:ext cx="426279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8C9B-FDF6-48FA-9207-273B7AF17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6838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469" y="2226626"/>
            <a:ext cx="38327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887" y="2802889"/>
            <a:ext cx="4263376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540" y="2223398"/>
            <a:ext cx="38309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0" y="2799661"/>
            <a:ext cx="4260907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E83A0-126D-43C1-8338-99C0ADD568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30277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0" y="624110"/>
            <a:ext cx="87856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96DD-E304-4BBC-B5B5-356C47856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0210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795CE-1D45-4540-BC45-F9897171A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1732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446088"/>
            <a:ext cx="3506112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59" y="446090"/>
            <a:ext cx="505454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1598613"/>
            <a:ext cx="3506112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10570-B6E8-42DF-8072-6FFBC88E16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9945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4800600"/>
            <a:ext cx="87893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888" y="634965"/>
            <a:ext cx="8789313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367338"/>
            <a:ext cx="87893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7B18-F4CE-4899-B6BA-E54090DBDF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69561"/>
      </p:ext>
    </p:extLst>
  </p:cSld>
  <p:clrMapOvr>
    <a:masterClrMapping/>
  </p:clrMapOvr>
  <p:transition spd="med">
    <p:split orient="vert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1"/>
            <a:ext cx="26416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7518" y="0"/>
            <a:ext cx="2603500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1" y="0"/>
            <a:ext cx="24341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917" y="623888"/>
            <a:ext cx="8786283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90800" y="2133600"/>
            <a:ext cx="878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3201" y="6135689"/>
            <a:ext cx="102235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135689"/>
            <a:ext cx="7622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dirty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567" y="787401"/>
            <a:ext cx="781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ahoma" panose="020B060403050404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B23E43C-1966-4612-9D29-44D09EF7AB53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split orient="vert"/>
    <p:sndAc>
      <p:stSnd>
        <p:snd r:embed="rId18" name="chimes.wav"/>
      </p:stSnd>
    </p:sndAc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folHlink"/>
                </a:solidFill>
              </a:rPr>
              <a:t>Lecture 5: Basic Economic Problem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solidFill>
                  <a:schemeClr val="tx1"/>
                </a:solidFill>
              </a:rPr>
              <a:t>Objectives : To explain</a:t>
            </a:r>
          </a:p>
          <a:p>
            <a:pPr lvl="1" algn="just" eaLnBrk="1" hangingPunct="1"/>
            <a:r>
              <a:rPr lang="en-US" altLang="en-US" sz="2100" dirty="0">
                <a:solidFill>
                  <a:schemeClr val="tx1"/>
                </a:solidFill>
              </a:rPr>
              <a:t>Decision making at the margin</a:t>
            </a:r>
          </a:p>
          <a:p>
            <a:pPr lvl="1" algn="just" eaLnBrk="1" hangingPunct="1"/>
            <a:r>
              <a:rPr lang="en-US" altLang="en-US" sz="2100" dirty="0">
                <a:solidFill>
                  <a:schemeClr val="tx1"/>
                </a:solidFill>
              </a:rPr>
              <a:t>Weighing between marginal costs and marginal benefits</a:t>
            </a:r>
          </a:p>
          <a:p>
            <a:pPr lvl="1" algn="just" eaLnBrk="1" hangingPunct="1"/>
            <a:r>
              <a:rPr lang="en-US" altLang="en-US" sz="2100" dirty="0">
                <a:solidFill>
                  <a:schemeClr val="tx1"/>
                </a:solidFill>
              </a:rPr>
              <a:t>Terminology: marginal utility, 	marginal cost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chemeClr val="tx1"/>
                </a:solidFill>
              </a:rPr>
              <a:t>	marginal revenue</a:t>
            </a:r>
          </a:p>
          <a:p>
            <a:pPr lvl="1" algn="just" eaLnBrk="1" hangingPunct="1"/>
            <a:r>
              <a:rPr lang="en-US" altLang="en-US" sz="2100" dirty="0">
                <a:solidFill>
                  <a:schemeClr val="tx1"/>
                </a:solidFill>
              </a:rPr>
              <a:t>To explain the features and functions of money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8022"/>
      </p:ext>
    </p:extLst>
  </p:cSld>
  <p:clrMapOvr>
    <a:masterClrMapping/>
  </p:clrMapOvr>
  <p:transition>
    <p:split orient="vert"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924800" cy="9445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763000" cy="6172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hlink"/>
                </a:solidFill>
              </a:rPr>
              <a:t>		</a:t>
            </a:r>
            <a:r>
              <a:rPr lang="en-US" sz="2600" b="1" dirty="0">
                <a:solidFill>
                  <a:schemeClr val="hlink"/>
                </a:solidFill>
              </a:rPr>
              <a:t>Characteristics: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chemeClr val="hlink"/>
                </a:solidFill>
              </a:rPr>
              <a:t>	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divisibility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acceptability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durability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portability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limited in supply/ scarcity</a:t>
            </a:r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- stability of supply 	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not easily forged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uniformity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stability of value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recognisability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741418"/>
      </p:ext>
    </p:extLst>
  </p:cSld>
  <p:clrMapOvr>
    <a:masterClrMapping/>
  </p:clrMapOvr>
  <p:transition>
    <p:split orient="vert"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Characteristics </a:t>
            </a:r>
            <a:endParaRPr lang="en-US" altLang="en-US" sz="4000" b="1" dirty="0">
              <a:solidFill>
                <a:schemeClr val="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4000" b="1" dirty="0">
                <a:solidFill>
                  <a:schemeClr val="hlink"/>
                </a:solidFill>
              </a:rPr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Divisible – can be divided into smaller denominations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400" dirty="0"/>
              <a:t>overcomes the problem of barter trade which requires “double coincidence of wants”</a:t>
            </a:r>
          </a:p>
        </p:txBody>
      </p:sp>
    </p:spTree>
    <p:extLst>
      <p:ext uri="{BB962C8B-B14F-4D97-AF65-F5344CB8AC3E}">
        <p14:creationId xmlns:p14="http://schemas.microsoft.com/office/powerpoint/2010/main" val="3326011256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 dirty="0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3538539" y="2209800"/>
            <a:ext cx="6592887" cy="37782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b="1" dirty="0">
                <a:solidFill>
                  <a:schemeClr val="hlink"/>
                </a:solidFill>
              </a:rPr>
              <a:t>Characteristics </a:t>
            </a:r>
            <a:endParaRPr lang="en-US" sz="3600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hlink"/>
                </a:solidFill>
              </a:rPr>
              <a:t>	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    </a:t>
            </a:r>
            <a:r>
              <a:rPr lang="en-US" sz="2600" b="1" dirty="0">
                <a:solidFill>
                  <a:schemeClr val="tx2"/>
                </a:solidFill>
              </a:rPr>
              <a:t>Acceptable – generally accepted as a medium of exchange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chemeClr val="tx2"/>
                </a:solidFill>
              </a:rPr>
              <a:t>	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people need to have confidence in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order to accept it in exchange for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goods &amp; services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hlink"/>
                </a:solidFill>
              </a:rPr>
              <a:t>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1818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b="1" dirty="0">
                <a:solidFill>
                  <a:schemeClr val="hlink"/>
                </a:solidFill>
              </a:rPr>
              <a:t>Characteristics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hlink"/>
                </a:solidFill>
              </a:rPr>
              <a:t>	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Durable – non perishable/long lasting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	 allows purchases to be done in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advance of payment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	allows for accumulation of wealth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4000" b="1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5327104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b="1" dirty="0">
                <a:solidFill>
                  <a:schemeClr val="hlink"/>
                </a:solidFill>
              </a:rPr>
              <a:t>Characteristics </a:t>
            </a:r>
            <a:endParaRPr lang="en-US" sz="4000" b="1" dirty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hlink"/>
                </a:solidFill>
              </a:rPr>
              <a:t>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   Portable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800" b="1" dirty="0">
              <a:solidFill>
                <a:schemeClr val="tx2"/>
              </a:solidFill>
            </a:endParaRP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to be easily carried around      thus 	allowing bigger volumes of     transactions 	to be carried around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6251907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Characteristics 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Limited in supply (scarce)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if abundant in supply, people would not want to store it and its value will fall.</a:t>
            </a:r>
          </a:p>
        </p:txBody>
      </p:sp>
    </p:spTree>
    <p:extLst>
      <p:ext uri="{BB962C8B-B14F-4D97-AF65-F5344CB8AC3E}">
        <p14:creationId xmlns:p14="http://schemas.microsoft.com/office/powerpoint/2010/main" val="4212144652"/>
      </p:ext>
    </p:extLst>
  </p:cSld>
  <p:clrMapOvr>
    <a:masterClrMapping/>
  </p:clrMapOvr>
  <p:transition spd="med">
    <p:split orient="vert"/>
    <p:sndAc>
      <p:stSnd>
        <p:snd r:embed="rId3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Characteristics </a:t>
            </a:r>
            <a:r>
              <a:rPr lang="en-US" altLang="en-US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algn="just" eaLnBrk="1" hangingPunct="1">
              <a:buNone/>
            </a:pPr>
            <a:r>
              <a:rPr lang="en-US" altLang="en-US" sz="2600" b="1" dirty="0">
                <a:solidFill>
                  <a:schemeClr val="tx2"/>
                </a:solidFill>
              </a:rPr>
              <a:t>   Not easily forged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400" dirty="0"/>
              <a:t>if it can be easily forged, then money will lose its value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4000" b="1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3114474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algn="just" eaLnBrk="1" hangingPunct="1"/>
            <a:r>
              <a:rPr lang="en-US" altLang="en-US" sz="2400" b="1" dirty="0">
                <a:solidFill>
                  <a:schemeClr val="hlink"/>
                </a:solidFill>
              </a:rPr>
              <a:t>Functions of Money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/>
              <a:t>*	As a medium of exchange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*	As a store of value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*	As a unit of account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*	As a standard for deferred payments</a:t>
            </a:r>
          </a:p>
        </p:txBody>
      </p:sp>
    </p:spTree>
    <p:extLst>
      <p:ext uri="{BB962C8B-B14F-4D97-AF65-F5344CB8AC3E}">
        <p14:creationId xmlns:p14="http://schemas.microsoft.com/office/powerpoint/2010/main" val="2868423572"/>
      </p:ext>
    </p:extLst>
  </p:cSld>
  <p:clrMapOvr>
    <a:masterClrMapping/>
  </p:clrMapOvr>
  <p:transition>
    <p:split orient="vert"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b="1" dirty="0">
                <a:solidFill>
                  <a:schemeClr val="hlink"/>
                </a:solidFill>
              </a:rPr>
              <a:t>Functions of Money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hlink"/>
                </a:solidFill>
              </a:rPr>
              <a:t>	</a:t>
            </a:r>
            <a:r>
              <a:rPr lang="en-US" sz="2600" b="1" dirty="0">
                <a:solidFill>
                  <a:schemeClr val="tx2"/>
                </a:solidFill>
              </a:rPr>
              <a:t>As a medium of exchange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600" b="1" dirty="0">
              <a:solidFill>
                <a:schemeClr val="tx2"/>
              </a:solidFill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chemeClr val="tx2"/>
                </a:solidFill>
              </a:rPr>
              <a:t>	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characteristic of being acceptable, people have confidence and are willing to accept it in exchange for goods &amp; services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996831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600" b="1" dirty="0">
                <a:solidFill>
                  <a:schemeClr val="hlink"/>
                </a:solidFill>
              </a:rPr>
              <a:t>Functions of Money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3600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hlink"/>
                </a:solidFill>
              </a:rPr>
              <a:t>	</a:t>
            </a:r>
            <a:r>
              <a:rPr lang="en-US" sz="3100" b="1" dirty="0">
                <a:solidFill>
                  <a:schemeClr val="tx2"/>
                </a:solidFill>
              </a:rPr>
              <a:t>As a store of value/wealth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3100" b="1" dirty="0">
              <a:solidFill>
                <a:schemeClr val="tx2"/>
              </a:solidFill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money’s characteristic of durability allows for business transactions and allows for accumulation of wealth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Measure of value over time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485704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folHlink"/>
                </a:solidFill>
              </a:rPr>
              <a:t>Rational Decision Making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Decision making at the margin: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Rational choices </a:t>
            </a:r>
            <a:r>
              <a:rPr lang="en-US" altLang="en-US" sz="2400" dirty="0"/>
              <a:t>involving opportunity cost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Choices made  by consumers, workers &amp; firms: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- by weighing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up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costs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and benefits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of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any activity  </a:t>
            </a:r>
          </a:p>
        </p:txBody>
      </p:sp>
    </p:spTree>
    <p:extLst>
      <p:ext uri="{BB962C8B-B14F-4D97-AF65-F5344CB8AC3E}">
        <p14:creationId xmlns:p14="http://schemas.microsoft.com/office/powerpoint/2010/main" val="105917937"/>
      </p:ext>
    </p:extLst>
  </p:cSld>
  <p:clrMapOvr>
    <a:masterClrMapping/>
  </p:clrMapOvr>
  <p:transition spd="med">
    <p:split orient="vert"/>
    <p:sndAc>
      <p:stSnd>
        <p:snd r:embed="rId3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600" b="1" dirty="0">
                <a:solidFill>
                  <a:schemeClr val="hlink"/>
                </a:solidFill>
              </a:rPr>
              <a:t>Functions of Money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4000" b="1" dirty="0">
              <a:solidFill>
                <a:schemeClr val="hlink"/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chemeClr val="tx2"/>
                </a:solidFill>
              </a:rPr>
              <a:t>As a unit of account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function of money allows for prices to be established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money units are countable, whose value can be summed up and recorded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function allows for business transactions to be carried out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67863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chemeClr val="hlink"/>
                </a:solidFill>
              </a:rPr>
              <a:t>Functions of Money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chemeClr val="hlink"/>
                </a:solidFill>
              </a:rPr>
              <a:t>	</a:t>
            </a:r>
            <a:r>
              <a:rPr lang="en-US" altLang="en-US" sz="3600" b="1" dirty="0">
                <a:solidFill>
                  <a:schemeClr val="tx2"/>
                </a:solidFill>
              </a:rPr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As a standard for deferred payments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400" dirty="0"/>
              <a:t>its characteristic  of durability allows for installment payments, future contracts and purchases in advance of payments to be carried out (payment made in the future)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660477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folHlink"/>
                </a:solidFill>
              </a:rPr>
              <a:t>Rational Decision Making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solidFill>
                  <a:schemeClr val="hlink"/>
                </a:solidFill>
              </a:rPr>
              <a:t>Decisions always made at margin: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- involves weighing up costs &amp; benefits of </a:t>
            </a:r>
            <a:r>
              <a:rPr lang="en-US" altLang="en-US" sz="2400" dirty="0">
                <a:solidFill>
                  <a:schemeClr val="tx2"/>
                </a:solidFill>
              </a:rPr>
              <a:t>each additional unit </a:t>
            </a:r>
            <a:r>
              <a:rPr lang="en-US" altLang="en-US" sz="2400" dirty="0"/>
              <a:t>of an activity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- a small change in one economic variable will lead to further(small) changes in  other variables</a:t>
            </a:r>
          </a:p>
          <a:p>
            <a:pPr algn="just" eaLnBrk="1" hangingPunct="1"/>
            <a:r>
              <a:rPr lang="en-US" altLang="en-US" sz="2400" dirty="0"/>
              <a:t> marginal benefit &amp; marginal cost</a:t>
            </a:r>
          </a:p>
        </p:txBody>
      </p:sp>
    </p:spTree>
    <p:extLst>
      <p:ext uri="{BB962C8B-B14F-4D97-AF65-F5344CB8AC3E}">
        <p14:creationId xmlns:p14="http://schemas.microsoft.com/office/powerpoint/2010/main" val="2738835354"/>
      </p:ext>
    </p:extLst>
  </p:cSld>
  <p:clrMapOvr>
    <a:masterClrMapping/>
  </p:clrMapOvr>
  <p:transition spd="med">
    <p:split orient="vert"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folHlink"/>
                </a:solidFill>
              </a:rPr>
              <a:t>Rational Decision Making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hlink"/>
                </a:solidFill>
              </a:rPr>
              <a:t>Marginal Decision Making: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600" b="1" dirty="0">
                <a:solidFill>
                  <a:schemeClr val="tx2"/>
                </a:solidFill>
              </a:rPr>
              <a:t>Marginal benefit</a:t>
            </a:r>
            <a:r>
              <a:rPr lang="en-US" altLang="en-US" sz="2600" b="1" dirty="0"/>
              <a:t> = </a:t>
            </a:r>
            <a:r>
              <a:rPr lang="en-US" altLang="en-US" sz="2600" b="1" dirty="0">
                <a:solidFill>
                  <a:schemeClr val="tx2"/>
                </a:solidFill>
              </a:rPr>
              <a:t>addition</a:t>
            </a:r>
            <a:r>
              <a:rPr lang="en-US" altLang="en-US" sz="2600" b="1" dirty="0"/>
              <a:t> to total benefits due to the consumption/ production of an additional unit of good or service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3805405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folHlink"/>
                </a:solidFill>
              </a:rPr>
              <a:t>Rational Decision Making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hlink"/>
                </a:solidFill>
              </a:rPr>
              <a:t>Marginal Decision Making: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600" b="1" dirty="0">
                <a:solidFill>
                  <a:schemeClr val="tx2"/>
                </a:solidFill>
              </a:rPr>
              <a:t>Marginal cost</a:t>
            </a:r>
            <a:r>
              <a:rPr lang="en-US" altLang="en-US" sz="2600" b="1" dirty="0"/>
              <a:t> = </a:t>
            </a:r>
            <a:r>
              <a:rPr lang="en-US" altLang="en-US" sz="2600" b="1" dirty="0">
                <a:solidFill>
                  <a:schemeClr val="tx2"/>
                </a:solidFill>
              </a:rPr>
              <a:t>addition</a:t>
            </a:r>
            <a:r>
              <a:rPr lang="en-US" altLang="en-US" sz="2600" b="1" dirty="0"/>
              <a:t> to total cost due to the production/consumption of an additional unit of good or service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14246470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folHlink"/>
                </a:solidFill>
              </a:rPr>
              <a:t>Money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447800"/>
            <a:ext cx="7848600" cy="4648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dirty="0">
                <a:solidFill>
                  <a:schemeClr val="tx2"/>
                </a:solidFill>
              </a:rPr>
              <a:t>oney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anything that is generally acceptable as means of payment to buy good and services. 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Legal tender – money must be accepted legally as a means of payment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	*	money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facilitates specialisation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	*	money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enables the smooth operations of 	businesses and international 	transaction in 	the  modern global economy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2290511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468688" y="457200"/>
            <a:ext cx="6589712" cy="685800"/>
          </a:xfrm>
        </p:spPr>
        <p:txBody>
          <a:bodyPr/>
          <a:lstStyle/>
          <a:p>
            <a:pPr algn="ctr"/>
            <a:r>
              <a:rPr lang="en-US" altLang="en-US" sz="4800" b="1">
                <a:solidFill>
                  <a:schemeClr val="folHlink"/>
                </a:solidFill>
              </a:rPr>
              <a:t>Money</a:t>
            </a:r>
            <a:endParaRPr lang="en-US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613" y="1295400"/>
            <a:ext cx="7192962" cy="5181600"/>
          </a:xfrm>
        </p:spPr>
        <p:txBody>
          <a:bodyPr/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liquidity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ability to convert an asset into cash without a loss in value -  cash is the most liquid form of asset: notes and coins in an economy 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more liquid an asset, the easier it is to convert it into money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Near/quasi money:  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non-cash assets that can be quickly turned into cash to settle  some but not all debts( savings account, foreign currency, bonds): can only fulfill some but not all of the functions of money: cannot be used as a medium of exchange but as a measure of value and store of value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84823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algn="ctr"/>
            <a:r>
              <a:rPr lang="en-US" altLang="en-US"/>
              <a:t>Money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algn="just"/>
            <a:r>
              <a:rPr lang="en-US" altLang="en-US" sz="2000" dirty="0"/>
              <a:t>Cheque- is not a form of money but is simply a means of payment/used as a method  of payment</a:t>
            </a:r>
          </a:p>
          <a:p>
            <a:pPr algn="just"/>
            <a:r>
              <a:rPr lang="en-US" altLang="en-US" sz="2000" dirty="0"/>
              <a:t>Bank deposits – money that is held in accounts with a financial institutions</a:t>
            </a:r>
          </a:p>
          <a:p>
            <a:pPr algn="just"/>
            <a:r>
              <a:rPr lang="en-US" altLang="en-US" sz="2000" dirty="0"/>
              <a:t>Money substitutes – anything that can be used as a medium of exchange but which are not stores of value such as charge cards and credit cards </a:t>
            </a:r>
          </a:p>
        </p:txBody>
      </p:sp>
    </p:spTree>
    <p:extLst>
      <p:ext uri="{BB962C8B-B14F-4D97-AF65-F5344CB8AC3E}">
        <p14:creationId xmlns:p14="http://schemas.microsoft.com/office/powerpoint/2010/main" val="2027874359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595312"/>
          </a:xfrm>
        </p:spPr>
        <p:txBody>
          <a:bodyPr/>
          <a:lstStyle/>
          <a:p>
            <a:pPr algn="ctr"/>
            <a:r>
              <a:rPr lang="en-US" altLang="en-US"/>
              <a:t>Barter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3467100" y="1371600"/>
            <a:ext cx="6591300" cy="4540250"/>
          </a:xfrm>
        </p:spPr>
        <p:txBody>
          <a:bodyPr/>
          <a:lstStyle/>
          <a:p>
            <a:pPr algn="just"/>
            <a:r>
              <a:rPr lang="en-US" altLang="en-US" sz="2000" dirty="0"/>
              <a:t>Involves the direct exchange of goods and services with the use of any monetary mechanism</a:t>
            </a:r>
          </a:p>
          <a:p>
            <a:pPr algn="just"/>
            <a:r>
              <a:rPr lang="en-US" altLang="en-US" sz="2000" dirty="0"/>
              <a:t>Disadvantages</a:t>
            </a:r>
          </a:p>
          <a:p>
            <a:pPr lvl="1" algn="just"/>
            <a:r>
              <a:rPr lang="en-US" altLang="en-US" sz="2000" dirty="0"/>
              <a:t>Requires a double coincidence of wants</a:t>
            </a:r>
          </a:p>
          <a:p>
            <a:pPr lvl="1" algn="just"/>
            <a:r>
              <a:rPr lang="en-US" altLang="en-US" sz="2000" dirty="0"/>
              <a:t>Difficult to compare the value of different goods and services</a:t>
            </a:r>
          </a:p>
          <a:p>
            <a:pPr lvl="1" algn="just"/>
            <a:r>
              <a:rPr lang="en-US" altLang="en-US" sz="2000" dirty="0"/>
              <a:t>The product may be indivisible</a:t>
            </a:r>
          </a:p>
          <a:p>
            <a:pPr lvl="1" algn="just"/>
            <a:r>
              <a:rPr lang="en-US" altLang="en-US" sz="2000" dirty="0"/>
              <a:t>The product may be difficult to store: non-durable</a:t>
            </a:r>
          </a:p>
        </p:txBody>
      </p:sp>
    </p:spTree>
    <p:extLst>
      <p:ext uri="{BB962C8B-B14F-4D97-AF65-F5344CB8AC3E}">
        <p14:creationId xmlns:p14="http://schemas.microsoft.com/office/powerpoint/2010/main" val="1768675824"/>
      </p:ext>
    </p:extLst>
  </p:cSld>
  <p:clrMapOvr>
    <a:masterClrMapping/>
  </p:clrMapOvr>
  <p:transition spd="med">
    <p:split orient="vert"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1018</Words>
  <Application>Microsoft Office PowerPoint</Application>
  <PresentationFormat>Widescreen</PresentationFormat>
  <Paragraphs>151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Tahoma</vt:lpstr>
      <vt:lpstr>Wingdings</vt:lpstr>
      <vt:lpstr>Wingdings 3</vt:lpstr>
      <vt:lpstr>Wisp</vt:lpstr>
      <vt:lpstr>Lecture 5: Basic Economic Problem</vt:lpstr>
      <vt:lpstr>Rational Decision Making</vt:lpstr>
      <vt:lpstr>Rational Decision Making</vt:lpstr>
      <vt:lpstr>Rational Decision Making</vt:lpstr>
      <vt:lpstr>Rational Decision Making</vt:lpstr>
      <vt:lpstr>Money</vt:lpstr>
      <vt:lpstr>Money</vt:lpstr>
      <vt:lpstr>Money</vt:lpstr>
      <vt:lpstr>Barter </vt:lpstr>
      <vt:lpstr>Money</vt:lpstr>
      <vt:lpstr>Money</vt:lpstr>
      <vt:lpstr>Money</vt:lpstr>
      <vt:lpstr>Money</vt:lpstr>
      <vt:lpstr>Money</vt:lpstr>
      <vt:lpstr>Money</vt:lpstr>
      <vt:lpstr>Money</vt:lpstr>
      <vt:lpstr>Money</vt:lpstr>
      <vt:lpstr>Money</vt:lpstr>
      <vt:lpstr>Money</vt:lpstr>
      <vt:lpstr>Money</vt:lpstr>
      <vt:lpstr>Money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Basic Economic Problem</dc:title>
  <dc:creator>Rayvathy S Kusalah</dc:creator>
  <cp:lastModifiedBy>Rayvathy S Kusalah</cp:lastModifiedBy>
  <cp:revision>1</cp:revision>
  <dcterms:created xsi:type="dcterms:W3CDTF">2019-03-26T05:52:23Z</dcterms:created>
  <dcterms:modified xsi:type="dcterms:W3CDTF">2020-06-10T11:50:59Z</dcterms:modified>
</cp:coreProperties>
</file>