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F"/>
    <a:srgbClr val="FC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A46D-E196-55D0-950A-ADE431F87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1020E-7A4C-3A6D-0D2E-CBF0E188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5478-57CB-59E6-3C0C-8D6D28F9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2B0-62FC-4A1F-B1EF-A3B55622DBEF}" type="datetimeFigureOut">
              <a:rPr lang="en-CA" smtClean="0"/>
              <a:t>2023-07-25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F4FA-1428-06D7-1CC7-FC261C0A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FEAC-6A45-D412-5B14-8E0AF09C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CBF4-9589-4509-8C6D-C915F2E27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47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B1C3-A368-EEE7-E9F4-F7E6360E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62141-D6CD-02AF-2F16-A687E058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5292-9525-C00B-5D42-1CCD0525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2B0-62FC-4A1F-B1EF-A3B55622DBEF}" type="datetimeFigureOut">
              <a:rPr lang="en-CA" smtClean="0"/>
              <a:t>2023-07-25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514B1-A317-B410-D1B5-D97D21AB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F25B-8E89-C4DF-A94D-5B9F3BCF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CBF4-9589-4509-8C6D-C915F2E27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14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6CC2F-CAE4-678F-56C5-5380ABFBE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C0529-0736-A5DF-D11A-BEC012310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400B7-435D-BDD9-E786-888AB9BB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2B0-62FC-4A1F-B1EF-A3B55622DBEF}" type="datetimeFigureOut">
              <a:rPr lang="en-CA" smtClean="0"/>
              <a:t>2023-07-25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2965-2028-B803-26C1-F2FAF860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FAB2C-FE31-4314-A7B5-5FBB08FC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CBF4-9589-4509-8C6D-C915F2E27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94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76F1-3C11-BB39-88C1-47D734DC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0BB4-F8B4-E561-7B48-5A92A4E0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5D511-1F48-BB6A-5452-4FA962FD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2B0-62FC-4A1F-B1EF-A3B55622DBEF}" type="datetimeFigureOut">
              <a:rPr lang="en-CA" smtClean="0"/>
              <a:t>2023-07-25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95D24-45E5-19A4-5A9D-44074D30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1AEF9-8934-C943-0203-BD9A8EAE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CBF4-9589-4509-8C6D-C915F2E27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96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56B6-2E0C-744D-6298-3E6FFC38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E7BE7-3CEC-2324-43B7-452CB3A9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53A8-6667-9D88-F074-2D4510AC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2B0-62FC-4A1F-B1EF-A3B55622DBEF}" type="datetimeFigureOut">
              <a:rPr lang="en-CA" smtClean="0"/>
              <a:t>2023-07-25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8B830-13FB-D1A6-D9A6-78A8E6CE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68078-4339-A175-02C5-4B3D7F7D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CBF4-9589-4509-8C6D-C915F2E27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72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CFDF-34CC-45DE-BC5D-2E76C377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188E-9010-0113-8FA5-EBFD343CA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B84A0-CC17-AC1A-1671-092504E69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C5B98-E94D-0A5A-3E57-BD0734FA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2B0-62FC-4A1F-B1EF-A3B55622DBEF}" type="datetimeFigureOut">
              <a:rPr lang="en-CA" smtClean="0"/>
              <a:t>2023-07-25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681D7-453D-6543-8908-72EE38D2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260-D4F9-3E8D-DD9A-30177571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CBF4-9589-4509-8C6D-C915F2E27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23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B566-6241-6784-5CE5-826D540D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6134B-B1D3-BF08-2D82-DABC6BEF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CB83A-1587-23BF-17EB-FBD4E7FC4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EC847-DC96-BAF9-7C95-3E0E0F95C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3292A-DCC5-B2A2-D4C0-D0CF2AEFB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DDE7F-9ED0-6555-F38B-1E796FB3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2B0-62FC-4A1F-B1EF-A3B55622DBEF}" type="datetimeFigureOut">
              <a:rPr lang="en-CA" smtClean="0"/>
              <a:t>2023-07-25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122AA-29B3-7744-4412-1DFB5445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9014E-3ED8-3418-1A74-94C095C8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CBF4-9589-4509-8C6D-C915F2E27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71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CCD6-AF26-D92F-5F56-5D884233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DCC97-D011-26AE-16BE-2F682041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2B0-62FC-4A1F-B1EF-A3B55622DBEF}" type="datetimeFigureOut">
              <a:rPr lang="en-CA" smtClean="0"/>
              <a:t>2023-07-25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89CE2-4B00-E3DE-500A-A3CD7411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48E20-BA7D-3BA9-AFB0-439B5B05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CBF4-9589-4509-8C6D-C915F2E27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13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54126-D5B4-24CE-BAC7-2FF08B98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2B0-62FC-4A1F-B1EF-A3B55622DBEF}" type="datetimeFigureOut">
              <a:rPr lang="en-CA" smtClean="0"/>
              <a:t>2023-07-25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03D4-2998-0268-CCE0-1620E039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7C46D-E6D3-2D90-43A7-CBC06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CBF4-9589-4509-8C6D-C915F2E27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95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AC12-F0F2-1F73-79F6-1EF8A623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C7FF-51AB-AC2F-AD80-0440D4AC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A2238-37AE-5880-3CD9-ABB000570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3C388-462C-F43C-B96A-077FC724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2B0-62FC-4A1F-B1EF-A3B55622DBEF}" type="datetimeFigureOut">
              <a:rPr lang="en-CA" smtClean="0"/>
              <a:t>2023-07-25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062CD-9EBD-F99B-F2F1-157CF5A8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32F06-9D9E-7AE9-4EA7-43DBB1A7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CBF4-9589-4509-8C6D-C915F2E27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7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5126-19CC-D406-4D7D-2EC99134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3C744-C7C5-82D1-2FB8-459C8BB90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E2CB7-CF89-DA2F-A451-A885FA8DF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5714B-5B97-C81C-0FCA-298763FF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2B0-62FC-4A1F-B1EF-A3B55622DBEF}" type="datetimeFigureOut">
              <a:rPr lang="en-CA" smtClean="0"/>
              <a:t>2023-07-25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40C8D-991D-5D36-6AFF-AF6A2BE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054B-6B83-5A58-51D7-3E781A49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CBF4-9589-4509-8C6D-C915F2E27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85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197DC-D8FF-EC72-9D90-71F35F3A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11B41-2BF4-76D3-336F-2127AD91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95E83-A62A-9A19-011E-CEA1958DD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7E2B0-62FC-4A1F-B1EF-A3B55622DBEF}" type="datetimeFigureOut">
              <a:rPr lang="en-CA" smtClean="0"/>
              <a:t>2023-07-25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66E9-37D8-AF94-4194-ABFF96D0C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AFF6B-FF91-2D79-4B4A-2A690B360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CBF4-9589-4509-8C6D-C915F2E27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74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en.loh/viz/TorontoAirbnbListings_16899525753990/Dashboard1" TargetMode="External"/><Relationship Id="rId2" Type="http://schemas.openxmlformats.org/officeDocument/2006/relationships/hyperlink" Target="http://insideairbn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ED77-E9FF-EC98-81A8-279B4576A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935" y="1600200"/>
            <a:ext cx="10656605" cy="1909763"/>
          </a:xfrm>
        </p:spPr>
        <p:txBody>
          <a:bodyPr>
            <a:normAutofit/>
          </a:bodyPr>
          <a:lstStyle/>
          <a:p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Toronto Airbnb Listings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6872-F6DD-7DFE-306F-E43600107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0733" y="3602038"/>
            <a:ext cx="9144000" cy="1655762"/>
          </a:xfrm>
        </p:spPr>
        <p:txBody>
          <a:bodyPr/>
          <a:lstStyle/>
          <a:p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Market Overview For September 2022 to June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A301F-8906-6DCD-52FE-6109125CF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215" y="4140994"/>
            <a:ext cx="3405569" cy="2233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52D460-59C8-61DF-AD4C-518F3DB53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91" y="337268"/>
            <a:ext cx="6472015" cy="19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0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749EE1-2659-2569-7EC1-BEEC76EB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83" y="2536839"/>
            <a:ext cx="3932237" cy="887398"/>
          </a:xfrm>
        </p:spPr>
        <p:txBody>
          <a:bodyPr>
            <a:normAutofit/>
          </a:bodyPr>
          <a:lstStyle/>
          <a:p>
            <a:pPr algn="ctr"/>
            <a:r>
              <a:rPr lang="en-CA" sz="5400" b="1" dirty="0">
                <a:latin typeface="Verdana" panose="020B0604030504040204" pitchFamily="34" charset="0"/>
                <a:ea typeface="Verdana" panose="020B0604030504040204" pitchFamily="34" charset="0"/>
              </a:rPr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F00D49-8DBC-8CDB-79DF-BF965836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Project Objective</a:t>
            </a:r>
          </a:p>
          <a:p>
            <a:pPr marL="514350" indent="-514350">
              <a:buAutoNum type="arabicPeriod"/>
            </a:pPr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AutoNum type="arabicPeriod"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Approach</a:t>
            </a:r>
          </a:p>
          <a:p>
            <a:pPr marL="514350" indent="-514350">
              <a:buAutoNum type="arabicPeriod"/>
            </a:pPr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AutoNum type="arabicPeriod"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</a:p>
          <a:p>
            <a:pPr marL="514350" indent="-514350">
              <a:buAutoNum type="arabicPeriod"/>
            </a:pPr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AutoNum type="arabicPeriod"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Findings</a:t>
            </a:r>
          </a:p>
          <a:p>
            <a:pPr marL="514350" indent="-514350">
              <a:buAutoNum type="arabicPeriod"/>
            </a:pPr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66EB5A-A607-79EF-510F-13A4D2A1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b="1" dirty="0">
                <a:latin typeface="Verdana" panose="020B0604030504040204" pitchFamily="34" charset="0"/>
                <a:ea typeface="Verdana" panose="020B0604030504040204" pitchFamily="34" charset="0"/>
              </a:rPr>
              <a:t>Project Objective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12ED9-9CD6-8276-D3D2-692F8B99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The goal of this project is to get an </a:t>
            </a: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overview of the Airbnb</a:t>
            </a:r>
          </a:p>
          <a:p>
            <a:pPr marL="0" indent="0">
              <a:buNone/>
            </a:pP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  market in Toronto, Ontario </a:t>
            </a:r>
          </a:p>
          <a:p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The time period will be from </a:t>
            </a: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September 2022 to June 2023</a:t>
            </a:r>
          </a:p>
          <a:p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Discover how </a:t>
            </a: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prices have changed over time</a:t>
            </a:r>
          </a:p>
          <a:p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Find out which </a:t>
            </a: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room types 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neighbourhoods 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have the</a:t>
            </a:r>
          </a:p>
          <a:p>
            <a:pPr marL="0" indent="0"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  most listings and how this changed over the period</a:t>
            </a:r>
          </a:p>
          <a:p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See if there are </a:t>
            </a: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any trends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 that emerge from the analysis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2589C6-3B1A-C054-E494-AF88B35929EE}"/>
              </a:ext>
            </a:extLst>
          </p:cNvPr>
          <p:cNvCxnSpPr/>
          <p:nvPr/>
        </p:nvCxnSpPr>
        <p:spPr>
          <a:xfrm>
            <a:off x="838200" y="149551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1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6B14-1533-45D4-949D-EE113013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b="1" dirty="0">
                <a:latin typeface="Verdana" panose="020B0604030504040204" pitchFamily="34" charset="0"/>
                <a:ea typeface="Verdana" panose="020B0604030504040204" pitchFamily="34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52F6-1936-EDD5-4597-15F96440F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Data was taken from 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Inside Airbnb </a:t>
            </a:r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Data was cleaned and prepared using Python. Analysis and</a:t>
            </a:r>
          </a:p>
          <a:p>
            <a:pPr marL="0" indent="0"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  visualizations were also done in Python</a:t>
            </a:r>
          </a:p>
          <a:p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Some of the data cleaning involved removing listings with minimum</a:t>
            </a:r>
          </a:p>
          <a:p>
            <a:pPr marL="0" indent="0"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  night requirements over 33 days, removing listings with 0</a:t>
            </a:r>
          </a:p>
          <a:p>
            <a:pPr marL="0" indent="0"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  availability throughout 365 days in the future, and removing</a:t>
            </a:r>
          </a:p>
          <a:p>
            <a:pPr marL="0" indent="0"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  outliers </a:t>
            </a:r>
          </a:p>
          <a:p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Tableau Dashboard was created with cleaned data: </a:t>
            </a:r>
          </a:p>
          <a:p>
            <a:pPr marL="0" indent="0"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  (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Toronto Airbnb Listings Dashboard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en-CA" u="sng" dirty="0">
              <a:solidFill>
                <a:srgbClr val="296EAA"/>
              </a:solidFill>
              <a:latin typeface="Helvetica Neue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20A593-42E2-D7D8-895A-4555E878CE90}"/>
              </a:ext>
            </a:extLst>
          </p:cNvPr>
          <p:cNvCxnSpPr/>
          <p:nvPr/>
        </p:nvCxnSpPr>
        <p:spPr>
          <a:xfrm>
            <a:off x="838200" y="149551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36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F3C7-BF41-99A8-A9FD-ADB0B248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b="1" dirty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BE556F5-9898-BE1A-BEE2-187CF06BD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9619"/>
            <a:ext cx="5257800" cy="394335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B156AD-C057-27BB-D09B-659CAC745205}"/>
              </a:ext>
            </a:extLst>
          </p:cNvPr>
          <p:cNvSpPr txBox="1"/>
          <p:nvPr/>
        </p:nvSpPr>
        <p:spPr>
          <a:xfrm>
            <a:off x="6175049" y="2274838"/>
            <a:ext cx="5178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Count plot shows </a:t>
            </a: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‘Entire home/apt’ had the most growth throughout period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, followed by ‘Private room’. ‘Shared room’ had the least amount of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‘Entire home/apt’ 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is the most popular listing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15187-C050-9994-644A-9EA257005281}"/>
              </a:ext>
            </a:extLst>
          </p:cNvPr>
          <p:cNvSpPr txBox="1"/>
          <p:nvPr/>
        </p:nvSpPr>
        <p:spPr>
          <a:xfrm>
            <a:off x="838200" y="1495514"/>
            <a:ext cx="4580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Room Type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07C403-8B7A-9A1C-EA6F-C80C614F48BF}"/>
              </a:ext>
            </a:extLst>
          </p:cNvPr>
          <p:cNvCxnSpPr/>
          <p:nvPr/>
        </p:nvCxnSpPr>
        <p:spPr>
          <a:xfrm>
            <a:off x="838200" y="149551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Arrow: Left 18">
            <a:extLst>
              <a:ext uri="{FF2B5EF4-FFF2-40B4-BE49-F238E27FC236}">
                <a16:creationId xmlns:a16="http://schemas.microsoft.com/office/drawing/2014/main" id="{975A1E31-F65E-425E-1673-D28A8579A6DB}"/>
              </a:ext>
            </a:extLst>
          </p:cNvPr>
          <p:cNvSpPr/>
          <p:nvPr/>
        </p:nvSpPr>
        <p:spPr>
          <a:xfrm>
            <a:off x="2837204" y="5875522"/>
            <a:ext cx="2721750" cy="436378"/>
          </a:xfrm>
          <a:prstGeom prst="leftArrow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34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7B03CE-C8A8-DBFF-7402-361D13A3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Listings Based On Neighbourhood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0C1200-15BD-32CE-7106-2AC2C6B4E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7" y="1690688"/>
            <a:ext cx="9802412" cy="487060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8B0DEE-9B97-993F-84B5-92759E2B1106}"/>
              </a:ext>
            </a:extLst>
          </p:cNvPr>
          <p:cNvSpPr txBox="1"/>
          <p:nvPr/>
        </p:nvSpPr>
        <p:spPr>
          <a:xfrm>
            <a:off x="1162228" y="6400800"/>
            <a:ext cx="10229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Waterfront Communities-The Island 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is the most popular neighbourhood for Airbnb listings</a:t>
            </a:r>
          </a:p>
        </p:txBody>
      </p:sp>
    </p:spTree>
    <p:extLst>
      <p:ext uri="{BB962C8B-B14F-4D97-AF65-F5344CB8AC3E}">
        <p14:creationId xmlns:p14="http://schemas.microsoft.com/office/powerpoint/2010/main" val="347041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BEF7B61E-C70A-6F5F-B5CA-C8892F35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17496"/>
          </a:xfrm>
        </p:spPr>
        <p:txBody>
          <a:bodyPr>
            <a:normAutofit/>
          </a:bodyPr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Count of Listings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769D8-794C-D160-41AD-BB336425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833680"/>
            <a:ext cx="5157787" cy="823912"/>
          </a:xfrm>
        </p:spPr>
        <p:txBody>
          <a:bodyPr>
            <a:normAutofit lnSpcReduction="10000"/>
          </a:bodyPr>
          <a:lstStyle/>
          <a:p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Top 10 Neighbourhoods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01BF006D-B5E7-E4F3-13AC-BF7C75EE9D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2" y="2126146"/>
            <a:ext cx="5534953" cy="327708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B6FA9E-F7B4-0653-C988-228284851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0599" y="1139220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Top 10 Neighbourhoods</a:t>
            </a:r>
          </a:p>
          <a:p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</a:rPr>
              <a:t>Short-term rentals ONLY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AD529FC1-DED3-8440-6053-6BF4BACD5D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2281207"/>
            <a:ext cx="6128907" cy="3122027"/>
          </a:xfr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7AD35D2-E525-BD8B-EDF9-DB8DD0B2C1A8}"/>
              </a:ext>
            </a:extLst>
          </p:cNvPr>
          <p:cNvSpPr txBox="1"/>
          <p:nvPr/>
        </p:nvSpPr>
        <p:spPr>
          <a:xfrm>
            <a:off x="533327" y="5509651"/>
            <a:ext cx="98327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Significant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 difference in neighbourhood listing counts when plotting </a:t>
            </a: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only short-term rentals 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(less than 28 days)</a:t>
            </a:r>
          </a:p>
          <a:p>
            <a:endParaRPr lang="en-C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Kensington-Chinatown and Trinity-</a:t>
            </a:r>
            <a:r>
              <a:rPr lang="en-CA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Bellwoods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 have negligible changes in number of listings for June when looking only at short-term rentals</a:t>
            </a:r>
          </a:p>
          <a:p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3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E73E-5152-9BE9-7F92-D6EA2CBF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5290"/>
          </a:xfrm>
        </p:spPr>
        <p:txBody>
          <a:bodyPr>
            <a:normAutofit/>
          </a:bodyPr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Average &amp; Median Prices Over Period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341FF-3DA4-F3B6-4ABB-681E37063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374" y="5379571"/>
            <a:ext cx="9942063" cy="1645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b="0" dirty="0">
                <a:latin typeface="Verdana" panose="020B0604030504040204" pitchFamily="34" charset="0"/>
                <a:ea typeface="Verdana" panose="020B0604030504040204" pitchFamily="34" charset="0"/>
              </a:rPr>
              <a:t>Average prices for ‘Entire home/apt’ &amp; ‘Private room’ decreased until March 2023 before 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increasing in June 2023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b="0" dirty="0">
                <a:latin typeface="Verdana" panose="020B0604030504040204" pitchFamily="34" charset="0"/>
                <a:ea typeface="Verdana" panose="020B0604030504040204" pitchFamily="34" charset="0"/>
              </a:rPr>
              <a:t>Median prices show the same pattern, except for ‘Entire home/apt’, most likely due to increased number of listings at higher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B647D0-9078-27F8-3900-5954C4BA8B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1" y="1290416"/>
            <a:ext cx="5403189" cy="405239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75D0E34-CCA6-F7E4-2C9F-F2B2684F22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29" y="1292552"/>
            <a:ext cx="5449359" cy="4087019"/>
          </a:xfrm>
        </p:spPr>
      </p:pic>
    </p:spTree>
    <p:extLst>
      <p:ext uri="{BB962C8B-B14F-4D97-AF65-F5344CB8AC3E}">
        <p14:creationId xmlns:p14="http://schemas.microsoft.com/office/powerpoint/2010/main" val="2802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8D1E3A-81F0-D482-EC1B-9ACD8373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05" y="72364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 b="1" dirty="0">
                <a:latin typeface="Verdana" panose="020B0604030504040204" pitchFamily="34" charset="0"/>
                <a:ea typeface="Verdana" panose="020B0604030504040204" pitchFamily="34" charset="0"/>
              </a:rPr>
              <a:t>Findings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0E3285-E736-FD09-BA43-708394F8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05" y="1323219"/>
            <a:ext cx="10613164" cy="4891369"/>
          </a:xfrm>
        </p:spPr>
        <p:txBody>
          <a:bodyPr>
            <a:noAutofit/>
          </a:bodyPr>
          <a:lstStyle/>
          <a:p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Majority of listings in Toronto </a:t>
            </a: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are for long-term rentals (28 days or longer)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70.33%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 of listings in June were for long-term rentals, while only </a:t>
            </a: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29.67%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 were for short-term. The trend is that </a:t>
            </a: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long-term rentals seem to be driving the Airbnb market right now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, with </a:t>
            </a: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short-term rentals staying somewhat stagnant across the city</a:t>
            </a:r>
          </a:p>
          <a:p>
            <a:endParaRPr lang="en-C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Growth came from long-term rental listings. 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This can be seen especially in the </a:t>
            </a: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Kensington-Chinatown 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Trinity-</a:t>
            </a:r>
            <a:r>
              <a:rPr lang="en-CA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Bellwoods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 neighbourhoods, where long-term rental growth was significant but short-term rental growth was almost non-existent</a:t>
            </a:r>
          </a:p>
          <a:p>
            <a:endParaRPr lang="en-C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Waterfront Communities-The Island 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is the most popular neighbourhood for Airbnb listings, making up </a:t>
            </a: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15.23% 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of dataset. It was also the </a:t>
            </a: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only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 neighbourhood with considerable growth in short-term listings from March to June 2023</a:t>
            </a:r>
          </a:p>
          <a:p>
            <a:endParaRPr lang="en-C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most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popular room type listed is ‘Entire home/apt’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, with </a:t>
            </a: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67.72%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 of the listings in the dataset listed as this type. </a:t>
            </a: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31.49%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 are for ‘Private room’ and </a:t>
            </a: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0.79%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 for ‘Shared room’</a:t>
            </a:r>
          </a:p>
          <a:p>
            <a:endParaRPr lang="en-C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Average prices had decreased from September 2022 to March 2023, before moving up in June 2023. </a:t>
            </a:r>
            <a:r>
              <a:rPr lang="en-CA" sz="1600" b="1" dirty="0">
                <a:latin typeface="Verdana" panose="020B0604030504040204" pitchFamily="34" charset="0"/>
                <a:ea typeface="Verdana" panose="020B0604030504040204" pitchFamily="34" charset="0"/>
              </a:rPr>
              <a:t>Prices in general seem to be trending upwards</a:t>
            </a: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, but will have to be confirmed with future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68E63F-5E1C-9FCA-07D5-F32D759BF72C}"/>
              </a:ext>
            </a:extLst>
          </p:cNvPr>
          <p:cNvCxnSpPr/>
          <p:nvPr/>
        </p:nvCxnSpPr>
        <p:spPr>
          <a:xfrm>
            <a:off x="838200" y="113659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529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Verdana</vt:lpstr>
      <vt:lpstr>Office Theme</vt:lpstr>
      <vt:lpstr>Toronto Airbnb Listings</vt:lpstr>
      <vt:lpstr>Contents</vt:lpstr>
      <vt:lpstr>Project Objective</vt:lpstr>
      <vt:lpstr>Approach</vt:lpstr>
      <vt:lpstr>Analysis</vt:lpstr>
      <vt:lpstr>Listings Based On Neighbourhood</vt:lpstr>
      <vt:lpstr>Count of Listings</vt:lpstr>
      <vt:lpstr>Average &amp; Median Prices Over Period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Airbnb Listings</dc:title>
  <dc:creator>Ken Loh</dc:creator>
  <cp:lastModifiedBy>Ken Loh</cp:lastModifiedBy>
  <cp:revision>25</cp:revision>
  <dcterms:created xsi:type="dcterms:W3CDTF">2023-07-25T18:36:30Z</dcterms:created>
  <dcterms:modified xsi:type="dcterms:W3CDTF">2023-07-26T04:02:30Z</dcterms:modified>
</cp:coreProperties>
</file>