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8404800" cy="38404800"/>
  <p:notesSz cx="6715125" cy="9239250"/>
  <p:defaultTextStyle>
    <a:defPPr>
      <a:defRPr lang="en-US"/>
    </a:defPPr>
    <a:lvl1pPr algn="ctr" rtl="0" fontAlgn="base">
      <a:spcBef>
        <a:spcPct val="0"/>
      </a:spcBef>
      <a:spcAft>
        <a:spcPct val="0"/>
      </a:spcAft>
      <a:defRPr sz="8600" kern="1200">
        <a:solidFill>
          <a:schemeClr val="tx1"/>
        </a:solidFill>
        <a:latin typeface="Arial" charset="0"/>
        <a:ea typeface="+mn-ea"/>
        <a:cs typeface="+mn-cs"/>
      </a:defRPr>
    </a:lvl1pPr>
    <a:lvl2pPr marL="457200" algn="ctr" rtl="0" fontAlgn="base">
      <a:spcBef>
        <a:spcPct val="0"/>
      </a:spcBef>
      <a:spcAft>
        <a:spcPct val="0"/>
      </a:spcAft>
      <a:defRPr sz="8600" kern="1200">
        <a:solidFill>
          <a:schemeClr val="tx1"/>
        </a:solidFill>
        <a:latin typeface="Arial" charset="0"/>
        <a:ea typeface="+mn-ea"/>
        <a:cs typeface="+mn-cs"/>
      </a:defRPr>
    </a:lvl2pPr>
    <a:lvl3pPr marL="914400" algn="ctr" rtl="0" fontAlgn="base">
      <a:spcBef>
        <a:spcPct val="0"/>
      </a:spcBef>
      <a:spcAft>
        <a:spcPct val="0"/>
      </a:spcAft>
      <a:defRPr sz="8600" kern="1200">
        <a:solidFill>
          <a:schemeClr val="tx1"/>
        </a:solidFill>
        <a:latin typeface="Arial" charset="0"/>
        <a:ea typeface="+mn-ea"/>
        <a:cs typeface="+mn-cs"/>
      </a:defRPr>
    </a:lvl3pPr>
    <a:lvl4pPr marL="1371600" algn="ctr" rtl="0" fontAlgn="base">
      <a:spcBef>
        <a:spcPct val="0"/>
      </a:spcBef>
      <a:spcAft>
        <a:spcPct val="0"/>
      </a:spcAft>
      <a:defRPr sz="8600" kern="1200">
        <a:solidFill>
          <a:schemeClr val="tx1"/>
        </a:solidFill>
        <a:latin typeface="Arial" charset="0"/>
        <a:ea typeface="+mn-ea"/>
        <a:cs typeface="+mn-cs"/>
      </a:defRPr>
    </a:lvl4pPr>
    <a:lvl5pPr marL="1828800" algn="ctr" rtl="0" fontAlgn="base">
      <a:spcBef>
        <a:spcPct val="0"/>
      </a:spcBef>
      <a:spcAft>
        <a:spcPct val="0"/>
      </a:spcAft>
      <a:defRPr sz="8600" kern="1200">
        <a:solidFill>
          <a:schemeClr val="tx1"/>
        </a:solidFill>
        <a:latin typeface="Arial" charset="0"/>
        <a:ea typeface="+mn-ea"/>
        <a:cs typeface="+mn-cs"/>
      </a:defRPr>
    </a:lvl5pPr>
    <a:lvl6pPr marL="2286000" algn="l" defTabSz="914400" rtl="0" eaLnBrk="1" latinLnBrk="0" hangingPunct="1">
      <a:defRPr sz="8600" kern="1200">
        <a:solidFill>
          <a:schemeClr val="tx1"/>
        </a:solidFill>
        <a:latin typeface="Arial" charset="0"/>
        <a:ea typeface="+mn-ea"/>
        <a:cs typeface="+mn-cs"/>
      </a:defRPr>
    </a:lvl6pPr>
    <a:lvl7pPr marL="2743200" algn="l" defTabSz="914400" rtl="0" eaLnBrk="1" latinLnBrk="0" hangingPunct="1">
      <a:defRPr sz="8600" kern="1200">
        <a:solidFill>
          <a:schemeClr val="tx1"/>
        </a:solidFill>
        <a:latin typeface="Arial" charset="0"/>
        <a:ea typeface="+mn-ea"/>
        <a:cs typeface="+mn-cs"/>
      </a:defRPr>
    </a:lvl7pPr>
    <a:lvl8pPr marL="3200400" algn="l" defTabSz="914400" rtl="0" eaLnBrk="1" latinLnBrk="0" hangingPunct="1">
      <a:defRPr sz="8600" kern="1200">
        <a:solidFill>
          <a:schemeClr val="tx1"/>
        </a:solidFill>
        <a:latin typeface="Arial" charset="0"/>
        <a:ea typeface="+mn-ea"/>
        <a:cs typeface="+mn-cs"/>
      </a:defRPr>
    </a:lvl8pPr>
    <a:lvl9pPr marL="3657600" algn="l" defTabSz="914400" rtl="0" eaLnBrk="1" latinLnBrk="0" hangingPunct="1">
      <a:defRPr sz="8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2163" userDrawn="1">
          <p15:clr>
            <a:srgbClr val="A4A3A4"/>
          </p15:clr>
        </p15:guide>
        <p15:guide id="2" orient="horz" pos="23562" userDrawn="1">
          <p15:clr>
            <a:srgbClr val="A4A3A4"/>
          </p15:clr>
        </p15:guide>
        <p15:guide id="3" pos="120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99"/>
    <a:srgbClr val="FF0000"/>
    <a:srgbClr val="0046D2"/>
    <a:srgbClr val="003399"/>
    <a:srgbClr val="A7C4FF"/>
    <a:srgbClr val="EAEAEA"/>
    <a:srgbClr val="C0C0C0"/>
    <a:srgbClr val="698ED9"/>
    <a:srgbClr val="003064"/>
    <a:srgbClr val="0021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36" autoAdjust="0"/>
    <p:restoredTop sz="94660"/>
  </p:normalViewPr>
  <p:slideViewPr>
    <p:cSldViewPr snapToGrid="0">
      <p:cViewPr varScale="1">
        <p:scale>
          <a:sx n="10" d="100"/>
          <a:sy n="10" d="100"/>
        </p:scale>
        <p:origin x="308" y="124"/>
      </p:cViewPr>
      <p:guideLst>
        <p:guide orient="horz" pos="12163"/>
        <p:guide orient="horz" pos="23562"/>
        <p:guide pos="1209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09888"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US"/>
          </a:p>
        </p:txBody>
      </p:sp>
      <p:sp>
        <p:nvSpPr>
          <p:cNvPr id="3075" name="Rectangle 3"/>
          <p:cNvSpPr>
            <a:spLocks noGrp="1" noChangeArrowheads="1"/>
          </p:cNvSpPr>
          <p:nvPr>
            <p:ph type="dt" idx="1"/>
          </p:nvPr>
        </p:nvSpPr>
        <p:spPr bwMode="auto">
          <a:xfrm>
            <a:off x="3803650" y="0"/>
            <a:ext cx="2909888"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076" name="Rectangle 4"/>
          <p:cNvSpPr>
            <a:spLocks noGrp="1" noRot="1" noChangeAspect="1" noChangeArrowheads="1" noTextEdit="1"/>
          </p:cNvSpPr>
          <p:nvPr>
            <p:ph type="sldImg" idx="2"/>
          </p:nvPr>
        </p:nvSpPr>
        <p:spPr bwMode="auto">
          <a:xfrm>
            <a:off x="1625600" y="692150"/>
            <a:ext cx="3465513" cy="3465513"/>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671513" y="4389438"/>
            <a:ext cx="5372100" cy="41576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8775700"/>
            <a:ext cx="2909888" cy="4619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US"/>
          </a:p>
        </p:txBody>
      </p:sp>
      <p:sp>
        <p:nvSpPr>
          <p:cNvPr id="3079" name="Rectangle 7"/>
          <p:cNvSpPr>
            <a:spLocks noGrp="1" noChangeArrowheads="1"/>
          </p:cNvSpPr>
          <p:nvPr>
            <p:ph type="sldNum" sz="quarter" idx="5"/>
          </p:nvPr>
        </p:nvSpPr>
        <p:spPr bwMode="auto">
          <a:xfrm>
            <a:off x="3803650" y="8775700"/>
            <a:ext cx="2909888" cy="4619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A645BAB7-E9F9-435A-B8BD-F70ADBBCBAF6}" type="slidenum">
              <a:rPr lang="en-US"/>
              <a:pPr/>
              <a:t>‹#›</a:t>
            </a:fld>
            <a:endParaRPr lang="en-US"/>
          </a:p>
        </p:txBody>
      </p:sp>
    </p:spTree>
    <p:extLst>
      <p:ext uri="{BB962C8B-B14F-4D97-AF65-F5344CB8AC3E}">
        <p14:creationId xmlns:p14="http://schemas.microsoft.com/office/powerpoint/2010/main" val="119347436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2C7B9C-DA46-4FE0-B590-97F24EE1DB0E}" type="slidenum">
              <a:rPr lang="en-US"/>
              <a:pPr/>
              <a:t>1</a:t>
            </a:fld>
            <a:endParaRPr lang="en-US"/>
          </a:p>
        </p:txBody>
      </p:sp>
      <p:sp>
        <p:nvSpPr>
          <p:cNvPr id="4098" name="Rectangle 2"/>
          <p:cNvSpPr>
            <a:spLocks noGrp="1" noRot="1" noChangeAspect="1" noChangeArrowheads="1" noTextEdit="1"/>
          </p:cNvSpPr>
          <p:nvPr>
            <p:ph type="sldImg"/>
          </p:nvPr>
        </p:nvSpPr>
        <p:spPr>
          <a:xfrm>
            <a:off x="1625600" y="692150"/>
            <a:ext cx="3465513" cy="3465513"/>
          </a:xfrm>
          <a:ln/>
        </p:spPr>
      </p:sp>
      <p:sp>
        <p:nvSpPr>
          <p:cNvPr id="40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04200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www.megaprint.com/" TargetMode="External"/><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5" name="Picture 4">
            <a:hlinkClick r:id="rId3"/>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r="38727"/>
          <a:stretch>
            <a:fillRect/>
          </a:stretch>
        </p:blipFill>
        <p:spPr bwMode="auto">
          <a:xfrm>
            <a:off x="29054675" y="37813463"/>
            <a:ext cx="4832085" cy="1861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1"/>
          <p:cNvSpPr txBox="1"/>
          <p:nvPr userDrawn="1"/>
        </p:nvSpPr>
        <p:spPr>
          <a:xfrm>
            <a:off x="33886759" y="37746234"/>
            <a:ext cx="2106410" cy="307777"/>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400" dirty="0">
                <a:solidFill>
                  <a:schemeClr val="bg1"/>
                </a:solidFill>
              </a:rPr>
              <a:t>www.postersession.com</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3840758" rtl="0" fontAlgn="base">
        <a:spcBef>
          <a:spcPct val="0"/>
        </a:spcBef>
        <a:spcAft>
          <a:spcPct val="0"/>
        </a:spcAft>
        <a:defRPr sz="18463">
          <a:solidFill>
            <a:schemeClr val="tx2"/>
          </a:solidFill>
          <a:latin typeface="+mj-lt"/>
          <a:ea typeface="+mj-ea"/>
          <a:cs typeface="+mj-cs"/>
        </a:defRPr>
      </a:lvl1pPr>
      <a:lvl2pPr algn="ctr" defTabSz="3840758" rtl="0" fontAlgn="base">
        <a:spcBef>
          <a:spcPct val="0"/>
        </a:spcBef>
        <a:spcAft>
          <a:spcPct val="0"/>
        </a:spcAft>
        <a:defRPr sz="18463">
          <a:solidFill>
            <a:schemeClr val="tx2"/>
          </a:solidFill>
          <a:latin typeface="Arial" charset="0"/>
        </a:defRPr>
      </a:lvl2pPr>
      <a:lvl3pPr algn="ctr" defTabSz="3840758" rtl="0" fontAlgn="base">
        <a:spcBef>
          <a:spcPct val="0"/>
        </a:spcBef>
        <a:spcAft>
          <a:spcPct val="0"/>
        </a:spcAft>
        <a:defRPr sz="18463">
          <a:solidFill>
            <a:schemeClr val="tx2"/>
          </a:solidFill>
          <a:latin typeface="Arial" charset="0"/>
        </a:defRPr>
      </a:lvl3pPr>
      <a:lvl4pPr algn="ctr" defTabSz="3840758" rtl="0" fontAlgn="base">
        <a:spcBef>
          <a:spcPct val="0"/>
        </a:spcBef>
        <a:spcAft>
          <a:spcPct val="0"/>
        </a:spcAft>
        <a:defRPr sz="18463">
          <a:solidFill>
            <a:schemeClr val="tx2"/>
          </a:solidFill>
          <a:latin typeface="Arial" charset="0"/>
        </a:defRPr>
      </a:lvl4pPr>
      <a:lvl5pPr algn="ctr" defTabSz="3840758" rtl="0" fontAlgn="base">
        <a:spcBef>
          <a:spcPct val="0"/>
        </a:spcBef>
        <a:spcAft>
          <a:spcPct val="0"/>
        </a:spcAft>
        <a:defRPr sz="18463">
          <a:solidFill>
            <a:schemeClr val="tx2"/>
          </a:solidFill>
          <a:latin typeface="Arial" charset="0"/>
        </a:defRPr>
      </a:lvl5pPr>
      <a:lvl6pPr marL="400050" algn="ctr" defTabSz="3840758" rtl="0" fontAlgn="base">
        <a:spcBef>
          <a:spcPct val="0"/>
        </a:spcBef>
        <a:spcAft>
          <a:spcPct val="0"/>
        </a:spcAft>
        <a:defRPr sz="18463">
          <a:solidFill>
            <a:schemeClr val="tx2"/>
          </a:solidFill>
          <a:latin typeface="Arial" charset="0"/>
        </a:defRPr>
      </a:lvl6pPr>
      <a:lvl7pPr marL="800100" algn="ctr" defTabSz="3840758" rtl="0" fontAlgn="base">
        <a:spcBef>
          <a:spcPct val="0"/>
        </a:spcBef>
        <a:spcAft>
          <a:spcPct val="0"/>
        </a:spcAft>
        <a:defRPr sz="18463">
          <a:solidFill>
            <a:schemeClr val="tx2"/>
          </a:solidFill>
          <a:latin typeface="Arial" charset="0"/>
        </a:defRPr>
      </a:lvl7pPr>
      <a:lvl8pPr marL="1200150" algn="ctr" defTabSz="3840758" rtl="0" fontAlgn="base">
        <a:spcBef>
          <a:spcPct val="0"/>
        </a:spcBef>
        <a:spcAft>
          <a:spcPct val="0"/>
        </a:spcAft>
        <a:defRPr sz="18463">
          <a:solidFill>
            <a:schemeClr val="tx2"/>
          </a:solidFill>
          <a:latin typeface="Arial" charset="0"/>
        </a:defRPr>
      </a:lvl8pPr>
      <a:lvl9pPr marL="1600200" algn="ctr" defTabSz="3840758" rtl="0" fontAlgn="base">
        <a:spcBef>
          <a:spcPct val="0"/>
        </a:spcBef>
        <a:spcAft>
          <a:spcPct val="0"/>
        </a:spcAft>
        <a:defRPr sz="18463">
          <a:solidFill>
            <a:schemeClr val="tx2"/>
          </a:solidFill>
          <a:latin typeface="Arial" charset="0"/>
        </a:defRPr>
      </a:lvl9pPr>
    </p:titleStyle>
    <p:bodyStyle>
      <a:lvl1pPr marL="1440458" indent="-1440458" algn="l" defTabSz="3840758" rtl="0" fontAlgn="base">
        <a:spcBef>
          <a:spcPct val="20000"/>
        </a:spcBef>
        <a:spcAft>
          <a:spcPct val="0"/>
        </a:spcAft>
        <a:buChar char="•"/>
        <a:defRPr sz="13475">
          <a:solidFill>
            <a:schemeClr val="tx1"/>
          </a:solidFill>
          <a:latin typeface="+mn-lt"/>
          <a:ea typeface="+mn-ea"/>
          <a:cs typeface="+mn-cs"/>
        </a:defRPr>
      </a:lvl1pPr>
      <a:lvl2pPr marL="3119834" indent="-1200150" algn="l" defTabSz="3840758" rtl="0" fontAlgn="base">
        <a:spcBef>
          <a:spcPct val="20000"/>
        </a:spcBef>
        <a:spcAft>
          <a:spcPct val="0"/>
        </a:spcAft>
        <a:buChar char="–"/>
        <a:defRPr sz="11725">
          <a:solidFill>
            <a:schemeClr val="tx1"/>
          </a:solidFill>
          <a:latin typeface="+mn-lt"/>
        </a:defRPr>
      </a:lvl2pPr>
      <a:lvl3pPr marL="4800600" indent="-959843" algn="l" defTabSz="3840758" rtl="0" fontAlgn="base">
        <a:spcBef>
          <a:spcPct val="20000"/>
        </a:spcBef>
        <a:spcAft>
          <a:spcPct val="0"/>
        </a:spcAft>
        <a:buChar char="•"/>
        <a:defRPr sz="10063">
          <a:solidFill>
            <a:schemeClr val="tx1"/>
          </a:solidFill>
          <a:latin typeface="+mn-lt"/>
        </a:defRPr>
      </a:lvl3pPr>
      <a:lvl4pPr marL="6720284" indent="-959843" algn="l" defTabSz="3840758" rtl="0" fontAlgn="base">
        <a:spcBef>
          <a:spcPct val="20000"/>
        </a:spcBef>
        <a:spcAft>
          <a:spcPct val="0"/>
        </a:spcAft>
        <a:buChar char="–"/>
        <a:defRPr sz="8400">
          <a:solidFill>
            <a:schemeClr val="tx1"/>
          </a:solidFill>
          <a:latin typeface="+mn-lt"/>
        </a:defRPr>
      </a:lvl4pPr>
      <a:lvl5pPr marL="8641358" indent="-959843" algn="l" defTabSz="3840758" rtl="0" fontAlgn="base">
        <a:spcBef>
          <a:spcPct val="20000"/>
        </a:spcBef>
        <a:spcAft>
          <a:spcPct val="0"/>
        </a:spcAft>
        <a:buChar char="»"/>
        <a:defRPr sz="8400">
          <a:solidFill>
            <a:schemeClr val="tx1"/>
          </a:solidFill>
          <a:latin typeface="+mn-lt"/>
        </a:defRPr>
      </a:lvl5pPr>
      <a:lvl6pPr marL="9041408" indent="-959843" algn="l" defTabSz="3840758" rtl="0" fontAlgn="base">
        <a:spcBef>
          <a:spcPct val="20000"/>
        </a:spcBef>
        <a:spcAft>
          <a:spcPct val="0"/>
        </a:spcAft>
        <a:buChar char="»"/>
        <a:defRPr sz="8400">
          <a:solidFill>
            <a:schemeClr val="tx1"/>
          </a:solidFill>
          <a:latin typeface="+mn-lt"/>
        </a:defRPr>
      </a:lvl6pPr>
      <a:lvl7pPr marL="9441458" indent="-959843" algn="l" defTabSz="3840758" rtl="0" fontAlgn="base">
        <a:spcBef>
          <a:spcPct val="20000"/>
        </a:spcBef>
        <a:spcAft>
          <a:spcPct val="0"/>
        </a:spcAft>
        <a:buChar char="»"/>
        <a:defRPr sz="8400">
          <a:solidFill>
            <a:schemeClr val="tx1"/>
          </a:solidFill>
          <a:latin typeface="+mn-lt"/>
        </a:defRPr>
      </a:lvl7pPr>
      <a:lvl8pPr marL="9841508" indent="-959843" algn="l" defTabSz="3840758" rtl="0" fontAlgn="base">
        <a:spcBef>
          <a:spcPct val="20000"/>
        </a:spcBef>
        <a:spcAft>
          <a:spcPct val="0"/>
        </a:spcAft>
        <a:buChar char="»"/>
        <a:defRPr sz="8400">
          <a:solidFill>
            <a:schemeClr val="tx1"/>
          </a:solidFill>
          <a:latin typeface="+mn-lt"/>
        </a:defRPr>
      </a:lvl8pPr>
      <a:lvl9pPr marL="10241558" indent="-959843" algn="l" defTabSz="3840758" rtl="0" fontAlgn="base">
        <a:spcBef>
          <a:spcPct val="20000"/>
        </a:spcBef>
        <a:spcAft>
          <a:spcPct val="0"/>
        </a:spcAft>
        <a:buChar char="»"/>
        <a:defRPr sz="8400">
          <a:solidFill>
            <a:schemeClr val="tx1"/>
          </a:solidFill>
          <a:latin typeface="+mn-lt"/>
        </a:defRPr>
      </a:lvl9pPr>
    </p:bodyStyle>
    <p:otherStyle>
      <a:defPPr>
        <a:defRPr lang="en-US"/>
      </a:defPPr>
      <a:lvl1pPr marL="0" algn="l" defTabSz="800100" rtl="0" eaLnBrk="1" latinLnBrk="0" hangingPunct="1">
        <a:defRPr sz="1575" kern="1200">
          <a:solidFill>
            <a:schemeClr val="tx1"/>
          </a:solidFill>
          <a:latin typeface="+mn-lt"/>
          <a:ea typeface="+mn-ea"/>
          <a:cs typeface="+mn-cs"/>
        </a:defRPr>
      </a:lvl1pPr>
      <a:lvl2pPr marL="400050" algn="l" defTabSz="800100" rtl="0" eaLnBrk="1" latinLnBrk="0" hangingPunct="1">
        <a:defRPr sz="1575" kern="1200">
          <a:solidFill>
            <a:schemeClr val="tx1"/>
          </a:solidFill>
          <a:latin typeface="+mn-lt"/>
          <a:ea typeface="+mn-ea"/>
          <a:cs typeface="+mn-cs"/>
        </a:defRPr>
      </a:lvl2pPr>
      <a:lvl3pPr marL="800100" algn="l" defTabSz="800100" rtl="0" eaLnBrk="1" latinLnBrk="0" hangingPunct="1">
        <a:defRPr sz="1575" kern="1200">
          <a:solidFill>
            <a:schemeClr val="tx1"/>
          </a:solidFill>
          <a:latin typeface="+mn-lt"/>
          <a:ea typeface="+mn-ea"/>
          <a:cs typeface="+mn-cs"/>
        </a:defRPr>
      </a:lvl3pPr>
      <a:lvl4pPr marL="1200150" algn="l" defTabSz="800100" rtl="0" eaLnBrk="1" latinLnBrk="0" hangingPunct="1">
        <a:defRPr sz="1575" kern="1200">
          <a:solidFill>
            <a:schemeClr val="tx1"/>
          </a:solidFill>
          <a:latin typeface="+mn-lt"/>
          <a:ea typeface="+mn-ea"/>
          <a:cs typeface="+mn-cs"/>
        </a:defRPr>
      </a:lvl4pPr>
      <a:lvl5pPr marL="1600200" algn="l" defTabSz="800100" rtl="0" eaLnBrk="1" latinLnBrk="0" hangingPunct="1">
        <a:defRPr sz="1575" kern="1200">
          <a:solidFill>
            <a:schemeClr val="tx1"/>
          </a:solidFill>
          <a:latin typeface="+mn-lt"/>
          <a:ea typeface="+mn-ea"/>
          <a:cs typeface="+mn-cs"/>
        </a:defRPr>
      </a:lvl5pPr>
      <a:lvl6pPr marL="2000250" algn="l" defTabSz="800100" rtl="0" eaLnBrk="1" latinLnBrk="0" hangingPunct="1">
        <a:defRPr sz="1575" kern="1200">
          <a:solidFill>
            <a:schemeClr val="tx1"/>
          </a:solidFill>
          <a:latin typeface="+mn-lt"/>
          <a:ea typeface="+mn-ea"/>
          <a:cs typeface="+mn-cs"/>
        </a:defRPr>
      </a:lvl6pPr>
      <a:lvl7pPr marL="2400300" algn="l" defTabSz="800100" rtl="0" eaLnBrk="1" latinLnBrk="0" hangingPunct="1">
        <a:defRPr sz="1575" kern="1200">
          <a:solidFill>
            <a:schemeClr val="tx1"/>
          </a:solidFill>
          <a:latin typeface="+mn-lt"/>
          <a:ea typeface="+mn-ea"/>
          <a:cs typeface="+mn-cs"/>
        </a:defRPr>
      </a:lvl7pPr>
      <a:lvl8pPr marL="2800350" algn="l" defTabSz="800100" rtl="0" eaLnBrk="1" latinLnBrk="0" hangingPunct="1">
        <a:defRPr sz="1575" kern="1200">
          <a:solidFill>
            <a:schemeClr val="tx1"/>
          </a:solidFill>
          <a:latin typeface="+mn-lt"/>
          <a:ea typeface="+mn-ea"/>
          <a:cs typeface="+mn-cs"/>
        </a:defRPr>
      </a:lvl8pPr>
      <a:lvl9pPr marL="3200400" algn="l" defTabSz="800100" rtl="0" eaLnBrk="1" latinLnBrk="0" hangingPunct="1">
        <a:defRPr sz="157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13" Type="http://schemas.openxmlformats.org/officeDocument/2006/relationships/image" Target="../media/image12.png"/><Relationship Id="rId18" Type="http://schemas.openxmlformats.org/officeDocument/2006/relationships/image" Target="../media/image17.png"/><Relationship Id="rId26" Type="http://schemas.microsoft.com/office/2007/relationships/hdphoto" Target="../media/hdphoto1.wdp"/><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notesSlide" Target="../notesSlides/notesSlide1.xml"/><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44000">
              <a:schemeClr val="accent5">
                <a:lumMod val="45000"/>
                <a:lumOff val="55000"/>
              </a:schemeClr>
            </a:gs>
            <a:gs pos="59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50" name="Rectangle 49"/>
          <p:cNvSpPr/>
          <p:nvPr/>
        </p:nvSpPr>
        <p:spPr bwMode="auto">
          <a:xfrm>
            <a:off x="25970770" y="29822716"/>
            <a:ext cx="11919678" cy="8042604"/>
          </a:xfrm>
          <a:prstGeom prst="rect">
            <a:avLst/>
          </a:prstGeom>
          <a:solidFill>
            <a:schemeClr val="bg1"/>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defTabSz="4389438"/>
            <a:endParaRPr lang="en-US"/>
          </a:p>
        </p:txBody>
      </p:sp>
      <p:sp>
        <p:nvSpPr>
          <p:cNvPr id="38" name="Rectangle 37"/>
          <p:cNvSpPr/>
          <p:nvPr/>
        </p:nvSpPr>
        <p:spPr bwMode="auto">
          <a:xfrm>
            <a:off x="26003251" y="6470000"/>
            <a:ext cx="11887200" cy="12627090"/>
          </a:xfrm>
          <a:prstGeom prst="rect">
            <a:avLst/>
          </a:prstGeom>
          <a:solidFill>
            <a:schemeClr val="bg1"/>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defTabSz="4389438"/>
            <a:endParaRPr lang="en-US"/>
          </a:p>
        </p:txBody>
      </p:sp>
      <p:sp>
        <p:nvSpPr>
          <p:cNvPr id="2061" name="AutoShape 13"/>
          <p:cNvSpPr>
            <a:spLocks noChangeArrowheads="1"/>
          </p:cNvSpPr>
          <p:nvPr/>
        </p:nvSpPr>
        <p:spPr bwMode="auto">
          <a:xfrm>
            <a:off x="400050" y="444500"/>
            <a:ext cx="37490401" cy="5616974"/>
          </a:xfrm>
          <a:prstGeom prst="roundRect">
            <a:avLst>
              <a:gd name="adj" fmla="val 10870"/>
            </a:avLst>
          </a:prstGeom>
          <a:solidFill>
            <a:srgbClr val="003399"/>
          </a:solidFill>
          <a:ln w="9525">
            <a:solidFill>
              <a:schemeClr val="tx1"/>
            </a:solidFill>
            <a:round/>
            <a:headEnd/>
            <a:tailEnd/>
          </a:ln>
          <a:effectLst/>
        </p:spPr>
        <p:txBody>
          <a:bodyPr wrap="none" anchor="ctr"/>
          <a:lstStyle/>
          <a:p>
            <a:pPr defTabSz="3840758"/>
            <a:endParaRPr lang="en-US" sz="7525">
              <a:solidFill>
                <a:schemeClr val="bg1"/>
              </a:solidFill>
            </a:endParaRPr>
          </a:p>
        </p:txBody>
      </p:sp>
      <p:sp>
        <p:nvSpPr>
          <p:cNvPr id="2062" name="Text Box 14"/>
          <p:cNvSpPr txBox="1">
            <a:spLocks noChangeArrowheads="1"/>
          </p:cNvSpPr>
          <p:nvPr/>
        </p:nvSpPr>
        <p:spPr bwMode="auto">
          <a:xfrm>
            <a:off x="6291995" y="1268922"/>
            <a:ext cx="25826305" cy="4072910"/>
          </a:xfrm>
          <a:prstGeom prst="rect">
            <a:avLst/>
          </a:prstGeom>
          <a:noFill/>
          <a:ln w="9525">
            <a:noFill/>
            <a:miter lim="800000"/>
            <a:headEnd/>
            <a:tailEnd/>
          </a:ln>
          <a:effectLst/>
        </p:spPr>
        <p:txBody>
          <a:bodyPr wrap="square">
            <a:spAutoFit/>
          </a:bodyPr>
          <a:lstStyle/>
          <a:p>
            <a:pPr defTabSz="3840758">
              <a:spcBef>
                <a:spcPts val="0"/>
              </a:spcBef>
              <a:spcAft>
                <a:spcPts val="3200"/>
              </a:spcAft>
            </a:pPr>
            <a:r>
              <a:rPr lang="en-US" sz="7200" b="1" dirty="0">
                <a:solidFill>
                  <a:schemeClr val="bg1"/>
                </a:solidFill>
              </a:rPr>
              <a:t>K-Means and Active Contour Approach to Detecting and Segmenting </a:t>
            </a:r>
            <a:r>
              <a:rPr lang="en-US" sz="7200" b="1" dirty="0" smtClean="0">
                <a:solidFill>
                  <a:schemeClr val="bg1"/>
                </a:solidFill>
              </a:rPr>
              <a:t>Masses </a:t>
            </a:r>
            <a:r>
              <a:rPr lang="en-US" sz="7200" b="1" dirty="0">
                <a:solidFill>
                  <a:schemeClr val="bg1"/>
                </a:solidFill>
              </a:rPr>
              <a:t>in Breast MR Images</a:t>
            </a:r>
          </a:p>
          <a:p>
            <a:pPr defTabSz="3840758">
              <a:spcAft>
                <a:spcPts val="0"/>
              </a:spcAft>
            </a:pPr>
            <a:r>
              <a:rPr lang="en-US" altLang="en-US" sz="4400" dirty="0">
                <a:solidFill>
                  <a:schemeClr val="bg1"/>
                </a:solidFill>
                <a:latin typeface="+mj-lt"/>
              </a:rPr>
              <a:t>Justin Kennedy</a:t>
            </a:r>
            <a:r>
              <a:rPr lang="en-US" altLang="en-US" sz="4400" baseline="30000" dirty="0">
                <a:solidFill>
                  <a:schemeClr val="bg1"/>
                </a:solidFill>
                <a:latin typeface="+mj-lt"/>
              </a:rPr>
              <a:t>1</a:t>
            </a:r>
            <a:r>
              <a:rPr lang="en-US" altLang="en-US" sz="4400" dirty="0">
                <a:solidFill>
                  <a:schemeClr val="bg1"/>
                </a:solidFill>
                <a:latin typeface="+mj-lt"/>
              </a:rPr>
              <a:t>, William Hsu</a:t>
            </a:r>
            <a:r>
              <a:rPr lang="en-US" altLang="en-US" sz="4400" baseline="30000" dirty="0">
                <a:solidFill>
                  <a:schemeClr val="bg1"/>
                </a:solidFill>
                <a:latin typeface="+mj-lt"/>
              </a:rPr>
              <a:t>2</a:t>
            </a:r>
            <a:endParaRPr lang="en-US" altLang="zh-CN" sz="4400" b="1" i="1" dirty="0">
              <a:solidFill>
                <a:schemeClr val="bg1"/>
              </a:solidFill>
              <a:latin typeface="+mj-lt"/>
            </a:endParaRPr>
          </a:p>
          <a:p>
            <a:pPr defTabSz="3840758">
              <a:spcAft>
                <a:spcPts val="0"/>
              </a:spcAft>
            </a:pPr>
            <a:r>
              <a:rPr lang="en-US" altLang="en-US" sz="4400" i="1" baseline="30000" dirty="0">
                <a:solidFill>
                  <a:schemeClr val="bg1"/>
                </a:solidFill>
              </a:rPr>
              <a:t>1</a:t>
            </a:r>
            <a:r>
              <a:rPr lang="en-US" altLang="en-US" sz="4400" i="1" dirty="0">
                <a:solidFill>
                  <a:schemeClr val="bg1"/>
                </a:solidFill>
              </a:rPr>
              <a:t>Applied Mathematics, </a:t>
            </a:r>
            <a:r>
              <a:rPr lang="en-US" altLang="en-US" sz="4400" i="1" baseline="30000" dirty="0">
                <a:solidFill>
                  <a:schemeClr val="bg1"/>
                </a:solidFill>
                <a:latin typeface="+mj-lt"/>
              </a:rPr>
              <a:t>2</a:t>
            </a:r>
            <a:r>
              <a:rPr lang="en-US" altLang="en-US" sz="4400" i="1" dirty="0">
                <a:solidFill>
                  <a:schemeClr val="bg1"/>
                </a:solidFill>
                <a:latin typeface="+mj-lt"/>
              </a:rPr>
              <a:t>Radiological Sciences and Bioengineering, University of California, Los Angeles</a:t>
            </a:r>
            <a:endParaRPr lang="en-US" altLang="zh-CN" sz="4400" b="1" i="1" dirty="0">
              <a:solidFill>
                <a:schemeClr val="bg1"/>
              </a:solidFill>
              <a:latin typeface="+mj-lt"/>
            </a:endParaRPr>
          </a:p>
        </p:txBody>
      </p:sp>
      <p:pic>
        <p:nvPicPr>
          <p:cNvPr id="32" name="Picture 3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4162" y="1366740"/>
            <a:ext cx="3803772" cy="3803772"/>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96179" y="1555751"/>
            <a:ext cx="3987769" cy="3288879"/>
          </a:xfrm>
          <a:prstGeom prst="rect">
            <a:avLst/>
          </a:prstGeom>
        </p:spPr>
      </p:pic>
      <p:sp>
        <p:nvSpPr>
          <p:cNvPr id="129" name="TextBox 109"/>
          <p:cNvSpPr txBox="1">
            <a:spLocks noChangeArrowheads="1"/>
          </p:cNvSpPr>
          <p:nvPr/>
        </p:nvSpPr>
        <p:spPr bwMode="auto">
          <a:xfrm>
            <a:off x="24441711" y="10022516"/>
            <a:ext cx="1462062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charset="0"/>
                <a:ea typeface="SimSun" charset="-122"/>
              </a:defRPr>
            </a:lvl1pPr>
            <a:lvl2pPr marL="742950" indent="-285750">
              <a:defRPr>
                <a:solidFill>
                  <a:schemeClr val="tx1"/>
                </a:solidFill>
                <a:latin typeface="Tahoma" charset="0"/>
                <a:ea typeface="SimSun" charset="-122"/>
              </a:defRPr>
            </a:lvl2pPr>
            <a:lvl3pPr marL="1143000" indent="-228600">
              <a:defRPr>
                <a:solidFill>
                  <a:schemeClr val="tx1"/>
                </a:solidFill>
                <a:latin typeface="Tahoma" charset="0"/>
                <a:ea typeface="SimSun" charset="-122"/>
              </a:defRPr>
            </a:lvl3pPr>
            <a:lvl4pPr marL="1600200" indent="-228600">
              <a:defRPr>
                <a:solidFill>
                  <a:schemeClr val="tx1"/>
                </a:solidFill>
                <a:latin typeface="Tahoma" charset="0"/>
                <a:ea typeface="SimSun" charset="-122"/>
              </a:defRPr>
            </a:lvl4pPr>
            <a:lvl5pPr marL="2057400" indent="-228600">
              <a:defRPr>
                <a:solidFill>
                  <a:schemeClr val="tx1"/>
                </a:solidFill>
                <a:latin typeface="Tahoma" charset="0"/>
                <a:ea typeface="SimSun" charset="-122"/>
              </a:defRPr>
            </a:lvl5pPr>
            <a:lvl6pPr marL="2514600" indent="-228600" eaLnBrk="0" fontAlgn="base" hangingPunct="0">
              <a:spcBef>
                <a:spcPct val="0"/>
              </a:spcBef>
              <a:spcAft>
                <a:spcPct val="0"/>
              </a:spcAft>
              <a:defRPr>
                <a:solidFill>
                  <a:schemeClr val="tx1"/>
                </a:solidFill>
                <a:latin typeface="Tahoma" charset="0"/>
                <a:ea typeface="SimSun" charset="-122"/>
              </a:defRPr>
            </a:lvl6pPr>
            <a:lvl7pPr marL="2971800" indent="-228600" eaLnBrk="0" fontAlgn="base" hangingPunct="0">
              <a:spcBef>
                <a:spcPct val="0"/>
              </a:spcBef>
              <a:spcAft>
                <a:spcPct val="0"/>
              </a:spcAft>
              <a:defRPr>
                <a:solidFill>
                  <a:schemeClr val="tx1"/>
                </a:solidFill>
                <a:latin typeface="Tahoma" charset="0"/>
                <a:ea typeface="SimSun" charset="-122"/>
              </a:defRPr>
            </a:lvl7pPr>
            <a:lvl8pPr marL="3429000" indent="-228600" eaLnBrk="0" fontAlgn="base" hangingPunct="0">
              <a:spcBef>
                <a:spcPct val="0"/>
              </a:spcBef>
              <a:spcAft>
                <a:spcPct val="0"/>
              </a:spcAft>
              <a:defRPr>
                <a:solidFill>
                  <a:schemeClr val="tx1"/>
                </a:solidFill>
                <a:latin typeface="Tahoma" charset="0"/>
                <a:ea typeface="SimSun" charset="-122"/>
              </a:defRPr>
            </a:lvl8pPr>
            <a:lvl9pPr marL="3886200" indent="-228600" eaLnBrk="0" fontAlgn="base" hangingPunct="0">
              <a:spcBef>
                <a:spcPct val="0"/>
              </a:spcBef>
              <a:spcAft>
                <a:spcPct val="0"/>
              </a:spcAft>
              <a:defRPr>
                <a:solidFill>
                  <a:schemeClr val="tx1"/>
                </a:solidFill>
                <a:latin typeface="Tahoma" charset="0"/>
                <a:ea typeface="SimSun" charset="-122"/>
              </a:defRPr>
            </a:lvl9pPr>
          </a:lstStyle>
          <a:p>
            <a:pPr eaLnBrk="1" hangingPunct="1"/>
            <a:r>
              <a:rPr lang="en-US" altLang="en-US" sz="2800" b="1" dirty="0">
                <a:latin typeface="+mj-lt"/>
              </a:rPr>
              <a:t>Table 1</a:t>
            </a:r>
            <a:r>
              <a:rPr lang="en-US" altLang="en-US" sz="2800" dirty="0">
                <a:latin typeface="+mj-lt"/>
              </a:rPr>
              <a:t>. Results of mass segmentations for proposed method (</a:t>
            </a:r>
            <a:r>
              <a:rPr lang="en-US" altLang="en-US" sz="2800" dirty="0" smtClean="0">
                <a:latin typeface="+mj-lt"/>
              </a:rPr>
              <a:t>n=30).</a:t>
            </a:r>
            <a:endParaRPr lang="en-US" altLang="en-US" sz="2800" dirty="0">
              <a:latin typeface="+mj-lt"/>
            </a:endParaRPr>
          </a:p>
        </p:txBody>
      </p:sp>
      <p:sp>
        <p:nvSpPr>
          <p:cNvPr id="130" name="Text Box 36"/>
          <p:cNvSpPr txBox="1">
            <a:spLocks noChangeArrowheads="1"/>
          </p:cNvSpPr>
          <p:nvPr/>
        </p:nvSpPr>
        <p:spPr bwMode="auto">
          <a:xfrm>
            <a:off x="26528165" y="30066267"/>
            <a:ext cx="10715140" cy="7810014"/>
          </a:xfrm>
          <a:prstGeom prst="rect">
            <a:avLst/>
          </a:prstGeom>
          <a:noFill/>
          <a:ln w="57150" cmpd="thinThick">
            <a:noFill/>
            <a:miter lim="800000"/>
            <a:headEnd/>
            <a:tailEnd/>
          </a:ln>
          <a:effectLst/>
        </p:spPr>
        <p:txBody>
          <a:bodyPr wrap="square" lIns="53524" tIns="26761" rIns="53524" bIns="26761">
            <a:spAutoFit/>
          </a:bodyPr>
          <a:lstStyle/>
          <a:p>
            <a:pPr algn="just">
              <a:defRPr/>
            </a:pPr>
            <a:r>
              <a:rPr lang="en-US" altLang="en-US" sz="3600" b="1" dirty="0"/>
              <a:t>Acknowledgements</a:t>
            </a:r>
            <a:r>
              <a:rPr lang="en-US" altLang="en-US" sz="3600" dirty="0"/>
              <a:t>:</a:t>
            </a:r>
          </a:p>
          <a:p>
            <a:pPr algn="just">
              <a:defRPr/>
            </a:pPr>
            <a:r>
              <a:rPr lang="en-US" altLang="en-US" sz="3200" dirty="0"/>
              <a:t>We would like to thank Dr. Stephanie Lee-Felker for providing helpful feedback on identifying characteristics of tumors and trigger time properties in MR Images.</a:t>
            </a:r>
          </a:p>
          <a:p>
            <a:pPr algn="just">
              <a:defRPr/>
            </a:pPr>
            <a:endParaRPr lang="en-US" altLang="en-US" sz="3200" b="1" dirty="0">
              <a:latin typeface="+mn-lt"/>
            </a:endParaRPr>
          </a:p>
          <a:p>
            <a:pPr algn="just">
              <a:defRPr/>
            </a:pPr>
            <a:r>
              <a:rPr lang="en-US" altLang="en-US" sz="3600" b="1" dirty="0">
                <a:latin typeface="+mn-lt"/>
              </a:rPr>
              <a:t>References</a:t>
            </a:r>
            <a:r>
              <a:rPr lang="en-US" altLang="en-US" sz="3200" dirty="0">
                <a:latin typeface="+mn-lt"/>
              </a:rPr>
              <a:t>:</a:t>
            </a:r>
          </a:p>
          <a:p>
            <a:pPr lvl="0" algn="just"/>
            <a:r>
              <a:rPr lang="en-US" altLang="en-US" sz="2400" dirty="0">
                <a:latin typeface="+mn-lt"/>
                <a:ea typeface="SimSun" panose="02010600030101010101" pitchFamily="2" charset="-122"/>
              </a:rPr>
              <a:t>[1] American Cancer Society. “Breast Cancer Survival Rates”.</a:t>
            </a:r>
          </a:p>
          <a:p>
            <a:pPr lvl="0" algn="just"/>
            <a:r>
              <a:rPr lang="en-US" altLang="en-US" sz="2400" dirty="0">
                <a:latin typeface="+mn-lt"/>
                <a:ea typeface="SimSun" panose="02010600030101010101" pitchFamily="2" charset="-122"/>
              </a:rPr>
              <a:t>https://www.cancer.org/cancer/breast-cancer/understanding-a-breast-cancer-diagnosis/breast-cancer-survival-rates.html (accessed May 2018).</a:t>
            </a:r>
          </a:p>
          <a:p>
            <a:pPr lvl="0" algn="just"/>
            <a:r>
              <a:rPr lang="en-US" altLang="en-US" sz="2400" dirty="0">
                <a:latin typeface="+mn-lt"/>
                <a:ea typeface="SimSun" panose="02010600030101010101" pitchFamily="2" charset="-122"/>
              </a:rPr>
              <a:t>[2] </a:t>
            </a:r>
            <a:r>
              <a:rPr lang="en-US" sz="2400" dirty="0"/>
              <a:t>Bloch, B. Nicolas, Jain, </a:t>
            </a:r>
            <a:r>
              <a:rPr lang="en-US" sz="2400" dirty="0" err="1"/>
              <a:t>Ashali</a:t>
            </a:r>
            <a:r>
              <a:rPr lang="en-US" sz="2400" dirty="0"/>
              <a:t>, &amp; Jaffe, C. Carl. (2015). Data From BREAST-DIAGNOSIS. The Cancer Imaging </a:t>
            </a:r>
          </a:p>
          <a:p>
            <a:pPr lvl="0" algn="just"/>
            <a:r>
              <a:rPr lang="en-US" altLang="en-US" sz="2400" dirty="0">
                <a:latin typeface="+mn-lt"/>
                <a:ea typeface="SimSun" panose="02010600030101010101" pitchFamily="2" charset="-122"/>
              </a:rPr>
              <a:t>[3] </a:t>
            </a:r>
            <a:r>
              <a:rPr lang="en-US" sz="2400" dirty="0"/>
              <a:t>Clark K, </a:t>
            </a:r>
            <a:r>
              <a:rPr lang="en-US" sz="2400" dirty="0" err="1"/>
              <a:t>Vendt</a:t>
            </a:r>
            <a:r>
              <a:rPr lang="en-US" sz="2400" dirty="0"/>
              <a:t> B, Smith K, </a:t>
            </a:r>
            <a:r>
              <a:rPr lang="en-US" sz="2400" dirty="0" err="1"/>
              <a:t>Freymann</a:t>
            </a:r>
            <a:r>
              <a:rPr lang="en-US" sz="2400" dirty="0"/>
              <a:t> J, Kirby J, Koppel P, Moore S, Phillips S, </a:t>
            </a:r>
            <a:r>
              <a:rPr lang="en-US" sz="2400" dirty="0" err="1"/>
              <a:t>Maffitt</a:t>
            </a:r>
            <a:r>
              <a:rPr lang="en-US" sz="2400" dirty="0"/>
              <a:t> D, Pringle M, </a:t>
            </a:r>
            <a:r>
              <a:rPr lang="en-US" sz="2400" dirty="0" err="1"/>
              <a:t>Tarbox</a:t>
            </a:r>
            <a:r>
              <a:rPr lang="en-US" sz="2400" dirty="0"/>
              <a:t> L, Prior F. The Cancer Imaging Archive (TCIA): Maintaining and Operating a Public Information Repository, Journal of Digital Imaging, Volume 26, Number 6, December, 2013, pp 1045-1057</a:t>
            </a:r>
          </a:p>
          <a:p>
            <a:pPr lvl="0" algn="just"/>
            <a:r>
              <a:rPr lang="en-US" altLang="en-US" sz="2400" dirty="0">
                <a:latin typeface="+mn-lt"/>
                <a:ea typeface="SimSun" panose="02010600030101010101" pitchFamily="2" charset="-122"/>
              </a:rPr>
              <a:t>[4] </a:t>
            </a:r>
            <a:r>
              <a:rPr lang="en-US" sz="2400" i="1" dirty="0"/>
              <a:t>Morphological Snakes</a:t>
            </a:r>
            <a:r>
              <a:rPr lang="en-US" sz="2400" dirty="0"/>
              <a:t>. Luis </a:t>
            </a:r>
            <a:r>
              <a:rPr lang="en-US" sz="2400" dirty="0" err="1"/>
              <a:t>Álvarez</a:t>
            </a:r>
            <a:r>
              <a:rPr lang="en-US" sz="2400" dirty="0"/>
              <a:t>, Luis </a:t>
            </a:r>
            <a:r>
              <a:rPr lang="en-US" sz="2400" dirty="0" err="1"/>
              <a:t>Baumela</a:t>
            </a:r>
            <a:r>
              <a:rPr lang="en-US" sz="2400" dirty="0"/>
              <a:t>, Pablo </a:t>
            </a:r>
            <a:r>
              <a:rPr lang="en-US" sz="2400" dirty="0" err="1"/>
              <a:t>Márquez-Neila</a:t>
            </a:r>
            <a:r>
              <a:rPr lang="en-US" sz="2400" dirty="0"/>
              <a:t>. In Proceedings of the IEEE Conference on Computer Vision and Pattern Recognition 2010 (CVPR10).</a:t>
            </a:r>
          </a:p>
        </p:txBody>
      </p:sp>
      <p:sp>
        <p:nvSpPr>
          <p:cNvPr id="34" name="Rectangle 33"/>
          <p:cNvSpPr/>
          <p:nvPr/>
        </p:nvSpPr>
        <p:spPr bwMode="auto">
          <a:xfrm>
            <a:off x="13201651" y="6442363"/>
            <a:ext cx="11887200" cy="15802549"/>
          </a:xfrm>
          <a:prstGeom prst="rect">
            <a:avLst/>
          </a:prstGeom>
          <a:solidFill>
            <a:schemeClr val="bg1"/>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defTabSz="4389438"/>
            <a:endParaRPr lang="en-US"/>
          </a:p>
        </p:txBody>
      </p:sp>
      <p:sp>
        <p:nvSpPr>
          <p:cNvPr id="40" name="Rectangle 39"/>
          <p:cNvSpPr/>
          <p:nvPr/>
        </p:nvSpPr>
        <p:spPr bwMode="auto">
          <a:xfrm>
            <a:off x="13201650" y="18063385"/>
            <a:ext cx="11887200" cy="19801935"/>
          </a:xfrm>
          <a:prstGeom prst="rect">
            <a:avLst/>
          </a:prstGeom>
          <a:solidFill>
            <a:schemeClr val="bg1"/>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defTabSz="4389438"/>
            <a:endParaRPr lang="en-US"/>
          </a:p>
        </p:txBody>
      </p:sp>
      <p:sp>
        <p:nvSpPr>
          <p:cNvPr id="44" name="Text Box 42"/>
          <p:cNvSpPr txBox="1">
            <a:spLocks noChangeArrowheads="1"/>
          </p:cNvSpPr>
          <p:nvPr/>
        </p:nvSpPr>
        <p:spPr bwMode="auto">
          <a:xfrm>
            <a:off x="26026072" y="6470001"/>
            <a:ext cx="11887200" cy="1085267"/>
          </a:xfrm>
          <a:prstGeom prst="rect">
            <a:avLst/>
          </a:prstGeom>
          <a:solidFill>
            <a:srgbClr val="003399"/>
          </a:solidFill>
          <a:ln w="9525">
            <a:noFill/>
            <a:miter lim="800000"/>
            <a:headEnd/>
            <a:tailEnd/>
          </a:ln>
          <a:effectLst/>
        </p:spPr>
        <p:txBody>
          <a:bodyPr wrap="square">
            <a:spAutoFit/>
          </a:bodyPr>
          <a:lstStyle/>
          <a:p>
            <a:pPr defTabSz="3840758">
              <a:spcBef>
                <a:spcPct val="50000"/>
              </a:spcBef>
            </a:pPr>
            <a:r>
              <a:rPr lang="en-US" sz="6300" b="1" dirty="0">
                <a:solidFill>
                  <a:schemeClr val="bg1"/>
                </a:solidFill>
              </a:rPr>
              <a:t>RESULTS</a:t>
            </a:r>
          </a:p>
        </p:txBody>
      </p:sp>
      <p:sp>
        <p:nvSpPr>
          <p:cNvPr id="2" name="Rectangle 1"/>
          <p:cNvSpPr/>
          <p:nvPr/>
        </p:nvSpPr>
        <p:spPr bwMode="auto">
          <a:xfrm>
            <a:off x="400051" y="6442364"/>
            <a:ext cx="11887200" cy="10813008"/>
          </a:xfrm>
          <a:prstGeom prst="rect">
            <a:avLst/>
          </a:prstGeom>
          <a:solidFill>
            <a:schemeClr val="bg1"/>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defTabSz="4389438"/>
            <a:endParaRPr lang="en-US"/>
          </a:p>
        </p:txBody>
      </p:sp>
      <p:sp>
        <p:nvSpPr>
          <p:cNvPr id="2090" name="Text Box 42"/>
          <p:cNvSpPr txBox="1">
            <a:spLocks noChangeArrowheads="1"/>
          </p:cNvSpPr>
          <p:nvPr/>
        </p:nvSpPr>
        <p:spPr bwMode="auto">
          <a:xfrm>
            <a:off x="400050" y="6452799"/>
            <a:ext cx="11887201" cy="1061829"/>
          </a:xfrm>
          <a:prstGeom prst="rect">
            <a:avLst/>
          </a:prstGeom>
          <a:solidFill>
            <a:srgbClr val="003399"/>
          </a:solidFill>
          <a:ln w="9525">
            <a:noFill/>
            <a:miter lim="800000"/>
            <a:headEnd/>
            <a:tailEnd/>
          </a:ln>
          <a:effectLst/>
        </p:spPr>
        <p:txBody>
          <a:bodyPr wrap="square">
            <a:spAutoFit/>
          </a:bodyPr>
          <a:lstStyle/>
          <a:p>
            <a:pPr defTabSz="3840758">
              <a:spcBef>
                <a:spcPct val="50000"/>
              </a:spcBef>
            </a:pPr>
            <a:r>
              <a:rPr lang="en-US" sz="6300" b="1" dirty="0">
                <a:solidFill>
                  <a:schemeClr val="bg1"/>
                </a:solidFill>
              </a:rPr>
              <a:t>INTRODUCTION</a:t>
            </a:r>
          </a:p>
        </p:txBody>
      </p:sp>
      <p:sp>
        <p:nvSpPr>
          <p:cNvPr id="46" name="Text Box 36"/>
          <p:cNvSpPr txBox="1">
            <a:spLocks noChangeArrowheads="1"/>
          </p:cNvSpPr>
          <p:nvPr/>
        </p:nvSpPr>
        <p:spPr bwMode="auto">
          <a:xfrm>
            <a:off x="701301" y="7648686"/>
            <a:ext cx="11282065" cy="9410452"/>
          </a:xfrm>
          <a:prstGeom prst="rect">
            <a:avLst/>
          </a:prstGeom>
          <a:noFill/>
          <a:ln w="57150" cmpd="thinThick">
            <a:noFill/>
            <a:miter lim="800000"/>
            <a:headEnd/>
            <a:tailEnd/>
          </a:ln>
          <a:effectLst/>
        </p:spPr>
        <p:txBody>
          <a:bodyPr wrap="square" lIns="53524" tIns="26761" rIns="53524" bIns="26761">
            <a:spAutoFit/>
          </a:bodyPr>
          <a:lstStyle/>
          <a:p>
            <a:pPr algn="just"/>
            <a:r>
              <a:rPr lang="en-US" sz="3200" dirty="0"/>
              <a:t>	While the five-year relative survival rate for women with stage 0 or stage I breast cancer is 100%, the survival rate of cancers caught at stage III and stage IV drops to 72% and 22%, respectively</a:t>
            </a:r>
            <a:r>
              <a:rPr lang="en-US" sz="3200" baseline="30000" dirty="0"/>
              <a:t>1</a:t>
            </a:r>
            <a:r>
              <a:rPr lang="en-US" sz="3200" dirty="0"/>
              <a:t>. Effective methods for early detection, particularly in high risk women with extremely dense breasts, can significantly improve patient outcomes. As a systematic, non-invasive approach to examining the malignancy potential of masses in magnetic resonance (MR) images, image quantification has proven to be an effective method for evaluating MR images and efficiently scaling results to multiple series and patients. </a:t>
            </a:r>
          </a:p>
          <a:p>
            <a:pPr algn="just"/>
            <a:r>
              <a:rPr lang="en-US" sz="3200" dirty="0"/>
              <a:t>	In this work, we implore the use of machine learning approaches such as k-means clustering and active contours to automatically detect and segment masses in breast MR images. To evaluate the efficacy of the algorithm, we compare the algorithm’s performance to human annotations of the same studies. Our goal is to create an effective supplemental tool for clinical decision making in regards to the evaluation of breast MR images.</a:t>
            </a:r>
          </a:p>
        </p:txBody>
      </p:sp>
      <p:sp>
        <p:nvSpPr>
          <p:cNvPr id="54" name="Text Box 36"/>
          <p:cNvSpPr txBox="1">
            <a:spLocks noChangeArrowheads="1"/>
          </p:cNvSpPr>
          <p:nvPr/>
        </p:nvSpPr>
        <p:spPr bwMode="auto">
          <a:xfrm>
            <a:off x="13875750" y="23685928"/>
            <a:ext cx="10592922" cy="1038930"/>
          </a:xfrm>
          <a:prstGeom prst="rect">
            <a:avLst/>
          </a:prstGeom>
          <a:noFill/>
          <a:ln w="57150" cmpd="thinThick">
            <a:noFill/>
            <a:miter lim="800000"/>
            <a:headEnd/>
            <a:tailEnd/>
          </a:ln>
          <a:effectLst/>
        </p:spPr>
        <p:txBody>
          <a:bodyPr wrap="square" lIns="53524" tIns="26761" rIns="53524" bIns="26761">
            <a:spAutoFit/>
          </a:bodyPr>
          <a:lstStyle/>
          <a:p>
            <a:pPr algn="just">
              <a:defRPr/>
            </a:pPr>
            <a:endParaRPr lang="en-US" altLang="en-US" sz="3200" dirty="0">
              <a:latin typeface="+mn-lt"/>
            </a:endParaRPr>
          </a:p>
          <a:p>
            <a:pPr algn="just">
              <a:defRPr/>
            </a:pPr>
            <a:endParaRPr lang="en-US" altLang="en-US" sz="3200" dirty="0">
              <a:latin typeface="+mn-lt"/>
            </a:endParaRPr>
          </a:p>
        </p:txBody>
      </p:sp>
      <p:grpSp>
        <p:nvGrpSpPr>
          <p:cNvPr id="2048" name="Group 2047"/>
          <p:cNvGrpSpPr/>
          <p:nvPr/>
        </p:nvGrpSpPr>
        <p:grpSpPr>
          <a:xfrm>
            <a:off x="367569" y="17689212"/>
            <a:ext cx="11896860" cy="8335536"/>
            <a:chOff x="400049" y="22656292"/>
            <a:chExt cx="11896860" cy="9807434"/>
          </a:xfrm>
        </p:grpSpPr>
        <p:sp>
          <p:nvSpPr>
            <p:cNvPr id="58" name="Rectangle 57"/>
            <p:cNvSpPr/>
            <p:nvPr/>
          </p:nvSpPr>
          <p:spPr bwMode="auto">
            <a:xfrm>
              <a:off x="400050" y="23435011"/>
              <a:ext cx="11887200" cy="9028715"/>
            </a:xfrm>
            <a:prstGeom prst="rect">
              <a:avLst/>
            </a:prstGeom>
            <a:solidFill>
              <a:schemeClr val="bg1"/>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defTabSz="4389438"/>
              <a:endParaRPr lang="en-US"/>
            </a:p>
          </p:txBody>
        </p:sp>
        <p:sp>
          <p:nvSpPr>
            <p:cNvPr id="36" name="Text Box 36"/>
            <p:cNvSpPr txBox="1">
              <a:spLocks noChangeArrowheads="1"/>
            </p:cNvSpPr>
            <p:nvPr/>
          </p:nvSpPr>
          <p:spPr bwMode="auto">
            <a:xfrm>
              <a:off x="676511" y="24054393"/>
              <a:ext cx="11339335" cy="8175166"/>
            </a:xfrm>
            <a:prstGeom prst="rect">
              <a:avLst/>
            </a:prstGeom>
            <a:noFill/>
            <a:ln w="57150" cmpd="thinThick">
              <a:noFill/>
              <a:miter lim="800000"/>
              <a:headEnd/>
              <a:tailEnd/>
            </a:ln>
            <a:effectLst/>
          </p:spPr>
          <p:txBody>
            <a:bodyPr wrap="square" lIns="53524" tIns="26761" rIns="53524" bIns="26761">
              <a:spAutoFit/>
            </a:bodyPr>
            <a:lstStyle/>
            <a:p>
              <a:pPr algn="just"/>
              <a:r>
                <a:rPr lang="en-US" sz="3200" dirty="0"/>
                <a:t>	The images used in this study were MR dynamic contrast enhanced (MR-DCE) images from the Cancer Imaging Archive (TCIA) dataset (n=87)</a:t>
              </a:r>
              <a:r>
                <a:rPr lang="en-US" sz="3200" baseline="30000" dirty="0"/>
                <a:t>2</a:t>
              </a:r>
              <a:r>
                <a:rPr lang="en-US" sz="3200" dirty="0"/>
                <a:t>. The cases contained high-risk </a:t>
              </a:r>
              <a:r>
                <a:rPr lang="en-US" sz="3200" dirty="0" err="1"/>
                <a:t>normals</a:t>
              </a:r>
              <a:r>
                <a:rPr lang="en-US" sz="3200" dirty="0"/>
                <a:t>, ductal carcinoma in situ (DCIS), fibroids, and lobular carcinomas acquired using 3 or more distinct MR pulse sequences on a Phillips 1.5T scanner. Specifically, the sequences labelled BLISS were processed and used for training and testing the algorithm. BLISS is an MR technique that improves fat suppression and achieves high spatial resolution of the breast. The volume of Bayer gadolinium contrast injected into the brachial vein is amount based on 10% of the patient’s weight in pounds, and the injection is 6 or 7 seconds at a rate of 3cc per second. The first dynamic sequence is started 1 minute after the injection is started.    </a:t>
              </a:r>
            </a:p>
          </p:txBody>
        </p:sp>
        <p:sp>
          <p:nvSpPr>
            <p:cNvPr id="57" name="Text Box 42"/>
            <p:cNvSpPr txBox="1">
              <a:spLocks noChangeArrowheads="1"/>
            </p:cNvSpPr>
            <p:nvPr/>
          </p:nvSpPr>
          <p:spPr bwMode="auto">
            <a:xfrm>
              <a:off x="400049" y="22656292"/>
              <a:ext cx="11896860" cy="1249328"/>
            </a:xfrm>
            <a:prstGeom prst="rect">
              <a:avLst/>
            </a:prstGeom>
            <a:solidFill>
              <a:srgbClr val="003399"/>
            </a:solidFill>
            <a:ln w="9525">
              <a:noFill/>
              <a:miter lim="800000"/>
              <a:headEnd/>
              <a:tailEnd/>
            </a:ln>
            <a:effectLst/>
          </p:spPr>
          <p:txBody>
            <a:bodyPr wrap="square">
              <a:spAutoFit/>
            </a:bodyPr>
            <a:lstStyle/>
            <a:p>
              <a:pPr defTabSz="3840758">
                <a:spcBef>
                  <a:spcPct val="50000"/>
                </a:spcBef>
              </a:pPr>
              <a:r>
                <a:rPr lang="en-US" altLang="zh-CN" sz="6300" b="1" dirty="0">
                  <a:solidFill>
                    <a:schemeClr val="bg1"/>
                  </a:solidFill>
                </a:rPr>
                <a:t>DATASET</a:t>
              </a:r>
              <a:endParaRPr lang="en-US" sz="6300" b="1" dirty="0">
                <a:solidFill>
                  <a:schemeClr val="bg1"/>
                </a:solidFill>
              </a:endParaRPr>
            </a:p>
          </p:txBody>
        </p:sp>
      </p:grpSp>
      <p:graphicFrame>
        <p:nvGraphicFramePr>
          <p:cNvPr id="11" name="Table 10"/>
          <p:cNvGraphicFramePr>
            <a:graphicFrameLocks noGrp="1"/>
          </p:cNvGraphicFramePr>
          <p:nvPr>
            <p:extLst>
              <p:ext uri="{D42A27DB-BD31-4B8C-83A1-F6EECF244321}">
                <p14:modId xmlns:p14="http://schemas.microsoft.com/office/powerpoint/2010/main" val="3435898250"/>
              </p:ext>
            </p:extLst>
          </p:nvPr>
        </p:nvGraphicFramePr>
        <p:xfrm>
          <a:off x="26528166" y="8129832"/>
          <a:ext cx="9803994" cy="1508760"/>
        </p:xfrm>
        <a:graphic>
          <a:graphicData uri="http://schemas.openxmlformats.org/drawingml/2006/table">
            <a:tbl>
              <a:tblPr firstRow="1" bandRow="1">
                <a:tableStyleId>{5C22544A-7EE6-4342-B048-85BDC9FD1C3A}</a:tableStyleId>
              </a:tblPr>
              <a:tblGrid>
                <a:gridCol w="3267998">
                  <a:extLst>
                    <a:ext uri="{9D8B030D-6E8A-4147-A177-3AD203B41FA5}">
                      <a16:colId xmlns="" xmlns:a16="http://schemas.microsoft.com/office/drawing/2014/main" val="20000"/>
                    </a:ext>
                  </a:extLst>
                </a:gridCol>
                <a:gridCol w="3267998">
                  <a:extLst>
                    <a:ext uri="{9D8B030D-6E8A-4147-A177-3AD203B41FA5}">
                      <a16:colId xmlns="" xmlns:a16="http://schemas.microsoft.com/office/drawing/2014/main" val="20001"/>
                    </a:ext>
                  </a:extLst>
                </a:gridCol>
                <a:gridCol w="3267998">
                  <a:extLst>
                    <a:ext uri="{9D8B030D-6E8A-4147-A177-3AD203B41FA5}">
                      <a16:colId xmlns="" xmlns:a16="http://schemas.microsoft.com/office/drawing/2014/main" val="20002"/>
                    </a:ext>
                  </a:extLst>
                </a:gridCol>
              </a:tblGrid>
              <a:tr h="370840">
                <a:tc>
                  <a:txBody>
                    <a:bodyPr/>
                    <a:lstStyle/>
                    <a:p>
                      <a:endParaRPr lang="en-US" sz="2700" dirty="0">
                        <a:solidFill>
                          <a:schemeClr val="accent2">
                            <a:lumMod val="75000"/>
                          </a:schemeClr>
                        </a:solidFill>
                      </a:endParaRPr>
                    </a:p>
                  </a:txBody>
                  <a:tcPr>
                    <a:solidFill>
                      <a:srgbClr val="0046D2"/>
                    </a:solidFill>
                  </a:tcPr>
                </a:tc>
                <a:tc gridSpan="2">
                  <a:txBody>
                    <a:bodyPr/>
                    <a:lstStyle/>
                    <a:p>
                      <a:pPr algn="ctr"/>
                      <a:r>
                        <a:rPr lang="en-US" sz="2700" dirty="0">
                          <a:solidFill>
                            <a:schemeClr val="bg1"/>
                          </a:solidFill>
                        </a:rPr>
                        <a:t>TCIA</a:t>
                      </a:r>
                      <a:r>
                        <a:rPr lang="en-US" sz="2700" baseline="0" dirty="0">
                          <a:solidFill>
                            <a:schemeClr val="bg1"/>
                          </a:solidFill>
                        </a:rPr>
                        <a:t> Dataset</a:t>
                      </a:r>
                      <a:endParaRPr lang="en-US" sz="2700" dirty="0">
                        <a:solidFill>
                          <a:schemeClr val="bg1"/>
                        </a:solidFill>
                      </a:endParaRPr>
                    </a:p>
                  </a:txBody>
                  <a:tcPr>
                    <a:solidFill>
                      <a:srgbClr val="0046D2"/>
                    </a:solidFill>
                  </a:tcPr>
                </a:tc>
                <a:tc hMerge="1">
                  <a:txBody>
                    <a:bodyPr/>
                    <a:lstStyle/>
                    <a:p>
                      <a:endParaRPr lang="en-US" sz="2700" dirty="0">
                        <a:solidFill>
                          <a:schemeClr val="accent2">
                            <a:lumMod val="75000"/>
                          </a:schemeClr>
                        </a:solidFill>
                      </a:endParaRPr>
                    </a:p>
                  </a:txBody>
                  <a:tcPr>
                    <a:solidFill>
                      <a:srgbClr val="0046D2"/>
                    </a:solidFill>
                  </a:tcPr>
                </a:tc>
                <a:extLst>
                  <a:ext uri="{0D108BD9-81ED-4DB2-BD59-A6C34878D82A}">
                    <a16:rowId xmlns="" xmlns:a16="http://schemas.microsoft.com/office/drawing/2014/main" val="10000"/>
                  </a:ext>
                </a:extLst>
              </a:tr>
              <a:tr h="370840">
                <a:tc>
                  <a:txBody>
                    <a:bodyPr/>
                    <a:lstStyle/>
                    <a:p>
                      <a:endParaRPr lang="en-US" sz="2700" dirty="0"/>
                    </a:p>
                  </a:txBody>
                  <a:tcPr/>
                </a:tc>
                <a:tc>
                  <a:txBody>
                    <a:bodyPr/>
                    <a:lstStyle/>
                    <a:p>
                      <a:r>
                        <a:rPr lang="en-US" sz="2700" dirty="0"/>
                        <a:t>DICE AVG</a:t>
                      </a:r>
                    </a:p>
                  </a:txBody>
                  <a:tcPr/>
                </a:tc>
                <a:tc>
                  <a:txBody>
                    <a:bodyPr/>
                    <a:lstStyle/>
                    <a:p>
                      <a:r>
                        <a:rPr lang="en-US" sz="2700" dirty="0"/>
                        <a:t>DICE STDEV</a:t>
                      </a:r>
                    </a:p>
                  </a:txBody>
                  <a:tcPr/>
                </a:tc>
                <a:extLst>
                  <a:ext uri="{0D108BD9-81ED-4DB2-BD59-A6C34878D82A}">
                    <a16:rowId xmlns="" xmlns:a16="http://schemas.microsoft.com/office/drawing/2014/main" val="10001"/>
                  </a:ext>
                </a:extLst>
              </a:tr>
              <a:tr h="370840">
                <a:tc>
                  <a:txBody>
                    <a:bodyPr/>
                    <a:lstStyle/>
                    <a:p>
                      <a:r>
                        <a:rPr lang="en-US" sz="2700" dirty="0"/>
                        <a:t>Proposed</a:t>
                      </a:r>
                    </a:p>
                  </a:txBody>
                  <a:tcPr/>
                </a:tc>
                <a:tc>
                  <a:txBody>
                    <a:bodyPr/>
                    <a:lstStyle/>
                    <a:p>
                      <a:r>
                        <a:rPr lang="en-US" sz="2700" b="1" dirty="0"/>
                        <a:t>0.91</a:t>
                      </a:r>
                    </a:p>
                  </a:txBody>
                  <a:tcPr/>
                </a:tc>
                <a:tc>
                  <a:txBody>
                    <a:bodyPr/>
                    <a:lstStyle/>
                    <a:p>
                      <a:r>
                        <a:rPr lang="en-US" sz="2700" b="1" dirty="0"/>
                        <a:t>0.05</a:t>
                      </a:r>
                    </a:p>
                  </a:txBody>
                  <a:tcPr/>
                </a:tc>
                <a:extLst>
                  <a:ext uri="{0D108BD9-81ED-4DB2-BD59-A6C34878D82A}">
                    <a16:rowId xmlns="" xmlns:a16="http://schemas.microsoft.com/office/drawing/2014/main" val="10002"/>
                  </a:ext>
                </a:extLst>
              </a:tr>
            </a:tbl>
          </a:graphicData>
        </a:graphic>
      </p:graphicFrame>
      <p:sp>
        <p:nvSpPr>
          <p:cNvPr id="53" name="Text Box 36"/>
          <p:cNvSpPr txBox="1">
            <a:spLocks noChangeArrowheads="1"/>
          </p:cNvSpPr>
          <p:nvPr/>
        </p:nvSpPr>
        <p:spPr bwMode="auto">
          <a:xfrm>
            <a:off x="26528166" y="19469422"/>
            <a:ext cx="10979521" cy="546487"/>
          </a:xfrm>
          <a:prstGeom prst="rect">
            <a:avLst/>
          </a:prstGeom>
          <a:noFill/>
          <a:ln w="57150" cmpd="thinThick">
            <a:noFill/>
            <a:miter lim="800000"/>
            <a:headEnd/>
            <a:tailEnd/>
          </a:ln>
          <a:effectLst/>
        </p:spPr>
        <p:txBody>
          <a:bodyPr wrap="square" lIns="53524" tIns="26761" rIns="53524" bIns="26761">
            <a:spAutoFit/>
          </a:bodyPr>
          <a:lstStyle/>
          <a:p>
            <a:pPr algn="l"/>
            <a:r>
              <a:rPr lang="en-US" sz="3200" dirty="0"/>
              <a:t>	</a:t>
            </a:r>
          </a:p>
        </p:txBody>
      </p:sp>
      <p:grpSp>
        <p:nvGrpSpPr>
          <p:cNvPr id="2064" name="Group 2063"/>
          <p:cNvGrpSpPr/>
          <p:nvPr/>
        </p:nvGrpSpPr>
        <p:grpSpPr>
          <a:xfrm>
            <a:off x="25970770" y="19469422"/>
            <a:ext cx="11887200" cy="10739270"/>
            <a:chOff x="26003248" y="19083446"/>
            <a:chExt cx="11887200" cy="10739270"/>
          </a:xfrm>
        </p:grpSpPr>
        <p:sp>
          <p:nvSpPr>
            <p:cNvPr id="39" name="Rectangle 38"/>
            <p:cNvSpPr/>
            <p:nvPr/>
          </p:nvSpPr>
          <p:spPr bwMode="auto">
            <a:xfrm>
              <a:off x="26003248" y="19083446"/>
              <a:ext cx="11887200" cy="9980962"/>
            </a:xfrm>
            <a:prstGeom prst="rect">
              <a:avLst/>
            </a:prstGeom>
            <a:solidFill>
              <a:schemeClr val="bg1"/>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defTabSz="4389438"/>
              <a:endParaRPr lang="en-US"/>
            </a:p>
          </p:txBody>
        </p:sp>
        <p:sp>
          <p:nvSpPr>
            <p:cNvPr id="122" name="Text Box 42"/>
            <p:cNvSpPr txBox="1">
              <a:spLocks noChangeArrowheads="1"/>
            </p:cNvSpPr>
            <p:nvPr/>
          </p:nvSpPr>
          <p:spPr bwMode="auto">
            <a:xfrm>
              <a:off x="26003248" y="19083446"/>
              <a:ext cx="11887200" cy="1085267"/>
            </a:xfrm>
            <a:prstGeom prst="rect">
              <a:avLst/>
            </a:prstGeom>
            <a:solidFill>
              <a:srgbClr val="003399"/>
            </a:solidFill>
            <a:ln w="9525">
              <a:noFill/>
              <a:miter lim="800000"/>
              <a:headEnd/>
              <a:tailEnd/>
            </a:ln>
            <a:effectLst/>
          </p:spPr>
          <p:txBody>
            <a:bodyPr wrap="square">
              <a:spAutoFit/>
            </a:bodyPr>
            <a:lstStyle/>
            <a:p>
              <a:pPr defTabSz="3840758">
                <a:spcBef>
                  <a:spcPct val="50000"/>
                </a:spcBef>
              </a:pPr>
              <a:r>
                <a:rPr lang="en-US" sz="6300" b="1" dirty="0">
                  <a:solidFill>
                    <a:schemeClr val="bg1"/>
                  </a:solidFill>
                </a:rPr>
                <a:t>DISCUSSION</a:t>
              </a:r>
            </a:p>
          </p:txBody>
        </p:sp>
        <p:sp>
          <p:nvSpPr>
            <p:cNvPr id="55" name="Text Box 36"/>
            <p:cNvSpPr txBox="1">
              <a:spLocks noChangeArrowheads="1"/>
            </p:cNvSpPr>
            <p:nvPr/>
          </p:nvSpPr>
          <p:spPr bwMode="auto">
            <a:xfrm>
              <a:off x="26528165" y="20412264"/>
              <a:ext cx="10979521" cy="9410452"/>
            </a:xfrm>
            <a:prstGeom prst="rect">
              <a:avLst/>
            </a:prstGeom>
            <a:noFill/>
            <a:ln w="57150" cmpd="thinThick">
              <a:noFill/>
              <a:miter lim="800000"/>
              <a:headEnd/>
              <a:tailEnd/>
            </a:ln>
            <a:effectLst/>
          </p:spPr>
          <p:txBody>
            <a:bodyPr wrap="square" lIns="53524" tIns="26761" rIns="53524" bIns="26761">
              <a:spAutoFit/>
            </a:bodyPr>
            <a:lstStyle/>
            <a:p>
              <a:pPr algn="just"/>
              <a:r>
                <a:rPr lang="en-US" sz="3200" dirty="0"/>
                <a:t>	The results of the segmentation comparisons showed the algorithm was effective at segmenting the breast MR masses it detected.  A current limitation of the algorithm is a difficulty in detecting smaller masses not as visible to the naked eye in the original DICOM images. </a:t>
              </a:r>
            </a:p>
            <a:p>
              <a:pPr algn="just"/>
              <a:r>
                <a:rPr lang="en-US" sz="3200" dirty="0"/>
                <a:t>	For future work, with the help of radiologists to identify more common features of tumors, the algorithm can be trained to better detect masses of smaller size, specifically in adjusting the clustering component. Furthermore, in being able to better differentiate mass tissue versus extraneous tissue such as fat through the addition of insightful features, the algorithm’s performance can be improved, particularly on masses more heavily shrouded by excess tissue.   </a:t>
              </a:r>
            </a:p>
            <a:p>
              <a:pPr algn="just"/>
              <a:r>
                <a:rPr lang="en-US" sz="3200" dirty="0"/>
                <a:t>	Additionally, quantitative features such as shape and texture can be extracted from the resulting 3-D segmentations of the algorithm to create models predicting probabilities of malignancy for the detected masses.</a:t>
              </a:r>
            </a:p>
            <a:p>
              <a:pPr algn="just"/>
              <a:endParaRPr lang="en-US" sz="3200" dirty="0"/>
            </a:p>
            <a:p>
              <a:pPr algn="just"/>
              <a:endParaRPr lang="en-US" sz="3200" dirty="0"/>
            </a:p>
          </p:txBody>
        </p:sp>
      </p:grpSp>
      <p:sp>
        <p:nvSpPr>
          <p:cNvPr id="72" name="Rectangle 71"/>
          <p:cNvSpPr/>
          <p:nvPr/>
        </p:nvSpPr>
        <p:spPr bwMode="auto">
          <a:xfrm>
            <a:off x="400050" y="26406062"/>
            <a:ext cx="11887200" cy="11459258"/>
          </a:xfrm>
          <a:prstGeom prst="rect">
            <a:avLst/>
          </a:prstGeom>
          <a:solidFill>
            <a:schemeClr val="bg1"/>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defTabSz="4389438"/>
            <a:endParaRPr lang="en-US" dirty="0"/>
          </a:p>
        </p:txBody>
      </p:sp>
      <p:sp>
        <p:nvSpPr>
          <p:cNvPr id="73" name="Text Box 42"/>
          <p:cNvSpPr txBox="1">
            <a:spLocks noChangeArrowheads="1"/>
          </p:cNvSpPr>
          <p:nvPr/>
        </p:nvSpPr>
        <p:spPr bwMode="auto">
          <a:xfrm>
            <a:off x="400049" y="26422999"/>
            <a:ext cx="11887201" cy="1061829"/>
          </a:xfrm>
          <a:prstGeom prst="rect">
            <a:avLst/>
          </a:prstGeom>
          <a:solidFill>
            <a:srgbClr val="003399"/>
          </a:solidFill>
          <a:ln w="9525">
            <a:noFill/>
            <a:miter lim="800000"/>
            <a:headEnd/>
            <a:tailEnd/>
          </a:ln>
          <a:effectLst/>
        </p:spPr>
        <p:txBody>
          <a:bodyPr wrap="square">
            <a:spAutoFit/>
          </a:bodyPr>
          <a:lstStyle/>
          <a:p>
            <a:pPr defTabSz="3840758">
              <a:spcBef>
                <a:spcPct val="50000"/>
              </a:spcBef>
            </a:pPr>
            <a:r>
              <a:rPr lang="en-US" altLang="zh-CN" sz="6300" b="1" dirty="0">
                <a:solidFill>
                  <a:schemeClr val="bg1"/>
                </a:solidFill>
              </a:rPr>
              <a:t>METHODS</a:t>
            </a:r>
            <a:endParaRPr lang="en-US" sz="6300" b="1" dirty="0">
              <a:solidFill>
                <a:schemeClr val="bg1"/>
              </a:solidFill>
            </a:endParaRPr>
          </a:p>
        </p:txBody>
      </p:sp>
      <p:sp>
        <p:nvSpPr>
          <p:cNvPr id="128" name="Text Box 36"/>
          <p:cNvSpPr txBox="1">
            <a:spLocks noChangeArrowheads="1"/>
          </p:cNvSpPr>
          <p:nvPr/>
        </p:nvSpPr>
        <p:spPr bwMode="auto">
          <a:xfrm>
            <a:off x="13657353" y="32810329"/>
            <a:ext cx="11054015" cy="4486027"/>
          </a:xfrm>
          <a:prstGeom prst="rect">
            <a:avLst/>
          </a:prstGeom>
          <a:noFill/>
          <a:ln w="57150" cmpd="thinThick">
            <a:noFill/>
            <a:miter lim="800000"/>
            <a:headEnd/>
            <a:tailEnd/>
          </a:ln>
          <a:effectLst/>
        </p:spPr>
        <p:txBody>
          <a:bodyPr wrap="square" lIns="53524" tIns="26761" rIns="53524" bIns="26761">
            <a:spAutoFit/>
          </a:bodyPr>
          <a:lstStyle/>
          <a:p>
            <a:pPr algn="just">
              <a:defRPr/>
            </a:pPr>
            <a:r>
              <a:rPr lang="en-US" altLang="en-US" sz="3200" dirty="0">
                <a:latin typeface="+mn-lt"/>
              </a:rPr>
              <a:t>	</a:t>
            </a:r>
            <a:r>
              <a:rPr lang="en-US" altLang="en-US" sz="3200" dirty="0" smtClean="0">
                <a:latin typeface="+mn-lt"/>
              </a:rPr>
              <a:t>A subset </a:t>
            </a:r>
            <a:r>
              <a:rPr lang="en-US" altLang="en-US" sz="3200" dirty="0">
                <a:latin typeface="+mn-lt"/>
              </a:rPr>
              <a:t>of </a:t>
            </a:r>
            <a:r>
              <a:rPr lang="en-US" altLang="en-US" sz="3200" dirty="0" smtClean="0">
                <a:latin typeface="+mn-lt"/>
              </a:rPr>
              <a:t>10 </a:t>
            </a:r>
            <a:r>
              <a:rPr lang="en-US" altLang="en-US" sz="3200" dirty="0">
                <a:latin typeface="+mn-lt"/>
              </a:rPr>
              <a:t>BLISS MR </a:t>
            </a:r>
            <a:r>
              <a:rPr lang="en-US" altLang="en-US" sz="3200" dirty="0" smtClean="0">
                <a:latin typeface="+mn-lt"/>
              </a:rPr>
              <a:t>sequences was used for training the algorithm. 10 patient cases were </a:t>
            </a:r>
            <a:r>
              <a:rPr lang="en-US" altLang="en-US" sz="3200" dirty="0">
                <a:latin typeface="+mn-lt"/>
              </a:rPr>
              <a:t>randomly selected from the TCIA dataset for </a:t>
            </a:r>
            <a:r>
              <a:rPr lang="en-US" altLang="en-US" sz="3200" dirty="0" smtClean="0">
                <a:latin typeface="+mn-lt"/>
              </a:rPr>
              <a:t>testing. The </a:t>
            </a:r>
            <a:r>
              <a:rPr lang="en-US" altLang="en-US" sz="3200" dirty="0">
                <a:latin typeface="+mn-lt"/>
              </a:rPr>
              <a:t>algorithm’s accuracy was determined through comparison with manual </a:t>
            </a:r>
            <a:r>
              <a:rPr lang="en-US" altLang="en-US" sz="3200" dirty="0" smtClean="0">
                <a:latin typeface="+mn-lt"/>
              </a:rPr>
              <a:t>segmentations of 30 slices </a:t>
            </a:r>
            <a:r>
              <a:rPr lang="en-US" altLang="en-US" sz="3200" dirty="0">
                <a:latin typeface="+mn-lt"/>
              </a:rPr>
              <a:t>using the Sorensen-Dice Coefficient, a statistic commonly used to measure the similarity between binary data sets. </a:t>
            </a:r>
          </a:p>
          <a:p>
            <a:pPr algn="just">
              <a:defRPr/>
            </a:pPr>
            <a:endParaRPr lang="en-US" altLang="en-US" sz="3200" dirty="0">
              <a:latin typeface="+mn-lt"/>
            </a:endParaRPr>
          </a:p>
          <a:p>
            <a:pPr algn="just">
              <a:defRPr/>
            </a:pPr>
            <a:endParaRPr lang="en-US" altLang="en-US" sz="3200" dirty="0">
              <a:latin typeface="+mn-lt"/>
            </a:endParaRPr>
          </a:p>
        </p:txBody>
      </p:sp>
      <p:pic>
        <p:nvPicPr>
          <p:cNvPr id="2050" name="Picture 204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612102" y="10893032"/>
            <a:ext cx="3200400" cy="3200400"/>
          </a:xfrm>
          <a:prstGeom prst="rect">
            <a:avLst/>
          </a:prstGeom>
        </p:spPr>
      </p:pic>
      <p:sp>
        <p:nvSpPr>
          <p:cNvPr id="2051" name="Oval 2050"/>
          <p:cNvSpPr/>
          <p:nvPr/>
        </p:nvSpPr>
        <p:spPr bwMode="auto">
          <a:xfrm>
            <a:off x="28833121" y="12105840"/>
            <a:ext cx="113015" cy="143314"/>
          </a:xfrm>
          <a:prstGeom prst="ellipse">
            <a:avLst/>
          </a:prstGeom>
          <a:noFill/>
          <a:ln w="158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a:ln>
                <a:noFill/>
              </a:ln>
              <a:solidFill>
                <a:schemeClr val="tx1"/>
              </a:solidFill>
              <a:effectLst/>
              <a:latin typeface="Arial" charset="0"/>
            </a:endParaRPr>
          </a:p>
        </p:txBody>
      </p:sp>
      <p:pic>
        <p:nvPicPr>
          <p:cNvPr id="2052" name="Picture 205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612102" y="15000576"/>
            <a:ext cx="3200400" cy="3200400"/>
          </a:xfrm>
          <a:prstGeom prst="rect">
            <a:avLst/>
          </a:prstGeom>
        </p:spPr>
      </p:pic>
      <p:pic>
        <p:nvPicPr>
          <p:cNvPr id="2055" name="Picture 205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0559626" y="15000576"/>
            <a:ext cx="3203253" cy="3200400"/>
          </a:xfrm>
          <a:prstGeom prst="rect">
            <a:avLst/>
          </a:prstGeom>
          <a:ln>
            <a:solidFill>
              <a:schemeClr val="tx2"/>
            </a:solidFill>
          </a:ln>
        </p:spPr>
      </p:pic>
      <p:sp>
        <p:nvSpPr>
          <p:cNvPr id="83" name="TextBox 109"/>
          <p:cNvSpPr txBox="1">
            <a:spLocks noChangeArrowheads="1"/>
          </p:cNvSpPr>
          <p:nvPr/>
        </p:nvSpPr>
        <p:spPr bwMode="auto">
          <a:xfrm>
            <a:off x="34118138" y="14954842"/>
            <a:ext cx="3357069"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charset="0"/>
                <a:ea typeface="SimSun" charset="-122"/>
              </a:defRPr>
            </a:lvl1pPr>
            <a:lvl2pPr marL="742950" indent="-285750">
              <a:defRPr>
                <a:solidFill>
                  <a:schemeClr val="tx1"/>
                </a:solidFill>
                <a:latin typeface="Tahoma" charset="0"/>
                <a:ea typeface="SimSun" charset="-122"/>
              </a:defRPr>
            </a:lvl2pPr>
            <a:lvl3pPr marL="1143000" indent="-228600">
              <a:defRPr>
                <a:solidFill>
                  <a:schemeClr val="tx1"/>
                </a:solidFill>
                <a:latin typeface="Tahoma" charset="0"/>
                <a:ea typeface="SimSun" charset="-122"/>
              </a:defRPr>
            </a:lvl3pPr>
            <a:lvl4pPr marL="1600200" indent="-228600">
              <a:defRPr>
                <a:solidFill>
                  <a:schemeClr val="tx1"/>
                </a:solidFill>
                <a:latin typeface="Tahoma" charset="0"/>
                <a:ea typeface="SimSun" charset="-122"/>
              </a:defRPr>
            </a:lvl4pPr>
            <a:lvl5pPr marL="2057400" indent="-228600">
              <a:defRPr>
                <a:solidFill>
                  <a:schemeClr val="tx1"/>
                </a:solidFill>
                <a:latin typeface="Tahoma" charset="0"/>
                <a:ea typeface="SimSun" charset="-122"/>
              </a:defRPr>
            </a:lvl5pPr>
            <a:lvl6pPr marL="2514600" indent="-228600" eaLnBrk="0" fontAlgn="base" hangingPunct="0">
              <a:spcBef>
                <a:spcPct val="0"/>
              </a:spcBef>
              <a:spcAft>
                <a:spcPct val="0"/>
              </a:spcAft>
              <a:defRPr>
                <a:solidFill>
                  <a:schemeClr val="tx1"/>
                </a:solidFill>
                <a:latin typeface="Tahoma" charset="0"/>
                <a:ea typeface="SimSun" charset="-122"/>
              </a:defRPr>
            </a:lvl6pPr>
            <a:lvl7pPr marL="2971800" indent="-228600" eaLnBrk="0" fontAlgn="base" hangingPunct="0">
              <a:spcBef>
                <a:spcPct val="0"/>
              </a:spcBef>
              <a:spcAft>
                <a:spcPct val="0"/>
              </a:spcAft>
              <a:defRPr>
                <a:solidFill>
                  <a:schemeClr val="tx1"/>
                </a:solidFill>
                <a:latin typeface="Tahoma" charset="0"/>
                <a:ea typeface="SimSun" charset="-122"/>
              </a:defRPr>
            </a:lvl7pPr>
            <a:lvl8pPr marL="3429000" indent="-228600" eaLnBrk="0" fontAlgn="base" hangingPunct="0">
              <a:spcBef>
                <a:spcPct val="0"/>
              </a:spcBef>
              <a:spcAft>
                <a:spcPct val="0"/>
              </a:spcAft>
              <a:defRPr>
                <a:solidFill>
                  <a:schemeClr val="tx1"/>
                </a:solidFill>
                <a:latin typeface="Tahoma" charset="0"/>
                <a:ea typeface="SimSun" charset="-122"/>
              </a:defRPr>
            </a:lvl8pPr>
            <a:lvl9pPr marL="3886200" indent="-228600" eaLnBrk="0" fontAlgn="base" hangingPunct="0">
              <a:spcBef>
                <a:spcPct val="0"/>
              </a:spcBef>
              <a:spcAft>
                <a:spcPct val="0"/>
              </a:spcAft>
              <a:defRPr>
                <a:solidFill>
                  <a:schemeClr val="tx1"/>
                </a:solidFill>
                <a:latin typeface="Tahoma" charset="0"/>
                <a:ea typeface="SimSun" charset="-122"/>
              </a:defRPr>
            </a:lvl9pPr>
          </a:lstStyle>
          <a:p>
            <a:pPr algn="l" eaLnBrk="1" hangingPunct="1"/>
            <a:r>
              <a:rPr lang="en-US" altLang="en-US" sz="2800" b="1" dirty="0">
                <a:latin typeface="+mn-lt"/>
              </a:rPr>
              <a:t>Figure </a:t>
            </a:r>
            <a:r>
              <a:rPr lang="en-US" altLang="en-US" sz="2800" b="1" dirty="0" smtClean="0">
                <a:latin typeface="+mn-lt"/>
              </a:rPr>
              <a:t>8</a:t>
            </a:r>
            <a:r>
              <a:rPr lang="en-US" altLang="en-US" sz="2800" dirty="0" smtClean="0">
                <a:latin typeface="+mn-lt"/>
              </a:rPr>
              <a:t>. Example of a DICOM image slice where the contained mass was detected and segmented by the algorithm.</a:t>
            </a:r>
            <a:endParaRPr lang="en-US" altLang="en-US" sz="2800" dirty="0">
              <a:latin typeface="+mn-lt"/>
            </a:endParaRPr>
          </a:p>
        </p:txBody>
      </p:sp>
      <p:sp>
        <p:nvSpPr>
          <p:cNvPr id="92" name="Text Box 36"/>
          <p:cNvSpPr txBox="1">
            <a:spLocks noChangeArrowheads="1"/>
          </p:cNvSpPr>
          <p:nvPr/>
        </p:nvSpPr>
        <p:spPr bwMode="auto">
          <a:xfrm>
            <a:off x="642624" y="27675492"/>
            <a:ext cx="10592922" cy="608042"/>
          </a:xfrm>
          <a:prstGeom prst="rect">
            <a:avLst/>
          </a:prstGeom>
          <a:noFill/>
          <a:ln w="57150" cmpd="thinThick">
            <a:noFill/>
            <a:miter lim="800000"/>
            <a:headEnd/>
            <a:tailEnd/>
          </a:ln>
          <a:effectLst/>
        </p:spPr>
        <p:txBody>
          <a:bodyPr wrap="square" lIns="53524" tIns="26761" rIns="53524" bIns="26761">
            <a:spAutoFit/>
          </a:bodyPr>
          <a:lstStyle/>
          <a:p>
            <a:pPr algn="just">
              <a:defRPr/>
            </a:pPr>
            <a:r>
              <a:rPr lang="en-US" altLang="en-US" sz="3600" b="1" dirty="0">
                <a:latin typeface="+mn-lt"/>
              </a:rPr>
              <a:t>Data</a:t>
            </a:r>
          </a:p>
        </p:txBody>
      </p:sp>
      <p:grpSp>
        <p:nvGrpSpPr>
          <p:cNvPr id="14" name="Group 13"/>
          <p:cNvGrpSpPr/>
          <p:nvPr/>
        </p:nvGrpSpPr>
        <p:grpSpPr>
          <a:xfrm>
            <a:off x="670336" y="33896998"/>
            <a:ext cx="10592922" cy="3685219"/>
            <a:chOff x="13541658" y="7206906"/>
            <a:chExt cx="10592922" cy="3685219"/>
          </a:xfrm>
        </p:grpSpPr>
        <p:sp>
          <p:nvSpPr>
            <p:cNvPr id="93" name="Text Box 36"/>
            <p:cNvSpPr txBox="1">
              <a:spLocks noChangeArrowheads="1"/>
            </p:cNvSpPr>
            <p:nvPr/>
          </p:nvSpPr>
          <p:spPr bwMode="auto">
            <a:xfrm>
              <a:off x="13541658" y="7206906"/>
              <a:ext cx="10592922" cy="608042"/>
            </a:xfrm>
            <a:prstGeom prst="rect">
              <a:avLst/>
            </a:prstGeom>
            <a:noFill/>
            <a:ln w="57150" cmpd="thinThick">
              <a:noFill/>
              <a:miter lim="800000"/>
              <a:headEnd/>
              <a:tailEnd/>
            </a:ln>
            <a:effectLst/>
          </p:spPr>
          <p:txBody>
            <a:bodyPr wrap="square" lIns="53524" tIns="26761" rIns="53524" bIns="26761">
              <a:spAutoFit/>
            </a:bodyPr>
            <a:lstStyle/>
            <a:p>
              <a:pPr algn="just">
                <a:defRPr/>
              </a:pPr>
              <a:r>
                <a:rPr lang="en-US" altLang="en-US" sz="3600" b="1" dirty="0">
                  <a:latin typeface="+mn-lt"/>
                </a:rPr>
                <a:t>Maximum Intensity Projection (MIP)</a:t>
              </a:r>
            </a:p>
          </p:txBody>
        </p:sp>
        <p:pic>
          <p:nvPicPr>
            <p:cNvPr id="2067" name="Picture 206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665467" y="8123532"/>
              <a:ext cx="7097045" cy="1909718"/>
            </a:xfrm>
            <a:prstGeom prst="rect">
              <a:avLst/>
            </a:prstGeom>
          </p:spPr>
        </p:pic>
        <p:sp>
          <p:nvSpPr>
            <p:cNvPr id="102" name="TextBox 109"/>
            <p:cNvSpPr txBox="1">
              <a:spLocks noChangeArrowheads="1"/>
            </p:cNvSpPr>
            <p:nvPr/>
          </p:nvSpPr>
          <p:spPr bwMode="auto">
            <a:xfrm>
              <a:off x="14051334" y="9938018"/>
              <a:ext cx="10055534"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charset="0"/>
                  <a:ea typeface="SimSun" charset="-122"/>
                </a:defRPr>
              </a:lvl1pPr>
              <a:lvl2pPr marL="742950" indent="-285750">
                <a:defRPr>
                  <a:solidFill>
                    <a:schemeClr val="tx1"/>
                  </a:solidFill>
                  <a:latin typeface="Tahoma" charset="0"/>
                  <a:ea typeface="SimSun" charset="-122"/>
                </a:defRPr>
              </a:lvl2pPr>
              <a:lvl3pPr marL="1143000" indent="-228600">
                <a:defRPr>
                  <a:solidFill>
                    <a:schemeClr val="tx1"/>
                  </a:solidFill>
                  <a:latin typeface="Tahoma" charset="0"/>
                  <a:ea typeface="SimSun" charset="-122"/>
                </a:defRPr>
              </a:lvl3pPr>
              <a:lvl4pPr marL="1600200" indent="-228600">
                <a:defRPr>
                  <a:solidFill>
                    <a:schemeClr val="tx1"/>
                  </a:solidFill>
                  <a:latin typeface="Tahoma" charset="0"/>
                  <a:ea typeface="SimSun" charset="-122"/>
                </a:defRPr>
              </a:lvl4pPr>
              <a:lvl5pPr marL="2057400" indent="-228600">
                <a:defRPr>
                  <a:solidFill>
                    <a:schemeClr val="tx1"/>
                  </a:solidFill>
                  <a:latin typeface="Tahoma" charset="0"/>
                  <a:ea typeface="SimSun" charset="-122"/>
                </a:defRPr>
              </a:lvl5pPr>
              <a:lvl6pPr marL="2514600" indent="-228600" eaLnBrk="0" fontAlgn="base" hangingPunct="0">
                <a:spcBef>
                  <a:spcPct val="0"/>
                </a:spcBef>
                <a:spcAft>
                  <a:spcPct val="0"/>
                </a:spcAft>
                <a:defRPr>
                  <a:solidFill>
                    <a:schemeClr val="tx1"/>
                  </a:solidFill>
                  <a:latin typeface="Tahoma" charset="0"/>
                  <a:ea typeface="SimSun" charset="-122"/>
                </a:defRPr>
              </a:lvl6pPr>
              <a:lvl7pPr marL="2971800" indent="-228600" eaLnBrk="0" fontAlgn="base" hangingPunct="0">
                <a:spcBef>
                  <a:spcPct val="0"/>
                </a:spcBef>
                <a:spcAft>
                  <a:spcPct val="0"/>
                </a:spcAft>
                <a:defRPr>
                  <a:solidFill>
                    <a:schemeClr val="tx1"/>
                  </a:solidFill>
                  <a:latin typeface="Tahoma" charset="0"/>
                  <a:ea typeface="SimSun" charset="-122"/>
                </a:defRPr>
              </a:lvl7pPr>
              <a:lvl8pPr marL="3429000" indent="-228600" eaLnBrk="0" fontAlgn="base" hangingPunct="0">
                <a:spcBef>
                  <a:spcPct val="0"/>
                </a:spcBef>
                <a:spcAft>
                  <a:spcPct val="0"/>
                </a:spcAft>
                <a:defRPr>
                  <a:solidFill>
                    <a:schemeClr val="tx1"/>
                  </a:solidFill>
                  <a:latin typeface="Tahoma" charset="0"/>
                  <a:ea typeface="SimSun" charset="-122"/>
                </a:defRPr>
              </a:lvl8pPr>
              <a:lvl9pPr marL="3886200" indent="-228600" eaLnBrk="0" fontAlgn="base" hangingPunct="0">
                <a:spcBef>
                  <a:spcPct val="0"/>
                </a:spcBef>
                <a:spcAft>
                  <a:spcPct val="0"/>
                </a:spcAft>
                <a:defRPr>
                  <a:solidFill>
                    <a:schemeClr val="tx1"/>
                  </a:solidFill>
                  <a:latin typeface="Tahoma" charset="0"/>
                  <a:ea typeface="SimSun" charset="-122"/>
                </a:defRPr>
              </a:lvl9pPr>
            </a:lstStyle>
            <a:p>
              <a:pPr algn="just" eaLnBrk="1" hangingPunct="1"/>
              <a:r>
                <a:rPr lang="en-US" altLang="en-US" sz="2800" b="1" dirty="0">
                  <a:latin typeface="+mn-lt"/>
                </a:rPr>
                <a:t>Figure 2. </a:t>
              </a:r>
              <a:r>
                <a:rPr lang="en-US" altLang="en-US" sz="2800" dirty="0">
                  <a:latin typeface="+mn-lt"/>
                </a:rPr>
                <a:t>The MIP projects the highest pixel values from each vertical ray of the 3-D image set to one 2-D image. </a:t>
              </a:r>
            </a:p>
          </p:txBody>
        </p:sp>
      </p:grpSp>
      <p:pic>
        <p:nvPicPr>
          <p:cNvPr id="2097" name="Picture 2096"/>
          <p:cNvPicPr>
            <a:picLocks noChangeAspect="1"/>
          </p:cNvPicPr>
          <p:nvPr/>
        </p:nvPicPr>
        <p:blipFill>
          <a:blip r:embed="rId9"/>
          <a:stretch>
            <a:fillRect/>
          </a:stretch>
        </p:blipFill>
        <p:spPr>
          <a:xfrm>
            <a:off x="14127866" y="36406901"/>
            <a:ext cx="3300889" cy="1175316"/>
          </a:xfrm>
          <a:prstGeom prst="rect">
            <a:avLst/>
          </a:prstGeom>
        </p:spPr>
      </p:pic>
      <p:sp>
        <p:nvSpPr>
          <p:cNvPr id="2098" name="TextBox 2097"/>
          <p:cNvSpPr txBox="1"/>
          <p:nvPr/>
        </p:nvSpPr>
        <p:spPr>
          <a:xfrm>
            <a:off x="17447285" y="36519307"/>
            <a:ext cx="6934532" cy="1077218"/>
          </a:xfrm>
          <a:prstGeom prst="rect">
            <a:avLst/>
          </a:prstGeom>
          <a:noFill/>
        </p:spPr>
        <p:txBody>
          <a:bodyPr wrap="square" rtlCol="0">
            <a:spAutoFit/>
          </a:bodyPr>
          <a:lstStyle/>
          <a:p>
            <a:pPr algn="l"/>
            <a:r>
              <a:rPr lang="en-US" sz="3200" dirty="0"/>
              <a:t>,where X and Y are the elements of          	each set.</a:t>
            </a:r>
          </a:p>
        </p:txBody>
      </p:sp>
      <p:sp>
        <p:nvSpPr>
          <p:cNvPr id="132" name="TextBox 109"/>
          <p:cNvSpPr txBox="1">
            <a:spLocks noChangeArrowheads="1"/>
          </p:cNvSpPr>
          <p:nvPr/>
        </p:nvSpPr>
        <p:spPr bwMode="auto">
          <a:xfrm>
            <a:off x="26768388" y="18224559"/>
            <a:ext cx="287799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charset="0"/>
                <a:ea typeface="SimSun" charset="-122"/>
              </a:defRPr>
            </a:lvl1pPr>
            <a:lvl2pPr marL="742950" indent="-285750">
              <a:defRPr>
                <a:solidFill>
                  <a:schemeClr val="tx1"/>
                </a:solidFill>
                <a:latin typeface="Tahoma" charset="0"/>
                <a:ea typeface="SimSun" charset="-122"/>
              </a:defRPr>
            </a:lvl2pPr>
            <a:lvl3pPr marL="1143000" indent="-228600">
              <a:defRPr>
                <a:solidFill>
                  <a:schemeClr val="tx1"/>
                </a:solidFill>
                <a:latin typeface="Tahoma" charset="0"/>
                <a:ea typeface="SimSun" charset="-122"/>
              </a:defRPr>
            </a:lvl3pPr>
            <a:lvl4pPr marL="1600200" indent="-228600">
              <a:defRPr>
                <a:solidFill>
                  <a:schemeClr val="tx1"/>
                </a:solidFill>
                <a:latin typeface="Tahoma" charset="0"/>
                <a:ea typeface="SimSun" charset="-122"/>
              </a:defRPr>
            </a:lvl4pPr>
            <a:lvl5pPr marL="2057400" indent="-228600">
              <a:defRPr>
                <a:solidFill>
                  <a:schemeClr val="tx1"/>
                </a:solidFill>
                <a:latin typeface="Tahoma" charset="0"/>
                <a:ea typeface="SimSun" charset="-122"/>
              </a:defRPr>
            </a:lvl5pPr>
            <a:lvl6pPr marL="2514600" indent="-228600" eaLnBrk="0" fontAlgn="base" hangingPunct="0">
              <a:spcBef>
                <a:spcPct val="0"/>
              </a:spcBef>
              <a:spcAft>
                <a:spcPct val="0"/>
              </a:spcAft>
              <a:defRPr>
                <a:solidFill>
                  <a:schemeClr val="tx1"/>
                </a:solidFill>
                <a:latin typeface="Tahoma" charset="0"/>
                <a:ea typeface="SimSun" charset="-122"/>
              </a:defRPr>
            </a:lvl6pPr>
            <a:lvl7pPr marL="2971800" indent="-228600" eaLnBrk="0" fontAlgn="base" hangingPunct="0">
              <a:spcBef>
                <a:spcPct val="0"/>
              </a:spcBef>
              <a:spcAft>
                <a:spcPct val="0"/>
              </a:spcAft>
              <a:defRPr>
                <a:solidFill>
                  <a:schemeClr val="tx1"/>
                </a:solidFill>
                <a:latin typeface="Tahoma" charset="0"/>
                <a:ea typeface="SimSun" charset="-122"/>
              </a:defRPr>
            </a:lvl7pPr>
            <a:lvl8pPr marL="3429000" indent="-228600" eaLnBrk="0" fontAlgn="base" hangingPunct="0">
              <a:spcBef>
                <a:spcPct val="0"/>
              </a:spcBef>
              <a:spcAft>
                <a:spcPct val="0"/>
              </a:spcAft>
              <a:defRPr>
                <a:solidFill>
                  <a:schemeClr val="tx1"/>
                </a:solidFill>
                <a:latin typeface="Tahoma" charset="0"/>
                <a:ea typeface="SimSun" charset="-122"/>
              </a:defRPr>
            </a:lvl8pPr>
            <a:lvl9pPr marL="3886200" indent="-228600" eaLnBrk="0" fontAlgn="base" hangingPunct="0">
              <a:spcBef>
                <a:spcPct val="0"/>
              </a:spcBef>
              <a:spcAft>
                <a:spcPct val="0"/>
              </a:spcAft>
              <a:defRPr>
                <a:solidFill>
                  <a:schemeClr val="tx1"/>
                </a:solidFill>
                <a:latin typeface="Tahoma" charset="0"/>
                <a:ea typeface="SimSun" charset="-122"/>
              </a:defRPr>
            </a:lvl9pPr>
          </a:lstStyle>
          <a:p>
            <a:pPr eaLnBrk="1" hangingPunct="1"/>
            <a:r>
              <a:rPr lang="en-US" altLang="en-US" sz="2800" b="1" dirty="0">
                <a:latin typeface="+mn-lt"/>
              </a:rPr>
              <a:t>(a)</a:t>
            </a:r>
            <a:endParaRPr lang="en-US" altLang="en-US" sz="2800" dirty="0">
              <a:latin typeface="+mn-lt"/>
            </a:endParaRPr>
          </a:p>
        </p:txBody>
      </p:sp>
      <p:sp>
        <p:nvSpPr>
          <p:cNvPr id="133" name="TextBox 109"/>
          <p:cNvSpPr txBox="1">
            <a:spLocks noChangeArrowheads="1"/>
          </p:cNvSpPr>
          <p:nvPr/>
        </p:nvSpPr>
        <p:spPr bwMode="auto">
          <a:xfrm>
            <a:off x="30722256" y="18228343"/>
            <a:ext cx="287799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charset="0"/>
                <a:ea typeface="SimSun" charset="-122"/>
              </a:defRPr>
            </a:lvl1pPr>
            <a:lvl2pPr marL="742950" indent="-285750">
              <a:defRPr>
                <a:solidFill>
                  <a:schemeClr val="tx1"/>
                </a:solidFill>
                <a:latin typeface="Tahoma" charset="0"/>
                <a:ea typeface="SimSun" charset="-122"/>
              </a:defRPr>
            </a:lvl2pPr>
            <a:lvl3pPr marL="1143000" indent="-228600">
              <a:defRPr>
                <a:solidFill>
                  <a:schemeClr val="tx1"/>
                </a:solidFill>
                <a:latin typeface="Tahoma" charset="0"/>
                <a:ea typeface="SimSun" charset="-122"/>
              </a:defRPr>
            </a:lvl3pPr>
            <a:lvl4pPr marL="1600200" indent="-228600">
              <a:defRPr>
                <a:solidFill>
                  <a:schemeClr val="tx1"/>
                </a:solidFill>
                <a:latin typeface="Tahoma" charset="0"/>
                <a:ea typeface="SimSun" charset="-122"/>
              </a:defRPr>
            </a:lvl4pPr>
            <a:lvl5pPr marL="2057400" indent="-228600">
              <a:defRPr>
                <a:solidFill>
                  <a:schemeClr val="tx1"/>
                </a:solidFill>
                <a:latin typeface="Tahoma" charset="0"/>
                <a:ea typeface="SimSun" charset="-122"/>
              </a:defRPr>
            </a:lvl5pPr>
            <a:lvl6pPr marL="2514600" indent="-228600" eaLnBrk="0" fontAlgn="base" hangingPunct="0">
              <a:spcBef>
                <a:spcPct val="0"/>
              </a:spcBef>
              <a:spcAft>
                <a:spcPct val="0"/>
              </a:spcAft>
              <a:defRPr>
                <a:solidFill>
                  <a:schemeClr val="tx1"/>
                </a:solidFill>
                <a:latin typeface="Tahoma" charset="0"/>
                <a:ea typeface="SimSun" charset="-122"/>
              </a:defRPr>
            </a:lvl6pPr>
            <a:lvl7pPr marL="2971800" indent="-228600" eaLnBrk="0" fontAlgn="base" hangingPunct="0">
              <a:spcBef>
                <a:spcPct val="0"/>
              </a:spcBef>
              <a:spcAft>
                <a:spcPct val="0"/>
              </a:spcAft>
              <a:defRPr>
                <a:solidFill>
                  <a:schemeClr val="tx1"/>
                </a:solidFill>
                <a:latin typeface="Tahoma" charset="0"/>
                <a:ea typeface="SimSun" charset="-122"/>
              </a:defRPr>
            </a:lvl7pPr>
            <a:lvl8pPr marL="3429000" indent="-228600" eaLnBrk="0" fontAlgn="base" hangingPunct="0">
              <a:spcBef>
                <a:spcPct val="0"/>
              </a:spcBef>
              <a:spcAft>
                <a:spcPct val="0"/>
              </a:spcAft>
              <a:defRPr>
                <a:solidFill>
                  <a:schemeClr val="tx1"/>
                </a:solidFill>
                <a:latin typeface="Tahoma" charset="0"/>
                <a:ea typeface="SimSun" charset="-122"/>
              </a:defRPr>
            </a:lvl8pPr>
            <a:lvl9pPr marL="3886200" indent="-228600" eaLnBrk="0" fontAlgn="base" hangingPunct="0">
              <a:spcBef>
                <a:spcPct val="0"/>
              </a:spcBef>
              <a:spcAft>
                <a:spcPct val="0"/>
              </a:spcAft>
              <a:defRPr>
                <a:solidFill>
                  <a:schemeClr val="tx1"/>
                </a:solidFill>
                <a:latin typeface="Tahoma" charset="0"/>
                <a:ea typeface="SimSun" charset="-122"/>
              </a:defRPr>
            </a:lvl9pPr>
          </a:lstStyle>
          <a:p>
            <a:pPr eaLnBrk="1" hangingPunct="1"/>
            <a:r>
              <a:rPr lang="en-US" altLang="en-US" sz="2800" b="1" dirty="0">
                <a:latin typeface="+mn-lt"/>
              </a:rPr>
              <a:t>(b)</a:t>
            </a:r>
          </a:p>
        </p:txBody>
      </p:sp>
      <p:sp>
        <p:nvSpPr>
          <p:cNvPr id="135" name="TextBox 109"/>
          <p:cNvSpPr txBox="1">
            <a:spLocks noChangeArrowheads="1"/>
          </p:cNvSpPr>
          <p:nvPr/>
        </p:nvSpPr>
        <p:spPr bwMode="auto">
          <a:xfrm>
            <a:off x="34148130" y="10954262"/>
            <a:ext cx="3357069"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charset="0"/>
                <a:ea typeface="SimSun" charset="-122"/>
              </a:defRPr>
            </a:lvl1pPr>
            <a:lvl2pPr marL="742950" indent="-285750">
              <a:defRPr>
                <a:solidFill>
                  <a:schemeClr val="tx1"/>
                </a:solidFill>
                <a:latin typeface="Tahoma" charset="0"/>
                <a:ea typeface="SimSun" charset="-122"/>
              </a:defRPr>
            </a:lvl2pPr>
            <a:lvl3pPr marL="1143000" indent="-228600">
              <a:defRPr>
                <a:solidFill>
                  <a:schemeClr val="tx1"/>
                </a:solidFill>
                <a:latin typeface="Tahoma" charset="0"/>
                <a:ea typeface="SimSun" charset="-122"/>
              </a:defRPr>
            </a:lvl3pPr>
            <a:lvl4pPr marL="1600200" indent="-228600">
              <a:defRPr>
                <a:solidFill>
                  <a:schemeClr val="tx1"/>
                </a:solidFill>
                <a:latin typeface="Tahoma" charset="0"/>
                <a:ea typeface="SimSun" charset="-122"/>
              </a:defRPr>
            </a:lvl4pPr>
            <a:lvl5pPr marL="2057400" indent="-228600">
              <a:defRPr>
                <a:solidFill>
                  <a:schemeClr val="tx1"/>
                </a:solidFill>
                <a:latin typeface="Tahoma" charset="0"/>
                <a:ea typeface="SimSun" charset="-122"/>
              </a:defRPr>
            </a:lvl5pPr>
            <a:lvl6pPr marL="2514600" indent="-228600" eaLnBrk="0" fontAlgn="base" hangingPunct="0">
              <a:spcBef>
                <a:spcPct val="0"/>
              </a:spcBef>
              <a:spcAft>
                <a:spcPct val="0"/>
              </a:spcAft>
              <a:defRPr>
                <a:solidFill>
                  <a:schemeClr val="tx1"/>
                </a:solidFill>
                <a:latin typeface="Tahoma" charset="0"/>
                <a:ea typeface="SimSun" charset="-122"/>
              </a:defRPr>
            </a:lvl6pPr>
            <a:lvl7pPr marL="2971800" indent="-228600" eaLnBrk="0" fontAlgn="base" hangingPunct="0">
              <a:spcBef>
                <a:spcPct val="0"/>
              </a:spcBef>
              <a:spcAft>
                <a:spcPct val="0"/>
              </a:spcAft>
              <a:defRPr>
                <a:solidFill>
                  <a:schemeClr val="tx1"/>
                </a:solidFill>
                <a:latin typeface="Tahoma" charset="0"/>
                <a:ea typeface="SimSun" charset="-122"/>
              </a:defRPr>
            </a:lvl7pPr>
            <a:lvl8pPr marL="3429000" indent="-228600" eaLnBrk="0" fontAlgn="base" hangingPunct="0">
              <a:spcBef>
                <a:spcPct val="0"/>
              </a:spcBef>
              <a:spcAft>
                <a:spcPct val="0"/>
              </a:spcAft>
              <a:defRPr>
                <a:solidFill>
                  <a:schemeClr val="tx1"/>
                </a:solidFill>
                <a:latin typeface="Tahoma" charset="0"/>
                <a:ea typeface="SimSun" charset="-122"/>
              </a:defRPr>
            </a:lvl8pPr>
            <a:lvl9pPr marL="3886200" indent="-228600" eaLnBrk="0" fontAlgn="base" hangingPunct="0">
              <a:spcBef>
                <a:spcPct val="0"/>
              </a:spcBef>
              <a:spcAft>
                <a:spcPct val="0"/>
              </a:spcAft>
              <a:defRPr>
                <a:solidFill>
                  <a:schemeClr val="tx1"/>
                </a:solidFill>
                <a:latin typeface="Tahoma" charset="0"/>
                <a:ea typeface="SimSun" charset="-122"/>
              </a:defRPr>
            </a:lvl9pPr>
          </a:lstStyle>
          <a:p>
            <a:pPr algn="l" eaLnBrk="1" hangingPunct="1"/>
            <a:r>
              <a:rPr lang="en-US" altLang="en-US" sz="2800" b="1" dirty="0">
                <a:latin typeface="+mn-lt"/>
              </a:rPr>
              <a:t>Figure </a:t>
            </a:r>
            <a:r>
              <a:rPr lang="en-US" altLang="en-US" sz="2800" b="1" dirty="0" smtClean="0">
                <a:latin typeface="+mn-lt"/>
              </a:rPr>
              <a:t>7</a:t>
            </a:r>
            <a:r>
              <a:rPr lang="en-US" altLang="en-US" sz="2800" dirty="0" smtClean="0">
                <a:latin typeface="+mn-lt"/>
              </a:rPr>
              <a:t>. </a:t>
            </a:r>
            <a:r>
              <a:rPr lang="en-US" altLang="en-US" sz="2800" dirty="0" smtClean="0"/>
              <a:t>Examples </a:t>
            </a:r>
            <a:r>
              <a:rPr lang="en-US" altLang="en-US" sz="2800" dirty="0"/>
              <a:t>of </a:t>
            </a:r>
            <a:r>
              <a:rPr lang="en-US" altLang="en-US" sz="2800" dirty="0" smtClean="0"/>
              <a:t>DICOM </a:t>
            </a:r>
            <a:r>
              <a:rPr lang="en-US" altLang="en-US" sz="2800" dirty="0"/>
              <a:t>image </a:t>
            </a:r>
            <a:r>
              <a:rPr lang="en-US" altLang="en-US" sz="2800" dirty="0" smtClean="0"/>
              <a:t>slices where the </a:t>
            </a:r>
            <a:r>
              <a:rPr lang="en-US" altLang="en-US" sz="2800" dirty="0"/>
              <a:t>contained </a:t>
            </a:r>
            <a:r>
              <a:rPr lang="en-US" altLang="en-US" sz="2800" dirty="0" smtClean="0"/>
              <a:t>masses were </a:t>
            </a:r>
            <a:r>
              <a:rPr lang="en-US" altLang="en-US" sz="2800" dirty="0"/>
              <a:t>not detected by the algorithm.</a:t>
            </a:r>
          </a:p>
        </p:txBody>
      </p:sp>
      <p:grpSp>
        <p:nvGrpSpPr>
          <p:cNvPr id="13" name="Group 12"/>
          <p:cNvGrpSpPr/>
          <p:nvPr/>
        </p:nvGrpSpPr>
        <p:grpSpPr>
          <a:xfrm>
            <a:off x="1156429" y="28262540"/>
            <a:ext cx="10036280" cy="5392053"/>
            <a:chOff x="1456526" y="32288899"/>
            <a:chExt cx="10036280" cy="5392053"/>
          </a:xfrm>
        </p:grpSpPr>
        <p:sp>
          <p:nvSpPr>
            <p:cNvPr id="69" name="Text Box 36"/>
            <p:cNvSpPr txBox="1">
              <a:spLocks noChangeArrowheads="1"/>
            </p:cNvSpPr>
            <p:nvPr/>
          </p:nvSpPr>
          <p:spPr bwMode="auto">
            <a:xfrm>
              <a:off x="2165361" y="32350843"/>
              <a:ext cx="1594744" cy="546487"/>
            </a:xfrm>
            <a:prstGeom prst="rect">
              <a:avLst/>
            </a:prstGeom>
            <a:noFill/>
            <a:ln w="57150" cmpd="thinThick">
              <a:noFill/>
              <a:miter lim="800000"/>
              <a:headEnd/>
              <a:tailEnd/>
            </a:ln>
            <a:effectLst/>
          </p:spPr>
          <p:txBody>
            <a:bodyPr wrap="square" lIns="53524" tIns="26761" rIns="53524" bIns="26761">
              <a:spAutoFit/>
            </a:bodyPr>
            <a:lstStyle/>
            <a:p>
              <a:pPr>
                <a:defRPr/>
              </a:pPr>
              <a:r>
                <a:rPr lang="en-US" altLang="en-US" sz="3200" b="1" dirty="0">
                  <a:latin typeface="+mn-lt"/>
                </a:rPr>
                <a:t>1</a:t>
              </a:r>
            </a:p>
          </p:txBody>
        </p:sp>
        <p:sp>
          <p:nvSpPr>
            <p:cNvPr id="70" name="Text Box 36"/>
            <p:cNvSpPr txBox="1">
              <a:spLocks noChangeArrowheads="1"/>
            </p:cNvSpPr>
            <p:nvPr/>
          </p:nvSpPr>
          <p:spPr bwMode="auto">
            <a:xfrm>
              <a:off x="5113436" y="32326428"/>
              <a:ext cx="1594744" cy="546487"/>
            </a:xfrm>
            <a:prstGeom prst="rect">
              <a:avLst/>
            </a:prstGeom>
            <a:noFill/>
            <a:ln w="57150" cmpd="thinThick">
              <a:noFill/>
              <a:miter lim="800000"/>
              <a:headEnd/>
              <a:tailEnd/>
            </a:ln>
            <a:effectLst/>
          </p:spPr>
          <p:txBody>
            <a:bodyPr wrap="square" lIns="53524" tIns="26761" rIns="53524" bIns="26761">
              <a:spAutoFit/>
            </a:bodyPr>
            <a:lstStyle/>
            <a:p>
              <a:pPr>
                <a:defRPr/>
              </a:pPr>
              <a:r>
                <a:rPr lang="en-US" altLang="en-US" sz="3200" b="1" dirty="0">
                  <a:latin typeface="+mn-lt"/>
                </a:rPr>
                <a:t>2</a:t>
              </a:r>
            </a:p>
          </p:txBody>
        </p:sp>
        <p:sp>
          <p:nvSpPr>
            <p:cNvPr id="71" name="Text Box 36"/>
            <p:cNvSpPr txBox="1">
              <a:spLocks noChangeArrowheads="1"/>
            </p:cNvSpPr>
            <p:nvPr/>
          </p:nvSpPr>
          <p:spPr bwMode="auto">
            <a:xfrm>
              <a:off x="8064275" y="32288899"/>
              <a:ext cx="1594744" cy="546487"/>
            </a:xfrm>
            <a:prstGeom prst="rect">
              <a:avLst/>
            </a:prstGeom>
            <a:noFill/>
            <a:ln w="57150" cmpd="thinThick">
              <a:noFill/>
              <a:miter lim="800000"/>
              <a:headEnd/>
              <a:tailEnd/>
            </a:ln>
            <a:effectLst/>
          </p:spPr>
          <p:txBody>
            <a:bodyPr wrap="square" lIns="53524" tIns="26761" rIns="53524" bIns="26761">
              <a:spAutoFit/>
            </a:bodyPr>
            <a:lstStyle/>
            <a:p>
              <a:pPr>
                <a:defRPr/>
              </a:pPr>
              <a:r>
                <a:rPr lang="en-US" altLang="en-US" sz="3200" b="1" dirty="0">
                  <a:latin typeface="+mn-lt"/>
                </a:rPr>
                <a:t>3</a:t>
              </a:r>
            </a:p>
          </p:txBody>
        </p:sp>
        <p:grpSp>
          <p:nvGrpSpPr>
            <p:cNvPr id="10" name="Group 9"/>
            <p:cNvGrpSpPr/>
            <p:nvPr/>
          </p:nvGrpSpPr>
          <p:grpSpPr>
            <a:xfrm>
              <a:off x="1456526" y="32927872"/>
              <a:ext cx="10036280" cy="4753080"/>
              <a:chOff x="1456526" y="32927872"/>
              <a:chExt cx="10036280" cy="4753080"/>
            </a:xfrm>
          </p:grpSpPr>
          <p:grpSp>
            <p:nvGrpSpPr>
              <p:cNvPr id="5" name="Group 4"/>
              <p:cNvGrpSpPr/>
              <p:nvPr/>
            </p:nvGrpSpPr>
            <p:grpSpPr>
              <a:xfrm>
                <a:off x="1480867" y="32927872"/>
                <a:ext cx="8916434" cy="3017520"/>
                <a:chOff x="971700" y="31854019"/>
                <a:chExt cx="8916434" cy="3017520"/>
              </a:xfrm>
            </p:grpSpPr>
            <p:pic>
              <p:nvPicPr>
                <p:cNvPr id="2066" name="Picture 2065"/>
                <p:cNvPicPr>
                  <a:picLocks/>
                </p:cNvPicPr>
                <p:nvPr/>
              </p:nvPicPr>
              <p:blipFill>
                <a:blip r:embed="rId10"/>
                <a:stretch>
                  <a:fillRect/>
                </a:stretch>
              </p:blipFill>
              <p:spPr>
                <a:xfrm>
                  <a:off x="6870614" y="31854019"/>
                  <a:ext cx="3017520" cy="3017520"/>
                </a:xfrm>
                <a:prstGeom prst="rect">
                  <a:avLst/>
                </a:prstGeom>
              </p:spPr>
            </p:pic>
            <p:pic>
              <p:nvPicPr>
                <p:cNvPr id="2069" name="Picture 206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71700" y="31854019"/>
                  <a:ext cx="3017520" cy="3017520"/>
                </a:xfrm>
                <a:prstGeom prst="rect">
                  <a:avLst/>
                </a:prstGeom>
              </p:spPr>
            </p:pic>
            <p:pic>
              <p:nvPicPr>
                <p:cNvPr id="2068" name="Picture 2067"/>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917011" y="31854019"/>
                  <a:ext cx="3023048" cy="3017520"/>
                </a:xfrm>
                <a:prstGeom prst="rect">
                  <a:avLst/>
                </a:prstGeom>
              </p:spPr>
            </p:pic>
          </p:grpSp>
          <p:sp>
            <p:nvSpPr>
              <p:cNvPr id="76" name="TextBox 109"/>
              <p:cNvSpPr txBox="1">
                <a:spLocks noChangeArrowheads="1"/>
              </p:cNvSpPr>
              <p:nvPr/>
            </p:nvSpPr>
            <p:spPr bwMode="auto">
              <a:xfrm>
                <a:off x="1456526" y="36295957"/>
                <a:ext cx="1003628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charset="0"/>
                    <a:ea typeface="SimSun" charset="-122"/>
                  </a:defRPr>
                </a:lvl1pPr>
                <a:lvl2pPr marL="742950" indent="-285750">
                  <a:defRPr>
                    <a:solidFill>
                      <a:schemeClr val="tx1"/>
                    </a:solidFill>
                    <a:latin typeface="Tahoma" charset="0"/>
                    <a:ea typeface="SimSun" charset="-122"/>
                  </a:defRPr>
                </a:lvl2pPr>
                <a:lvl3pPr marL="1143000" indent="-228600">
                  <a:defRPr>
                    <a:solidFill>
                      <a:schemeClr val="tx1"/>
                    </a:solidFill>
                    <a:latin typeface="Tahoma" charset="0"/>
                    <a:ea typeface="SimSun" charset="-122"/>
                  </a:defRPr>
                </a:lvl3pPr>
                <a:lvl4pPr marL="1600200" indent="-228600">
                  <a:defRPr>
                    <a:solidFill>
                      <a:schemeClr val="tx1"/>
                    </a:solidFill>
                    <a:latin typeface="Tahoma" charset="0"/>
                    <a:ea typeface="SimSun" charset="-122"/>
                  </a:defRPr>
                </a:lvl4pPr>
                <a:lvl5pPr marL="2057400" indent="-228600">
                  <a:defRPr>
                    <a:solidFill>
                      <a:schemeClr val="tx1"/>
                    </a:solidFill>
                    <a:latin typeface="Tahoma" charset="0"/>
                    <a:ea typeface="SimSun" charset="-122"/>
                  </a:defRPr>
                </a:lvl5pPr>
                <a:lvl6pPr marL="2514600" indent="-228600" eaLnBrk="0" fontAlgn="base" hangingPunct="0">
                  <a:spcBef>
                    <a:spcPct val="0"/>
                  </a:spcBef>
                  <a:spcAft>
                    <a:spcPct val="0"/>
                  </a:spcAft>
                  <a:defRPr>
                    <a:solidFill>
                      <a:schemeClr val="tx1"/>
                    </a:solidFill>
                    <a:latin typeface="Tahoma" charset="0"/>
                    <a:ea typeface="SimSun" charset="-122"/>
                  </a:defRPr>
                </a:lvl6pPr>
                <a:lvl7pPr marL="2971800" indent="-228600" eaLnBrk="0" fontAlgn="base" hangingPunct="0">
                  <a:spcBef>
                    <a:spcPct val="0"/>
                  </a:spcBef>
                  <a:spcAft>
                    <a:spcPct val="0"/>
                  </a:spcAft>
                  <a:defRPr>
                    <a:solidFill>
                      <a:schemeClr val="tx1"/>
                    </a:solidFill>
                    <a:latin typeface="Tahoma" charset="0"/>
                    <a:ea typeface="SimSun" charset="-122"/>
                  </a:defRPr>
                </a:lvl7pPr>
                <a:lvl8pPr marL="3429000" indent="-228600" eaLnBrk="0" fontAlgn="base" hangingPunct="0">
                  <a:spcBef>
                    <a:spcPct val="0"/>
                  </a:spcBef>
                  <a:spcAft>
                    <a:spcPct val="0"/>
                  </a:spcAft>
                  <a:defRPr>
                    <a:solidFill>
                      <a:schemeClr val="tx1"/>
                    </a:solidFill>
                    <a:latin typeface="Tahoma" charset="0"/>
                    <a:ea typeface="SimSun" charset="-122"/>
                  </a:defRPr>
                </a:lvl8pPr>
                <a:lvl9pPr marL="3886200" indent="-228600" eaLnBrk="0" fontAlgn="base" hangingPunct="0">
                  <a:spcBef>
                    <a:spcPct val="0"/>
                  </a:spcBef>
                  <a:spcAft>
                    <a:spcPct val="0"/>
                  </a:spcAft>
                  <a:defRPr>
                    <a:solidFill>
                      <a:schemeClr val="tx1"/>
                    </a:solidFill>
                    <a:latin typeface="Tahoma" charset="0"/>
                    <a:ea typeface="SimSun" charset="-122"/>
                  </a:defRPr>
                </a:lvl9pPr>
              </a:lstStyle>
              <a:p>
                <a:pPr algn="just" eaLnBrk="1" hangingPunct="1"/>
                <a:r>
                  <a:rPr lang="en-US" altLang="en-US" sz="2800" b="1" dirty="0">
                    <a:latin typeface="+mn-lt"/>
                  </a:rPr>
                  <a:t>Figure 1.</a:t>
                </a:r>
                <a:r>
                  <a:rPr lang="en-US" altLang="en-US" sz="2800" dirty="0">
                    <a:latin typeface="+mn-lt"/>
                  </a:rPr>
                  <a:t>The input DICOM image is represented as an array of different sequences, separated by Trigger Time (e.g., time after contrast is injected).</a:t>
                </a:r>
              </a:p>
            </p:txBody>
          </p:sp>
        </p:grpSp>
      </p:grpSp>
      <p:grpSp>
        <p:nvGrpSpPr>
          <p:cNvPr id="9" name="Group 8"/>
          <p:cNvGrpSpPr/>
          <p:nvPr/>
        </p:nvGrpSpPr>
        <p:grpSpPr>
          <a:xfrm>
            <a:off x="13541658" y="6782848"/>
            <a:ext cx="11169711" cy="6740725"/>
            <a:chOff x="13513945" y="11862510"/>
            <a:chExt cx="11169711" cy="6740725"/>
          </a:xfrm>
        </p:grpSpPr>
        <p:pic>
          <p:nvPicPr>
            <p:cNvPr id="2085" name="Picture 2084"/>
            <p:cNvPicPr>
              <a:picLocks/>
            </p:cNvPicPr>
            <p:nvPr/>
          </p:nvPicPr>
          <p:blipFill>
            <a:blip r:embed="rId13">
              <a:extLst>
                <a:ext uri="{28A0092B-C50C-407E-A947-70E740481C1C}">
                  <a14:useLocalDpi xmlns:a14="http://schemas.microsoft.com/office/drawing/2010/main" val="0"/>
                </a:ext>
              </a:extLst>
            </a:blip>
            <a:stretch>
              <a:fillRect/>
            </a:stretch>
          </p:blipFill>
          <p:spPr>
            <a:xfrm>
              <a:off x="18654917" y="12652469"/>
              <a:ext cx="3017520" cy="3017520"/>
            </a:xfrm>
            <a:prstGeom prst="rect">
              <a:avLst/>
            </a:prstGeom>
          </p:spPr>
        </p:pic>
        <p:sp>
          <p:nvSpPr>
            <p:cNvPr id="131" name="Text Box 36"/>
            <p:cNvSpPr txBox="1">
              <a:spLocks noChangeArrowheads="1"/>
            </p:cNvSpPr>
            <p:nvPr/>
          </p:nvSpPr>
          <p:spPr bwMode="auto">
            <a:xfrm>
              <a:off x="13513945" y="11862510"/>
              <a:ext cx="10592922" cy="608042"/>
            </a:xfrm>
            <a:prstGeom prst="rect">
              <a:avLst/>
            </a:prstGeom>
            <a:noFill/>
            <a:ln w="57150" cmpd="thinThick">
              <a:noFill/>
              <a:miter lim="800000"/>
              <a:headEnd/>
              <a:tailEnd/>
            </a:ln>
            <a:effectLst/>
          </p:spPr>
          <p:txBody>
            <a:bodyPr wrap="square" lIns="53524" tIns="26761" rIns="53524" bIns="26761">
              <a:spAutoFit/>
            </a:bodyPr>
            <a:lstStyle/>
            <a:p>
              <a:pPr algn="just">
                <a:defRPr/>
              </a:pPr>
              <a:r>
                <a:rPr lang="en-US" altLang="en-US" sz="3600" b="1" dirty="0">
                  <a:latin typeface="+mn-lt"/>
                </a:rPr>
                <a:t>Peak Trigger Time</a:t>
              </a:r>
            </a:p>
          </p:txBody>
        </p:sp>
        <p:pic>
          <p:nvPicPr>
            <p:cNvPr id="8" name="Picture 7"/>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3821077" y="12648695"/>
              <a:ext cx="3017520" cy="3017520"/>
            </a:xfrm>
            <a:prstGeom prst="rect">
              <a:avLst/>
            </a:prstGeom>
          </p:spPr>
        </p:pic>
        <p:sp>
          <p:nvSpPr>
            <p:cNvPr id="77" name="TextBox 109"/>
            <p:cNvSpPr txBox="1">
              <a:spLocks noChangeArrowheads="1"/>
            </p:cNvSpPr>
            <p:nvPr/>
          </p:nvSpPr>
          <p:spPr bwMode="auto">
            <a:xfrm>
              <a:off x="13821077" y="16356466"/>
              <a:ext cx="10862579"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charset="0"/>
                  <a:ea typeface="SimSun" charset="-122"/>
                </a:defRPr>
              </a:lvl1pPr>
              <a:lvl2pPr marL="742950" indent="-285750">
                <a:defRPr>
                  <a:solidFill>
                    <a:schemeClr val="tx1"/>
                  </a:solidFill>
                  <a:latin typeface="Tahoma" charset="0"/>
                  <a:ea typeface="SimSun" charset="-122"/>
                </a:defRPr>
              </a:lvl2pPr>
              <a:lvl3pPr marL="1143000" indent="-228600">
                <a:defRPr>
                  <a:solidFill>
                    <a:schemeClr val="tx1"/>
                  </a:solidFill>
                  <a:latin typeface="Tahoma" charset="0"/>
                  <a:ea typeface="SimSun" charset="-122"/>
                </a:defRPr>
              </a:lvl3pPr>
              <a:lvl4pPr marL="1600200" indent="-228600">
                <a:defRPr>
                  <a:solidFill>
                    <a:schemeClr val="tx1"/>
                  </a:solidFill>
                  <a:latin typeface="Tahoma" charset="0"/>
                  <a:ea typeface="SimSun" charset="-122"/>
                </a:defRPr>
              </a:lvl4pPr>
              <a:lvl5pPr marL="2057400" indent="-228600">
                <a:defRPr>
                  <a:solidFill>
                    <a:schemeClr val="tx1"/>
                  </a:solidFill>
                  <a:latin typeface="Tahoma" charset="0"/>
                  <a:ea typeface="SimSun" charset="-122"/>
                </a:defRPr>
              </a:lvl5pPr>
              <a:lvl6pPr marL="2514600" indent="-228600" eaLnBrk="0" fontAlgn="base" hangingPunct="0">
                <a:spcBef>
                  <a:spcPct val="0"/>
                </a:spcBef>
                <a:spcAft>
                  <a:spcPct val="0"/>
                </a:spcAft>
                <a:defRPr>
                  <a:solidFill>
                    <a:schemeClr val="tx1"/>
                  </a:solidFill>
                  <a:latin typeface="Tahoma" charset="0"/>
                  <a:ea typeface="SimSun" charset="-122"/>
                </a:defRPr>
              </a:lvl6pPr>
              <a:lvl7pPr marL="2971800" indent="-228600" eaLnBrk="0" fontAlgn="base" hangingPunct="0">
                <a:spcBef>
                  <a:spcPct val="0"/>
                </a:spcBef>
                <a:spcAft>
                  <a:spcPct val="0"/>
                </a:spcAft>
                <a:defRPr>
                  <a:solidFill>
                    <a:schemeClr val="tx1"/>
                  </a:solidFill>
                  <a:latin typeface="Tahoma" charset="0"/>
                  <a:ea typeface="SimSun" charset="-122"/>
                </a:defRPr>
              </a:lvl7pPr>
              <a:lvl8pPr marL="3429000" indent="-228600" eaLnBrk="0" fontAlgn="base" hangingPunct="0">
                <a:spcBef>
                  <a:spcPct val="0"/>
                </a:spcBef>
                <a:spcAft>
                  <a:spcPct val="0"/>
                </a:spcAft>
                <a:defRPr>
                  <a:solidFill>
                    <a:schemeClr val="tx1"/>
                  </a:solidFill>
                  <a:latin typeface="Tahoma" charset="0"/>
                  <a:ea typeface="SimSun" charset="-122"/>
                </a:defRPr>
              </a:lvl8pPr>
              <a:lvl9pPr marL="3886200" indent="-228600" eaLnBrk="0" fontAlgn="base" hangingPunct="0">
                <a:spcBef>
                  <a:spcPct val="0"/>
                </a:spcBef>
                <a:spcAft>
                  <a:spcPct val="0"/>
                </a:spcAft>
                <a:defRPr>
                  <a:solidFill>
                    <a:schemeClr val="tx1"/>
                  </a:solidFill>
                  <a:latin typeface="Tahoma" charset="0"/>
                  <a:ea typeface="SimSun" charset="-122"/>
                </a:defRPr>
              </a:lvl9pPr>
            </a:lstStyle>
            <a:p>
              <a:pPr algn="just" eaLnBrk="1" hangingPunct="1"/>
              <a:r>
                <a:rPr lang="en-US" altLang="en-US" sz="2800" b="1" dirty="0">
                  <a:latin typeface="+mn-lt"/>
                </a:rPr>
                <a:t>Figure 3. </a:t>
              </a:r>
              <a:r>
                <a:rPr lang="en-US" sz="2800" dirty="0">
                  <a:latin typeface="+mn-lt"/>
                </a:rPr>
                <a:t>The MIP is then taken for each trigger time array to find the ‘peak trigger time’, or when the resolution with contrast shows the greatest difference with the previous trigger time. In this case (b) is the Peak Trigger Time (PTT) MIP and (a) is the MIP of the trigger time before it.</a:t>
              </a:r>
              <a:r>
                <a:rPr lang="en-US" altLang="en-US" sz="2800" dirty="0">
                  <a:latin typeface="+mn-lt"/>
                </a:rPr>
                <a:t> </a:t>
              </a:r>
            </a:p>
          </p:txBody>
        </p:sp>
        <p:sp>
          <p:nvSpPr>
            <p:cNvPr id="78" name="TextBox 109"/>
            <p:cNvSpPr txBox="1">
              <a:spLocks noChangeArrowheads="1"/>
            </p:cNvSpPr>
            <p:nvPr/>
          </p:nvSpPr>
          <p:spPr bwMode="auto">
            <a:xfrm>
              <a:off x="15162978" y="15684145"/>
              <a:ext cx="89462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charset="0"/>
                  <a:ea typeface="SimSun" charset="-122"/>
                </a:defRPr>
              </a:lvl1pPr>
              <a:lvl2pPr marL="742950" indent="-285750">
                <a:defRPr>
                  <a:solidFill>
                    <a:schemeClr val="tx1"/>
                  </a:solidFill>
                  <a:latin typeface="Tahoma" charset="0"/>
                  <a:ea typeface="SimSun" charset="-122"/>
                </a:defRPr>
              </a:lvl2pPr>
              <a:lvl3pPr marL="1143000" indent="-228600">
                <a:defRPr>
                  <a:solidFill>
                    <a:schemeClr val="tx1"/>
                  </a:solidFill>
                  <a:latin typeface="Tahoma" charset="0"/>
                  <a:ea typeface="SimSun" charset="-122"/>
                </a:defRPr>
              </a:lvl3pPr>
              <a:lvl4pPr marL="1600200" indent="-228600">
                <a:defRPr>
                  <a:solidFill>
                    <a:schemeClr val="tx1"/>
                  </a:solidFill>
                  <a:latin typeface="Tahoma" charset="0"/>
                  <a:ea typeface="SimSun" charset="-122"/>
                </a:defRPr>
              </a:lvl4pPr>
              <a:lvl5pPr marL="2057400" indent="-228600">
                <a:defRPr>
                  <a:solidFill>
                    <a:schemeClr val="tx1"/>
                  </a:solidFill>
                  <a:latin typeface="Tahoma" charset="0"/>
                  <a:ea typeface="SimSun" charset="-122"/>
                </a:defRPr>
              </a:lvl5pPr>
              <a:lvl6pPr marL="2514600" indent="-228600" eaLnBrk="0" fontAlgn="base" hangingPunct="0">
                <a:spcBef>
                  <a:spcPct val="0"/>
                </a:spcBef>
                <a:spcAft>
                  <a:spcPct val="0"/>
                </a:spcAft>
                <a:defRPr>
                  <a:solidFill>
                    <a:schemeClr val="tx1"/>
                  </a:solidFill>
                  <a:latin typeface="Tahoma" charset="0"/>
                  <a:ea typeface="SimSun" charset="-122"/>
                </a:defRPr>
              </a:lvl6pPr>
              <a:lvl7pPr marL="2971800" indent="-228600" eaLnBrk="0" fontAlgn="base" hangingPunct="0">
                <a:spcBef>
                  <a:spcPct val="0"/>
                </a:spcBef>
                <a:spcAft>
                  <a:spcPct val="0"/>
                </a:spcAft>
                <a:defRPr>
                  <a:solidFill>
                    <a:schemeClr val="tx1"/>
                  </a:solidFill>
                  <a:latin typeface="Tahoma" charset="0"/>
                  <a:ea typeface="SimSun" charset="-122"/>
                </a:defRPr>
              </a:lvl7pPr>
              <a:lvl8pPr marL="3429000" indent="-228600" eaLnBrk="0" fontAlgn="base" hangingPunct="0">
                <a:spcBef>
                  <a:spcPct val="0"/>
                </a:spcBef>
                <a:spcAft>
                  <a:spcPct val="0"/>
                </a:spcAft>
                <a:defRPr>
                  <a:solidFill>
                    <a:schemeClr val="tx1"/>
                  </a:solidFill>
                  <a:latin typeface="Tahoma" charset="0"/>
                  <a:ea typeface="SimSun" charset="-122"/>
                </a:defRPr>
              </a:lvl8pPr>
              <a:lvl9pPr marL="3886200" indent="-228600" eaLnBrk="0" fontAlgn="base" hangingPunct="0">
                <a:spcBef>
                  <a:spcPct val="0"/>
                </a:spcBef>
                <a:spcAft>
                  <a:spcPct val="0"/>
                </a:spcAft>
                <a:defRPr>
                  <a:solidFill>
                    <a:schemeClr val="tx1"/>
                  </a:solidFill>
                  <a:latin typeface="Tahoma" charset="0"/>
                  <a:ea typeface="SimSun" charset="-122"/>
                </a:defRPr>
              </a:lvl9pPr>
            </a:lstStyle>
            <a:p>
              <a:pPr eaLnBrk="1" hangingPunct="1"/>
              <a:r>
                <a:rPr lang="en-US" altLang="en-US" sz="2800" b="1" dirty="0">
                  <a:latin typeface="+mn-lt"/>
                </a:rPr>
                <a:t>(a)</a:t>
              </a:r>
              <a:endParaRPr lang="en-US" altLang="en-US" sz="2800" dirty="0">
                <a:latin typeface="+mn-lt"/>
              </a:endParaRPr>
            </a:p>
          </p:txBody>
        </p:sp>
        <p:sp>
          <p:nvSpPr>
            <p:cNvPr id="79" name="TextBox 109"/>
            <p:cNvSpPr txBox="1">
              <a:spLocks noChangeArrowheads="1"/>
            </p:cNvSpPr>
            <p:nvPr/>
          </p:nvSpPr>
          <p:spPr bwMode="auto">
            <a:xfrm>
              <a:off x="19716363" y="15684145"/>
              <a:ext cx="89462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charset="0"/>
                  <a:ea typeface="SimSun" charset="-122"/>
                </a:defRPr>
              </a:lvl1pPr>
              <a:lvl2pPr marL="742950" indent="-285750">
                <a:defRPr>
                  <a:solidFill>
                    <a:schemeClr val="tx1"/>
                  </a:solidFill>
                  <a:latin typeface="Tahoma" charset="0"/>
                  <a:ea typeface="SimSun" charset="-122"/>
                </a:defRPr>
              </a:lvl2pPr>
              <a:lvl3pPr marL="1143000" indent="-228600">
                <a:defRPr>
                  <a:solidFill>
                    <a:schemeClr val="tx1"/>
                  </a:solidFill>
                  <a:latin typeface="Tahoma" charset="0"/>
                  <a:ea typeface="SimSun" charset="-122"/>
                </a:defRPr>
              </a:lvl3pPr>
              <a:lvl4pPr marL="1600200" indent="-228600">
                <a:defRPr>
                  <a:solidFill>
                    <a:schemeClr val="tx1"/>
                  </a:solidFill>
                  <a:latin typeface="Tahoma" charset="0"/>
                  <a:ea typeface="SimSun" charset="-122"/>
                </a:defRPr>
              </a:lvl4pPr>
              <a:lvl5pPr marL="2057400" indent="-228600">
                <a:defRPr>
                  <a:solidFill>
                    <a:schemeClr val="tx1"/>
                  </a:solidFill>
                  <a:latin typeface="Tahoma" charset="0"/>
                  <a:ea typeface="SimSun" charset="-122"/>
                </a:defRPr>
              </a:lvl5pPr>
              <a:lvl6pPr marL="2514600" indent="-228600" eaLnBrk="0" fontAlgn="base" hangingPunct="0">
                <a:spcBef>
                  <a:spcPct val="0"/>
                </a:spcBef>
                <a:spcAft>
                  <a:spcPct val="0"/>
                </a:spcAft>
                <a:defRPr>
                  <a:solidFill>
                    <a:schemeClr val="tx1"/>
                  </a:solidFill>
                  <a:latin typeface="Tahoma" charset="0"/>
                  <a:ea typeface="SimSun" charset="-122"/>
                </a:defRPr>
              </a:lvl6pPr>
              <a:lvl7pPr marL="2971800" indent="-228600" eaLnBrk="0" fontAlgn="base" hangingPunct="0">
                <a:spcBef>
                  <a:spcPct val="0"/>
                </a:spcBef>
                <a:spcAft>
                  <a:spcPct val="0"/>
                </a:spcAft>
                <a:defRPr>
                  <a:solidFill>
                    <a:schemeClr val="tx1"/>
                  </a:solidFill>
                  <a:latin typeface="Tahoma" charset="0"/>
                  <a:ea typeface="SimSun" charset="-122"/>
                </a:defRPr>
              </a:lvl7pPr>
              <a:lvl8pPr marL="3429000" indent="-228600" eaLnBrk="0" fontAlgn="base" hangingPunct="0">
                <a:spcBef>
                  <a:spcPct val="0"/>
                </a:spcBef>
                <a:spcAft>
                  <a:spcPct val="0"/>
                </a:spcAft>
                <a:defRPr>
                  <a:solidFill>
                    <a:schemeClr val="tx1"/>
                  </a:solidFill>
                  <a:latin typeface="Tahoma" charset="0"/>
                  <a:ea typeface="SimSun" charset="-122"/>
                </a:defRPr>
              </a:lvl8pPr>
              <a:lvl9pPr marL="3886200" indent="-228600" eaLnBrk="0" fontAlgn="base" hangingPunct="0">
                <a:spcBef>
                  <a:spcPct val="0"/>
                </a:spcBef>
                <a:spcAft>
                  <a:spcPct val="0"/>
                </a:spcAft>
                <a:defRPr>
                  <a:solidFill>
                    <a:schemeClr val="tx1"/>
                  </a:solidFill>
                  <a:latin typeface="Tahoma" charset="0"/>
                  <a:ea typeface="SimSun" charset="-122"/>
                </a:defRPr>
              </a:lvl9pPr>
            </a:lstStyle>
            <a:p>
              <a:pPr eaLnBrk="1" hangingPunct="1"/>
              <a:r>
                <a:rPr lang="en-US" altLang="en-US" sz="2800" b="1" dirty="0">
                  <a:latin typeface="+mn-lt"/>
                </a:rPr>
                <a:t>(b)</a:t>
              </a:r>
              <a:endParaRPr lang="en-US" altLang="en-US" sz="2800" dirty="0">
                <a:latin typeface="+mn-lt"/>
              </a:endParaRPr>
            </a:p>
          </p:txBody>
        </p:sp>
      </p:grpSp>
      <p:sp>
        <p:nvSpPr>
          <p:cNvPr id="80" name="Text Box 36"/>
          <p:cNvSpPr txBox="1">
            <a:spLocks noChangeArrowheads="1"/>
          </p:cNvSpPr>
          <p:nvPr/>
        </p:nvSpPr>
        <p:spPr bwMode="auto">
          <a:xfrm>
            <a:off x="13638823" y="32201723"/>
            <a:ext cx="10592922" cy="608042"/>
          </a:xfrm>
          <a:prstGeom prst="rect">
            <a:avLst/>
          </a:prstGeom>
          <a:noFill/>
          <a:ln w="57150" cmpd="thinThick">
            <a:noFill/>
            <a:miter lim="800000"/>
            <a:headEnd/>
            <a:tailEnd/>
          </a:ln>
          <a:effectLst/>
        </p:spPr>
        <p:txBody>
          <a:bodyPr wrap="square" lIns="53524" tIns="26761" rIns="53524" bIns="26761">
            <a:spAutoFit/>
          </a:bodyPr>
          <a:lstStyle/>
          <a:p>
            <a:pPr algn="just">
              <a:defRPr/>
            </a:pPr>
            <a:r>
              <a:rPr lang="en-US" altLang="en-US" sz="3600" b="1" dirty="0">
                <a:latin typeface="+mn-lt"/>
              </a:rPr>
              <a:t>Evaluation</a:t>
            </a:r>
          </a:p>
        </p:txBody>
      </p:sp>
      <p:sp>
        <p:nvSpPr>
          <p:cNvPr id="81" name="Text Box 36"/>
          <p:cNvSpPr txBox="1">
            <a:spLocks noChangeArrowheads="1"/>
          </p:cNvSpPr>
          <p:nvPr/>
        </p:nvSpPr>
        <p:spPr bwMode="auto">
          <a:xfrm>
            <a:off x="13541658" y="13661150"/>
            <a:ext cx="10592922" cy="608042"/>
          </a:xfrm>
          <a:prstGeom prst="rect">
            <a:avLst/>
          </a:prstGeom>
          <a:noFill/>
          <a:ln w="57150" cmpd="thinThick">
            <a:noFill/>
            <a:miter lim="800000"/>
            <a:headEnd/>
            <a:tailEnd/>
          </a:ln>
          <a:effectLst/>
        </p:spPr>
        <p:txBody>
          <a:bodyPr wrap="square" lIns="53524" tIns="26761" rIns="53524" bIns="26761">
            <a:spAutoFit/>
          </a:bodyPr>
          <a:lstStyle/>
          <a:p>
            <a:pPr algn="just">
              <a:defRPr/>
            </a:pPr>
            <a:r>
              <a:rPr lang="en-US" altLang="en-US" sz="3600" b="1" dirty="0">
                <a:latin typeface="+mn-lt"/>
              </a:rPr>
              <a:t>K-Means Clustering</a:t>
            </a:r>
          </a:p>
        </p:txBody>
      </p:sp>
      <p:sp>
        <p:nvSpPr>
          <p:cNvPr id="86" name="Text Box 36"/>
          <p:cNvSpPr txBox="1">
            <a:spLocks noChangeArrowheads="1"/>
          </p:cNvSpPr>
          <p:nvPr/>
        </p:nvSpPr>
        <p:spPr bwMode="auto">
          <a:xfrm>
            <a:off x="13541658" y="18524811"/>
            <a:ext cx="10592922" cy="608042"/>
          </a:xfrm>
          <a:prstGeom prst="rect">
            <a:avLst/>
          </a:prstGeom>
          <a:noFill/>
          <a:ln w="57150" cmpd="thinThick">
            <a:noFill/>
            <a:miter lim="800000"/>
            <a:headEnd/>
            <a:tailEnd/>
          </a:ln>
          <a:effectLst/>
        </p:spPr>
        <p:txBody>
          <a:bodyPr wrap="square" lIns="53524" tIns="26761" rIns="53524" bIns="26761">
            <a:spAutoFit/>
          </a:bodyPr>
          <a:lstStyle/>
          <a:p>
            <a:pPr algn="just">
              <a:defRPr/>
            </a:pPr>
            <a:r>
              <a:rPr lang="en-US" altLang="en-US" sz="3600" b="1" dirty="0">
                <a:latin typeface="+mn-lt"/>
              </a:rPr>
              <a:t>Active Contouring Segmentation</a:t>
            </a:r>
          </a:p>
        </p:txBody>
      </p:sp>
      <p:sp>
        <p:nvSpPr>
          <p:cNvPr id="87" name="Text Box 36"/>
          <p:cNvSpPr txBox="1">
            <a:spLocks noChangeArrowheads="1"/>
          </p:cNvSpPr>
          <p:nvPr/>
        </p:nvSpPr>
        <p:spPr bwMode="auto">
          <a:xfrm>
            <a:off x="13541658" y="27321472"/>
            <a:ext cx="10592922" cy="608042"/>
          </a:xfrm>
          <a:prstGeom prst="rect">
            <a:avLst/>
          </a:prstGeom>
          <a:noFill/>
          <a:ln w="57150" cmpd="thinThick">
            <a:noFill/>
            <a:miter lim="800000"/>
            <a:headEnd/>
            <a:tailEnd/>
          </a:ln>
          <a:effectLst/>
        </p:spPr>
        <p:txBody>
          <a:bodyPr wrap="square" lIns="53524" tIns="26761" rIns="53524" bIns="26761">
            <a:spAutoFit/>
          </a:bodyPr>
          <a:lstStyle/>
          <a:p>
            <a:pPr algn="just">
              <a:defRPr/>
            </a:pPr>
            <a:r>
              <a:rPr lang="en-US" altLang="en-US" sz="3600" b="1" dirty="0">
                <a:latin typeface="+mn-lt"/>
              </a:rPr>
              <a:t>Binary Segmentation Output</a:t>
            </a:r>
          </a:p>
        </p:txBody>
      </p:sp>
      <p:pic>
        <p:nvPicPr>
          <p:cNvPr id="88" name="Picture 87"/>
          <p:cNvPicPr/>
          <p:nvPr/>
        </p:nvPicPr>
        <p:blipFill>
          <a:blip r:embed="rId15">
            <a:extLst>
              <a:ext uri="{28A0092B-C50C-407E-A947-70E740481C1C}">
                <a14:useLocalDpi xmlns:a14="http://schemas.microsoft.com/office/drawing/2010/main" val="0"/>
              </a:ext>
            </a:extLst>
          </a:blip>
          <a:stretch>
            <a:fillRect/>
          </a:stretch>
        </p:blipFill>
        <p:spPr>
          <a:xfrm>
            <a:off x="14513781" y="26204779"/>
            <a:ext cx="9563072" cy="806579"/>
          </a:xfrm>
          <a:prstGeom prst="rect">
            <a:avLst/>
          </a:prstGeom>
        </p:spPr>
      </p:pic>
      <p:grpSp>
        <p:nvGrpSpPr>
          <p:cNvPr id="27" name="Group 26"/>
          <p:cNvGrpSpPr/>
          <p:nvPr/>
        </p:nvGrpSpPr>
        <p:grpSpPr>
          <a:xfrm>
            <a:off x="13757386" y="28227556"/>
            <a:ext cx="10972800" cy="2743200"/>
            <a:chOff x="13638823" y="27132889"/>
            <a:chExt cx="10972800" cy="2743200"/>
          </a:xfrm>
        </p:grpSpPr>
        <p:pic>
          <p:nvPicPr>
            <p:cNvPr id="15" name="Picture 14"/>
            <p:cNvPicPr>
              <a:picLocks/>
            </p:cNvPicPr>
            <p:nvPr/>
          </p:nvPicPr>
          <p:blipFill>
            <a:blip r:embed="rId16" cstate="print">
              <a:extLst>
                <a:ext uri="{28A0092B-C50C-407E-A947-70E740481C1C}">
                  <a14:useLocalDpi xmlns:a14="http://schemas.microsoft.com/office/drawing/2010/main" val="0"/>
                </a:ext>
              </a:extLst>
            </a:blip>
            <a:stretch>
              <a:fillRect/>
            </a:stretch>
          </p:blipFill>
          <p:spPr>
            <a:xfrm>
              <a:off x="13638823" y="27132889"/>
              <a:ext cx="2743200" cy="2743200"/>
            </a:xfrm>
            <a:prstGeom prst="rect">
              <a:avLst/>
            </a:prstGeom>
          </p:spPr>
        </p:pic>
        <p:pic>
          <p:nvPicPr>
            <p:cNvPr id="16" name="Picture 15"/>
            <p:cNvPicPr>
              <a:picLocks/>
            </p:cNvPicPr>
            <p:nvPr/>
          </p:nvPicPr>
          <p:blipFill>
            <a:blip r:embed="rId17" cstate="print">
              <a:extLst>
                <a:ext uri="{28A0092B-C50C-407E-A947-70E740481C1C}">
                  <a14:useLocalDpi xmlns:a14="http://schemas.microsoft.com/office/drawing/2010/main" val="0"/>
                </a:ext>
              </a:extLst>
            </a:blip>
            <a:stretch>
              <a:fillRect/>
            </a:stretch>
          </p:blipFill>
          <p:spPr>
            <a:xfrm>
              <a:off x="16382023" y="27132889"/>
              <a:ext cx="2743200" cy="2743200"/>
            </a:xfrm>
            <a:prstGeom prst="rect">
              <a:avLst/>
            </a:prstGeom>
            <a:ln>
              <a:solidFill>
                <a:schemeClr val="bg1"/>
              </a:solidFill>
            </a:ln>
          </p:spPr>
        </p:pic>
        <p:pic>
          <p:nvPicPr>
            <p:cNvPr id="17" name="Picture 16"/>
            <p:cNvPicPr>
              <a:picLocks/>
            </p:cNvPicPr>
            <p:nvPr/>
          </p:nvPicPr>
          <p:blipFill>
            <a:blip r:embed="rId18" cstate="print">
              <a:extLst>
                <a:ext uri="{28A0092B-C50C-407E-A947-70E740481C1C}">
                  <a14:useLocalDpi xmlns:a14="http://schemas.microsoft.com/office/drawing/2010/main" val="0"/>
                </a:ext>
              </a:extLst>
            </a:blip>
            <a:stretch>
              <a:fillRect/>
            </a:stretch>
          </p:blipFill>
          <p:spPr>
            <a:xfrm>
              <a:off x="19125223" y="27132889"/>
              <a:ext cx="2743200" cy="2743200"/>
            </a:xfrm>
            <a:prstGeom prst="rect">
              <a:avLst/>
            </a:prstGeom>
            <a:ln>
              <a:solidFill>
                <a:schemeClr val="bg1"/>
              </a:solidFill>
            </a:ln>
          </p:spPr>
        </p:pic>
        <p:pic>
          <p:nvPicPr>
            <p:cNvPr id="18" name="Picture 17"/>
            <p:cNvPicPr>
              <a:picLocks/>
            </p:cNvPicPr>
            <p:nvPr/>
          </p:nvPicPr>
          <p:blipFill>
            <a:blip r:embed="rId19" cstate="print">
              <a:extLst>
                <a:ext uri="{28A0092B-C50C-407E-A947-70E740481C1C}">
                  <a14:useLocalDpi xmlns:a14="http://schemas.microsoft.com/office/drawing/2010/main" val="0"/>
                </a:ext>
              </a:extLst>
            </a:blip>
            <a:stretch>
              <a:fillRect/>
            </a:stretch>
          </p:blipFill>
          <p:spPr>
            <a:xfrm>
              <a:off x="21868423" y="27132889"/>
              <a:ext cx="2743200" cy="2743200"/>
            </a:xfrm>
            <a:prstGeom prst="rect">
              <a:avLst/>
            </a:prstGeom>
            <a:ln>
              <a:solidFill>
                <a:schemeClr val="bg1"/>
              </a:solidFill>
            </a:ln>
          </p:spPr>
        </p:pic>
      </p:grpSp>
      <p:grpSp>
        <p:nvGrpSpPr>
          <p:cNvPr id="28" name="Group 27"/>
          <p:cNvGrpSpPr/>
          <p:nvPr/>
        </p:nvGrpSpPr>
        <p:grpSpPr>
          <a:xfrm>
            <a:off x="13816310" y="19414536"/>
            <a:ext cx="10895059" cy="2743200"/>
            <a:chOff x="13551226" y="19882601"/>
            <a:chExt cx="11108080" cy="2743200"/>
          </a:xfrm>
        </p:grpSpPr>
        <p:pic>
          <p:nvPicPr>
            <p:cNvPr id="19" name="Picture 18"/>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13551226" y="19882601"/>
              <a:ext cx="2743200" cy="2743200"/>
            </a:xfrm>
            <a:prstGeom prst="rect">
              <a:avLst/>
            </a:prstGeom>
            <a:ln>
              <a:solidFill>
                <a:schemeClr val="tx1"/>
              </a:solidFill>
            </a:ln>
          </p:spPr>
        </p:pic>
        <p:pic>
          <p:nvPicPr>
            <p:cNvPr id="20" name="Picture 19"/>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16294426" y="19882601"/>
              <a:ext cx="2738297" cy="2743200"/>
            </a:xfrm>
            <a:prstGeom prst="rect">
              <a:avLst/>
            </a:prstGeom>
            <a:ln>
              <a:solidFill>
                <a:schemeClr val="tx1"/>
              </a:solidFill>
            </a:ln>
          </p:spPr>
        </p:pic>
        <p:pic>
          <p:nvPicPr>
            <p:cNvPr id="21" name="Picture 20"/>
            <p:cNvPicPr>
              <a:picLocks/>
            </p:cNvPicPr>
            <p:nvPr/>
          </p:nvPicPr>
          <p:blipFill>
            <a:blip r:embed="rId22" cstate="print">
              <a:extLst>
                <a:ext uri="{28A0092B-C50C-407E-A947-70E740481C1C}">
                  <a14:useLocalDpi xmlns:a14="http://schemas.microsoft.com/office/drawing/2010/main" val="0"/>
                </a:ext>
              </a:extLst>
            </a:blip>
            <a:stretch>
              <a:fillRect/>
            </a:stretch>
          </p:blipFill>
          <p:spPr>
            <a:xfrm>
              <a:off x="19049179" y="19882601"/>
              <a:ext cx="2796835" cy="2743200"/>
            </a:xfrm>
            <a:prstGeom prst="rect">
              <a:avLst/>
            </a:prstGeom>
            <a:ln>
              <a:solidFill>
                <a:schemeClr val="tx1"/>
              </a:solidFill>
            </a:ln>
          </p:spPr>
        </p:pic>
        <p:pic>
          <p:nvPicPr>
            <p:cNvPr id="23" name="Picture 22"/>
            <p:cNvPicPr>
              <a:picLocks/>
            </p:cNvPicPr>
            <p:nvPr/>
          </p:nvPicPr>
          <p:blipFill>
            <a:blip r:embed="rId23" cstate="print">
              <a:extLst>
                <a:ext uri="{28A0092B-C50C-407E-A947-70E740481C1C}">
                  <a14:useLocalDpi xmlns:a14="http://schemas.microsoft.com/office/drawing/2010/main" val="0"/>
                </a:ext>
              </a:extLst>
            </a:blip>
            <a:stretch>
              <a:fillRect/>
            </a:stretch>
          </p:blipFill>
          <p:spPr>
            <a:xfrm>
              <a:off x="21862471" y="19882601"/>
              <a:ext cx="2796835" cy="2743200"/>
            </a:xfrm>
            <a:prstGeom prst="rect">
              <a:avLst/>
            </a:prstGeom>
            <a:ln>
              <a:solidFill>
                <a:schemeClr val="tx1"/>
              </a:solidFill>
            </a:ln>
          </p:spPr>
        </p:pic>
      </p:grpSp>
      <p:pic>
        <p:nvPicPr>
          <p:cNvPr id="25" name="Picture 24"/>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13848790" y="14428908"/>
            <a:ext cx="3265722" cy="3253588"/>
          </a:xfrm>
          <a:prstGeom prst="rect">
            <a:avLst/>
          </a:prstGeom>
        </p:spPr>
      </p:pic>
      <p:sp>
        <p:nvSpPr>
          <p:cNvPr id="101" name="TextBox 109"/>
          <p:cNvSpPr txBox="1">
            <a:spLocks noChangeArrowheads="1"/>
          </p:cNvSpPr>
          <p:nvPr/>
        </p:nvSpPr>
        <p:spPr bwMode="auto">
          <a:xfrm>
            <a:off x="17306730" y="14289265"/>
            <a:ext cx="7404639"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charset="0"/>
                <a:ea typeface="SimSun" charset="-122"/>
              </a:defRPr>
            </a:lvl1pPr>
            <a:lvl2pPr marL="742950" indent="-285750">
              <a:defRPr>
                <a:solidFill>
                  <a:schemeClr val="tx1"/>
                </a:solidFill>
                <a:latin typeface="Tahoma" charset="0"/>
                <a:ea typeface="SimSun" charset="-122"/>
              </a:defRPr>
            </a:lvl2pPr>
            <a:lvl3pPr marL="1143000" indent="-228600">
              <a:defRPr>
                <a:solidFill>
                  <a:schemeClr val="tx1"/>
                </a:solidFill>
                <a:latin typeface="Tahoma" charset="0"/>
                <a:ea typeface="SimSun" charset="-122"/>
              </a:defRPr>
            </a:lvl3pPr>
            <a:lvl4pPr marL="1600200" indent="-228600">
              <a:defRPr>
                <a:solidFill>
                  <a:schemeClr val="tx1"/>
                </a:solidFill>
                <a:latin typeface="Tahoma" charset="0"/>
                <a:ea typeface="SimSun" charset="-122"/>
              </a:defRPr>
            </a:lvl4pPr>
            <a:lvl5pPr marL="2057400" indent="-228600">
              <a:defRPr>
                <a:solidFill>
                  <a:schemeClr val="tx1"/>
                </a:solidFill>
                <a:latin typeface="Tahoma" charset="0"/>
                <a:ea typeface="SimSun" charset="-122"/>
              </a:defRPr>
            </a:lvl5pPr>
            <a:lvl6pPr marL="2514600" indent="-228600" eaLnBrk="0" fontAlgn="base" hangingPunct="0">
              <a:spcBef>
                <a:spcPct val="0"/>
              </a:spcBef>
              <a:spcAft>
                <a:spcPct val="0"/>
              </a:spcAft>
              <a:defRPr>
                <a:solidFill>
                  <a:schemeClr val="tx1"/>
                </a:solidFill>
                <a:latin typeface="Tahoma" charset="0"/>
                <a:ea typeface="SimSun" charset="-122"/>
              </a:defRPr>
            </a:lvl6pPr>
            <a:lvl7pPr marL="2971800" indent="-228600" eaLnBrk="0" fontAlgn="base" hangingPunct="0">
              <a:spcBef>
                <a:spcPct val="0"/>
              </a:spcBef>
              <a:spcAft>
                <a:spcPct val="0"/>
              </a:spcAft>
              <a:defRPr>
                <a:solidFill>
                  <a:schemeClr val="tx1"/>
                </a:solidFill>
                <a:latin typeface="Tahoma" charset="0"/>
                <a:ea typeface="SimSun" charset="-122"/>
              </a:defRPr>
            </a:lvl7pPr>
            <a:lvl8pPr marL="3429000" indent="-228600" eaLnBrk="0" fontAlgn="base" hangingPunct="0">
              <a:spcBef>
                <a:spcPct val="0"/>
              </a:spcBef>
              <a:spcAft>
                <a:spcPct val="0"/>
              </a:spcAft>
              <a:defRPr>
                <a:solidFill>
                  <a:schemeClr val="tx1"/>
                </a:solidFill>
                <a:latin typeface="Tahoma" charset="0"/>
                <a:ea typeface="SimSun" charset="-122"/>
              </a:defRPr>
            </a:lvl8pPr>
            <a:lvl9pPr marL="3886200" indent="-228600" eaLnBrk="0" fontAlgn="base" hangingPunct="0">
              <a:spcBef>
                <a:spcPct val="0"/>
              </a:spcBef>
              <a:spcAft>
                <a:spcPct val="0"/>
              </a:spcAft>
              <a:defRPr>
                <a:solidFill>
                  <a:schemeClr val="tx1"/>
                </a:solidFill>
                <a:latin typeface="Tahoma" charset="0"/>
                <a:ea typeface="SimSun" charset="-122"/>
              </a:defRPr>
            </a:lvl9pPr>
          </a:lstStyle>
          <a:p>
            <a:pPr algn="just" eaLnBrk="1" hangingPunct="1"/>
            <a:r>
              <a:rPr lang="en-US" altLang="en-US" sz="2800" b="1" dirty="0">
                <a:latin typeface="+mn-lt"/>
              </a:rPr>
              <a:t>Figure 4. </a:t>
            </a:r>
            <a:r>
              <a:rPr lang="en-US" sz="2800" dirty="0">
                <a:latin typeface="+mn-lt"/>
              </a:rPr>
              <a:t>The PTT MIP is then clustered using k-means </a:t>
            </a:r>
            <a:r>
              <a:rPr lang="en-US" sz="2800" dirty="0" smtClean="0">
                <a:latin typeface="+mn-lt"/>
              </a:rPr>
              <a:t>clustering </a:t>
            </a:r>
            <a:r>
              <a:rPr lang="en-US" sz="2800" dirty="0"/>
              <a:t>(k=4)</a:t>
            </a:r>
            <a:r>
              <a:rPr lang="en-US" sz="2800" dirty="0" smtClean="0">
                <a:latin typeface="+mn-lt"/>
              </a:rPr>
              <a:t> with three feature vectors to </a:t>
            </a:r>
            <a:r>
              <a:rPr lang="en-US" sz="2800" dirty="0">
                <a:latin typeface="+mn-lt"/>
              </a:rPr>
              <a:t>better isolate potential masses from the rest of the breast and chest cavity. This MIP is then compared to the segmented MIPs of the previous trigger times to derive a coordinate-based location and radius for the mass(</a:t>
            </a:r>
            <a:r>
              <a:rPr lang="en-US" sz="2800" dirty="0" err="1">
                <a:latin typeface="+mn-lt"/>
              </a:rPr>
              <a:t>es</a:t>
            </a:r>
            <a:r>
              <a:rPr lang="en-US" sz="2800" dirty="0">
                <a:latin typeface="+mn-lt"/>
              </a:rPr>
              <a:t>).</a:t>
            </a:r>
            <a:endParaRPr lang="en-US" altLang="en-US" sz="2800" dirty="0">
              <a:latin typeface="+mn-lt"/>
            </a:endParaRPr>
          </a:p>
        </p:txBody>
      </p:sp>
      <p:sp>
        <p:nvSpPr>
          <p:cNvPr id="103" name="TextBox 109"/>
          <p:cNvSpPr txBox="1">
            <a:spLocks noChangeArrowheads="1"/>
          </p:cNvSpPr>
          <p:nvPr/>
        </p:nvSpPr>
        <p:spPr bwMode="auto">
          <a:xfrm>
            <a:off x="13643995" y="31114015"/>
            <a:ext cx="1084254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charset="0"/>
                <a:ea typeface="SimSun" charset="-122"/>
              </a:defRPr>
            </a:lvl1pPr>
            <a:lvl2pPr marL="742950" indent="-285750">
              <a:defRPr>
                <a:solidFill>
                  <a:schemeClr val="tx1"/>
                </a:solidFill>
                <a:latin typeface="Tahoma" charset="0"/>
                <a:ea typeface="SimSun" charset="-122"/>
              </a:defRPr>
            </a:lvl2pPr>
            <a:lvl3pPr marL="1143000" indent="-228600">
              <a:defRPr>
                <a:solidFill>
                  <a:schemeClr val="tx1"/>
                </a:solidFill>
                <a:latin typeface="Tahoma" charset="0"/>
                <a:ea typeface="SimSun" charset="-122"/>
              </a:defRPr>
            </a:lvl3pPr>
            <a:lvl4pPr marL="1600200" indent="-228600">
              <a:defRPr>
                <a:solidFill>
                  <a:schemeClr val="tx1"/>
                </a:solidFill>
                <a:latin typeface="Tahoma" charset="0"/>
                <a:ea typeface="SimSun" charset="-122"/>
              </a:defRPr>
            </a:lvl4pPr>
            <a:lvl5pPr marL="2057400" indent="-228600">
              <a:defRPr>
                <a:solidFill>
                  <a:schemeClr val="tx1"/>
                </a:solidFill>
                <a:latin typeface="Tahoma" charset="0"/>
                <a:ea typeface="SimSun" charset="-122"/>
              </a:defRPr>
            </a:lvl5pPr>
            <a:lvl6pPr marL="2514600" indent="-228600" eaLnBrk="0" fontAlgn="base" hangingPunct="0">
              <a:spcBef>
                <a:spcPct val="0"/>
              </a:spcBef>
              <a:spcAft>
                <a:spcPct val="0"/>
              </a:spcAft>
              <a:defRPr>
                <a:solidFill>
                  <a:schemeClr val="tx1"/>
                </a:solidFill>
                <a:latin typeface="Tahoma" charset="0"/>
                <a:ea typeface="SimSun" charset="-122"/>
              </a:defRPr>
            </a:lvl6pPr>
            <a:lvl7pPr marL="2971800" indent="-228600" eaLnBrk="0" fontAlgn="base" hangingPunct="0">
              <a:spcBef>
                <a:spcPct val="0"/>
              </a:spcBef>
              <a:spcAft>
                <a:spcPct val="0"/>
              </a:spcAft>
              <a:defRPr>
                <a:solidFill>
                  <a:schemeClr val="tx1"/>
                </a:solidFill>
                <a:latin typeface="Tahoma" charset="0"/>
                <a:ea typeface="SimSun" charset="-122"/>
              </a:defRPr>
            </a:lvl7pPr>
            <a:lvl8pPr marL="3429000" indent="-228600" eaLnBrk="0" fontAlgn="base" hangingPunct="0">
              <a:spcBef>
                <a:spcPct val="0"/>
              </a:spcBef>
              <a:spcAft>
                <a:spcPct val="0"/>
              </a:spcAft>
              <a:defRPr>
                <a:solidFill>
                  <a:schemeClr val="tx1"/>
                </a:solidFill>
                <a:latin typeface="Tahoma" charset="0"/>
                <a:ea typeface="SimSun" charset="-122"/>
              </a:defRPr>
            </a:lvl8pPr>
            <a:lvl9pPr marL="3886200" indent="-228600" eaLnBrk="0" fontAlgn="base" hangingPunct="0">
              <a:spcBef>
                <a:spcPct val="0"/>
              </a:spcBef>
              <a:spcAft>
                <a:spcPct val="0"/>
              </a:spcAft>
              <a:defRPr>
                <a:solidFill>
                  <a:schemeClr val="tx1"/>
                </a:solidFill>
                <a:latin typeface="Tahoma" charset="0"/>
                <a:ea typeface="SimSun" charset="-122"/>
              </a:defRPr>
            </a:lvl9pPr>
          </a:lstStyle>
          <a:p>
            <a:pPr algn="just" eaLnBrk="1" hangingPunct="1"/>
            <a:r>
              <a:rPr lang="en-US" altLang="en-US" sz="2800" b="1" dirty="0">
                <a:latin typeface="+mn-lt"/>
              </a:rPr>
              <a:t>Figure 6. </a:t>
            </a:r>
            <a:r>
              <a:rPr lang="en-US" sz="2800" dirty="0">
                <a:latin typeface="+mn-lt"/>
              </a:rPr>
              <a:t>The resulting mass segmentations are converted to binary output images.</a:t>
            </a:r>
            <a:endParaRPr lang="en-US" altLang="en-US" sz="2800" dirty="0">
              <a:latin typeface="+mn-lt"/>
            </a:endParaRPr>
          </a:p>
        </p:txBody>
      </p:sp>
      <p:sp>
        <p:nvSpPr>
          <p:cNvPr id="104" name="TextBox 109"/>
          <p:cNvSpPr txBox="1">
            <a:spLocks noChangeArrowheads="1"/>
          </p:cNvSpPr>
          <p:nvPr/>
        </p:nvSpPr>
        <p:spPr bwMode="auto">
          <a:xfrm>
            <a:off x="13776203" y="22421623"/>
            <a:ext cx="10935166"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charset="0"/>
                <a:ea typeface="SimSun" charset="-122"/>
              </a:defRPr>
            </a:lvl1pPr>
            <a:lvl2pPr marL="742950" indent="-285750">
              <a:defRPr>
                <a:solidFill>
                  <a:schemeClr val="tx1"/>
                </a:solidFill>
                <a:latin typeface="Tahoma" charset="0"/>
                <a:ea typeface="SimSun" charset="-122"/>
              </a:defRPr>
            </a:lvl2pPr>
            <a:lvl3pPr marL="1143000" indent="-228600">
              <a:defRPr>
                <a:solidFill>
                  <a:schemeClr val="tx1"/>
                </a:solidFill>
                <a:latin typeface="Tahoma" charset="0"/>
                <a:ea typeface="SimSun" charset="-122"/>
              </a:defRPr>
            </a:lvl3pPr>
            <a:lvl4pPr marL="1600200" indent="-228600">
              <a:defRPr>
                <a:solidFill>
                  <a:schemeClr val="tx1"/>
                </a:solidFill>
                <a:latin typeface="Tahoma" charset="0"/>
                <a:ea typeface="SimSun" charset="-122"/>
              </a:defRPr>
            </a:lvl4pPr>
            <a:lvl5pPr marL="2057400" indent="-228600">
              <a:defRPr>
                <a:solidFill>
                  <a:schemeClr val="tx1"/>
                </a:solidFill>
                <a:latin typeface="Tahoma" charset="0"/>
                <a:ea typeface="SimSun" charset="-122"/>
              </a:defRPr>
            </a:lvl5pPr>
            <a:lvl6pPr marL="2514600" indent="-228600" eaLnBrk="0" fontAlgn="base" hangingPunct="0">
              <a:spcBef>
                <a:spcPct val="0"/>
              </a:spcBef>
              <a:spcAft>
                <a:spcPct val="0"/>
              </a:spcAft>
              <a:defRPr>
                <a:solidFill>
                  <a:schemeClr val="tx1"/>
                </a:solidFill>
                <a:latin typeface="Tahoma" charset="0"/>
                <a:ea typeface="SimSun" charset="-122"/>
              </a:defRPr>
            </a:lvl6pPr>
            <a:lvl7pPr marL="2971800" indent="-228600" eaLnBrk="0" fontAlgn="base" hangingPunct="0">
              <a:spcBef>
                <a:spcPct val="0"/>
              </a:spcBef>
              <a:spcAft>
                <a:spcPct val="0"/>
              </a:spcAft>
              <a:defRPr>
                <a:solidFill>
                  <a:schemeClr val="tx1"/>
                </a:solidFill>
                <a:latin typeface="Tahoma" charset="0"/>
                <a:ea typeface="SimSun" charset="-122"/>
              </a:defRPr>
            </a:lvl7pPr>
            <a:lvl8pPr marL="3429000" indent="-228600" eaLnBrk="0" fontAlgn="base" hangingPunct="0">
              <a:spcBef>
                <a:spcPct val="0"/>
              </a:spcBef>
              <a:spcAft>
                <a:spcPct val="0"/>
              </a:spcAft>
              <a:defRPr>
                <a:solidFill>
                  <a:schemeClr val="tx1"/>
                </a:solidFill>
                <a:latin typeface="Tahoma" charset="0"/>
                <a:ea typeface="SimSun" charset="-122"/>
              </a:defRPr>
            </a:lvl8pPr>
            <a:lvl9pPr marL="3886200" indent="-228600" eaLnBrk="0" fontAlgn="base" hangingPunct="0">
              <a:spcBef>
                <a:spcPct val="0"/>
              </a:spcBef>
              <a:spcAft>
                <a:spcPct val="0"/>
              </a:spcAft>
              <a:defRPr>
                <a:solidFill>
                  <a:schemeClr val="tx1"/>
                </a:solidFill>
                <a:latin typeface="Tahoma" charset="0"/>
                <a:ea typeface="SimSun" charset="-122"/>
              </a:defRPr>
            </a:lvl9pPr>
          </a:lstStyle>
          <a:p>
            <a:pPr algn="just" eaLnBrk="1" hangingPunct="1"/>
            <a:r>
              <a:rPr lang="en-US" altLang="en-US" sz="2800" b="1" dirty="0">
                <a:latin typeface="+mn-lt"/>
              </a:rPr>
              <a:t>Figure 5. </a:t>
            </a:r>
            <a:r>
              <a:rPr lang="en-US" altLang="en-US" sz="2800" dirty="0">
                <a:latin typeface="+mn-lt"/>
              </a:rPr>
              <a:t>The original image array is looped through to find images containing the detected mass. A Morphological Snake Active Contouring Algorithm</a:t>
            </a:r>
            <a:r>
              <a:rPr lang="en-US" altLang="en-US" sz="2800" baseline="30000" dirty="0"/>
              <a:t>4</a:t>
            </a:r>
            <a:r>
              <a:rPr lang="en-US" altLang="en-US" sz="2800" dirty="0">
                <a:latin typeface="+mn-lt"/>
              </a:rPr>
              <a:t> initializes at the center of the mass in each image and expands outward until detecting the mass’ boundary.</a:t>
            </a:r>
          </a:p>
          <a:p>
            <a:pPr algn="just"/>
            <a:r>
              <a:rPr lang="en-US" altLang="en-US" sz="2800" dirty="0">
                <a:latin typeface="+mn-lt"/>
              </a:rPr>
              <a:t>The </a:t>
            </a:r>
            <a:r>
              <a:rPr lang="en-US" altLang="en-US" sz="2800" dirty="0" smtClean="0">
                <a:latin typeface="+mn-lt"/>
              </a:rPr>
              <a:t>snake </a:t>
            </a:r>
            <a:r>
              <a:rPr lang="en-US" altLang="en-US" sz="2800" dirty="0">
                <a:latin typeface="+mn-lt"/>
              </a:rPr>
              <a:t>algorithm works </a:t>
            </a:r>
            <a:r>
              <a:rPr lang="en-US" sz="2800" dirty="0"/>
              <a:t>by seeking a contour boundary for separating an image into a foreground and background through solving a system of partial differential equations on a binary circle level set. The PDE system is based on the general form:</a:t>
            </a:r>
          </a:p>
          <a:p>
            <a:pPr algn="just" eaLnBrk="1" hangingPunct="1"/>
            <a:endParaRPr lang="en-US" altLang="en-US" sz="2800" dirty="0">
              <a:latin typeface="+mn-lt"/>
            </a:endParaRPr>
          </a:p>
        </p:txBody>
      </p:sp>
      <p:sp>
        <p:nvSpPr>
          <p:cNvPr id="105" name="Oval 104"/>
          <p:cNvSpPr/>
          <p:nvPr/>
        </p:nvSpPr>
        <p:spPr bwMode="auto">
          <a:xfrm>
            <a:off x="16003850" y="15404484"/>
            <a:ext cx="213996" cy="225695"/>
          </a:xfrm>
          <a:prstGeom prst="ellipse">
            <a:avLst/>
          </a:prstGeom>
          <a:noFill/>
          <a:ln w="158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a:ln>
                <a:noFill/>
              </a:ln>
              <a:solidFill>
                <a:schemeClr val="tx1"/>
              </a:solidFill>
              <a:effectLst/>
              <a:latin typeface="Arial" charset="0"/>
            </a:endParaRPr>
          </a:p>
        </p:txBody>
      </p:sp>
      <p:sp>
        <p:nvSpPr>
          <p:cNvPr id="84" name="TextBox 109"/>
          <p:cNvSpPr txBox="1">
            <a:spLocks noChangeArrowheads="1"/>
          </p:cNvSpPr>
          <p:nvPr/>
        </p:nvSpPr>
        <p:spPr bwMode="auto">
          <a:xfrm>
            <a:off x="26768388" y="14167298"/>
            <a:ext cx="287799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charset="0"/>
                <a:ea typeface="SimSun" charset="-122"/>
              </a:defRPr>
            </a:lvl1pPr>
            <a:lvl2pPr marL="742950" indent="-285750">
              <a:defRPr>
                <a:solidFill>
                  <a:schemeClr val="tx1"/>
                </a:solidFill>
                <a:latin typeface="Tahoma" charset="0"/>
                <a:ea typeface="SimSun" charset="-122"/>
              </a:defRPr>
            </a:lvl2pPr>
            <a:lvl3pPr marL="1143000" indent="-228600">
              <a:defRPr>
                <a:solidFill>
                  <a:schemeClr val="tx1"/>
                </a:solidFill>
                <a:latin typeface="Tahoma" charset="0"/>
                <a:ea typeface="SimSun" charset="-122"/>
              </a:defRPr>
            </a:lvl3pPr>
            <a:lvl4pPr marL="1600200" indent="-228600">
              <a:defRPr>
                <a:solidFill>
                  <a:schemeClr val="tx1"/>
                </a:solidFill>
                <a:latin typeface="Tahoma" charset="0"/>
                <a:ea typeface="SimSun" charset="-122"/>
              </a:defRPr>
            </a:lvl4pPr>
            <a:lvl5pPr marL="2057400" indent="-228600">
              <a:defRPr>
                <a:solidFill>
                  <a:schemeClr val="tx1"/>
                </a:solidFill>
                <a:latin typeface="Tahoma" charset="0"/>
                <a:ea typeface="SimSun" charset="-122"/>
              </a:defRPr>
            </a:lvl5pPr>
            <a:lvl6pPr marL="2514600" indent="-228600" eaLnBrk="0" fontAlgn="base" hangingPunct="0">
              <a:spcBef>
                <a:spcPct val="0"/>
              </a:spcBef>
              <a:spcAft>
                <a:spcPct val="0"/>
              </a:spcAft>
              <a:defRPr>
                <a:solidFill>
                  <a:schemeClr val="tx1"/>
                </a:solidFill>
                <a:latin typeface="Tahoma" charset="0"/>
                <a:ea typeface="SimSun" charset="-122"/>
              </a:defRPr>
            </a:lvl6pPr>
            <a:lvl7pPr marL="2971800" indent="-228600" eaLnBrk="0" fontAlgn="base" hangingPunct="0">
              <a:spcBef>
                <a:spcPct val="0"/>
              </a:spcBef>
              <a:spcAft>
                <a:spcPct val="0"/>
              </a:spcAft>
              <a:defRPr>
                <a:solidFill>
                  <a:schemeClr val="tx1"/>
                </a:solidFill>
                <a:latin typeface="Tahoma" charset="0"/>
                <a:ea typeface="SimSun" charset="-122"/>
              </a:defRPr>
            </a:lvl7pPr>
            <a:lvl8pPr marL="3429000" indent="-228600" eaLnBrk="0" fontAlgn="base" hangingPunct="0">
              <a:spcBef>
                <a:spcPct val="0"/>
              </a:spcBef>
              <a:spcAft>
                <a:spcPct val="0"/>
              </a:spcAft>
              <a:defRPr>
                <a:solidFill>
                  <a:schemeClr val="tx1"/>
                </a:solidFill>
                <a:latin typeface="Tahoma" charset="0"/>
                <a:ea typeface="SimSun" charset="-122"/>
              </a:defRPr>
            </a:lvl8pPr>
            <a:lvl9pPr marL="3886200" indent="-228600" eaLnBrk="0" fontAlgn="base" hangingPunct="0">
              <a:spcBef>
                <a:spcPct val="0"/>
              </a:spcBef>
              <a:spcAft>
                <a:spcPct val="0"/>
              </a:spcAft>
              <a:defRPr>
                <a:solidFill>
                  <a:schemeClr val="tx1"/>
                </a:solidFill>
                <a:latin typeface="Tahoma" charset="0"/>
                <a:ea typeface="SimSun" charset="-122"/>
              </a:defRPr>
            </a:lvl9pPr>
          </a:lstStyle>
          <a:p>
            <a:pPr eaLnBrk="1" hangingPunct="1"/>
            <a:r>
              <a:rPr lang="en-US" altLang="en-US" sz="2800" b="1" dirty="0">
                <a:latin typeface="+mn-lt"/>
              </a:rPr>
              <a:t>(a)</a:t>
            </a:r>
            <a:endParaRPr lang="en-US" altLang="en-US" sz="2800" dirty="0">
              <a:latin typeface="+mn-lt"/>
            </a:endParaRPr>
          </a:p>
        </p:txBody>
      </p:sp>
      <p:pic>
        <p:nvPicPr>
          <p:cNvPr id="6" name="Picture 5"/>
          <p:cNvPicPr>
            <a:picLocks/>
          </p:cNvPicPr>
          <p:nvPr/>
        </p:nvPicPr>
        <p:blipFill>
          <a:blip r:embed="rId25" cstate="print">
            <a:extLst>
              <a:ext uri="{BEBA8EAE-BF5A-486C-A8C5-ECC9F3942E4B}">
                <a14:imgProps xmlns:a14="http://schemas.microsoft.com/office/drawing/2010/main">
                  <a14:imgLayer r:embed="rId26">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30562479" y="10893032"/>
            <a:ext cx="3200400" cy="3200400"/>
          </a:xfrm>
          <a:prstGeom prst="rect">
            <a:avLst/>
          </a:prstGeom>
        </p:spPr>
      </p:pic>
      <p:sp>
        <p:nvSpPr>
          <p:cNvPr id="89" name="TextBox 109"/>
          <p:cNvSpPr txBox="1">
            <a:spLocks noChangeArrowheads="1"/>
          </p:cNvSpPr>
          <p:nvPr/>
        </p:nvSpPr>
        <p:spPr bwMode="auto">
          <a:xfrm>
            <a:off x="30722256" y="14179118"/>
            <a:ext cx="287799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charset="0"/>
                <a:ea typeface="SimSun" charset="-122"/>
              </a:defRPr>
            </a:lvl1pPr>
            <a:lvl2pPr marL="742950" indent="-285750">
              <a:defRPr>
                <a:solidFill>
                  <a:schemeClr val="tx1"/>
                </a:solidFill>
                <a:latin typeface="Tahoma" charset="0"/>
                <a:ea typeface="SimSun" charset="-122"/>
              </a:defRPr>
            </a:lvl2pPr>
            <a:lvl3pPr marL="1143000" indent="-228600">
              <a:defRPr>
                <a:solidFill>
                  <a:schemeClr val="tx1"/>
                </a:solidFill>
                <a:latin typeface="Tahoma" charset="0"/>
                <a:ea typeface="SimSun" charset="-122"/>
              </a:defRPr>
            </a:lvl3pPr>
            <a:lvl4pPr marL="1600200" indent="-228600">
              <a:defRPr>
                <a:solidFill>
                  <a:schemeClr val="tx1"/>
                </a:solidFill>
                <a:latin typeface="Tahoma" charset="0"/>
                <a:ea typeface="SimSun" charset="-122"/>
              </a:defRPr>
            </a:lvl4pPr>
            <a:lvl5pPr marL="2057400" indent="-228600">
              <a:defRPr>
                <a:solidFill>
                  <a:schemeClr val="tx1"/>
                </a:solidFill>
                <a:latin typeface="Tahoma" charset="0"/>
                <a:ea typeface="SimSun" charset="-122"/>
              </a:defRPr>
            </a:lvl5pPr>
            <a:lvl6pPr marL="2514600" indent="-228600" eaLnBrk="0" fontAlgn="base" hangingPunct="0">
              <a:spcBef>
                <a:spcPct val="0"/>
              </a:spcBef>
              <a:spcAft>
                <a:spcPct val="0"/>
              </a:spcAft>
              <a:defRPr>
                <a:solidFill>
                  <a:schemeClr val="tx1"/>
                </a:solidFill>
                <a:latin typeface="Tahoma" charset="0"/>
                <a:ea typeface="SimSun" charset="-122"/>
              </a:defRPr>
            </a:lvl6pPr>
            <a:lvl7pPr marL="2971800" indent="-228600" eaLnBrk="0" fontAlgn="base" hangingPunct="0">
              <a:spcBef>
                <a:spcPct val="0"/>
              </a:spcBef>
              <a:spcAft>
                <a:spcPct val="0"/>
              </a:spcAft>
              <a:defRPr>
                <a:solidFill>
                  <a:schemeClr val="tx1"/>
                </a:solidFill>
                <a:latin typeface="Tahoma" charset="0"/>
                <a:ea typeface="SimSun" charset="-122"/>
              </a:defRPr>
            </a:lvl7pPr>
            <a:lvl8pPr marL="3429000" indent="-228600" eaLnBrk="0" fontAlgn="base" hangingPunct="0">
              <a:spcBef>
                <a:spcPct val="0"/>
              </a:spcBef>
              <a:spcAft>
                <a:spcPct val="0"/>
              </a:spcAft>
              <a:defRPr>
                <a:solidFill>
                  <a:schemeClr val="tx1"/>
                </a:solidFill>
                <a:latin typeface="Tahoma" charset="0"/>
                <a:ea typeface="SimSun" charset="-122"/>
              </a:defRPr>
            </a:lvl8pPr>
            <a:lvl9pPr marL="3886200" indent="-228600" eaLnBrk="0" fontAlgn="base" hangingPunct="0">
              <a:spcBef>
                <a:spcPct val="0"/>
              </a:spcBef>
              <a:spcAft>
                <a:spcPct val="0"/>
              </a:spcAft>
              <a:defRPr>
                <a:solidFill>
                  <a:schemeClr val="tx1"/>
                </a:solidFill>
                <a:latin typeface="Tahoma" charset="0"/>
                <a:ea typeface="SimSun" charset="-122"/>
              </a:defRPr>
            </a:lvl9pPr>
          </a:lstStyle>
          <a:p>
            <a:pPr eaLnBrk="1" hangingPunct="1"/>
            <a:r>
              <a:rPr lang="en-US" altLang="en-US" sz="2800" b="1" dirty="0">
                <a:latin typeface="+mn-lt"/>
              </a:rPr>
              <a:t>(b)</a:t>
            </a:r>
          </a:p>
        </p:txBody>
      </p:sp>
      <p:sp>
        <p:nvSpPr>
          <p:cNvPr id="90" name="Oval 89"/>
          <p:cNvSpPr/>
          <p:nvPr/>
        </p:nvSpPr>
        <p:spPr bwMode="auto">
          <a:xfrm>
            <a:off x="33177844" y="12441701"/>
            <a:ext cx="104623" cy="114366"/>
          </a:xfrm>
          <a:prstGeom prst="ellipse">
            <a:avLst/>
          </a:prstGeom>
          <a:noFill/>
          <a:ln w="158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a:ln>
                <a:noFill/>
              </a:ln>
              <a:solidFill>
                <a:schemeClr val="tx1"/>
              </a:solidFill>
              <a:effectLst/>
              <a:latin typeface="Arial" charset="0"/>
            </a:endParaRPr>
          </a:p>
        </p:txBody>
      </p:sp>
    </p:spTree>
  </p:cSld>
  <p:clrMapOvr>
    <a:masterClrMapping/>
  </p:clrMapOvr>
</p:sld>
</file>

<file path=ppt/theme/theme1.xml><?xml version="1.0" encoding="utf-8"?>
<a:theme xmlns:a="http://schemas.openxmlformats.org/drawingml/2006/main" name="Default Design">
  <a:themeElements>
    <a:clrScheme name="Custom 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212167"/>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27208</TotalTime>
  <Words>547</Words>
  <Application>Microsoft Office PowerPoint</Application>
  <PresentationFormat>Custom</PresentationFormat>
  <Paragraphs>59</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SimSun</vt:lpstr>
      <vt:lpstr>Arial</vt:lpstr>
      <vt:lpstr>Tahoma</vt:lpstr>
      <vt:lpstr>Default Design</vt:lpstr>
      <vt:lpstr>PowerPoint Presentation</vt:lpstr>
    </vt:vector>
  </TitlesOfParts>
  <Company>MegaPrint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Vertical Poster</dc:title>
  <dc:creator>Ethan Shulda;www.postersession.com</dc:creator>
  <cp:keywords>www.postersession.com</cp:keywords>
  <dc:description>©MegaPrint Inc. 2009</dc:description>
  <cp:lastModifiedBy>justin kennedy</cp:lastModifiedBy>
  <cp:revision>522</cp:revision>
  <dcterms:created xsi:type="dcterms:W3CDTF">2008-12-04T00:20:37Z</dcterms:created>
  <dcterms:modified xsi:type="dcterms:W3CDTF">2018-06-07T23:56:06Z</dcterms:modified>
  <cp:category>Research Poster</cp:category>
</cp:coreProperties>
</file>