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
      <p:font typeface="Amatic SC"/>
      <p:regular r:id="rId35"/>
      <p:bold r:id="rId36"/>
    </p:embeddedFont>
    <p:embeddedFont>
      <p:font typeface="Source Code Pro"/>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AmaticSC-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SourceCodePro-regular.fntdata"/><Relationship Id="rId14" Type="http://schemas.openxmlformats.org/officeDocument/2006/relationships/slide" Target="slides/slide9.xml"/><Relationship Id="rId36" Type="http://schemas.openxmlformats.org/officeDocument/2006/relationships/font" Target="fonts/AmaticSC-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SourceCodePr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ensus.gov/geo/maps-data/data/tiger-cart-boundary.html"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Military equipment = weapons and ammunition</a:t>
            </a:r>
            <a:endParaRPr/>
          </a:p>
          <a:p>
            <a:pPr indent="0" lvl="0" marL="0">
              <a:spcBef>
                <a:spcPts val="0"/>
              </a:spcBef>
              <a:spcAft>
                <a:spcPts val="0"/>
              </a:spcAft>
              <a:buNone/>
            </a:pPr>
            <a:r>
              <a:rPr lang="en"/>
              <a:t>What happened during that time?</a:t>
            </a:r>
            <a:endParaRPr/>
          </a:p>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RIFLE,5.56 MILLIMETER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RIFLE,5.56 MILLIMETER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RIFLE,5.56 MILLIMETER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4. Via </a:t>
            </a:r>
            <a:r>
              <a:rPr lang="en" sz="1150">
                <a:solidFill>
                  <a:srgbClr val="222222"/>
                </a:solidFill>
                <a:highlight>
                  <a:srgbClr val="FFFFFF"/>
                </a:highlight>
              </a:rPr>
              <a:t> </a:t>
            </a:r>
            <a:r>
              <a:rPr lang="en" sz="1150" u="sng">
                <a:solidFill>
                  <a:srgbClr val="9E6019"/>
                </a:solidFill>
                <a:highlight>
                  <a:srgbClr val="FFFFFF"/>
                </a:highlight>
                <a:hlinkClick r:id="rId2"/>
              </a:rPr>
              <a:t>United States Census Cartographic Boundary Files</a:t>
            </a:r>
            <a:endParaRPr/>
          </a:p>
          <a:p>
            <a:pPr indent="0" lvl="0" marL="0">
              <a:spcBef>
                <a:spcPts val="0"/>
              </a:spcBef>
              <a:spcAft>
                <a:spcPts val="0"/>
              </a:spcAft>
              <a:buNone/>
            </a:pPr>
            <a:r>
              <a:t/>
            </a:r>
            <a:endParaRPr/>
          </a:p>
          <a:p>
            <a:pPr indent="0" lvl="0" marL="0">
              <a:spcBef>
                <a:spcPts val="0"/>
              </a:spcBef>
              <a:spcAft>
                <a:spcPts val="0"/>
              </a:spcAft>
              <a:buNone/>
            </a:pPr>
            <a:r>
              <a:rPr lang="en"/>
              <a:t>Manny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Juliana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914400" rtl="0">
              <a:lnSpc>
                <a:spcPct val="115000"/>
              </a:lnSpc>
              <a:spcBef>
                <a:spcPts val="0"/>
              </a:spcBef>
              <a:spcAft>
                <a:spcPts val="0"/>
              </a:spcAft>
              <a:buClr>
                <a:schemeClr val="dk2"/>
              </a:buClr>
              <a:buSzPts val="1400"/>
              <a:buFont typeface="Source Code Pro"/>
              <a:buChar char="○"/>
            </a:pPr>
            <a:r>
              <a:rPr lang="en" sz="1400">
                <a:solidFill>
                  <a:schemeClr val="dk2"/>
                </a:solidFill>
                <a:latin typeface="Source Code Pro"/>
                <a:ea typeface="Source Code Pro"/>
                <a:cs typeface="Source Code Pro"/>
                <a:sym typeface="Source Code Pro"/>
              </a:rPr>
              <a:t>The 1033 data made available via Data World is vast and coarse/dirty.  </a:t>
            </a:r>
            <a:endParaRPr sz="1400">
              <a:solidFill>
                <a:schemeClr val="dk2"/>
              </a:solidFill>
              <a:latin typeface="Source Code Pro"/>
              <a:ea typeface="Source Code Pro"/>
              <a:cs typeface="Source Code Pro"/>
              <a:sym typeface="Source Code Pro"/>
            </a:endParaRPr>
          </a:p>
          <a:p>
            <a:pPr indent="-317500" lvl="2" marL="1371600" rtl="0">
              <a:lnSpc>
                <a:spcPct val="115000"/>
              </a:lnSpc>
              <a:spcBef>
                <a:spcPts val="0"/>
              </a:spcBef>
              <a:spcAft>
                <a:spcPts val="0"/>
              </a:spcAft>
              <a:buClr>
                <a:schemeClr val="dk2"/>
              </a:buClr>
              <a:buSzPts val="1400"/>
              <a:buFont typeface="Source Code Pro"/>
              <a:buChar char="■"/>
            </a:pPr>
            <a:r>
              <a:rPr lang="en" sz="1400">
                <a:solidFill>
                  <a:schemeClr val="dk2"/>
                </a:solidFill>
                <a:latin typeface="Source Code Pro"/>
                <a:ea typeface="Source Code Pro"/>
                <a:cs typeface="Source Code Pro"/>
                <a:sym typeface="Source Code Pro"/>
              </a:rPr>
              <a:t>~245K records.  After cleansing, 237K remained.</a:t>
            </a:r>
            <a:endParaRPr sz="1400">
              <a:solidFill>
                <a:schemeClr val="dk2"/>
              </a:solidFill>
              <a:latin typeface="Source Code Pro"/>
              <a:ea typeface="Source Code Pro"/>
              <a:cs typeface="Source Code Pro"/>
              <a:sym typeface="Source Code Pro"/>
            </a:endParaRPr>
          </a:p>
          <a:p>
            <a:pPr indent="-317500" lvl="1" marL="914400" rtl="0">
              <a:lnSpc>
                <a:spcPct val="115000"/>
              </a:lnSpc>
              <a:spcBef>
                <a:spcPts val="0"/>
              </a:spcBef>
              <a:spcAft>
                <a:spcPts val="0"/>
              </a:spcAft>
              <a:buClr>
                <a:schemeClr val="dk2"/>
              </a:buClr>
              <a:buSzPts val="1400"/>
              <a:buFont typeface="Source Code Pro"/>
              <a:buChar char="○"/>
            </a:pPr>
            <a:r>
              <a:rPr lang="en" sz="1400">
                <a:solidFill>
                  <a:schemeClr val="dk2"/>
                </a:solidFill>
                <a:latin typeface="Source Code Pro"/>
                <a:ea typeface="Source Code Pro"/>
                <a:cs typeface="Source Code Pro"/>
                <a:sym typeface="Source Code Pro"/>
              </a:rPr>
              <a:t>It also contained data that is not relevant to our research.  </a:t>
            </a:r>
            <a:endParaRPr sz="1400">
              <a:solidFill>
                <a:schemeClr val="dk2"/>
              </a:solidFill>
              <a:latin typeface="Source Code Pro"/>
              <a:ea typeface="Source Code Pro"/>
              <a:cs typeface="Source Code Pro"/>
              <a:sym typeface="Source Code Pro"/>
            </a:endParaRPr>
          </a:p>
          <a:p>
            <a:pPr indent="-317500" lvl="2" marL="1371600" rtl="0">
              <a:lnSpc>
                <a:spcPct val="115000"/>
              </a:lnSpc>
              <a:spcBef>
                <a:spcPts val="0"/>
              </a:spcBef>
              <a:spcAft>
                <a:spcPts val="0"/>
              </a:spcAft>
              <a:buClr>
                <a:schemeClr val="dk2"/>
              </a:buClr>
              <a:buSzPts val="1400"/>
              <a:buFont typeface="Source Code Pro"/>
              <a:buChar char="■"/>
            </a:pPr>
            <a:r>
              <a:rPr lang="en" sz="1400">
                <a:solidFill>
                  <a:schemeClr val="dk2"/>
                </a:solidFill>
                <a:latin typeface="Source Code Pro"/>
                <a:ea typeface="Source Code Pro"/>
                <a:cs typeface="Source Code Pro"/>
                <a:sym typeface="Source Code Pro"/>
              </a:rPr>
              <a:t>For example office furniture made up a prominent amount of this data that would skew our analysis and lead to false conclusion that you could tie quantity and cost to increased militarization.</a:t>
            </a:r>
            <a:br>
              <a:rPr lang="en" sz="1400">
                <a:solidFill>
                  <a:schemeClr val="dk2"/>
                </a:solidFill>
                <a:latin typeface="Source Code Pro"/>
                <a:ea typeface="Source Code Pro"/>
                <a:cs typeface="Source Code Pro"/>
                <a:sym typeface="Source Code Pro"/>
              </a:rPr>
            </a:br>
            <a:endParaRPr sz="1400">
              <a:solidFill>
                <a:schemeClr val="dk2"/>
              </a:solidFill>
              <a:latin typeface="Source Code Pro"/>
              <a:ea typeface="Source Code Pro"/>
              <a:cs typeface="Source Code Pro"/>
              <a:sym typeface="Source Code Pro"/>
            </a:endParaRPr>
          </a:p>
          <a:p>
            <a:pPr indent="-317500" lvl="2" marL="1371600" rtl="0">
              <a:lnSpc>
                <a:spcPct val="115000"/>
              </a:lnSpc>
              <a:spcBef>
                <a:spcPts val="0"/>
              </a:spcBef>
              <a:spcAft>
                <a:spcPts val="0"/>
              </a:spcAft>
              <a:buClr>
                <a:schemeClr val="dk2"/>
              </a:buClr>
              <a:buSzPts val="1400"/>
              <a:buFont typeface="Source Code Pro"/>
              <a:buChar char="■"/>
            </a:pPr>
            <a:r>
              <a:rPr lang="en" sz="1400">
                <a:solidFill>
                  <a:schemeClr val="dk2"/>
                </a:solidFill>
                <a:latin typeface="Source Code Pro"/>
                <a:ea typeface="Source Code Pro"/>
                <a:cs typeface="Source Code Pro"/>
                <a:sym typeface="Source Code Pro"/>
              </a:rPr>
              <a:t>To address this issue, we limited the data to those with NSN codes categorized as Vehicles, Weapons and Ammunition.</a:t>
            </a:r>
            <a:endParaRPr sz="1400">
              <a:solidFill>
                <a:schemeClr val="dk2"/>
              </a:solidFill>
              <a:latin typeface="Source Code Pro"/>
              <a:ea typeface="Source Code Pro"/>
              <a:cs typeface="Source Code Pro"/>
              <a:sym typeface="Source Code Pro"/>
            </a:endParaRPr>
          </a:p>
          <a:p>
            <a:pPr indent="-317500" lvl="1" marL="914400" rtl="0">
              <a:lnSpc>
                <a:spcPct val="115000"/>
              </a:lnSpc>
              <a:spcBef>
                <a:spcPts val="0"/>
              </a:spcBef>
              <a:spcAft>
                <a:spcPts val="0"/>
              </a:spcAft>
              <a:buClr>
                <a:schemeClr val="dk2"/>
              </a:buClr>
              <a:buSzPts val="1400"/>
              <a:buFont typeface="Source Code Pro"/>
              <a:buChar char="○"/>
            </a:pPr>
            <a:r>
              <a:t/>
            </a:r>
            <a:endParaRPr sz="1400">
              <a:solidFill>
                <a:schemeClr val="dk2"/>
              </a:solidFill>
              <a:latin typeface="Source Code Pro"/>
              <a:ea typeface="Source Code Pro"/>
              <a:cs typeface="Source Code Pro"/>
              <a:sym typeface="Source Code Pr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PSC Manual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RIFLE,5.56 MILLIMETER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Shape 47"/>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Shape 48"/>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Shape 3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Shape 40"/>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Shape 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819250"/>
            <a:ext cx="8522100" cy="2263200"/>
          </a:xfrm>
          <a:prstGeom prst="rect">
            <a:avLst/>
          </a:prstGeom>
        </p:spPr>
        <p:txBody>
          <a:bodyPr anchorCtr="0" anchor="ctr" bIns="91425" lIns="91425" spcFirstLastPara="1" rIns="91425" wrap="square" tIns="91425">
            <a:noAutofit/>
          </a:bodyPr>
          <a:lstStyle/>
          <a:p>
            <a:pPr indent="0" lvl="0" marL="1371600" rtl="0">
              <a:lnSpc>
                <a:spcPct val="125000"/>
              </a:lnSpc>
              <a:spcBef>
                <a:spcPts val="1800"/>
              </a:spcBef>
              <a:spcAft>
                <a:spcPts val="0"/>
              </a:spcAft>
              <a:buClr>
                <a:schemeClr val="dk1"/>
              </a:buClr>
              <a:buSzPts val="1100"/>
              <a:buFont typeface="Arial"/>
              <a:buNone/>
            </a:pPr>
            <a:r>
              <a:rPr lang="en" sz="4800">
                <a:solidFill>
                  <a:srgbClr val="24292E"/>
                </a:solidFill>
              </a:rPr>
              <a:t>Examining </a:t>
            </a:r>
            <a:r>
              <a:rPr b="1" lang="en" sz="4800">
                <a:solidFill>
                  <a:srgbClr val="24292E"/>
                </a:solidFill>
              </a:rPr>
              <a:t>The Effect of the 1033 Program </a:t>
            </a:r>
            <a:r>
              <a:rPr lang="en" sz="4800">
                <a:solidFill>
                  <a:srgbClr val="24292E"/>
                </a:solidFill>
              </a:rPr>
              <a:t>on</a:t>
            </a:r>
            <a:r>
              <a:rPr b="1" lang="en" sz="4800">
                <a:solidFill>
                  <a:srgbClr val="24292E"/>
                </a:solidFill>
              </a:rPr>
              <a:t> Police Shootings</a:t>
            </a:r>
            <a:endParaRPr b="1" sz="4800">
              <a:solidFill>
                <a:srgbClr val="24292E"/>
              </a:solidFill>
            </a:endParaRPr>
          </a:p>
          <a:p>
            <a:pPr indent="0" lvl="0" marL="0">
              <a:spcBef>
                <a:spcPts val="1200"/>
              </a:spcBef>
              <a:spcAft>
                <a:spcPts val="0"/>
              </a:spcAft>
              <a:buNone/>
            </a:pPr>
            <a:r>
              <a:t/>
            </a:r>
            <a:endParaRPr/>
          </a:p>
        </p:txBody>
      </p:sp>
      <p:sp>
        <p:nvSpPr>
          <p:cNvPr id="57" name="Shape 57"/>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lnSpc>
                <a:spcPct val="125000"/>
              </a:lnSpc>
              <a:spcBef>
                <a:spcPts val="1800"/>
              </a:spcBef>
              <a:spcAft>
                <a:spcPts val="0"/>
              </a:spcAft>
              <a:buClr>
                <a:schemeClr val="dk1"/>
              </a:buClr>
              <a:buSzPts val="1100"/>
              <a:buFont typeface="Arial"/>
              <a:buNone/>
            </a:pPr>
            <a:r>
              <a:rPr b="1" lang="en" sz="1650">
                <a:solidFill>
                  <a:srgbClr val="24292E"/>
                </a:solidFill>
              </a:rPr>
              <a:t>Manny Darko, Juliana Kennedy, Philip Silberman</a:t>
            </a:r>
            <a:endParaRPr b="1" sz="1650">
              <a:solidFill>
                <a:srgbClr val="24292E"/>
              </a:solidFill>
            </a:endParaRPr>
          </a:p>
          <a:p>
            <a:pPr indent="0" lvl="0" marL="0">
              <a:spcBef>
                <a:spcPts val="12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1033 Distribution over Time by State</a:t>
            </a:r>
            <a:endParaRPr/>
          </a:p>
        </p:txBody>
      </p:sp>
      <p:sp>
        <p:nvSpPr>
          <p:cNvPr id="120" name="Shape 120"/>
          <p:cNvSpPr txBox="1"/>
          <p:nvPr>
            <p:ph idx="1" type="body"/>
          </p:nvPr>
        </p:nvSpPr>
        <p:spPr>
          <a:xfrm>
            <a:off x="311700" y="1228675"/>
            <a:ext cx="1958700" cy="3340200"/>
          </a:xfrm>
          <a:prstGeom prst="rect">
            <a:avLst/>
          </a:prstGeom>
          <a:solidFill>
            <a:schemeClr val="accent6"/>
          </a:solidFill>
        </p:spPr>
        <p:txBody>
          <a:bodyPr anchorCtr="0" anchor="t" bIns="91425" lIns="91425" spcFirstLastPara="1" rIns="91425" wrap="square" tIns="91425">
            <a:noAutofit/>
          </a:bodyPr>
          <a:lstStyle/>
          <a:p>
            <a:pPr indent="0" lvl="0" marL="0">
              <a:spcBef>
                <a:spcPts val="0"/>
              </a:spcBef>
              <a:spcAft>
                <a:spcPts val="1600"/>
              </a:spcAft>
              <a:buNone/>
            </a:pPr>
            <a:r>
              <a:rPr lang="en" sz="1400"/>
              <a:t>The redistribution of military equipment briefly rose in 2006 and then declined until 2009 when it began a steady climb through 2013. </a:t>
            </a:r>
            <a:endParaRPr sz="1400"/>
          </a:p>
        </p:txBody>
      </p:sp>
      <p:pic>
        <p:nvPicPr>
          <p:cNvPr id="121" name="Shape 121"/>
          <p:cNvPicPr preferRelativeResize="0"/>
          <p:nvPr/>
        </p:nvPicPr>
        <p:blipFill>
          <a:blip r:embed="rId3">
            <a:alphaModFix/>
          </a:blip>
          <a:stretch>
            <a:fillRect/>
          </a:stretch>
        </p:blipFill>
        <p:spPr>
          <a:xfrm>
            <a:off x="2270350" y="1155300"/>
            <a:ext cx="6561950" cy="36860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Shape 126"/>
          <p:cNvPicPr preferRelativeResize="0"/>
          <p:nvPr/>
        </p:nvPicPr>
        <p:blipFill>
          <a:blip r:embed="rId3">
            <a:alphaModFix/>
          </a:blip>
          <a:stretch>
            <a:fillRect/>
          </a:stretch>
        </p:blipFill>
        <p:spPr>
          <a:xfrm>
            <a:off x="607513" y="543800"/>
            <a:ext cx="7715266" cy="5143500"/>
          </a:xfrm>
          <a:prstGeom prst="rect">
            <a:avLst/>
          </a:prstGeom>
          <a:noFill/>
          <a:ln>
            <a:noFill/>
          </a:ln>
        </p:spPr>
      </p:pic>
      <p:sp>
        <p:nvSpPr>
          <p:cNvPr id="127" name="Shape 1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Distribution of Capital By County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pic>
        <p:nvPicPr>
          <p:cNvPr id="132" name="Shape 132"/>
          <p:cNvPicPr preferRelativeResize="0"/>
          <p:nvPr/>
        </p:nvPicPr>
        <p:blipFill>
          <a:blip r:embed="rId3">
            <a:alphaModFix/>
          </a:blip>
          <a:stretch>
            <a:fillRect/>
          </a:stretch>
        </p:blipFill>
        <p:spPr>
          <a:xfrm>
            <a:off x="394600" y="541400"/>
            <a:ext cx="7715250" cy="5143500"/>
          </a:xfrm>
          <a:prstGeom prst="rect">
            <a:avLst/>
          </a:prstGeom>
          <a:noFill/>
          <a:ln>
            <a:noFill/>
          </a:ln>
        </p:spPr>
      </p:pic>
      <p:sp>
        <p:nvSpPr>
          <p:cNvPr id="133" name="Shape 13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Distribution of Quantity By County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Top 10 States by Distribution of Capital vs Quantity</a:t>
            </a:r>
            <a:endParaRPr/>
          </a:p>
        </p:txBody>
      </p:sp>
      <p:sp>
        <p:nvSpPr>
          <p:cNvPr id="139" name="Shape 139"/>
          <p:cNvSpPr txBox="1"/>
          <p:nvPr>
            <p:ph idx="1" type="body"/>
          </p:nvPr>
        </p:nvSpPr>
        <p:spPr>
          <a:xfrm>
            <a:off x="311700" y="1246250"/>
            <a:ext cx="2132100" cy="3617700"/>
          </a:xfrm>
          <a:prstGeom prst="rect">
            <a:avLst/>
          </a:prstGeom>
          <a:solidFill>
            <a:schemeClr val="accent6"/>
          </a:solidFill>
        </p:spPr>
        <p:txBody>
          <a:bodyPr anchorCtr="0" anchor="t" bIns="91425" lIns="91425" spcFirstLastPara="1" rIns="91425" wrap="square" tIns="91425">
            <a:noAutofit/>
          </a:bodyPr>
          <a:lstStyle/>
          <a:p>
            <a:pPr indent="0" lvl="0" marL="0" rtl="0">
              <a:spcBef>
                <a:spcPts val="0"/>
              </a:spcBef>
              <a:spcAft>
                <a:spcPts val="1600"/>
              </a:spcAft>
              <a:buNone/>
            </a:pPr>
            <a:r>
              <a:rPr lang="en" sz="1400"/>
              <a:t>Volume (Quantity) is not always indicative of the capital distributed.   </a:t>
            </a:r>
            <a:endParaRPr sz="1400"/>
          </a:p>
        </p:txBody>
      </p:sp>
      <p:pic>
        <p:nvPicPr>
          <p:cNvPr id="140" name="Shape 140"/>
          <p:cNvPicPr preferRelativeResize="0"/>
          <p:nvPr/>
        </p:nvPicPr>
        <p:blipFill>
          <a:blip r:embed="rId3">
            <a:alphaModFix/>
          </a:blip>
          <a:stretch>
            <a:fillRect/>
          </a:stretch>
        </p:blipFill>
        <p:spPr>
          <a:xfrm>
            <a:off x="2443650" y="1246250"/>
            <a:ext cx="6547950" cy="36782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1033 Item Quantity over Time</a:t>
            </a:r>
            <a:endParaRPr/>
          </a:p>
        </p:txBody>
      </p:sp>
      <p:sp>
        <p:nvSpPr>
          <p:cNvPr id="146" name="Shape 146"/>
          <p:cNvSpPr txBox="1"/>
          <p:nvPr>
            <p:ph idx="1" type="body"/>
          </p:nvPr>
        </p:nvSpPr>
        <p:spPr>
          <a:xfrm>
            <a:off x="6383200" y="1093975"/>
            <a:ext cx="2449200" cy="3500100"/>
          </a:xfrm>
          <a:prstGeom prst="rect">
            <a:avLst/>
          </a:prstGeom>
          <a:solidFill>
            <a:schemeClr val="accent6"/>
          </a:solidFill>
        </p:spPr>
        <p:txBody>
          <a:bodyPr anchorCtr="0" anchor="t" bIns="91425" lIns="91425" spcFirstLastPara="1" rIns="91425" wrap="square" tIns="91425">
            <a:noAutofit/>
          </a:bodyPr>
          <a:lstStyle/>
          <a:p>
            <a:pPr indent="0" lvl="0" marL="0" rtl="0">
              <a:spcBef>
                <a:spcPts val="0"/>
              </a:spcBef>
              <a:spcAft>
                <a:spcPts val="1600"/>
              </a:spcAft>
              <a:buNone/>
            </a:pPr>
            <a:r>
              <a:rPr lang="en" sz="1400"/>
              <a:t>Remember those rifles from 2006?  They were expensive but not numerous.  The volume of 1033 distribution actually began its steady incline in 2009.  The distribution of guns (especially up to 30mm) peaked in 2013 at 120K units across The United States.</a:t>
            </a:r>
            <a:endParaRPr sz="1400"/>
          </a:p>
        </p:txBody>
      </p:sp>
      <p:pic>
        <p:nvPicPr>
          <p:cNvPr id="147" name="Shape 147"/>
          <p:cNvPicPr preferRelativeResize="0"/>
          <p:nvPr/>
        </p:nvPicPr>
        <p:blipFill>
          <a:blip r:embed="rId3">
            <a:alphaModFix/>
          </a:blip>
          <a:stretch>
            <a:fillRect/>
          </a:stretch>
        </p:blipFill>
        <p:spPr>
          <a:xfrm>
            <a:off x="152400" y="1093850"/>
            <a:ext cx="6230801" cy="35000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Top 10 States by Distribution of Capital</a:t>
            </a:r>
            <a:endParaRPr/>
          </a:p>
        </p:txBody>
      </p:sp>
      <p:sp>
        <p:nvSpPr>
          <p:cNvPr id="153" name="Shape 153"/>
          <p:cNvSpPr txBox="1"/>
          <p:nvPr>
            <p:ph idx="1" type="body"/>
          </p:nvPr>
        </p:nvSpPr>
        <p:spPr>
          <a:xfrm>
            <a:off x="6111900" y="1246250"/>
            <a:ext cx="2720400" cy="3398700"/>
          </a:xfrm>
          <a:prstGeom prst="rect">
            <a:avLst/>
          </a:prstGeom>
          <a:solidFill>
            <a:schemeClr val="accent6"/>
          </a:solidFill>
        </p:spPr>
        <p:txBody>
          <a:bodyPr anchorCtr="0" anchor="t" bIns="91425" lIns="91425" spcFirstLastPara="1" rIns="91425" wrap="square" tIns="91425">
            <a:noAutofit/>
          </a:bodyPr>
          <a:lstStyle/>
          <a:p>
            <a:pPr indent="0" lvl="0" marL="0">
              <a:spcBef>
                <a:spcPts val="0"/>
              </a:spcBef>
              <a:spcAft>
                <a:spcPts val="0"/>
              </a:spcAft>
              <a:buNone/>
            </a:pPr>
            <a:r>
              <a:rPr lang="en"/>
              <a:t>We limited our data set to the States that </a:t>
            </a:r>
            <a:r>
              <a:rPr lang="en"/>
              <a:t>received</a:t>
            </a:r>
            <a:r>
              <a:rPr lang="en"/>
              <a:t> the most valuable distributions over time.</a:t>
            </a:r>
            <a:endParaRPr/>
          </a:p>
          <a:p>
            <a:pPr indent="-342900" lvl="0" marL="457200">
              <a:spcBef>
                <a:spcPts val="1600"/>
              </a:spcBef>
              <a:spcAft>
                <a:spcPts val="0"/>
              </a:spcAft>
              <a:buSzPts val="1800"/>
              <a:buChar char="●"/>
            </a:pPr>
            <a:r>
              <a:rPr lang="en"/>
              <a:t>California</a:t>
            </a:r>
            <a:endParaRPr/>
          </a:p>
          <a:p>
            <a:pPr indent="-342900" lvl="0" marL="457200">
              <a:spcBef>
                <a:spcPts val="0"/>
              </a:spcBef>
              <a:spcAft>
                <a:spcPts val="0"/>
              </a:spcAft>
              <a:buSzPts val="1800"/>
              <a:buChar char="●"/>
            </a:pPr>
            <a:r>
              <a:rPr lang="en"/>
              <a:t>Texas</a:t>
            </a:r>
            <a:endParaRPr/>
          </a:p>
          <a:p>
            <a:pPr indent="0" lvl="0" marL="0" rtl="0">
              <a:spcBef>
                <a:spcPts val="1600"/>
              </a:spcBef>
              <a:spcAft>
                <a:spcPts val="1600"/>
              </a:spcAft>
              <a:buNone/>
            </a:pPr>
            <a:r>
              <a:t/>
            </a:r>
            <a:endParaRPr sz="1400"/>
          </a:p>
        </p:txBody>
      </p:sp>
      <p:pic>
        <p:nvPicPr>
          <p:cNvPr id="154" name="Shape 154"/>
          <p:cNvPicPr preferRelativeResize="0"/>
          <p:nvPr/>
        </p:nvPicPr>
        <p:blipFill>
          <a:blip r:embed="rId3">
            <a:alphaModFix/>
          </a:blip>
          <a:stretch>
            <a:fillRect/>
          </a:stretch>
        </p:blipFill>
        <p:spPr>
          <a:xfrm>
            <a:off x="152400" y="1246250"/>
            <a:ext cx="5959500" cy="334767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Fatalities Data Cleaning Snippet</a:t>
            </a:r>
            <a:endParaRPr/>
          </a:p>
        </p:txBody>
      </p:sp>
      <p:sp>
        <p:nvSpPr>
          <p:cNvPr id="160" name="Shape 16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police fatalities data was relatively clean; only hiccup is defining armed vs. unarmed</a:t>
            </a:r>
            <a:endParaRPr/>
          </a:p>
          <a:p>
            <a:pPr indent="-342900" lvl="0" marL="457200" rtl="0">
              <a:spcBef>
                <a:spcPts val="0"/>
              </a:spcBef>
              <a:spcAft>
                <a:spcPts val="0"/>
              </a:spcAft>
              <a:buSzPts val="1800"/>
              <a:buChar char="●"/>
            </a:pPr>
            <a:r>
              <a:rPr lang="en"/>
              <a:t>Trickiest aspect was formatting the data for geoplot</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42900" lvl="0" marL="457200">
              <a:spcBef>
                <a:spcPts val="1600"/>
              </a:spcBef>
              <a:spcAft>
                <a:spcPts val="0"/>
              </a:spcAft>
              <a:buSzPts val="1800"/>
              <a:buChar char="●"/>
            </a:pPr>
            <a:r>
              <a:rPr lang="en"/>
              <a:t>Seemingly easy adjustments to the state name were surprisingly time consuming</a:t>
            </a:r>
            <a:endParaRPr/>
          </a:p>
        </p:txBody>
      </p:sp>
      <p:pic>
        <p:nvPicPr>
          <p:cNvPr id="161" name="Shape 161"/>
          <p:cNvPicPr preferRelativeResize="0"/>
          <p:nvPr/>
        </p:nvPicPr>
        <p:blipFill>
          <a:blip r:embed="rId3">
            <a:alphaModFix/>
          </a:blip>
          <a:stretch>
            <a:fillRect/>
          </a:stretch>
        </p:blipFill>
        <p:spPr>
          <a:xfrm>
            <a:off x="501225" y="2266250"/>
            <a:ext cx="7427749" cy="1245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Fatalities Over Time</a:t>
            </a:r>
            <a:endParaRPr/>
          </a:p>
        </p:txBody>
      </p:sp>
      <p:sp>
        <p:nvSpPr>
          <p:cNvPr id="167" name="Shape 167"/>
          <p:cNvSpPr txBox="1"/>
          <p:nvPr/>
        </p:nvSpPr>
        <p:spPr>
          <a:xfrm>
            <a:off x="448800" y="1538775"/>
            <a:ext cx="2407800" cy="31914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Steady rise from 2000, with a huge spike in 2015</a:t>
            </a:r>
            <a:endParaRPr/>
          </a:p>
          <a:p>
            <a:pPr indent="-317500" lvl="0" marL="457200" rtl="0">
              <a:spcBef>
                <a:spcPts val="0"/>
              </a:spcBef>
              <a:spcAft>
                <a:spcPts val="0"/>
              </a:spcAft>
              <a:buSzPts val="1400"/>
              <a:buChar char="●"/>
            </a:pPr>
            <a:r>
              <a:rPr lang="en"/>
              <a:t>Given the dataset’s limitations it’s unclear if 2015 or 2016 are outliers</a:t>
            </a:r>
            <a:endParaRPr/>
          </a:p>
          <a:p>
            <a:pPr indent="-317500" lvl="0" marL="457200">
              <a:spcBef>
                <a:spcPts val="0"/>
              </a:spcBef>
              <a:spcAft>
                <a:spcPts val="0"/>
              </a:spcAft>
              <a:buSzPts val="1400"/>
              <a:buChar char="●"/>
            </a:pPr>
            <a:r>
              <a:rPr lang="en"/>
              <a:t>Proportion of unarmed vs armed is relatively static, though the definition is fuzzy</a:t>
            </a:r>
            <a:endParaRPr/>
          </a:p>
        </p:txBody>
      </p:sp>
      <p:pic>
        <p:nvPicPr>
          <p:cNvPr id="168" name="Shape 168"/>
          <p:cNvPicPr preferRelativeResize="0"/>
          <p:nvPr/>
        </p:nvPicPr>
        <p:blipFill>
          <a:blip r:embed="rId3">
            <a:alphaModFix/>
          </a:blip>
          <a:stretch>
            <a:fillRect/>
          </a:stretch>
        </p:blipFill>
        <p:spPr>
          <a:xfrm>
            <a:off x="3661698" y="776525"/>
            <a:ext cx="5387524" cy="43100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Fatalities By Race</a:t>
            </a:r>
            <a:endParaRPr/>
          </a:p>
        </p:txBody>
      </p:sp>
      <p:sp>
        <p:nvSpPr>
          <p:cNvPr id="174" name="Shape 174"/>
          <p:cNvSpPr txBox="1"/>
          <p:nvPr/>
        </p:nvSpPr>
        <p:spPr>
          <a:xfrm>
            <a:off x="5627925" y="1496025"/>
            <a:ext cx="3084600" cy="3205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Notable about this plot is the difference between these percentages and percentage of the US population at large.</a:t>
            </a:r>
            <a:endParaRPr/>
          </a:p>
        </p:txBody>
      </p:sp>
      <p:pic>
        <p:nvPicPr>
          <p:cNvPr id="175" name="Shape 175"/>
          <p:cNvPicPr preferRelativeResize="0"/>
          <p:nvPr/>
        </p:nvPicPr>
        <p:blipFill>
          <a:blip r:embed="rId3">
            <a:alphaModFix/>
          </a:blip>
          <a:stretch>
            <a:fillRect/>
          </a:stretch>
        </p:blipFill>
        <p:spPr>
          <a:xfrm>
            <a:off x="5913213" y="2571738"/>
            <a:ext cx="2047875" cy="2162175"/>
          </a:xfrm>
          <a:prstGeom prst="rect">
            <a:avLst/>
          </a:prstGeom>
          <a:noFill/>
          <a:ln>
            <a:noFill/>
          </a:ln>
        </p:spPr>
      </p:pic>
      <p:pic>
        <p:nvPicPr>
          <p:cNvPr id="176" name="Shape 176"/>
          <p:cNvPicPr preferRelativeResize="0"/>
          <p:nvPr/>
        </p:nvPicPr>
        <p:blipFill>
          <a:blip r:embed="rId4">
            <a:alphaModFix/>
          </a:blip>
          <a:stretch>
            <a:fillRect/>
          </a:stretch>
        </p:blipFill>
        <p:spPr>
          <a:xfrm>
            <a:off x="152400" y="1246250"/>
            <a:ext cx="4681062" cy="3744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Shape 181"/>
          <p:cNvPicPr preferRelativeResize="0"/>
          <p:nvPr/>
        </p:nvPicPr>
        <p:blipFill>
          <a:blip r:embed="rId3">
            <a:alphaModFix/>
          </a:blip>
          <a:stretch>
            <a:fillRect/>
          </a:stretch>
        </p:blipFill>
        <p:spPr>
          <a:xfrm>
            <a:off x="851775" y="420625"/>
            <a:ext cx="6898451" cy="4598975"/>
          </a:xfrm>
          <a:prstGeom prst="rect">
            <a:avLst/>
          </a:prstGeom>
          <a:noFill/>
          <a:ln>
            <a:noFill/>
          </a:ln>
        </p:spPr>
      </p:pic>
      <p:sp>
        <p:nvSpPr>
          <p:cNvPr id="182" name="Shape 18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Fatalities By State</a:t>
            </a:r>
            <a:endParaRPr/>
          </a:p>
        </p:txBody>
      </p:sp>
      <p:sp>
        <p:nvSpPr>
          <p:cNvPr id="183" name="Shape 183"/>
          <p:cNvSpPr txBox="1"/>
          <p:nvPr/>
        </p:nvSpPr>
        <p:spPr>
          <a:xfrm>
            <a:off x="6501000" y="1751288"/>
            <a:ext cx="2643000" cy="18237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Notable high points are California and Texas</a:t>
            </a:r>
            <a:endParaRPr/>
          </a:p>
          <a:p>
            <a:pPr indent="-317500" lvl="0" marL="457200">
              <a:spcBef>
                <a:spcPts val="0"/>
              </a:spcBef>
              <a:spcAft>
                <a:spcPts val="0"/>
              </a:spcAft>
              <a:buSzPts val="1400"/>
              <a:buChar char="●"/>
            </a:pPr>
            <a:r>
              <a:rPr lang="en"/>
              <a:t>Should be adjusted by population in order to get a more clear picture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1033 Background</a:t>
            </a:r>
            <a:endParaRPr/>
          </a:p>
        </p:txBody>
      </p:sp>
      <p:sp>
        <p:nvSpPr>
          <p:cNvPr id="63" name="Shape 63"/>
          <p:cNvSpPr txBox="1"/>
          <p:nvPr>
            <p:ph idx="1" type="body"/>
          </p:nvPr>
        </p:nvSpPr>
        <p:spPr>
          <a:xfrm>
            <a:off x="311700" y="1199275"/>
            <a:ext cx="8520600" cy="3340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2400">
                <a:solidFill>
                  <a:srgbClr val="24292E"/>
                </a:solidFill>
              </a:rPr>
              <a:t>Established in 1990, the 1033 Program (formerly the 1208 Program) permits the Secretary of Defense to transfer, without charge, excess U.S. Department of Defense (DoD) personal property (supplies and equipment) to state and local law enforcement agencies (LEAs).</a:t>
            </a:r>
            <a:endParaRPr sz="2400">
              <a:solidFill>
                <a:srgbClr val="24292E"/>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pic>
        <p:nvPicPr>
          <p:cNvPr id="188" name="Shape 188"/>
          <p:cNvPicPr preferRelativeResize="0"/>
          <p:nvPr/>
        </p:nvPicPr>
        <p:blipFill>
          <a:blip r:embed="rId3">
            <a:alphaModFix/>
          </a:blip>
          <a:stretch>
            <a:fillRect/>
          </a:stretch>
        </p:blipFill>
        <p:spPr>
          <a:xfrm>
            <a:off x="904750" y="453550"/>
            <a:ext cx="7034926" cy="4689950"/>
          </a:xfrm>
          <a:prstGeom prst="rect">
            <a:avLst/>
          </a:prstGeom>
          <a:noFill/>
          <a:ln>
            <a:noFill/>
          </a:ln>
        </p:spPr>
      </p:pic>
      <p:sp>
        <p:nvSpPr>
          <p:cNvPr id="189" name="Shape 18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Fatalities adjusted by population</a:t>
            </a:r>
            <a:endParaRPr/>
          </a:p>
        </p:txBody>
      </p:sp>
      <p:sp>
        <p:nvSpPr>
          <p:cNvPr id="190" name="Shape 190"/>
          <p:cNvSpPr txBox="1"/>
          <p:nvPr/>
        </p:nvSpPr>
        <p:spPr>
          <a:xfrm>
            <a:off x="6579250" y="2029225"/>
            <a:ext cx="2514900" cy="19803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Very different story than the last plot</a:t>
            </a:r>
            <a:endParaRPr/>
          </a:p>
          <a:p>
            <a:pPr indent="-317500" lvl="0" marL="457200">
              <a:spcBef>
                <a:spcPts val="0"/>
              </a:spcBef>
              <a:spcAft>
                <a:spcPts val="0"/>
              </a:spcAft>
              <a:buSzPts val="1400"/>
              <a:buChar char="●"/>
            </a:pPr>
            <a:r>
              <a:rPr lang="en"/>
              <a:t>Much more even high points across the west coast and gulf coast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Summary of Analysis</a:t>
            </a:r>
            <a:endParaRPr/>
          </a:p>
        </p:txBody>
      </p:sp>
      <p:sp>
        <p:nvSpPr>
          <p:cNvPr id="196" name="Shape 19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There was a demonstrable increase in police fatalities from 2000 to 2016, culminating in a massive spike in 2015.</a:t>
            </a:r>
            <a:endParaRPr/>
          </a:p>
          <a:p>
            <a:pPr indent="0" lvl="0" marL="0">
              <a:spcBef>
                <a:spcPts val="1600"/>
              </a:spcBef>
              <a:spcAft>
                <a:spcPts val="0"/>
              </a:spcAft>
              <a:buNone/>
            </a:pPr>
            <a:r>
              <a:rPr lang="en"/>
              <a:t>The 1033 program is widely used nationwide (both by quantity and capital) and significantly increased in usage from 2010 to 2014. Additionally, there is a huge variation of types of equipment which obfuscates the research question.</a:t>
            </a:r>
            <a:endParaRPr/>
          </a:p>
          <a:p>
            <a:pPr indent="0" lvl="0" marL="0">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Implications of Analysis</a:t>
            </a:r>
            <a:endParaRPr/>
          </a:p>
        </p:txBody>
      </p:sp>
      <p:sp>
        <p:nvSpPr>
          <p:cNvPr id="202" name="Shape 20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results we see in our datasets show similar trends in what we see represented in the news today; greater police and civilian deaths; unfair treatment of minorities and a more militarized police force.</a:t>
            </a:r>
            <a:endParaRPr/>
          </a:p>
          <a:p>
            <a:pPr indent="0" lvl="0" marL="0">
              <a:spcBef>
                <a:spcPts val="1600"/>
              </a:spcBef>
              <a:spcAft>
                <a:spcPts val="1600"/>
              </a:spcAft>
              <a:buNone/>
            </a:pPr>
            <a:r>
              <a:rPr lang="en"/>
              <a:t>We cannot draw conclusive judgements on the correlations, but there is enough of a correlation to warrant further investigations.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Fun Facts</a:t>
            </a:r>
            <a:endParaRPr/>
          </a:p>
        </p:txBody>
      </p:sp>
      <p:sp>
        <p:nvSpPr>
          <p:cNvPr id="208" name="Shape 208"/>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largest distribution of guns was made to Texas in 2013.</a:t>
            </a:r>
            <a:endParaRPr/>
          </a:p>
          <a:p>
            <a:pPr indent="-317500" lvl="0" marL="457200" rtl="0">
              <a:spcBef>
                <a:spcPts val="1600"/>
              </a:spcBef>
              <a:spcAft>
                <a:spcPts val="0"/>
              </a:spcAft>
              <a:buSzPts val="1400"/>
              <a:buChar char="-"/>
            </a:pPr>
            <a:r>
              <a:rPr lang="en"/>
              <a:t>53,177 guns valued at $757K</a:t>
            </a:r>
            <a:endParaRPr/>
          </a:p>
          <a:p>
            <a:pPr indent="0" lvl="0" marL="0">
              <a:spcBef>
                <a:spcPts val="1600"/>
              </a:spcBef>
              <a:spcAft>
                <a:spcPts val="0"/>
              </a:spcAft>
              <a:buNone/>
            </a:pPr>
            <a:r>
              <a:rPr lang="en"/>
              <a:t>Texas also received 37(the largest distribution) of “Mine </a:t>
            </a:r>
            <a:r>
              <a:rPr lang="en"/>
              <a:t>Resistant</a:t>
            </a:r>
            <a:r>
              <a:rPr lang="en"/>
              <a:t> Vehicles” valued at 24M.</a:t>
            </a:r>
            <a:endParaRPr/>
          </a:p>
          <a:p>
            <a:pPr indent="0" lvl="0" marL="0">
              <a:spcBef>
                <a:spcPts val="1600"/>
              </a:spcBef>
              <a:spcAft>
                <a:spcPts val="1600"/>
              </a:spcAft>
              <a:buNone/>
            </a:pPr>
            <a:r>
              <a:rPr lang="en"/>
              <a:t>Florida has </a:t>
            </a:r>
            <a:r>
              <a:rPr lang="en"/>
              <a:t>received</a:t>
            </a:r>
            <a:r>
              <a:rPr lang="en"/>
              <a:t> 155 aircraft, mainly helicopters,  valued at 214M</a:t>
            </a:r>
            <a:endParaRPr/>
          </a:p>
        </p:txBody>
      </p:sp>
      <p:sp>
        <p:nvSpPr>
          <p:cNvPr id="209" name="Shape 209"/>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Although the quantity of individual distributions were greater on the west coast, there were many more individual distributions east of the Mississippi.</a:t>
            </a:r>
            <a:endParaRPr/>
          </a:p>
          <a:p>
            <a:pPr indent="0" lvl="0" marL="0">
              <a:spcBef>
                <a:spcPts val="1600"/>
              </a:spcBef>
              <a:spcAft>
                <a:spcPts val="0"/>
              </a:spcAft>
              <a:buNone/>
            </a:pPr>
            <a:r>
              <a:rPr lang="en"/>
              <a:t>Many states that were in the top 10 for </a:t>
            </a:r>
            <a:r>
              <a:rPr lang="en"/>
              <a:t>receiving</a:t>
            </a:r>
            <a:r>
              <a:rPr lang="en"/>
              <a:t> guns, were also the top recipients of body bags.</a:t>
            </a:r>
            <a:endParaRPr/>
          </a:p>
          <a:p>
            <a:pPr indent="0" lvl="0" marL="0">
              <a:spcBef>
                <a:spcPts val="1600"/>
              </a:spcBef>
              <a:spcAft>
                <a:spcPts val="1600"/>
              </a:spcAft>
              <a:buNone/>
            </a:pPr>
            <a:r>
              <a:rPr lang="en"/>
              <a:t>OH!  And someone got 100 swords and scabbards.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Challenges and Limitations</a:t>
            </a:r>
            <a:endParaRPr/>
          </a:p>
        </p:txBody>
      </p:sp>
      <p:sp>
        <p:nvSpPr>
          <p:cNvPr id="215" name="Shape 215"/>
          <p:cNvSpPr txBox="1"/>
          <p:nvPr>
            <p:ph idx="1" type="body"/>
          </p:nvPr>
        </p:nvSpPr>
        <p:spPr>
          <a:xfrm>
            <a:off x="311700" y="1228675"/>
            <a:ext cx="8520600" cy="3758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Variables: there are too many of them</a:t>
            </a:r>
            <a:endParaRPr/>
          </a:p>
          <a:p>
            <a:pPr indent="-317500" lvl="1" marL="914400" rtl="0">
              <a:spcBef>
                <a:spcPts val="0"/>
              </a:spcBef>
              <a:spcAft>
                <a:spcPts val="0"/>
              </a:spcAft>
              <a:buSzPts val="1400"/>
              <a:buChar char="○"/>
            </a:pPr>
            <a:r>
              <a:rPr lang="en"/>
              <a:t>We attempted to investigate a potential relationship regarding a very complex question, but there are so many outstanding variables we did not consider.</a:t>
            </a:r>
            <a:endParaRPr/>
          </a:p>
          <a:p>
            <a:pPr indent="-317500" lvl="1" marL="914400" rtl="0">
              <a:spcBef>
                <a:spcPts val="0"/>
              </a:spcBef>
              <a:spcAft>
                <a:spcPts val="0"/>
              </a:spcAft>
              <a:buSzPts val="1400"/>
              <a:buChar char="○"/>
            </a:pPr>
            <a:r>
              <a:rPr lang="en"/>
              <a:t>We attempted to limit the data we considered but this will naturally limit analytical capabilities.</a:t>
            </a:r>
            <a:endParaRPr/>
          </a:p>
          <a:p>
            <a:pPr indent="-317500" lvl="1" marL="914400" rtl="0">
              <a:spcBef>
                <a:spcPts val="0"/>
              </a:spcBef>
              <a:spcAft>
                <a:spcPts val="0"/>
              </a:spcAft>
              <a:buSzPts val="1400"/>
              <a:buChar char="○"/>
            </a:pPr>
            <a:r>
              <a:rPr lang="en"/>
              <a:t>Government data is messy and reported data doesn’t always tell the whole story</a:t>
            </a:r>
            <a:endParaRPr/>
          </a:p>
          <a:p>
            <a:pPr indent="-342900" lvl="0" marL="457200" rtl="0">
              <a:spcBef>
                <a:spcPts val="0"/>
              </a:spcBef>
              <a:spcAft>
                <a:spcPts val="0"/>
              </a:spcAft>
              <a:buSzPts val="1800"/>
              <a:buChar char="●"/>
            </a:pPr>
            <a:r>
              <a:rPr lang="en"/>
              <a:t>Technical challenges: more plots, more problems</a:t>
            </a:r>
            <a:endParaRPr/>
          </a:p>
          <a:p>
            <a:pPr indent="-317500" lvl="1" marL="914400" rtl="0">
              <a:spcBef>
                <a:spcPts val="0"/>
              </a:spcBef>
              <a:spcAft>
                <a:spcPts val="0"/>
              </a:spcAft>
              <a:buSzPts val="1400"/>
              <a:buChar char="○"/>
            </a:pPr>
            <a:r>
              <a:rPr lang="en"/>
              <a:t>Incorporating a number of new modules was time consuming and challenging and Python may not be the best tool for this type of analysis</a:t>
            </a:r>
            <a:endParaRPr/>
          </a:p>
          <a:p>
            <a:pPr indent="-317500" lvl="1" marL="914400" rtl="0">
              <a:spcBef>
                <a:spcPts val="0"/>
              </a:spcBef>
              <a:spcAft>
                <a:spcPts val="0"/>
              </a:spcAft>
              <a:buSzPts val="1400"/>
              <a:buChar char="○"/>
            </a:pPr>
            <a:r>
              <a:rPr lang="en"/>
              <a:t>The same plots in Tableau would take far less time, but it’s good to know the limitations of our tools.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Thanks for your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262750"/>
            <a:ext cx="8520600" cy="801000"/>
          </a:xfrm>
          <a:prstGeom prst="rect">
            <a:avLst/>
          </a:prstGeom>
        </p:spPr>
        <p:txBody>
          <a:bodyPr anchorCtr="0" anchor="t" bIns="91425" lIns="91425" spcFirstLastPara="1" rIns="91425" wrap="square" tIns="91425">
            <a:noAutofit/>
          </a:bodyPr>
          <a:lstStyle/>
          <a:p>
            <a:pPr indent="0" lvl="0" marL="0" rtl="0">
              <a:lnSpc>
                <a:spcPct val="125000"/>
              </a:lnSpc>
              <a:spcBef>
                <a:spcPts val="1800"/>
              </a:spcBef>
              <a:spcAft>
                <a:spcPts val="1200"/>
              </a:spcAft>
              <a:buClr>
                <a:schemeClr val="dk1"/>
              </a:buClr>
              <a:buSzPts val="1100"/>
              <a:buFont typeface="Arial"/>
              <a:buNone/>
            </a:pPr>
            <a:r>
              <a:rPr b="1" lang="en" sz="3600">
                <a:solidFill>
                  <a:srgbClr val="24292E"/>
                </a:solidFill>
              </a:rPr>
              <a:t>Research Outline and Questions</a:t>
            </a:r>
            <a:endParaRPr sz="3600"/>
          </a:p>
        </p:txBody>
      </p:sp>
      <p:sp>
        <p:nvSpPr>
          <p:cNvPr id="69" name="Shape 69"/>
          <p:cNvSpPr txBox="1"/>
          <p:nvPr>
            <p:ph idx="1" type="body"/>
          </p:nvPr>
        </p:nvSpPr>
        <p:spPr>
          <a:xfrm>
            <a:off x="311700" y="1228675"/>
            <a:ext cx="8520600" cy="3914700"/>
          </a:xfrm>
          <a:prstGeom prst="rect">
            <a:avLst/>
          </a:prstGeom>
        </p:spPr>
        <p:txBody>
          <a:bodyPr anchorCtr="0" anchor="t" bIns="91425" lIns="91425" spcFirstLastPara="1" rIns="91425" wrap="square" tIns="91425">
            <a:noAutofit/>
          </a:bodyPr>
          <a:lstStyle/>
          <a:p>
            <a:pPr indent="0" lvl="0" marL="0" rtl="0">
              <a:spcBef>
                <a:spcPts val="1200"/>
              </a:spcBef>
              <a:spcAft>
                <a:spcPts val="0"/>
              </a:spcAft>
              <a:buNone/>
            </a:pPr>
            <a:r>
              <a:rPr lang="en">
                <a:solidFill>
                  <a:srgbClr val="24292E"/>
                </a:solidFill>
              </a:rPr>
              <a:t>Since 1990, the 1033 program allowed police to obtain unused Department of Defense equipment:</a:t>
            </a:r>
            <a:endParaRPr>
              <a:solidFill>
                <a:srgbClr val="24292E"/>
              </a:solidFill>
            </a:endParaRPr>
          </a:p>
          <a:p>
            <a:pPr indent="-342900" lvl="0" marL="457200" rtl="0">
              <a:spcBef>
                <a:spcPts val="2400"/>
              </a:spcBef>
              <a:spcAft>
                <a:spcPts val="0"/>
              </a:spcAft>
              <a:buClr>
                <a:srgbClr val="24292E"/>
              </a:buClr>
              <a:buSzPts val="1800"/>
              <a:buChar char="●"/>
            </a:pPr>
            <a:r>
              <a:rPr lang="en">
                <a:solidFill>
                  <a:srgbClr val="24292E"/>
                </a:solidFill>
              </a:rPr>
              <a:t>What sorts of equipment are police receiving?</a:t>
            </a:r>
            <a:endParaRPr>
              <a:solidFill>
                <a:srgbClr val="24292E"/>
              </a:solidFill>
            </a:endParaRPr>
          </a:p>
          <a:p>
            <a:pPr indent="-342900" lvl="0" marL="457200" rtl="0">
              <a:spcBef>
                <a:spcPts val="0"/>
              </a:spcBef>
              <a:spcAft>
                <a:spcPts val="0"/>
              </a:spcAft>
              <a:buClr>
                <a:srgbClr val="24292E"/>
              </a:buClr>
              <a:buSzPts val="1800"/>
              <a:buChar char="●"/>
            </a:pPr>
            <a:r>
              <a:rPr lang="en">
                <a:solidFill>
                  <a:srgbClr val="24292E"/>
                </a:solidFill>
              </a:rPr>
              <a:t>Where is this type of equipment being allocated?</a:t>
            </a:r>
            <a:endParaRPr>
              <a:solidFill>
                <a:srgbClr val="24292E"/>
              </a:solidFill>
            </a:endParaRPr>
          </a:p>
          <a:p>
            <a:pPr indent="-342900" lvl="0" marL="457200" rtl="0">
              <a:spcBef>
                <a:spcPts val="0"/>
              </a:spcBef>
              <a:spcAft>
                <a:spcPts val="0"/>
              </a:spcAft>
              <a:buClr>
                <a:srgbClr val="24292E"/>
              </a:buClr>
              <a:buSzPts val="1800"/>
              <a:buChar char="●"/>
            </a:pPr>
            <a:r>
              <a:rPr lang="en">
                <a:solidFill>
                  <a:srgbClr val="24292E"/>
                </a:solidFill>
              </a:rPr>
              <a:t>How much money is going into this program?</a:t>
            </a:r>
            <a:endParaRPr>
              <a:solidFill>
                <a:srgbClr val="24292E"/>
              </a:solidFill>
            </a:endParaRPr>
          </a:p>
          <a:p>
            <a:pPr indent="-342900" lvl="0" marL="457200" rtl="0">
              <a:spcBef>
                <a:spcPts val="0"/>
              </a:spcBef>
              <a:spcAft>
                <a:spcPts val="0"/>
              </a:spcAft>
              <a:buClr>
                <a:srgbClr val="24292E"/>
              </a:buClr>
              <a:buSzPts val="1800"/>
              <a:buChar char="●"/>
            </a:pPr>
            <a:r>
              <a:rPr lang="en">
                <a:solidFill>
                  <a:srgbClr val="24292E"/>
                </a:solidFill>
              </a:rPr>
              <a:t>Is there a relationship between the increase in police shootings and the possession of military equipment?</a:t>
            </a:r>
            <a:endParaRPr>
              <a:solidFill>
                <a:srgbClr val="24292E"/>
              </a:solidFill>
            </a:endParaRPr>
          </a:p>
          <a:p>
            <a:pPr indent="-342900" lvl="0" marL="457200" rtl="0">
              <a:spcBef>
                <a:spcPts val="0"/>
              </a:spcBef>
              <a:spcAft>
                <a:spcPts val="0"/>
              </a:spcAft>
              <a:buClr>
                <a:srgbClr val="24292E"/>
              </a:buClr>
              <a:buSzPts val="1800"/>
              <a:buChar char="●"/>
            </a:pPr>
            <a:r>
              <a:rPr lang="en">
                <a:solidFill>
                  <a:srgbClr val="24292E"/>
                </a:solidFill>
              </a:rPr>
              <a:t>Are there any notable trends among victims of police shootings? </a:t>
            </a:r>
            <a:endParaRPr>
              <a:solidFill>
                <a:srgbClr val="24292E"/>
              </a:solidFill>
            </a:endParaRPr>
          </a:p>
          <a:p>
            <a:pPr indent="0" lvl="0" marL="0" rtl="0">
              <a:spcBef>
                <a:spcPts val="2400"/>
              </a:spcBef>
              <a:spcAft>
                <a:spcPts val="0"/>
              </a:spcAft>
              <a:buNone/>
            </a:pPr>
            <a:r>
              <a:t/>
            </a:r>
            <a:endParaRPr>
              <a:solidFill>
                <a:srgbClr val="24292E"/>
              </a:solidFill>
            </a:endParaRPr>
          </a:p>
          <a:p>
            <a:pPr indent="0" lvl="0" marL="0" rtl="0">
              <a:spcBef>
                <a:spcPts val="2400"/>
              </a:spcBef>
              <a:spcAft>
                <a:spcPts val="0"/>
              </a:spcAft>
              <a:buNone/>
            </a:pPr>
            <a:r>
              <a:t/>
            </a:r>
            <a:endParaRPr>
              <a:solidFill>
                <a:srgbClr val="24292E"/>
              </a:solidFill>
            </a:endParaRPr>
          </a:p>
          <a:p>
            <a:pPr indent="0" lvl="0" marL="0" rtl="0">
              <a:spcBef>
                <a:spcPts val="2400"/>
              </a:spcBef>
              <a:spcAft>
                <a:spcPts val="0"/>
              </a:spcAft>
              <a:buNone/>
            </a:pPr>
            <a:r>
              <a:t/>
            </a:r>
            <a:endParaRPr>
              <a:solidFill>
                <a:srgbClr val="24292E"/>
              </a:solidFill>
            </a:endParaRPr>
          </a:p>
          <a:p>
            <a:pPr indent="0" lvl="0" marL="0">
              <a:spcBef>
                <a:spcPts val="24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Project Hypothesis</a:t>
            </a:r>
            <a:endParaRPr/>
          </a:p>
        </p:txBody>
      </p:sp>
      <p:sp>
        <p:nvSpPr>
          <p:cNvPr id="75" name="Shape 7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 hypothesize that there is a correlation between the inception of the 1033 </a:t>
            </a:r>
            <a:r>
              <a:rPr lang="en"/>
              <a:t>program</a:t>
            </a:r>
            <a:r>
              <a:rPr lang="en"/>
              <a:t> and police </a:t>
            </a:r>
            <a:r>
              <a:rPr lang="en"/>
              <a:t>fatalities.</a:t>
            </a:r>
            <a:endParaRPr/>
          </a:p>
          <a:p>
            <a:pPr indent="0" lvl="0" marL="0">
              <a:spcBef>
                <a:spcPts val="1600"/>
              </a:spcBef>
              <a:spcAft>
                <a:spcPts val="0"/>
              </a:spcAft>
              <a:buNone/>
            </a:pPr>
            <a:r>
              <a:rPr lang="en"/>
              <a:t>We will demonstrate that the 1033 program has resulted in an increased militarization of local law enforcement around the country. </a:t>
            </a:r>
            <a:endParaRPr/>
          </a:p>
          <a:p>
            <a:pPr indent="0" lvl="0" marL="0">
              <a:spcBef>
                <a:spcPts val="1600"/>
              </a:spcBef>
              <a:spcAft>
                <a:spcPts val="0"/>
              </a:spcAft>
              <a:buNone/>
            </a:pPr>
            <a:r>
              <a:rPr lang="en"/>
              <a:t>Consequently, the use of force has become more popular among the police force causing the deaths of civilians.</a:t>
            </a:r>
            <a:endParaRPr/>
          </a:p>
          <a:p>
            <a:pPr indent="0" lvl="0" marL="0">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Sources</a:t>
            </a:r>
            <a:endParaRPr/>
          </a:p>
        </p:txBody>
      </p:sp>
      <p:sp>
        <p:nvSpPr>
          <p:cNvPr id="81" name="Shape 8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Fatal Police Shootings: </a:t>
            </a:r>
            <a:r>
              <a:rPr lang="en"/>
              <a:t>data.world.com</a:t>
            </a:r>
            <a:endParaRPr/>
          </a:p>
          <a:p>
            <a:pPr indent="-342900" lvl="0" marL="457200" rtl="0">
              <a:spcBef>
                <a:spcPts val="0"/>
              </a:spcBef>
              <a:spcAft>
                <a:spcPts val="0"/>
              </a:spcAft>
              <a:buSzPts val="1800"/>
              <a:buAutoNum type="arabicPeriod"/>
            </a:pPr>
            <a:r>
              <a:rPr lang="en"/>
              <a:t>Census Data: census.gov</a:t>
            </a:r>
            <a:endParaRPr/>
          </a:p>
          <a:p>
            <a:pPr indent="-342900" lvl="0" marL="457200" rtl="0">
              <a:spcBef>
                <a:spcPts val="0"/>
              </a:spcBef>
              <a:spcAft>
                <a:spcPts val="0"/>
              </a:spcAft>
              <a:buSzPts val="1800"/>
              <a:buAutoNum type="arabicPeriod"/>
            </a:pPr>
            <a:r>
              <a:rPr lang="en"/>
              <a:t>1033 Program Police Gear: data.world.com</a:t>
            </a:r>
            <a:endParaRPr/>
          </a:p>
          <a:p>
            <a:pPr indent="-342900" lvl="0" marL="457200" rtl="0">
              <a:spcBef>
                <a:spcPts val="0"/>
              </a:spcBef>
              <a:spcAft>
                <a:spcPts val="0"/>
              </a:spcAft>
              <a:buSzPts val="1800"/>
              <a:buAutoNum type="arabicPeriod"/>
            </a:pPr>
            <a:r>
              <a:rPr lang="en"/>
              <a:t>Geo Data: eric.clst.org/tech/usgeojson/</a:t>
            </a:r>
            <a:endParaRPr/>
          </a:p>
          <a:p>
            <a:pPr indent="-342900" lvl="0" marL="457200" rtl="0">
              <a:spcBef>
                <a:spcPts val="0"/>
              </a:spcBef>
              <a:spcAft>
                <a:spcPts val="0"/>
              </a:spcAft>
              <a:buSzPts val="1800"/>
              <a:buAutoNum type="arabicPeriod"/>
            </a:pPr>
            <a:r>
              <a:rPr lang="en"/>
              <a:t>National Stock Number (NSN)decoding: www.acquisition.gov</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Exploration Methods</a:t>
            </a:r>
            <a:endParaRPr/>
          </a:p>
        </p:txBody>
      </p:sp>
      <p:sp>
        <p:nvSpPr>
          <p:cNvPr id="87" name="Shape 8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103</a:t>
            </a:r>
            <a:r>
              <a:rPr lang="en"/>
              <a:t>3 and PSC Manual Data</a:t>
            </a:r>
            <a:endParaRPr/>
          </a:p>
          <a:p>
            <a:pPr indent="-342900" lvl="0" marL="457200" marR="0" rtl="0" algn="l">
              <a:lnSpc>
                <a:spcPct val="115000"/>
              </a:lnSpc>
              <a:spcBef>
                <a:spcPts val="1600"/>
              </a:spcBef>
              <a:spcAft>
                <a:spcPts val="0"/>
              </a:spcAft>
              <a:buSzPts val="1800"/>
              <a:buChar char="●"/>
            </a:pPr>
            <a:r>
              <a:rPr lang="en"/>
              <a:t>Cleaning - Pandas</a:t>
            </a:r>
            <a:endParaRPr/>
          </a:p>
          <a:p>
            <a:pPr indent="-342900" lvl="0" marL="457200" marR="0" rtl="0" algn="l">
              <a:lnSpc>
                <a:spcPct val="115000"/>
              </a:lnSpc>
              <a:spcBef>
                <a:spcPts val="0"/>
              </a:spcBef>
              <a:spcAft>
                <a:spcPts val="0"/>
              </a:spcAft>
              <a:buSzPts val="1800"/>
              <a:buChar char="●"/>
            </a:pPr>
            <a:r>
              <a:rPr lang="en"/>
              <a:t>Shaping and Pivoting Data - Pandas</a:t>
            </a:r>
            <a:endParaRPr/>
          </a:p>
          <a:p>
            <a:pPr indent="-342900" lvl="0" marL="457200" marR="0" rtl="0" algn="l">
              <a:lnSpc>
                <a:spcPct val="115000"/>
              </a:lnSpc>
              <a:spcBef>
                <a:spcPts val="0"/>
              </a:spcBef>
              <a:spcAft>
                <a:spcPts val="0"/>
              </a:spcAft>
              <a:buSzPts val="1800"/>
              <a:buChar char="●"/>
            </a:pPr>
            <a:r>
              <a:rPr lang="en"/>
              <a:t>Plots - Plotly, Cufflinks</a:t>
            </a:r>
            <a:endParaRPr/>
          </a:p>
          <a:p>
            <a:pPr indent="0" lvl="0" marL="0" marR="0" rtl="0" algn="l">
              <a:lnSpc>
                <a:spcPct val="115000"/>
              </a:lnSpc>
              <a:spcBef>
                <a:spcPts val="1600"/>
              </a:spcBef>
              <a:spcAft>
                <a:spcPts val="0"/>
              </a:spcAft>
              <a:buNone/>
            </a:pPr>
            <a:r>
              <a:rPr lang="en"/>
              <a:t>Fatalities Data</a:t>
            </a:r>
            <a:endParaRPr/>
          </a:p>
          <a:p>
            <a:pPr indent="-342900" lvl="0" marL="457200" marR="0" rtl="0" algn="l">
              <a:lnSpc>
                <a:spcPct val="115000"/>
              </a:lnSpc>
              <a:spcBef>
                <a:spcPts val="1600"/>
              </a:spcBef>
              <a:spcAft>
                <a:spcPts val="0"/>
              </a:spcAft>
              <a:buSzPts val="1800"/>
              <a:buChar char="●"/>
            </a:pPr>
            <a:r>
              <a:rPr lang="en"/>
              <a:t>Shaping - Pandas</a:t>
            </a:r>
            <a:endParaRPr/>
          </a:p>
          <a:p>
            <a:pPr indent="-342900" lvl="0" marL="457200" marR="0" rtl="0" algn="l">
              <a:lnSpc>
                <a:spcPct val="115000"/>
              </a:lnSpc>
              <a:spcBef>
                <a:spcPts val="0"/>
              </a:spcBef>
              <a:spcAft>
                <a:spcPts val="0"/>
              </a:spcAft>
              <a:buSzPts val="1800"/>
              <a:buChar char="●"/>
            </a:pPr>
            <a:r>
              <a:rPr lang="en"/>
              <a:t>Plots - GeoPandas, GeoPlot</a:t>
            </a:r>
            <a:endParaRPr/>
          </a:p>
          <a:p>
            <a:pPr indent="0" lvl="0" marL="0">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1033 Data Cleansing</a:t>
            </a:r>
            <a:endParaRPr/>
          </a:p>
        </p:txBody>
      </p:sp>
      <p:sp>
        <p:nvSpPr>
          <p:cNvPr id="93" name="Shape 9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Cleansing t</a:t>
            </a:r>
            <a:r>
              <a:rPr lang="en" sz="2400"/>
              <a:t>he 1033 data </a:t>
            </a:r>
            <a:r>
              <a:rPr lang="en" sz="2400"/>
              <a:t>was challenging for the following reasons:</a:t>
            </a:r>
            <a:endParaRPr sz="2400"/>
          </a:p>
          <a:p>
            <a:pPr indent="-381000" lvl="0" marL="457200" marR="0" rtl="0" algn="l">
              <a:lnSpc>
                <a:spcPct val="115000"/>
              </a:lnSpc>
              <a:spcBef>
                <a:spcPts val="1600"/>
              </a:spcBef>
              <a:spcAft>
                <a:spcPts val="0"/>
              </a:spcAft>
              <a:buClr>
                <a:schemeClr val="dk2"/>
              </a:buClr>
              <a:buSzPts val="2400"/>
              <a:buFont typeface="Source Code Pro"/>
              <a:buChar char="●"/>
            </a:pPr>
            <a:r>
              <a:rPr lang="en" sz="2400"/>
              <a:t>Data </a:t>
            </a:r>
            <a:r>
              <a:rPr lang="en" sz="2400"/>
              <a:t>Coarseness</a:t>
            </a:r>
            <a:endParaRPr sz="2400"/>
          </a:p>
          <a:p>
            <a:pPr indent="-381000" lvl="0" marL="457200" marR="0" rtl="0" algn="l">
              <a:lnSpc>
                <a:spcPct val="115000"/>
              </a:lnSpc>
              <a:spcBef>
                <a:spcPts val="0"/>
              </a:spcBef>
              <a:spcAft>
                <a:spcPts val="0"/>
              </a:spcAft>
              <a:buSzPts val="2400"/>
              <a:buChar char="●"/>
            </a:pPr>
            <a:r>
              <a:rPr lang="en" sz="2400"/>
              <a:t>Irrelevant Records</a:t>
            </a:r>
            <a:endParaRPr sz="2400"/>
          </a:p>
          <a:p>
            <a:pPr indent="-381000" lvl="0" marL="457200" marR="0" rtl="0" algn="l">
              <a:lnSpc>
                <a:spcPct val="115000"/>
              </a:lnSpc>
              <a:spcBef>
                <a:spcPts val="0"/>
              </a:spcBef>
              <a:spcAft>
                <a:spcPts val="0"/>
              </a:spcAft>
              <a:buSzPts val="2400"/>
              <a:buChar char="●"/>
            </a:pPr>
            <a:r>
              <a:rPr lang="en" sz="2400"/>
              <a:t>Missing Information</a:t>
            </a:r>
            <a:endParaRPr sz="2400"/>
          </a:p>
          <a:p>
            <a:pPr indent="-381000" lvl="1" marL="914400" marR="0" rtl="0" algn="l">
              <a:lnSpc>
                <a:spcPct val="115000"/>
              </a:lnSpc>
              <a:spcBef>
                <a:spcPts val="0"/>
              </a:spcBef>
              <a:spcAft>
                <a:spcPts val="0"/>
              </a:spcAft>
              <a:buSzPts val="2400"/>
              <a:buChar char="○"/>
            </a:pPr>
            <a:r>
              <a:rPr lang="en" sz="2400"/>
              <a:t>Supplemented by PSC Manual Data.</a:t>
            </a:r>
            <a:endParaRPr sz="2400"/>
          </a:p>
          <a:p>
            <a:pPr indent="-381000" lvl="0" marL="457200" marR="0" rtl="0" algn="l">
              <a:lnSpc>
                <a:spcPct val="115000"/>
              </a:lnSpc>
              <a:spcBef>
                <a:spcPts val="0"/>
              </a:spcBef>
              <a:spcAft>
                <a:spcPts val="0"/>
              </a:spcAft>
              <a:buSzPts val="2400"/>
              <a:buChar char="●"/>
            </a:pPr>
            <a:r>
              <a:rPr lang="en" sz="2400"/>
              <a:t>Esoteric Subject Matter</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p:nvPr/>
        </p:nvSpPr>
        <p:spPr>
          <a:xfrm>
            <a:off x="2141975" y="1373950"/>
            <a:ext cx="345300" cy="169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do we know what is being distributed via 1033?</a:t>
            </a:r>
            <a:br>
              <a:rPr lang="en"/>
            </a:br>
            <a:endParaRPr/>
          </a:p>
        </p:txBody>
      </p:sp>
      <p:cxnSp>
        <p:nvCxnSpPr>
          <p:cNvPr id="100" name="Shape 100"/>
          <p:cNvCxnSpPr>
            <a:stCxn id="101" idx="2"/>
            <a:endCxn id="102" idx="0"/>
          </p:cNvCxnSpPr>
          <p:nvPr/>
        </p:nvCxnSpPr>
        <p:spPr>
          <a:xfrm flipH="1" rot="-5400000">
            <a:off x="2651625" y="3015813"/>
            <a:ext cx="741600" cy="663300"/>
          </a:xfrm>
          <a:prstGeom prst="bentConnector3">
            <a:avLst>
              <a:gd fmla="val 49991" name="adj1"/>
            </a:avLst>
          </a:prstGeom>
          <a:noFill/>
          <a:ln cap="flat" cmpd="sng" w="9525">
            <a:solidFill>
              <a:srgbClr val="701C7F"/>
            </a:solidFill>
            <a:prstDash val="solid"/>
            <a:round/>
            <a:headEnd len="med" w="med" type="diamond"/>
            <a:tailEnd len="med" w="med" type="diamond"/>
          </a:ln>
        </p:spPr>
      </p:cxnSp>
      <p:cxnSp>
        <p:nvCxnSpPr>
          <p:cNvPr id="103" name="Shape 103"/>
          <p:cNvCxnSpPr>
            <a:stCxn id="104" idx="0"/>
            <a:endCxn id="101" idx="2"/>
          </p:cNvCxnSpPr>
          <p:nvPr/>
        </p:nvCxnSpPr>
        <p:spPr>
          <a:xfrm rot="-5400000">
            <a:off x="2006075" y="3033525"/>
            <a:ext cx="741600" cy="627600"/>
          </a:xfrm>
          <a:prstGeom prst="bentConnector3">
            <a:avLst>
              <a:gd fmla="val 49991" name="adj1"/>
            </a:avLst>
          </a:prstGeom>
          <a:noFill/>
          <a:ln cap="flat" cmpd="sng" w="9525">
            <a:solidFill>
              <a:srgbClr val="701C7F"/>
            </a:solidFill>
            <a:prstDash val="solid"/>
            <a:round/>
            <a:headEnd len="med" w="med" type="diamond"/>
            <a:tailEnd len="med" w="med" type="diamond"/>
          </a:ln>
        </p:spPr>
      </p:cxnSp>
      <p:cxnSp>
        <p:nvCxnSpPr>
          <p:cNvPr id="105" name="Shape 105"/>
          <p:cNvCxnSpPr>
            <a:stCxn id="101" idx="0"/>
            <a:endCxn id="106" idx="2"/>
          </p:cNvCxnSpPr>
          <p:nvPr/>
        </p:nvCxnSpPr>
        <p:spPr>
          <a:xfrm rot="-5400000">
            <a:off x="2404875" y="2105763"/>
            <a:ext cx="572400" cy="600"/>
          </a:xfrm>
          <a:prstGeom prst="bentConnector3">
            <a:avLst>
              <a:gd fmla="val 49988" name="adj1"/>
            </a:avLst>
          </a:prstGeom>
          <a:noFill/>
          <a:ln cap="flat" cmpd="sng" w="9525">
            <a:solidFill>
              <a:srgbClr val="551561"/>
            </a:solidFill>
            <a:prstDash val="solid"/>
            <a:round/>
            <a:headEnd len="med" w="med" type="diamond"/>
            <a:tailEnd len="med" w="med" type="diamond"/>
          </a:ln>
        </p:spPr>
      </p:cxnSp>
      <p:sp>
        <p:nvSpPr>
          <p:cNvPr id="106" name="Shape 106"/>
          <p:cNvSpPr txBox="1"/>
          <p:nvPr/>
        </p:nvSpPr>
        <p:spPr>
          <a:xfrm>
            <a:off x="1921725" y="1235600"/>
            <a:ext cx="1538100" cy="58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701C7F"/>
                </a:solidFill>
                <a:latin typeface="Roboto"/>
                <a:ea typeface="Roboto"/>
                <a:cs typeface="Roboto"/>
                <a:sym typeface="Roboto"/>
              </a:rPr>
              <a:t>1005-00-073-9421</a:t>
            </a:r>
            <a:endParaRPr sz="1000">
              <a:solidFill>
                <a:srgbClr val="701C7F"/>
              </a:solidFill>
              <a:latin typeface="Roboto"/>
              <a:ea typeface="Roboto"/>
              <a:cs typeface="Roboto"/>
              <a:sym typeface="Roboto"/>
            </a:endParaRPr>
          </a:p>
          <a:p>
            <a:pPr indent="0" lvl="0" marL="0" algn="ctr">
              <a:spcBef>
                <a:spcPts val="0"/>
              </a:spcBef>
              <a:spcAft>
                <a:spcPts val="0"/>
              </a:spcAft>
              <a:buNone/>
            </a:pPr>
            <a:r>
              <a:rPr lang="en" sz="1000">
                <a:solidFill>
                  <a:srgbClr val="701C7F"/>
                </a:solidFill>
                <a:latin typeface="Roboto"/>
                <a:ea typeface="Roboto"/>
                <a:cs typeface="Roboto"/>
                <a:sym typeface="Roboto"/>
              </a:rPr>
              <a:t>NSN</a:t>
            </a:r>
            <a:endParaRPr sz="1000">
              <a:solidFill>
                <a:srgbClr val="701C7F"/>
              </a:solidFill>
              <a:latin typeface="Roboto"/>
              <a:ea typeface="Roboto"/>
              <a:cs typeface="Roboto"/>
              <a:sym typeface="Roboto"/>
            </a:endParaRPr>
          </a:p>
        </p:txBody>
      </p:sp>
      <p:sp>
        <p:nvSpPr>
          <p:cNvPr id="101" name="Shape 101"/>
          <p:cNvSpPr txBox="1"/>
          <p:nvPr/>
        </p:nvSpPr>
        <p:spPr>
          <a:xfrm>
            <a:off x="1921725" y="2392263"/>
            <a:ext cx="1538100" cy="58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701C7F"/>
                </a:solidFill>
                <a:latin typeface="Roboto"/>
                <a:ea typeface="Roboto"/>
                <a:cs typeface="Roboto"/>
                <a:sym typeface="Roboto"/>
              </a:rPr>
              <a:t>1005</a:t>
            </a:r>
            <a:endParaRPr sz="1000">
              <a:solidFill>
                <a:srgbClr val="701C7F"/>
              </a:solidFill>
              <a:latin typeface="Roboto"/>
              <a:ea typeface="Roboto"/>
              <a:cs typeface="Roboto"/>
              <a:sym typeface="Roboto"/>
            </a:endParaRPr>
          </a:p>
          <a:p>
            <a:pPr indent="0" lvl="0" marL="0" algn="ctr">
              <a:spcBef>
                <a:spcPts val="0"/>
              </a:spcBef>
              <a:spcAft>
                <a:spcPts val="0"/>
              </a:spcAft>
              <a:buNone/>
            </a:pPr>
            <a:r>
              <a:rPr lang="en" sz="1000">
                <a:solidFill>
                  <a:srgbClr val="701C7F"/>
                </a:solidFill>
                <a:latin typeface="Roboto"/>
                <a:ea typeface="Roboto"/>
                <a:cs typeface="Roboto"/>
                <a:sym typeface="Roboto"/>
              </a:rPr>
              <a:t>PSC</a:t>
            </a:r>
            <a:endParaRPr sz="1000">
              <a:solidFill>
                <a:srgbClr val="701C7F"/>
              </a:solidFill>
              <a:latin typeface="Roboto"/>
              <a:ea typeface="Roboto"/>
              <a:cs typeface="Roboto"/>
              <a:sym typeface="Roboto"/>
            </a:endParaRPr>
          </a:p>
        </p:txBody>
      </p:sp>
      <p:sp>
        <p:nvSpPr>
          <p:cNvPr id="102" name="Shape 102"/>
          <p:cNvSpPr txBox="1"/>
          <p:nvPr/>
        </p:nvSpPr>
        <p:spPr>
          <a:xfrm>
            <a:off x="2969525" y="3718125"/>
            <a:ext cx="768900" cy="58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701C7F"/>
                </a:solidFill>
                <a:latin typeface="Roboto"/>
                <a:ea typeface="Roboto"/>
                <a:cs typeface="Roboto"/>
                <a:sym typeface="Roboto"/>
              </a:rPr>
              <a:t>05</a:t>
            </a:r>
            <a:endParaRPr sz="1000">
              <a:solidFill>
                <a:srgbClr val="701C7F"/>
              </a:solidFill>
              <a:latin typeface="Roboto"/>
              <a:ea typeface="Roboto"/>
              <a:cs typeface="Roboto"/>
              <a:sym typeface="Roboto"/>
            </a:endParaRPr>
          </a:p>
          <a:p>
            <a:pPr indent="0" lvl="0" marL="0" algn="ctr">
              <a:spcBef>
                <a:spcPts val="0"/>
              </a:spcBef>
              <a:spcAft>
                <a:spcPts val="0"/>
              </a:spcAft>
              <a:buNone/>
            </a:pPr>
            <a:r>
              <a:rPr lang="en" sz="1000">
                <a:solidFill>
                  <a:srgbClr val="701C7F"/>
                </a:solidFill>
                <a:latin typeface="Roboto"/>
                <a:ea typeface="Roboto"/>
                <a:cs typeface="Roboto"/>
                <a:sym typeface="Roboto"/>
              </a:rPr>
              <a:t>Class</a:t>
            </a:r>
            <a:endParaRPr sz="1000">
              <a:solidFill>
                <a:srgbClr val="701C7F"/>
              </a:solidFill>
              <a:latin typeface="Roboto"/>
              <a:ea typeface="Roboto"/>
              <a:cs typeface="Roboto"/>
              <a:sym typeface="Roboto"/>
            </a:endParaRPr>
          </a:p>
        </p:txBody>
      </p:sp>
      <p:sp>
        <p:nvSpPr>
          <p:cNvPr id="104" name="Shape 104"/>
          <p:cNvSpPr txBox="1"/>
          <p:nvPr/>
        </p:nvSpPr>
        <p:spPr>
          <a:xfrm>
            <a:off x="1678625" y="3718125"/>
            <a:ext cx="768900" cy="58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701C7F"/>
                </a:solidFill>
                <a:latin typeface="Roboto"/>
                <a:ea typeface="Roboto"/>
                <a:cs typeface="Roboto"/>
                <a:sym typeface="Roboto"/>
              </a:rPr>
              <a:t>10</a:t>
            </a:r>
            <a:endParaRPr sz="1000">
              <a:solidFill>
                <a:srgbClr val="701C7F"/>
              </a:solidFill>
              <a:latin typeface="Roboto"/>
              <a:ea typeface="Roboto"/>
              <a:cs typeface="Roboto"/>
              <a:sym typeface="Roboto"/>
            </a:endParaRPr>
          </a:p>
          <a:p>
            <a:pPr indent="0" lvl="0" marL="0" algn="ctr">
              <a:spcBef>
                <a:spcPts val="0"/>
              </a:spcBef>
              <a:spcAft>
                <a:spcPts val="0"/>
              </a:spcAft>
              <a:buNone/>
            </a:pPr>
            <a:r>
              <a:rPr lang="en" sz="1000">
                <a:solidFill>
                  <a:srgbClr val="701C7F"/>
                </a:solidFill>
                <a:latin typeface="Roboto"/>
                <a:ea typeface="Roboto"/>
                <a:cs typeface="Roboto"/>
                <a:sym typeface="Roboto"/>
              </a:rPr>
              <a:t>Group</a:t>
            </a:r>
            <a:endParaRPr sz="1000">
              <a:solidFill>
                <a:srgbClr val="701C7F"/>
              </a:solidFill>
              <a:latin typeface="Roboto"/>
              <a:ea typeface="Roboto"/>
              <a:cs typeface="Roboto"/>
              <a:sym typeface="Roboto"/>
            </a:endParaRPr>
          </a:p>
        </p:txBody>
      </p:sp>
      <p:sp>
        <p:nvSpPr>
          <p:cNvPr id="107" name="Shape 107"/>
          <p:cNvSpPr txBox="1"/>
          <p:nvPr/>
        </p:nvSpPr>
        <p:spPr>
          <a:xfrm>
            <a:off x="4903950" y="1331700"/>
            <a:ext cx="3522900" cy="3237900"/>
          </a:xfrm>
          <a:prstGeom prst="rect">
            <a:avLst/>
          </a:prstGeom>
          <a:solidFill>
            <a:schemeClr val="accent6"/>
          </a:solid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solidFill>
                  <a:srgbClr val="24292E"/>
                </a:solidFill>
                <a:latin typeface="Source Code Pro"/>
                <a:ea typeface="Source Code Pro"/>
                <a:cs typeface="Source Code Pro"/>
                <a:sym typeface="Source Code Pro"/>
              </a:rPr>
              <a:t>T</a:t>
            </a:r>
            <a:r>
              <a:rPr lang="en" sz="1600">
                <a:solidFill>
                  <a:srgbClr val="24292E"/>
                </a:solidFill>
                <a:latin typeface="Source Code Pro"/>
                <a:ea typeface="Source Code Pro"/>
                <a:cs typeface="Source Code Pro"/>
                <a:sym typeface="Source Code Pro"/>
              </a:rPr>
              <a:t>he NSN (National Stock Number) attribute categorizes each item.  The PSC (Product and Service Code) is the first four characters in the NSN.  </a:t>
            </a:r>
            <a:endParaRPr sz="1600">
              <a:solidFill>
                <a:srgbClr val="24292E"/>
              </a:solidFill>
              <a:latin typeface="Source Code Pro"/>
              <a:ea typeface="Source Code Pro"/>
              <a:cs typeface="Source Code Pro"/>
              <a:sym typeface="Source Code Pro"/>
            </a:endParaRPr>
          </a:p>
          <a:p>
            <a:pPr indent="0" lvl="0" marL="0">
              <a:spcBef>
                <a:spcPts val="0"/>
              </a:spcBef>
              <a:spcAft>
                <a:spcPts val="0"/>
              </a:spcAft>
              <a:buNone/>
            </a:pPr>
            <a:r>
              <a:t/>
            </a:r>
            <a:endParaRPr sz="1600">
              <a:solidFill>
                <a:srgbClr val="24292E"/>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None/>
            </a:pPr>
            <a:r>
              <a:rPr lang="en" sz="1600">
                <a:solidFill>
                  <a:srgbClr val="24292E"/>
                </a:solidFill>
                <a:latin typeface="Source Code Pro"/>
                <a:ea typeface="Source Code Pro"/>
                <a:cs typeface="Source Code Pro"/>
                <a:sym typeface="Source Code Pro"/>
              </a:rPr>
              <a:t>We added descriptions per the Product and Service Code Manual made available by acquisition.gov.</a:t>
            </a:r>
            <a:endParaRPr sz="1600">
              <a:solidFill>
                <a:srgbClr val="24292E"/>
              </a:solidFill>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1033 Distribution of Capital over Time</a:t>
            </a:r>
            <a:endParaRPr/>
          </a:p>
        </p:txBody>
      </p:sp>
      <p:sp>
        <p:nvSpPr>
          <p:cNvPr id="113" name="Shape 113"/>
          <p:cNvSpPr txBox="1"/>
          <p:nvPr>
            <p:ph idx="1" type="body"/>
          </p:nvPr>
        </p:nvSpPr>
        <p:spPr>
          <a:xfrm>
            <a:off x="311700" y="1228675"/>
            <a:ext cx="23655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t>The cost in 2006 peaked because of the steady distribution rifles to California during that year.</a:t>
            </a:r>
            <a:r>
              <a:rPr lang="en" sz="1400"/>
              <a:t> </a:t>
            </a:r>
            <a:endParaRPr sz="1400"/>
          </a:p>
          <a:p>
            <a:pPr indent="0" lvl="0" marL="0">
              <a:spcBef>
                <a:spcPts val="1600"/>
              </a:spcBef>
              <a:spcAft>
                <a:spcPts val="1600"/>
              </a:spcAft>
              <a:buNone/>
            </a:pPr>
            <a:r>
              <a:rPr lang="en" sz="1400"/>
              <a:t>The capital distribution began to rise again in 2009 through 2013.</a:t>
            </a:r>
            <a:endParaRPr sz="1400"/>
          </a:p>
        </p:txBody>
      </p:sp>
      <p:pic>
        <p:nvPicPr>
          <p:cNvPr id="114" name="Shape 114"/>
          <p:cNvPicPr preferRelativeResize="0"/>
          <p:nvPr/>
        </p:nvPicPr>
        <p:blipFill>
          <a:blip r:embed="rId3">
            <a:alphaModFix/>
          </a:blip>
          <a:stretch>
            <a:fillRect/>
          </a:stretch>
        </p:blipFill>
        <p:spPr>
          <a:xfrm>
            <a:off x="2677125" y="1049850"/>
            <a:ext cx="6362926" cy="3574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