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61" r:id="rId4"/>
    <p:sldId id="260" r:id="rId5"/>
    <p:sldId id="259" r:id="rId6"/>
    <p:sldId id="257" r:id="rId7"/>
    <p:sldId id="258" r:id="rId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48" autoAdjust="0"/>
  </p:normalViewPr>
  <p:slideViewPr>
    <p:cSldViewPr>
      <p:cViewPr>
        <p:scale>
          <a:sx n="90" d="100"/>
          <a:sy n="90" d="100"/>
        </p:scale>
        <p:origin x="-1380" y="96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1149E-40C2-403B-9E3E-74C6F0D7991C}" type="datetimeFigureOut">
              <a:rPr lang="en-GB" smtClean="0"/>
              <a:pPr/>
              <a:t>22/03/2011</a:t>
            </a:fld>
            <a:endParaRPr lang="en-GB"/>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C8B0C4-24DC-44B7-BC53-E1347D4BF0B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FC8B0C4-24DC-44B7-BC53-E1347D4BF0B4}"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B7FD1-8C59-4811-9FBF-51719C3CF0E5}" type="datetimeFigureOut">
              <a:rPr lang="en-GB" smtClean="0"/>
              <a:pPr/>
              <a:t>22/03/2011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4EEA7D-9110-44FD-832E-091C60F77E1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04B7FD1-8C59-4811-9FBF-51719C3CF0E5}" type="datetimeFigureOut">
              <a:rPr lang="en-GB" smtClean="0"/>
              <a:pPr/>
              <a:t>22/03/2011</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C4EEA7D-9110-44FD-832E-091C60F77E1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image" Target="../media/image5.jpeg"/><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3810000" cy="205172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CHAPTER FIVE -</a:t>
            </a:r>
            <a:br>
              <a:rPr kumimoji="0" lang="en-US" sz="3600" b="0" i="0" u="none" strike="noStrike" kern="1200" cap="none" spc="0" normalizeH="0" baseline="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br>
            <a:r>
              <a:rPr kumimoji="0" lang="en-US" sz="3600" b="0" i="0" u="none" strike="noStrike" kern="1200" cap="none" spc="0" normalizeH="0" baseline="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“and it was FUN </a:t>
            </a:r>
            <a:r>
              <a:rPr kumimoji="0" lang="en-US" sz="3600" b="0" i="0" u="none" strike="noStrike" kern="1200" cap="none" spc="0" normalizeH="0" baseline="0" noProof="0" dirty="0" err="1" smtClean="0">
                <a:ln>
                  <a:noFill/>
                </a:ln>
                <a:solidFill>
                  <a:schemeClr val="tx1"/>
                </a:solidFill>
                <a:effectLst>
                  <a:outerShdw blurRad="50800" dist="38100" dir="2700000" algn="tl" rotWithShape="0">
                    <a:srgbClr val="000000">
                      <a:alpha val="43000"/>
                    </a:srgbClr>
                  </a:outerShdw>
                </a:effectLst>
                <a:uLnTx/>
                <a:uFillTx/>
                <a:ea typeface="+mj-ea"/>
                <a:cs typeface="+mj-cs"/>
              </a:rPr>
              <a:t>FUN</a:t>
            </a:r>
            <a:r>
              <a:rPr kumimoji="0" lang="en-US" sz="3600" b="0" i="0" u="none" strike="noStrike" kern="1200" cap="none" spc="0" normalizeH="0" baseline="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 </a:t>
            </a:r>
            <a:r>
              <a:rPr kumimoji="0" lang="en-US" sz="3600" b="0" i="0" u="none" strike="noStrike" kern="1200" cap="none" spc="0" normalizeH="0" baseline="0" noProof="0" dirty="0" err="1" smtClean="0">
                <a:ln>
                  <a:noFill/>
                </a:ln>
                <a:solidFill>
                  <a:schemeClr val="tx1"/>
                </a:solidFill>
                <a:effectLst>
                  <a:outerShdw blurRad="50800" dist="38100" dir="2700000" algn="tl" rotWithShape="0">
                    <a:srgbClr val="000000">
                      <a:alpha val="43000"/>
                    </a:srgbClr>
                  </a:outerShdw>
                </a:effectLst>
                <a:uLnTx/>
                <a:uFillTx/>
                <a:ea typeface="+mj-ea"/>
                <a:cs typeface="+mj-cs"/>
              </a:rPr>
              <a:t>FUN</a:t>
            </a:r>
            <a:r>
              <a:rPr kumimoji="0" lang="en-US" sz="3600" b="0" i="0" u="none" strike="noStrike" kern="1200" cap="none" spc="0" normalizeH="0" baseline="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 when we were hitching…”</a:t>
            </a:r>
            <a:endParaRPr kumimoji="0" lang="en-US" sz="3600" b="0" i="0" u="none" strike="noStrike" kern="1200" cap="none" spc="0" normalizeH="0" baseline="0" noProof="0" dirty="0">
              <a:ln>
                <a:noFill/>
              </a:ln>
              <a:solidFill>
                <a:schemeClr val="tx1"/>
              </a:solidFill>
              <a:effectLst>
                <a:outerShdw blurRad="50800" dist="38100" dir="2700000" algn="tl" rotWithShape="0">
                  <a:srgbClr val="000000">
                    <a:alpha val="43000"/>
                  </a:srgbClr>
                </a:outerShdw>
              </a:effectLst>
              <a:uLnTx/>
              <a:uFillTx/>
              <a:ea typeface="+mj-ea"/>
              <a:cs typeface="+mj-cs"/>
            </a:endParaRPr>
          </a:p>
        </p:txBody>
      </p:sp>
      <p:sp>
        <p:nvSpPr>
          <p:cNvPr id="5" name="TextBox 4"/>
          <p:cNvSpPr txBox="1"/>
          <p:nvPr/>
        </p:nvSpPr>
        <p:spPr>
          <a:xfrm>
            <a:off x="0" y="2123728"/>
            <a:ext cx="6858000" cy="1477328"/>
          </a:xfrm>
          <a:prstGeom prst="rect">
            <a:avLst/>
          </a:prstGeom>
          <a:solidFill>
            <a:schemeClr val="bg1"/>
          </a:solidFill>
        </p:spPr>
        <p:txBody>
          <a:bodyPr wrap="square" rtlCol="0">
            <a:spAutoFit/>
          </a:bodyPr>
          <a:lstStyle/>
          <a:p>
            <a:r>
              <a:rPr lang="en-GB" dirty="0" smtClean="0"/>
              <a:t>After reading through all the serious stuff we thought the next few neat pages would help chill you out. You’ll find a whole host of things to keep you amused through all of those dark hitching moments you may find yourself in this week.</a:t>
            </a:r>
          </a:p>
          <a:p>
            <a:r>
              <a:rPr lang="en-GB" dirty="0" smtClean="0"/>
              <a:t>Never has so much fun been packed into so few pages. </a:t>
            </a:r>
            <a:r>
              <a:rPr lang="en-GB" dirty="0" smtClean="0">
                <a:sym typeface="Wingdings" pitchFamily="2" charset="2"/>
              </a:rPr>
              <a: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6858000" cy="75557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effectLst>
                  <a:outerShdw blurRad="50800" dist="38100" dir="2700000" algn="tl" rotWithShape="0">
                    <a:srgbClr val="000000">
                      <a:alpha val="43000"/>
                    </a:srgbClr>
                  </a:outerShdw>
                </a:effectLst>
                <a:ea typeface="+mj-ea"/>
                <a:cs typeface="+mj-cs"/>
              </a:rPr>
              <a:t>Cryptic Crossword – BUMMIT Style</a:t>
            </a:r>
            <a:endParaRPr kumimoji="0" lang="en-US" sz="2800" b="0" i="0" u="none" strike="noStrike" kern="1200" cap="none" spc="0" normalizeH="0" baseline="0" noProof="0" dirty="0">
              <a:ln>
                <a:noFill/>
              </a:ln>
              <a:solidFill>
                <a:schemeClr val="tx1"/>
              </a:solidFill>
              <a:effectLst>
                <a:outerShdw blurRad="50800" dist="38100" dir="2700000" algn="tl" rotWithShape="0">
                  <a:srgbClr val="000000">
                    <a:alpha val="43000"/>
                  </a:srgbClr>
                </a:outerShdw>
              </a:effectLst>
              <a:uLnTx/>
              <a:uFillTx/>
              <a:ea typeface="+mj-ea"/>
              <a:cs typeface="+mj-cs"/>
            </a:endParaRPr>
          </a:p>
        </p:txBody>
      </p:sp>
      <p:pic>
        <p:nvPicPr>
          <p:cNvPr id="138" name="Picture 7" descr="C:\Users\Sam\Pictures\Picture1.jpg"/>
          <p:cNvPicPr>
            <a:picLocks noChangeAspect="1" noChangeArrowheads="1"/>
          </p:cNvPicPr>
          <p:nvPr/>
        </p:nvPicPr>
        <p:blipFill>
          <a:blip r:embed="rId2" cstate="print">
            <a:lum/>
          </a:blip>
          <a:srcRect/>
          <a:stretch>
            <a:fillRect/>
          </a:stretch>
        </p:blipFill>
        <p:spPr bwMode="auto">
          <a:xfrm>
            <a:off x="692696" y="539552"/>
            <a:ext cx="6105563" cy="7560000"/>
          </a:xfrm>
          <a:prstGeom prst="rect">
            <a:avLst/>
          </a:prstGeom>
          <a:noFill/>
        </p:spPr>
      </p:pic>
      <p:sp>
        <p:nvSpPr>
          <p:cNvPr id="139" name="TextBox 138"/>
          <p:cNvSpPr txBox="1"/>
          <p:nvPr/>
        </p:nvSpPr>
        <p:spPr>
          <a:xfrm>
            <a:off x="0" y="5610884"/>
            <a:ext cx="3212976" cy="3785652"/>
          </a:xfrm>
          <a:prstGeom prst="rect">
            <a:avLst/>
          </a:prstGeom>
          <a:noFill/>
        </p:spPr>
        <p:txBody>
          <a:bodyPr wrap="square" rtlCol="0">
            <a:spAutoFit/>
          </a:bodyPr>
          <a:lstStyle/>
          <a:p>
            <a:r>
              <a:rPr lang="en-GB" sz="1400" dirty="0" smtClean="0"/>
              <a:t>DOWN</a:t>
            </a:r>
          </a:p>
          <a:p>
            <a:endParaRPr lang="en-GB" sz="1400" dirty="0"/>
          </a:p>
          <a:p>
            <a:pPr marL="342900" indent="-342900">
              <a:buAutoNum type="arabicPeriod"/>
            </a:pPr>
            <a:r>
              <a:rPr lang="en-GB" sz="1200" dirty="0" smtClean="0"/>
              <a:t>Ljubljana is twinned with ... in China.</a:t>
            </a:r>
          </a:p>
          <a:p>
            <a:pPr marL="342900" indent="-342900">
              <a:buAutoNum type="arabicPeriod"/>
            </a:pPr>
            <a:r>
              <a:rPr lang="en-GB" sz="1200" dirty="0" err="1" smtClean="0"/>
              <a:t>Bummit</a:t>
            </a:r>
            <a:r>
              <a:rPr lang="en-GB" sz="1200" dirty="0" smtClean="0"/>
              <a:t> is a sub-committee of ...</a:t>
            </a:r>
          </a:p>
          <a:p>
            <a:pPr marL="342900" indent="-342900">
              <a:buAutoNum type="arabicPeriod"/>
            </a:pPr>
            <a:r>
              <a:rPr lang="en-GB" sz="1200" dirty="0" smtClean="0"/>
              <a:t>EU HQ resides here.</a:t>
            </a:r>
          </a:p>
          <a:p>
            <a:pPr marL="342900" indent="-342900">
              <a:buAutoNum type="arabicPeriod"/>
            </a:pPr>
            <a:r>
              <a:rPr lang="en-GB" sz="1200" dirty="0" smtClean="0"/>
              <a:t>Colour of RAG.</a:t>
            </a:r>
          </a:p>
          <a:p>
            <a:pPr marL="342900" indent="-342900">
              <a:buAutoNum type="arabicPeriod"/>
            </a:pPr>
            <a:r>
              <a:rPr lang="en-GB" sz="1200" dirty="0" err="1" smtClean="0"/>
              <a:t>Bummit</a:t>
            </a:r>
            <a:r>
              <a:rPr lang="en-GB" sz="1200" dirty="0" smtClean="0"/>
              <a:t> went here last year.</a:t>
            </a:r>
          </a:p>
          <a:p>
            <a:pPr marL="342900" indent="-342900">
              <a:buAutoNum type="arabicPeriod"/>
            </a:pPr>
            <a:r>
              <a:rPr lang="en-GB" sz="1200" dirty="0" smtClean="0"/>
              <a:t>Baby and Big </a:t>
            </a:r>
            <a:r>
              <a:rPr lang="en-GB" sz="1200" dirty="0" err="1" smtClean="0"/>
              <a:t>Bummit</a:t>
            </a:r>
            <a:r>
              <a:rPr lang="en-GB" sz="1200" dirty="0" smtClean="0"/>
              <a:t> 2011 charity.</a:t>
            </a:r>
          </a:p>
          <a:p>
            <a:pPr marL="342900" indent="-342900">
              <a:buAutoNum type="arabicPeriod"/>
            </a:pPr>
            <a:r>
              <a:rPr lang="en-GB" sz="1200" dirty="0" smtClean="0"/>
              <a:t>Translated to English </a:t>
            </a:r>
            <a:r>
              <a:rPr lang="en-GB" sz="1200" dirty="0" err="1" smtClean="0"/>
              <a:t>Malopolskie</a:t>
            </a:r>
            <a:r>
              <a:rPr lang="en-GB" sz="1200" dirty="0" smtClean="0"/>
              <a:t> means...</a:t>
            </a:r>
          </a:p>
          <a:p>
            <a:pPr marL="342900" indent="-342900">
              <a:buAutoNum type="arabicPeriod"/>
            </a:pPr>
            <a:r>
              <a:rPr lang="en-GB" sz="1200" dirty="0" smtClean="0"/>
              <a:t>Currency in Poland.</a:t>
            </a:r>
          </a:p>
          <a:p>
            <a:pPr marL="342900" indent="-342900"/>
            <a:endParaRPr lang="en-GB" sz="1400" dirty="0"/>
          </a:p>
          <a:p>
            <a:pPr marL="342900" indent="-342900"/>
            <a:r>
              <a:rPr lang="en-GB" sz="1400" dirty="0" smtClean="0"/>
              <a:t>ACROSS</a:t>
            </a:r>
          </a:p>
          <a:p>
            <a:pPr marL="342900" indent="-342900"/>
            <a:endParaRPr lang="en-GB" sz="1400" dirty="0"/>
          </a:p>
          <a:p>
            <a:pPr marL="342900" indent="-342900">
              <a:buFont typeface="+mj-lt"/>
              <a:buAutoNum type="arabicPeriod" startAt="9"/>
            </a:pPr>
            <a:r>
              <a:rPr lang="en-GB" sz="1200" dirty="0" smtClean="0"/>
              <a:t>Number of years </a:t>
            </a:r>
            <a:r>
              <a:rPr lang="en-GB" sz="1200" dirty="0" err="1" smtClean="0"/>
              <a:t>Bummit</a:t>
            </a:r>
            <a:r>
              <a:rPr lang="en-GB" sz="1200" dirty="0" smtClean="0"/>
              <a:t> has been running.</a:t>
            </a:r>
          </a:p>
          <a:p>
            <a:pPr marL="342900" indent="-342900">
              <a:buFont typeface="+mj-lt"/>
              <a:buAutoNum type="arabicPeriod" startAt="9"/>
            </a:pPr>
            <a:r>
              <a:rPr lang="en-GB" sz="1200" dirty="0" smtClean="0"/>
              <a:t> Using a part of your body to get a lift.</a:t>
            </a:r>
          </a:p>
          <a:p>
            <a:pPr marL="342900" indent="-342900">
              <a:buFont typeface="+mj-lt"/>
              <a:buAutoNum type="arabicPeriod" startAt="9"/>
            </a:pPr>
            <a:r>
              <a:rPr lang="en-GB" sz="1200" dirty="0" smtClean="0"/>
              <a:t>You must call this EVERYDAY!</a:t>
            </a:r>
          </a:p>
          <a:p>
            <a:pPr marL="342900" indent="-342900">
              <a:buFont typeface="+mj-lt"/>
              <a:buAutoNum type="arabicPeriod" startAt="9"/>
            </a:pPr>
            <a:r>
              <a:rPr lang="en-GB" sz="1200" dirty="0" smtClean="0"/>
              <a:t>Refreshing Little Lifts</a:t>
            </a:r>
          </a:p>
          <a:p>
            <a:pPr marL="342900" indent="-342900">
              <a:buAutoNum type="arabicPeriod" startAt="9"/>
            </a:pPr>
            <a:endParaRPr lang="en-GB" sz="1400" dirty="0"/>
          </a:p>
        </p:txBody>
      </p:sp>
      <p:sp>
        <p:nvSpPr>
          <p:cNvPr id="140" name="TextBox 139"/>
          <p:cNvSpPr txBox="1"/>
          <p:nvPr/>
        </p:nvSpPr>
        <p:spPr>
          <a:xfrm>
            <a:off x="2996952" y="8164849"/>
            <a:ext cx="3861048" cy="1015663"/>
          </a:xfrm>
          <a:prstGeom prst="rect">
            <a:avLst/>
          </a:prstGeom>
          <a:noFill/>
        </p:spPr>
        <p:txBody>
          <a:bodyPr wrap="square" rtlCol="0">
            <a:spAutoFit/>
          </a:bodyPr>
          <a:lstStyle/>
          <a:p>
            <a:pPr marL="228600" indent="-228600"/>
            <a:r>
              <a:rPr lang="en-GB" sz="1200" dirty="0" smtClean="0"/>
              <a:t>13. Your current guide to life.</a:t>
            </a:r>
          </a:p>
          <a:p>
            <a:pPr marL="228600" indent="-228600">
              <a:buFont typeface="+mj-lt"/>
              <a:buAutoNum type="arabicPeriod" startAt="14"/>
            </a:pPr>
            <a:r>
              <a:rPr lang="en-GB" sz="1200" dirty="0" smtClean="0"/>
              <a:t>Number of members on the </a:t>
            </a:r>
            <a:r>
              <a:rPr lang="en-GB" sz="1200" dirty="0" err="1" smtClean="0"/>
              <a:t>Bummit</a:t>
            </a:r>
            <a:r>
              <a:rPr lang="en-GB" sz="1200" dirty="0" smtClean="0"/>
              <a:t> committee.</a:t>
            </a:r>
          </a:p>
          <a:p>
            <a:pPr marL="228600" indent="-228600">
              <a:buFont typeface="+mj-lt"/>
              <a:buAutoNum type="arabicPeriod" startAt="14"/>
            </a:pPr>
            <a:r>
              <a:rPr lang="en-GB" sz="1200" dirty="0" smtClean="0"/>
              <a:t>Fire fighting charity.</a:t>
            </a:r>
          </a:p>
          <a:p>
            <a:pPr marL="228600" indent="-228600">
              <a:buFont typeface="+mj-lt"/>
              <a:buAutoNum type="arabicPeriod" startAt="14"/>
            </a:pPr>
            <a:r>
              <a:rPr lang="en-GB" sz="1200" dirty="0" smtClean="0"/>
              <a:t>Similar to the rag muffins (but better).</a:t>
            </a:r>
          </a:p>
          <a:p>
            <a:pPr marL="228600" indent="-228600">
              <a:buFont typeface="+mj-lt"/>
              <a:buAutoNum type="arabicPeriod" startAt="14"/>
            </a:pPr>
            <a:r>
              <a:rPr lang="en-GB" sz="1200" dirty="0" smtClean="0"/>
              <a:t>Gives you wings</a:t>
            </a:r>
            <a:endParaRPr lang="en-GB"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6858000" cy="75557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400" strike="dblStrike" dirty="0" smtClean="0">
                <a:effectLst>
                  <a:outerShdw blurRad="50800" dist="38100" dir="2700000" algn="tl" rotWithShape="0">
                    <a:srgbClr val="000000">
                      <a:alpha val="43000"/>
                    </a:srgbClr>
                  </a:outerShdw>
                </a:effectLst>
                <a:ea typeface="+mj-ea"/>
                <a:cs typeface="+mj-cs"/>
              </a:rPr>
              <a:t>Coffee</a:t>
            </a:r>
            <a:r>
              <a:rPr lang="en-US" sz="2400" dirty="0" smtClean="0">
                <a:effectLst>
                  <a:outerShdw blurRad="50800" dist="38100" dir="2700000" algn="tl" rotWithShape="0">
                    <a:srgbClr val="000000">
                      <a:alpha val="43000"/>
                    </a:srgbClr>
                  </a:outerShdw>
                </a:effectLst>
                <a:ea typeface="+mj-ea"/>
                <a:cs typeface="+mj-cs"/>
              </a:rPr>
              <a:t> Break SUDOKU</a:t>
            </a:r>
            <a:endParaRPr kumimoji="0" lang="en-US" sz="2400" b="0" i="0" u="none" strike="noStrike" kern="1200" cap="none" spc="0" normalizeH="0" baseline="0" noProof="0" dirty="0">
              <a:ln>
                <a:noFill/>
              </a:ln>
              <a:solidFill>
                <a:schemeClr val="tx1"/>
              </a:solidFill>
              <a:effectLst>
                <a:outerShdw blurRad="50800" dist="38100" dir="2700000" algn="tl" rotWithShape="0">
                  <a:srgbClr val="000000">
                    <a:alpha val="43000"/>
                  </a:srgbClr>
                </a:outerShdw>
              </a:effectLst>
              <a:uLnTx/>
              <a:uFillTx/>
              <a:ea typeface="+mj-ea"/>
              <a:cs typeface="+mj-cs"/>
            </a:endParaRPr>
          </a:p>
        </p:txBody>
      </p:sp>
      <p:sp>
        <p:nvSpPr>
          <p:cNvPr id="5" name="TextBox 4"/>
          <p:cNvSpPr txBox="1"/>
          <p:nvPr/>
        </p:nvSpPr>
        <p:spPr>
          <a:xfrm>
            <a:off x="0" y="829325"/>
            <a:ext cx="2924944" cy="1200329"/>
          </a:xfrm>
          <a:prstGeom prst="rect">
            <a:avLst/>
          </a:prstGeom>
          <a:noFill/>
        </p:spPr>
        <p:txBody>
          <a:bodyPr wrap="square" rtlCol="0">
            <a:spAutoFit/>
          </a:bodyPr>
          <a:lstStyle/>
          <a:p>
            <a:r>
              <a:rPr lang="en-GB" dirty="0" smtClean="0"/>
              <a:t>If you’re feeling a bit low and want to cheer yourself up then attempt this mildly easy puzzle...</a:t>
            </a:r>
            <a:endParaRPr lang="en-GB" dirty="0"/>
          </a:p>
        </p:txBody>
      </p:sp>
      <p:sp>
        <p:nvSpPr>
          <p:cNvPr id="6" name="TextBox 5"/>
          <p:cNvSpPr txBox="1"/>
          <p:nvPr/>
        </p:nvSpPr>
        <p:spPr>
          <a:xfrm rot="20525165">
            <a:off x="221003" y="397608"/>
            <a:ext cx="1008112" cy="369332"/>
          </a:xfrm>
          <a:prstGeom prst="rect">
            <a:avLst/>
          </a:prstGeom>
          <a:noFill/>
        </p:spPr>
        <p:txBody>
          <a:bodyPr wrap="square" rtlCol="0">
            <a:spAutoFit/>
          </a:bodyPr>
          <a:lstStyle/>
          <a:p>
            <a:r>
              <a:rPr lang="en-GB" b="1" dirty="0" smtClean="0">
                <a:solidFill>
                  <a:srgbClr val="FF0000"/>
                </a:solidFill>
              </a:rPr>
              <a:t>hitching</a:t>
            </a:r>
            <a:endParaRPr lang="en-GB" b="1" dirty="0">
              <a:solidFill>
                <a:srgbClr val="FF0000"/>
              </a:solidFill>
            </a:endParaRPr>
          </a:p>
        </p:txBody>
      </p:sp>
      <p:pic>
        <p:nvPicPr>
          <p:cNvPr id="1026" name="Picture 2"/>
          <p:cNvPicPr>
            <a:picLocks noChangeAspect="1" noChangeArrowheads="1"/>
          </p:cNvPicPr>
          <p:nvPr/>
        </p:nvPicPr>
        <p:blipFill>
          <a:blip r:embed="rId3" cstate="print"/>
          <a:srcRect l="47882" t="25861" r="20040" b="15986"/>
          <a:stretch>
            <a:fillRect/>
          </a:stretch>
        </p:blipFill>
        <p:spPr bwMode="auto">
          <a:xfrm>
            <a:off x="2924944" y="827584"/>
            <a:ext cx="3885284" cy="3960000"/>
          </a:xfrm>
          <a:prstGeom prst="rect">
            <a:avLst/>
          </a:prstGeom>
          <a:noFill/>
          <a:ln w="9525">
            <a:noFill/>
            <a:miter lim="800000"/>
            <a:headEnd/>
            <a:tailEnd/>
          </a:ln>
        </p:spPr>
      </p:pic>
      <p:sp>
        <p:nvSpPr>
          <p:cNvPr id="8" name="TextBox 7"/>
          <p:cNvSpPr txBox="1"/>
          <p:nvPr/>
        </p:nvSpPr>
        <p:spPr>
          <a:xfrm>
            <a:off x="4005064" y="4860032"/>
            <a:ext cx="2852936" cy="2000548"/>
          </a:xfrm>
          <a:prstGeom prst="rect">
            <a:avLst/>
          </a:prstGeom>
          <a:noFill/>
        </p:spPr>
        <p:txBody>
          <a:bodyPr wrap="square" rtlCol="0">
            <a:spAutoFit/>
          </a:bodyPr>
          <a:lstStyle/>
          <a:p>
            <a:r>
              <a:rPr lang="en-GB" dirty="0" smtClean="0"/>
              <a:t>Or if you think you’re a Sudoku god give this one a try. </a:t>
            </a:r>
            <a:r>
              <a:rPr lang="en-GB" sz="1400" dirty="0" smtClean="0"/>
              <a:t>Warning: BUMMIT accepts no responsibility for your actions if you get so pissed off with this puzzle that you throw your bible out the car window along with your burrito and hit Jack Black on a motorbike.</a:t>
            </a:r>
            <a:endParaRPr lang="en-GB" sz="1400" dirty="0"/>
          </a:p>
        </p:txBody>
      </p:sp>
      <p:pic>
        <p:nvPicPr>
          <p:cNvPr id="1027" name="Picture 3"/>
          <p:cNvPicPr>
            <a:picLocks noChangeAspect="1" noChangeArrowheads="1"/>
          </p:cNvPicPr>
          <p:nvPr/>
        </p:nvPicPr>
        <p:blipFill>
          <a:blip r:embed="rId4" cstate="print"/>
          <a:srcRect l="47525" t="24764" r="19163" b="17083"/>
          <a:stretch>
            <a:fillRect/>
          </a:stretch>
        </p:blipFill>
        <p:spPr bwMode="auto">
          <a:xfrm>
            <a:off x="0" y="4932040"/>
            <a:ext cx="4034717" cy="396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6858000" cy="9144000"/>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The</a:t>
            </a:r>
            <a:r>
              <a:rPr kumimoji="0" lang="en-US" sz="2400" b="0" i="0" u="none" strike="noStrike" kern="1200" cap="none" spc="0" normalizeH="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 </a:t>
            </a:r>
            <a:r>
              <a:rPr kumimoji="0" lang="en-US" sz="2400" b="0" i="0" u="none" strike="noStrike" kern="1200" cap="none" spc="0" normalizeH="0" noProof="0" dirty="0" err="1" smtClean="0">
                <a:ln>
                  <a:noFill/>
                </a:ln>
                <a:solidFill>
                  <a:schemeClr val="tx1"/>
                </a:solidFill>
                <a:effectLst>
                  <a:outerShdw blurRad="50800" dist="38100" dir="2700000" algn="tl" rotWithShape="0">
                    <a:srgbClr val="000000">
                      <a:alpha val="43000"/>
                    </a:srgbClr>
                  </a:outerShdw>
                </a:effectLst>
                <a:uLnTx/>
                <a:uFillTx/>
                <a:ea typeface="+mj-ea"/>
                <a:cs typeface="+mj-cs"/>
              </a:rPr>
              <a:t>Bummit</a:t>
            </a:r>
            <a:r>
              <a:rPr kumimoji="0" lang="en-US" sz="2400" b="0" i="0" u="none" strike="noStrike" kern="1200" cap="none" spc="0" normalizeH="0" noProof="0" dirty="0" smtClean="0">
                <a:ln>
                  <a:noFill/>
                </a:ln>
                <a:solidFill>
                  <a:schemeClr val="tx1"/>
                </a:solidFill>
                <a:effectLst>
                  <a:outerShdw blurRad="50800" dist="38100" dir="2700000" algn="tl" rotWithShape="0">
                    <a:srgbClr val="000000">
                      <a:alpha val="43000"/>
                    </a:srgbClr>
                  </a:outerShdw>
                </a:effectLst>
                <a:uLnTx/>
                <a:uFillTx/>
                <a:ea typeface="+mj-ea"/>
                <a:cs typeface="+mj-cs"/>
              </a:rPr>
              <a:t> Awards!</a:t>
            </a:r>
          </a:p>
          <a:p>
            <a:pPr marL="0" marR="0" lvl="0" indent="0" defTabSz="914400" rtl="0" eaLnBrk="1" fontAlgn="auto" latinLnBrk="0" hangingPunct="1">
              <a:lnSpc>
                <a:spcPct val="100000"/>
              </a:lnSpc>
              <a:spcBef>
                <a:spcPct val="0"/>
              </a:spcBef>
              <a:spcAft>
                <a:spcPts val="0"/>
              </a:spcAft>
              <a:buClrTx/>
              <a:buSzTx/>
              <a:buFontTx/>
              <a:buNone/>
              <a:tabLst/>
              <a:defRPr/>
            </a:pPr>
            <a:endParaRPr lang="en-US" sz="2400" dirty="0">
              <a:effectLst>
                <a:outerShdw blurRad="50800" dist="38100" dir="2700000" algn="tl" rotWithShape="0">
                  <a:srgbClr val="000000">
                    <a:alpha val="43000"/>
                  </a:srgbClr>
                </a:outerShdw>
              </a:effectLs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noProof="0" dirty="0" smtClean="0">
                <a:ln>
                  <a:noFill/>
                </a:ln>
                <a:solidFill>
                  <a:schemeClr val="tx1"/>
                </a:solidFill>
                <a:uLnTx/>
                <a:uFillTx/>
                <a:ea typeface="+mj-ea"/>
                <a:cs typeface="+mj-cs"/>
              </a:rPr>
              <a:t>The Oscars? What are they?</a:t>
            </a:r>
          </a:p>
          <a:p>
            <a:pPr marL="0" marR="0" lvl="0" indent="0" defTabSz="914400" rtl="0" eaLnBrk="1" fontAlgn="auto" latinLnBrk="0" hangingPunct="1">
              <a:lnSpc>
                <a:spcPct val="100000"/>
              </a:lnSpc>
              <a:spcBef>
                <a:spcPct val="0"/>
              </a:spcBef>
              <a:spcAft>
                <a:spcPts val="0"/>
              </a:spcAft>
              <a:buClrTx/>
              <a:buSzTx/>
              <a:buFontTx/>
              <a:buNone/>
              <a:tabLst/>
              <a:defRPr/>
            </a:pPr>
            <a:r>
              <a:rPr lang="en-US" sz="1400" dirty="0" smtClean="0">
                <a:ea typeface="+mj-ea"/>
                <a:cs typeface="+mj-cs"/>
              </a:rPr>
              <a:t>The </a:t>
            </a:r>
            <a:r>
              <a:rPr lang="en-US" sz="1400" dirty="0" err="1" smtClean="0">
                <a:ea typeface="+mj-ea"/>
                <a:cs typeface="+mj-cs"/>
              </a:rPr>
              <a:t>Baftas</a:t>
            </a:r>
            <a:r>
              <a:rPr lang="en-US" sz="1400" dirty="0" smtClean="0">
                <a:ea typeface="+mj-ea"/>
                <a:cs typeface="+mj-cs"/>
              </a:rPr>
              <a:t>? What a load of rubbish.</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noProof="0" dirty="0" smtClean="0">
                <a:ln>
                  <a:noFill/>
                </a:ln>
                <a:solidFill>
                  <a:schemeClr val="tx1"/>
                </a:solidFill>
                <a:uLnTx/>
                <a:uFillTx/>
                <a:ea typeface="+mj-ea"/>
                <a:cs typeface="+mj-cs"/>
              </a:rPr>
              <a:t>All other award ceremonies have a shadow cast over them by the sheer brilliance of the BUMMIT awards.  Taking place in venues across Sheffield which the paparazzi have never even heard of the winners of these prestigious awards have gone on to gain not even a hint of worldwide stardom. But </a:t>
            </a:r>
            <a:r>
              <a:rPr lang="en-US" sz="1400" noProof="0" dirty="0" smtClean="0">
                <a:ea typeface="+mj-ea"/>
                <a:cs typeface="+mj-cs"/>
              </a:rPr>
              <a:t>don’t</a:t>
            </a:r>
            <a:r>
              <a:rPr kumimoji="0" lang="en-US" sz="1400" b="0" i="0" u="none" strike="noStrike" kern="1200" cap="none" spc="0" normalizeH="0" noProof="0" dirty="0" smtClean="0">
                <a:ln>
                  <a:noFill/>
                </a:ln>
                <a:solidFill>
                  <a:schemeClr val="tx1"/>
                </a:solidFill>
                <a:uLnTx/>
                <a:uFillTx/>
                <a:ea typeface="+mj-ea"/>
                <a:cs typeface="+mj-cs"/>
              </a:rPr>
              <a:t> let that stop you attempting to become part of this group of nobodies whom we will neither remember or care about.</a:t>
            </a:r>
          </a:p>
          <a:p>
            <a:pPr marL="0" marR="0" lvl="0" indent="0" defTabSz="914400" rtl="0" eaLnBrk="1" fontAlgn="auto" latinLnBrk="0" hangingPunct="1">
              <a:lnSpc>
                <a:spcPct val="100000"/>
              </a:lnSpc>
              <a:spcBef>
                <a:spcPct val="0"/>
              </a:spcBef>
              <a:spcAft>
                <a:spcPts val="0"/>
              </a:spcAft>
              <a:buClrTx/>
              <a:buSzTx/>
              <a:buFontTx/>
              <a:buNone/>
              <a:tabLst/>
              <a:defRPr/>
            </a:pPr>
            <a:endParaRPr lang="en-US" sz="1400" dirty="0" smtClean="0">
              <a:ea typeface="+mj-ea"/>
              <a:cs typeface="+mj-cs"/>
            </a:endParaRPr>
          </a:p>
          <a:p>
            <a:pPr marL="342900" indent="-342900">
              <a:spcBef>
                <a:spcPct val="0"/>
              </a:spcBef>
            </a:pPr>
            <a:r>
              <a:rPr lang="en-US" sz="1400" dirty="0" smtClean="0"/>
              <a:t>Main Categories:</a:t>
            </a:r>
          </a:p>
          <a:p>
            <a:pPr marL="342900" indent="-342900">
              <a:spcBef>
                <a:spcPct val="0"/>
              </a:spcBef>
            </a:pPr>
            <a:endParaRPr lang="en-US" sz="1400" dirty="0" smtClean="0"/>
          </a:p>
          <a:p>
            <a:pPr marL="342900" indent="-342900">
              <a:spcBef>
                <a:spcPct val="0"/>
              </a:spcBef>
              <a:buAutoNum type="arabicParenR"/>
            </a:pPr>
            <a:r>
              <a:rPr lang="en-US" sz="1400" dirty="0" smtClean="0"/>
              <a:t>Best </a:t>
            </a:r>
            <a:r>
              <a:rPr lang="en-US" sz="1400" dirty="0" err="1" smtClean="0"/>
              <a:t>Blag</a:t>
            </a:r>
            <a:endParaRPr lang="en-US" sz="1400" dirty="0" smtClean="0"/>
          </a:p>
          <a:p>
            <a:pPr marL="342900" indent="-342900">
              <a:spcBef>
                <a:spcPct val="0"/>
              </a:spcBef>
              <a:buAutoNum type="arabicParenR"/>
            </a:pPr>
            <a:r>
              <a:rPr lang="en-US" sz="1400" dirty="0" smtClean="0"/>
              <a:t>Best story told to gain a lift</a:t>
            </a:r>
          </a:p>
          <a:p>
            <a:pPr marL="342900" indent="-342900">
              <a:spcBef>
                <a:spcPct val="0"/>
              </a:spcBef>
              <a:buAutoNum type="arabicParenR"/>
            </a:pPr>
            <a:r>
              <a:rPr lang="en-US" sz="1400" dirty="0" smtClean="0"/>
              <a:t>Least money spent</a:t>
            </a:r>
          </a:p>
          <a:p>
            <a:pPr marL="342900" indent="-342900">
              <a:spcBef>
                <a:spcPct val="0"/>
              </a:spcBef>
              <a:buAutoNum type="arabicParenR"/>
            </a:pPr>
            <a:r>
              <a:rPr lang="en-US" sz="1400" dirty="0" smtClean="0"/>
              <a:t>Most inventive comedy prop / fancy dress</a:t>
            </a:r>
          </a:p>
          <a:p>
            <a:pPr marL="342900" indent="-342900">
              <a:spcBef>
                <a:spcPct val="0"/>
              </a:spcBef>
              <a:buAutoNum type="arabicParenR"/>
            </a:pPr>
            <a:r>
              <a:rPr lang="en-US" sz="1400" dirty="0" smtClean="0"/>
              <a:t>Most Counties travelled through</a:t>
            </a:r>
          </a:p>
          <a:p>
            <a:pPr marL="342900" indent="-342900">
              <a:spcBef>
                <a:spcPct val="0"/>
              </a:spcBef>
              <a:buAutoNum type="arabicParenR"/>
            </a:pPr>
            <a:r>
              <a:rPr lang="en-US" sz="1400" dirty="0" smtClean="0"/>
              <a:t>Most / Fewest lifts</a:t>
            </a:r>
          </a:p>
          <a:p>
            <a:pPr marL="0" marR="0" lvl="0" indent="0" defTabSz="914400" rtl="0" eaLnBrk="1" fontAlgn="auto" latinLnBrk="0" hangingPunct="1">
              <a:lnSpc>
                <a:spcPct val="100000"/>
              </a:lnSpc>
              <a:spcBef>
                <a:spcPct val="0"/>
              </a:spcBef>
              <a:spcAft>
                <a:spcPts val="0"/>
              </a:spcAft>
              <a:buClrTx/>
              <a:buSzTx/>
              <a:buFontTx/>
              <a:buNone/>
              <a:tabLst/>
              <a:defRPr/>
            </a:pPr>
            <a:endParaRPr lang="en-US" sz="1400" dirty="0" smtClean="0">
              <a:ea typeface="+mj-ea"/>
              <a:cs typeface="+mj-cs"/>
            </a:endParaRPr>
          </a:p>
          <a:p>
            <a:pPr>
              <a:spcBef>
                <a:spcPct val="0"/>
              </a:spcBef>
            </a:pPr>
            <a:r>
              <a:rPr lang="en-US" sz="1400" dirty="0" smtClean="0"/>
              <a:t>Photo Categories:</a:t>
            </a:r>
          </a:p>
          <a:p>
            <a:pPr>
              <a:spcBef>
                <a:spcPct val="0"/>
              </a:spcBef>
            </a:pPr>
            <a:r>
              <a:rPr lang="en-US" sz="1400" dirty="0" smtClean="0"/>
              <a:t>By now, I’m sure you’re all delighted with the beautiful high-tech cameras us at </a:t>
            </a:r>
            <a:r>
              <a:rPr lang="en-US" sz="1400" dirty="0" err="1" smtClean="0"/>
              <a:t>Bummit</a:t>
            </a:r>
            <a:r>
              <a:rPr lang="en-US" sz="1400" dirty="0" smtClean="0"/>
              <a:t> HQ have landed you this year- that’s why we’re having a CANDID CAMERA COMPETITION! Applause.</a:t>
            </a:r>
          </a:p>
          <a:p>
            <a:pPr>
              <a:spcBef>
                <a:spcPct val="0"/>
              </a:spcBef>
            </a:pPr>
            <a:endParaRPr lang="en-US" sz="1400" dirty="0"/>
          </a:p>
          <a:p>
            <a:pPr marL="342900" indent="-342900">
              <a:spcBef>
                <a:spcPct val="0"/>
              </a:spcBef>
              <a:buAutoNum type="arabicParenR"/>
            </a:pPr>
            <a:r>
              <a:rPr lang="en-US" sz="1400" dirty="0" smtClean="0"/>
              <a:t>Funniest road sign</a:t>
            </a:r>
          </a:p>
          <a:p>
            <a:pPr marL="342900" indent="-342900">
              <a:spcBef>
                <a:spcPct val="0"/>
              </a:spcBef>
              <a:buAutoNum type="arabicParenR"/>
            </a:pPr>
            <a:r>
              <a:rPr lang="en-US" sz="1400" dirty="0" smtClean="0"/>
              <a:t>Best Bums out photo</a:t>
            </a:r>
            <a:endParaRPr lang="en-US" sz="1400" dirty="0">
              <a:ea typeface="+mj-ea"/>
              <a:cs typeface="+mj-cs"/>
            </a:endParaRPr>
          </a:p>
          <a:p>
            <a:pPr marL="342900" indent="-342900">
              <a:spcBef>
                <a:spcPct val="0"/>
              </a:spcBef>
              <a:buAutoNum type="arabicParenR"/>
            </a:pPr>
            <a:r>
              <a:rPr lang="en-US" sz="1400" dirty="0" smtClean="0">
                <a:ea typeface="+mj-ea"/>
                <a:cs typeface="+mj-cs"/>
              </a:rPr>
              <a:t>Best randomness in front of any landmark</a:t>
            </a:r>
          </a:p>
          <a:p>
            <a:pPr marL="342900" indent="-342900">
              <a:spcBef>
                <a:spcPct val="0"/>
              </a:spcBef>
              <a:buAutoNum type="arabicParenR"/>
            </a:pPr>
            <a:r>
              <a:rPr lang="en-US" sz="1400" dirty="0" smtClean="0">
                <a:ea typeface="+mj-ea"/>
                <a:cs typeface="+mj-cs"/>
              </a:rPr>
              <a:t>Best Spelling of the word ‘BUM’ between you and your team</a:t>
            </a:r>
          </a:p>
          <a:p>
            <a:pPr marL="342900" indent="-342900">
              <a:spcBef>
                <a:spcPct val="0"/>
              </a:spcBef>
              <a:buAutoNum type="arabicParenR"/>
            </a:pPr>
            <a:r>
              <a:rPr lang="en-US" sz="1400" dirty="0" smtClean="0">
                <a:ea typeface="+mj-ea"/>
                <a:cs typeface="+mj-cs"/>
              </a:rPr>
              <a:t>Most shifty/unattractive driver</a:t>
            </a:r>
          </a:p>
          <a:p>
            <a:pPr marL="342900" indent="-342900">
              <a:spcBef>
                <a:spcPct val="0"/>
              </a:spcBef>
              <a:buAutoNum type="arabicParenR"/>
            </a:pPr>
            <a:r>
              <a:rPr lang="en-US" sz="1400" dirty="0" smtClean="0">
                <a:ea typeface="+mj-ea"/>
                <a:cs typeface="+mj-cs"/>
              </a:rPr>
              <a:t>Most pissed off official</a:t>
            </a:r>
          </a:p>
          <a:p>
            <a:pPr marL="342900" indent="-342900">
              <a:spcBef>
                <a:spcPct val="0"/>
              </a:spcBef>
              <a:buAutoNum type="arabicParenR"/>
            </a:pPr>
            <a:r>
              <a:rPr lang="en-US" sz="1400" dirty="0" smtClean="0">
                <a:ea typeface="+mj-ea"/>
                <a:cs typeface="+mj-cs"/>
              </a:rPr>
              <a:t>Best foreign </a:t>
            </a:r>
            <a:r>
              <a:rPr lang="en-US" sz="1400" dirty="0" err="1" smtClean="0">
                <a:ea typeface="+mj-ea"/>
                <a:cs typeface="+mj-cs"/>
              </a:rPr>
              <a:t>chav</a:t>
            </a:r>
            <a:endParaRPr lang="en-US" sz="1400" dirty="0" smtClean="0">
              <a:ea typeface="+mj-ea"/>
              <a:cs typeface="+mj-cs"/>
            </a:endParaRPr>
          </a:p>
          <a:p>
            <a:pPr marL="342900" indent="-342900">
              <a:spcBef>
                <a:spcPct val="0"/>
              </a:spcBef>
              <a:buFontTx/>
              <a:buAutoNum type="arabicParenR"/>
            </a:pPr>
            <a:r>
              <a:rPr lang="en-US" sz="1400" dirty="0" smtClean="0">
                <a:ea typeface="+mj-ea"/>
                <a:cs typeface="+mj-cs"/>
              </a:rPr>
              <a:t>Best </a:t>
            </a:r>
            <a:r>
              <a:rPr lang="en-US" sz="1400" dirty="0" err="1" smtClean="0">
                <a:ea typeface="+mj-ea"/>
                <a:cs typeface="+mj-cs"/>
              </a:rPr>
              <a:t>Pic</a:t>
            </a:r>
            <a:r>
              <a:rPr lang="en-US" sz="1400" dirty="0" smtClean="0">
                <a:ea typeface="+mj-ea"/>
                <a:cs typeface="+mj-cs"/>
              </a:rPr>
              <a:t> in front of this landmark</a:t>
            </a:r>
            <a:r>
              <a:rPr lang="en-US" sz="1400" dirty="0" smtClean="0">
                <a:ea typeface="+mj-ea"/>
                <a:cs typeface="+mj-cs"/>
              </a:rPr>
              <a:t>:</a:t>
            </a:r>
            <a:endParaRPr lang="en-US" sz="1400" dirty="0" smtClean="0"/>
          </a:p>
          <a:p>
            <a:pPr marL="342900" indent="-342900">
              <a:spcBef>
                <a:spcPct val="0"/>
              </a:spcBef>
            </a:pPr>
            <a:endParaRPr lang="en-US" sz="1400" dirty="0" smtClean="0">
              <a:ea typeface="+mj-ea"/>
              <a:cs typeface="+mj-cs"/>
            </a:endParaRPr>
          </a:p>
          <a:p>
            <a:pPr marL="342900" indent="-342900">
              <a:spcBef>
                <a:spcPct val="0"/>
              </a:spcBef>
            </a:pPr>
            <a:endParaRPr lang="en-US" sz="1400" dirty="0">
              <a:ea typeface="+mj-ea"/>
              <a:cs typeface="+mj-cs"/>
            </a:endParaRPr>
          </a:p>
          <a:p>
            <a:pPr marL="342900" indent="-342900">
              <a:spcBef>
                <a:spcPct val="0"/>
              </a:spcBef>
            </a:pPr>
            <a:endParaRPr lang="en-US" sz="1400" dirty="0" smtClean="0">
              <a:ea typeface="+mj-ea"/>
              <a:cs typeface="+mj-cs"/>
            </a:endParaRPr>
          </a:p>
          <a:p>
            <a:pPr marL="342900" indent="-342900">
              <a:spcBef>
                <a:spcPct val="0"/>
              </a:spcBef>
            </a:pPr>
            <a:endParaRPr lang="en-US" sz="1400" dirty="0">
              <a:ea typeface="+mj-ea"/>
              <a:cs typeface="+mj-cs"/>
            </a:endParaRPr>
          </a:p>
          <a:p>
            <a:pPr marL="342900" indent="-342900">
              <a:spcBef>
                <a:spcPct val="0"/>
              </a:spcBef>
            </a:pPr>
            <a:endParaRPr lang="en-US" sz="1400" dirty="0" smtClean="0">
              <a:ea typeface="+mj-ea"/>
              <a:cs typeface="+mj-cs"/>
            </a:endParaRPr>
          </a:p>
          <a:p>
            <a:pPr marL="342900" indent="-342900">
              <a:spcBef>
                <a:spcPct val="0"/>
              </a:spcBef>
            </a:pPr>
            <a:endParaRPr lang="en-US" sz="1400" dirty="0" smtClean="0">
              <a:ea typeface="+mj-ea"/>
              <a:cs typeface="+mj-cs"/>
            </a:endParaRPr>
          </a:p>
        </p:txBody>
      </p:sp>
      <p:pic>
        <p:nvPicPr>
          <p:cNvPr id="5" name="Picture 2" descr="File:Sculptures on Butchers' Bridge.jpg"/>
          <p:cNvPicPr>
            <a:picLocks noChangeAspect="1" noChangeArrowheads="1"/>
          </p:cNvPicPr>
          <p:nvPr/>
        </p:nvPicPr>
        <p:blipFill>
          <a:blip r:embed="rId2" cstate="print"/>
          <a:srcRect l="5617" t="26682" r="3812" b="8720"/>
          <a:stretch>
            <a:fillRect/>
          </a:stretch>
        </p:blipFill>
        <p:spPr bwMode="auto">
          <a:xfrm>
            <a:off x="3068960" y="6588224"/>
            <a:ext cx="2019131" cy="1080000"/>
          </a:xfrm>
          <a:prstGeom prst="rect">
            <a:avLst/>
          </a:prstGeom>
          <a:noFill/>
        </p:spPr>
      </p:pic>
      <p:sp>
        <p:nvSpPr>
          <p:cNvPr id="9" name="TextBox 8"/>
          <p:cNvSpPr txBox="1"/>
          <p:nvPr/>
        </p:nvSpPr>
        <p:spPr>
          <a:xfrm>
            <a:off x="0" y="7956376"/>
            <a:ext cx="6858000" cy="738664"/>
          </a:xfrm>
          <a:prstGeom prst="rect">
            <a:avLst/>
          </a:prstGeom>
          <a:noFill/>
        </p:spPr>
        <p:txBody>
          <a:bodyPr wrap="square" rtlCol="0">
            <a:spAutoFit/>
          </a:bodyPr>
          <a:lstStyle/>
          <a:p>
            <a:r>
              <a:rPr lang="en-GB" sz="1400" dirty="0" smtClean="0"/>
              <a:t>All the prizes for the </a:t>
            </a:r>
            <a:r>
              <a:rPr lang="en-GB" sz="1400" dirty="0" err="1" smtClean="0"/>
              <a:t>bummits</a:t>
            </a:r>
            <a:r>
              <a:rPr lang="en-GB" sz="1400" dirty="0" smtClean="0"/>
              <a:t> will be handed out at the epic post BUMMIT social. This year its going to be huge.</a:t>
            </a:r>
          </a:p>
          <a:p>
            <a:r>
              <a:rPr lang="en-GB" sz="1400" dirty="0" smtClean="0"/>
              <a:t>Its one not to be missed.</a:t>
            </a:r>
            <a:endParaRPr lang="en-GB"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6858000" cy="9144000"/>
          </a:xfrm>
          <a:prstGeom prst="rect">
            <a:avLst/>
          </a:prstGeom>
        </p:spPr>
        <p:txBody>
          <a:bodyPr vert="horz" wrap="none"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effectLst>
                  <a:outerShdw blurRad="50800" dist="38100" dir="2700000" algn="tl" rotWithShape="0">
                    <a:srgbClr val="000000">
                      <a:alpha val="43000"/>
                    </a:srgbClr>
                  </a:outerShdw>
                </a:effectLst>
                <a:ea typeface="+mj-ea"/>
                <a:cs typeface="+mj-cs"/>
              </a:rPr>
              <a:t>THE BUMMIT COMMITTEE 2011</a:t>
            </a:r>
          </a:p>
          <a:p>
            <a:pPr marL="0" marR="0" lvl="0" indent="0" defTabSz="914400" rtl="0" eaLnBrk="1" fontAlgn="auto" latinLnBrk="0" hangingPunct="1">
              <a:lnSpc>
                <a:spcPct val="100000"/>
              </a:lnSpc>
              <a:spcBef>
                <a:spcPct val="0"/>
              </a:spcBef>
              <a:spcAft>
                <a:spcPts val="0"/>
              </a:spcAft>
              <a:buClrTx/>
              <a:buSzTx/>
              <a:buFontTx/>
              <a:buNone/>
              <a:tabLst/>
              <a:defRPr/>
            </a:pPr>
            <a:r>
              <a:rPr lang="en-US" sz="1400" dirty="0" smtClean="0">
                <a:ea typeface="+mj-ea"/>
                <a:cs typeface="+mj-cs"/>
              </a:rPr>
              <a:t>All the nice folk at BUMMIT HQ who put this years event together:</a:t>
            </a:r>
          </a:p>
          <a:p>
            <a:pPr marL="0" marR="0" lvl="0" indent="0" defTabSz="914400" rtl="0" eaLnBrk="1" fontAlgn="auto" latinLnBrk="0" hangingPunct="1">
              <a:lnSpc>
                <a:spcPct val="100000"/>
              </a:lnSpc>
              <a:spcBef>
                <a:spcPct val="0"/>
              </a:spcBef>
              <a:spcAft>
                <a:spcPts val="0"/>
              </a:spcAft>
              <a:buClrTx/>
              <a:buSzTx/>
              <a:buFontTx/>
              <a:buNone/>
              <a:tabLst/>
              <a:defRPr/>
            </a:pPr>
            <a:endParaRPr lang="en-US" sz="1400" dirty="0">
              <a:ea typeface="+mj-ea"/>
              <a:cs typeface="+mj-cs"/>
            </a:endParaRPr>
          </a:p>
        </p:txBody>
      </p:sp>
      <p:pic>
        <p:nvPicPr>
          <p:cNvPr id="1026" name="Picture 2" descr="C:\Users\Sam\Downloads\12323_320898851731_601526731_3706229_5367711_n.jpg"/>
          <p:cNvPicPr>
            <a:picLocks noChangeAspect="1" noChangeArrowheads="1"/>
          </p:cNvPicPr>
          <p:nvPr/>
        </p:nvPicPr>
        <p:blipFill>
          <a:blip r:embed="rId2" cstate="print"/>
          <a:srcRect l="30833" t="3755" r="16065" b="49935"/>
          <a:stretch>
            <a:fillRect/>
          </a:stretch>
        </p:blipFill>
        <p:spPr bwMode="auto">
          <a:xfrm>
            <a:off x="1700808" y="4572000"/>
            <a:ext cx="1206486" cy="1440000"/>
          </a:xfrm>
          <a:prstGeom prst="rect">
            <a:avLst/>
          </a:prstGeom>
          <a:noFill/>
        </p:spPr>
      </p:pic>
      <p:pic>
        <p:nvPicPr>
          <p:cNvPr id="1027" name="Picture 3" descr="C:\Users\Sam\Downloads\168748_492935453874_787993874_5847178_3988820_n.jpg"/>
          <p:cNvPicPr>
            <a:picLocks noChangeAspect="1" noChangeArrowheads="1"/>
          </p:cNvPicPr>
          <p:nvPr/>
        </p:nvPicPr>
        <p:blipFill>
          <a:blip r:embed="rId3" cstate="print"/>
          <a:srcRect l="38450" t="6601" r="24800" b="31800"/>
          <a:stretch>
            <a:fillRect/>
          </a:stretch>
        </p:blipFill>
        <p:spPr bwMode="auto">
          <a:xfrm>
            <a:off x="4869160" y="6516216"/>
            <a:ext cx="1145455" cy="1440000"/>
          </a:xfrm>
          <a:prstGeom prst="rect">
            <a:avLst/>
          </a:prstGeom>
          <a:noFill/>
        </p:spPr>
      </p:pic>
      <p:pic>
        <p:nvPicPr>
          <p:cNvPr id="1028" name="Picture 4" descr="C:\Users\Sam\Downloads\n61110702_34617297_3401.jpg"/>
          <p:cNvPicPr>
            <a:picLocks noChangeAspect="1" noChangeArrowheads="1"/>
          </p:cNvPicPr>
          <p:nvPr/>
        </p:nvPicPr>
        <p:blipFill>
          <a:blip r:embed="rId4" cstate="print"/>
          <a:srcRect l="14954" t="23716" r="14954" b="13702"/>
          <a:stretch>
            <a:fillRect/>
          </a:stretch>
        </p:blipFill>
        <p:spPr bwMode="auto">
          <a:xfrm>
            <a:off x="4797152" y="4572000"/>
            <a:ext cx="1209600" cy="1440000"/>
          </a:xfrm>
          <a:prstGeom prst="rect">
            <a:avLst/>
          </a:prstGeom>
          <a:noFill/>
        </p:spPr>
      </p:pic>
      <p:pic>
        <p:nvPicPr>
          <p:cNvPr id="1029" name="Picture 5" descr="C:\Users\Sam\Downloads\164139_10150368407525237_601655236_16663672_1994696_n.jpg"/>
          <p:cNvPicPr>
            <a:picLocks noChangeAspect="1" noChangeArrowheads="1"/>
          </p:cNvPicPr>
          <p:nvPr/>
        </p:nvPicPr>
        <p:blipFill>
          <a:blip r:embed="rId5" cstate="print"/>
          <a:srcRect l="31100" t="19200" r="37400" b="34600"/>
          <a:stretch>
            <a:fillRect/>
          </a:stretch>
        </p:blipFill>
        <p:spPr bwMode="auto">
          <a:xfrm>
            <a:off x="116632" y="6516216"/>
            <a:ext cx="1309091" cy="1440000"/>
          </a:xfrm>
          <a:prstGeom prst="rect">
            <a:avLst/>
          </a:prstGeom>
          <a:noFill/>
        </p:spPr>
      </p:pic>
      <p:pic>
        <p:nvPicPr>
          <p:cNvPr id="1030" name="Picture 6" descr="C:\Users\Sam\Downloads\148414_474674654560_717274560_5351394_3632660_n.jpg"/>
          <p:cNvPicPr>
            <a:picLocks noChangeAspect="1" noChangeArrowheads="1"/>
          </p:cNvPicPr>
          <p:nvPr/>
        </p:nvPicPr>
        <p:blipFill>
          <a:blip r:embed="rId6" cstate="print"/>
          <a:srcRect l="32084" t="17713" r="27868" b="46063"/>
          <a:stretch>
            <a:fillRect/>
          </a:stretch>
        </p:blipFill>
        <p:spPr bwMode="auto">
          <a:xfrm>
            <a:off x="1700808" y="6516216"/>
            <a:ext cx="1189565" cy="1440000"/>
          </a:xfrm>
          <a:prstGeom prst="rect">
            <a:avLst/>
          </a:prstGeom>
          <a:noFill/>
        </p:spPr>
      </p:pic>
      <p:pic>
        <p:nvPicPr>
          <p:cNvPr id="1031" name="Picture 7" descr="C:\Users\Sam\Downloads\72265_442904936366_517341366_5767649_4629694_n.jpg"/>
          <p:cNvPicPr>
            <a:picLocks noChangeAspect="1" noChangeArrowheads="1"/>
          </p:cNvPicPr>
          <p:nvPr/>
        </p:nvPicPr>
        <p:blipFill>
          <a:blip r:embed="rId7" cstate="print"/>
          <a:srcRect l="30105" t="9401" r="26790" b="47200"/>
          <a:stretch>
            <a:fillRect/>
          </a:stretch>
        </p:blipFill>
        <p:spPr bwMode="auto">
          <a:xfrm>
            <a:off x="4957562" y="755576"/>
            <a:ext cx="1207742" cy="1440000"/>
          </a:xfrm>
          <a:prstGeom prst="rect">
            <a:avLst/>
          </a:prstGeom>
          <a:noFill/>
        </p:spPr>
      </p:pic>
      <p:pic>
        <p:nvPicPr>
          <p:cNvPr id="1032" name="Picture 8" descr="C:\Users\Sam\Downloads\188347_10150102372536044_510361043_6895818_216159_n.jpg"/>
          <p:cNvPicPr>
            <a:picLocks noChangeAspect="1" noChangeArrowheads="1"/>
          </p:cNvPicPr>
          <p:nvPr/>
        </p:nvPicPr>
        <p:blipFill>
          <a:blip r:embed="rId8" cstate="print"/>
          <a:srcRect l="15351" t="6601" r="47900" b="38800"/>
          <a:stretch>
            <a:fillRect/>
          </a:stretch>
        </p:blipFill>
        <p:spPr bwMode="auto">
          <a:xfrm>
            <a:off x="3212976" y="4572000"/>
            <a:ext cx="1292308" cy="1440000"/>
          </a:xfrm>
          <a:prstGeom prst="rect">
            <a:avLst/>
          </a:prstGeom>
          <a:noFill/>
        </p:spPr>
      </p:pic>
      <p:pic>
        <p:nvPicPr>
          <p:cNvPr id="1033" name="Picture 9" descr="C:\Users\Sam\Downloads\55159_10150141016403356_683978355_8232354_78459_o.jpg"/>
          <p:cNvPicPr>
            <a:picLocks noChangeAspect="1" noChangeArrowheads="1"/>
          </p:cNvPicPr>
          <p:nvPr/>
        </p:nvPicPr>
        <p:blipFill>
          <a:blip r:embed="rId9" cstate="print"/>
          <a:srcRect l="14091" r="21650" b="19760"/>
          <a:stretch>
            <a:fillRect/>
          </a:stretch>
        </p:blipFill>
        <p:spPr bwMode="auto">
          <a:xfrm>
            <a:off x="116632" y="2627784"/>
            <a:ext cx="1537614" cy="1440000"/>
          </a:xfrm>
          <a:prstGeom prst="rect">
            <a:avLst/>
          </a:prstGeom>
          <a:noFill/>
        </p:spPr>
      </p:pic>
      <p:pic>
        <p:nvPicPr>
          <p:cNvPr id="1034" name="Picture 10" descr="C:\Users\Sam\Downloads\74818_10150319067240068_549685067_15840995_4922417_n.jpg"/>
          <p:cNvPicPr>
            <a:picLocks noChangeAspect="1" noChangeArrowheads="1"/>
          </p:cNvPicPr>
          <p:nvPr/>
        </p:nvPicPr>
        <p:blipFill>
          <a:blip r:embed="rId10" cstate="print"/>
          <a:srcRect l="25850" r="22700" b="57087"/>
          <a:stretch>
            <a:fillRect/>
          </a:stretch>
        </p:blipFill>
        <p:spPr bwMode="auto">
          <a:xfrm>
            <a:off x="3501008" y="2627784"/>
            <a:ext cx="1294847" cy="1440000"/>
          </a:xfrm>
          <a:prstGeom prst="rect">
            <a:avLst/>
          </a:prstGeom>
          <a:noFill/>
        </p:spPr>
      </p:pic>
      <p:pic>
        <p:nvPicPr>
          <p:cNvPr id="1035" name="Picture 11" descr="C:\Users\Sam\Downloads\180942_10150094074462552_514937551_5983918_7468885_n.jpg"/>
          <p:cNvPicPr>
            <a:picLocks noChangeAspect="1" noChangeArrowheads="1"/>
          </p:cNvPicPr>
          <p:nvPr/>
        </p:nvPicPr>
        <p:blipFill>
          <a:blip r:embed="rId11" cstate="print"/>
          <a:srcRect l="15667" t="8911" r="15342" b="7769"/>
          <a:stretch>
            <a:fillRect/>
          </a:stretch>
        </p:blipFill>
        <p:spPr bwMode="auto">
          <a:xfrm>
            <a:off x="1916832" y="2627784"/>
            <a:ext cx="1296144" cy="1440000"/>
          </a:xfrm>
          <a:prstGeom prst="rect">
            <a:avLst/>
          </a:prstGeom>
          <a:noFill/>
        </p:spPr>
      </p:pic>
      <p:pic>
        <p:nvPicPr>
          <p:cNvPr id="1036" name="Picture 12" descr="C:\Users\Sam\Downloads\44694_10150256514360171_783350170_14329539_1892189_n.jpg"/>
          <p:cNvPicPr>
            <a:picLocks noChangeAspect="1" noChangeArrowheads="1"/>
          </p:cNvPicPr>
          <p:nvPr/>
        </p:nvPicPr>
        <p:blipFill>
          <a:blip r:embed="rId12" cstate="print"/>
          <a:srcRect l="50000" r="11151" b="47207"/>
          <a:stretch>
            <a:fillRect/>
          </a:stretch>
        </p:blipFill>
        <p:spPr bwMode="auto">
          <a:xfrm>
            <a:off x="5085184" y="2627784"/>
            <a:ext cx="1409239" cy="1440000"/>
          </a:xfrm>
          <a:prstGeom prst="rect">
            <a:avLst/>
          </a:prstGeom>
          <a:noFill/>
        </p:spPr>
      </p:pic>
      <p:pic>
        <p:nvPicPr>
          <p:cNvPr id="1037" name="Picture 13" descr="C:\Users\Sam\Downloads\29963_417814450699_518305699_5788587_3167683_n.jpg"/>
          <p:cNvPicPr>
            <a:picLocks noChangeAspect="1" noChangeArrowheads="1"/>
          </p:cNvPicPr>
          <p:nvPr/>
        </p:nvPicPr>
        <p:blipFill>
          <a:blip r:embed="rId13" cstate="print"/>
          <a:srcRect l="25441" t="13074" r="22238" b="15456"/>
          <a:stretch>
            <a:fillRect/>
          </a:stretch>
        </p:blipFill>
        <p:spPr bwMode="auto">
          <a:xfrm>
            <a:off x="188640" y="4572000"/>
            <a:ext cx="1176000" cy="1440000"/>
          </a:xfrm>
          <a:prstGeom prst="rect">
            <a:avLst/>
          </a:prstGeom>
          <a:noFill/>
        </p:spPr>
      </p:pic>
      <p:pic>
        <p:nvPicPr>
          <p:cNvPr id="1040" name="Picture 16"/>
          <p:cNvPicPr>
            <a:picLocks noChangeAspect="1" noChangeArrowheads="1"/>
          </p:cNvPicPr>
          <p:nvPr/>
        </p:nvPicPr>
        <p:blipFill>
          <a:blip r:embed="rId14" cstate="print"/>
          <a:srcRect l="47938" t="15750" r="34906" b="46844"/>
          <a:stretch>
            <a:fillRect/>
          </a:stretch>
        </p:blipFill>
        <p:spPr bwMode="auto">
          <a:xfrm>
            <a:off x="3478399" y="755576"/>
            <a:ext cx="1174737" cy="1440000"/>
          </a:xfrm>
          <a:prstGeom prst="rect">
            <a:avLst/>
          </a:prstGeom>
          <a:noFill/>
          <a:ln w="9525">
            <a:noFill/>
            <a:miter lim="800000"/>
            <a:headEnd/>
            <a:tailEnd/>
          </a:ln>
        </p:spPr>
      </p:pic>
      <p:pic>
        <p:nvPicPr>
          <p:cNvPr id="1041" name="Picture 17" descr="C:\Users\Sam\Downloads\34184_10150200000600184_621660183_13235993_6859604_n.jpg"/>
          <p:cNvPicPr>
            <a:picLocks noChangeAspect="1" noChangeArrowheads="1"/>
          </p:cNvPicPr>
          <p:nvPr/>
        </p:nvPicPr>
        <p:blipFill>
          <a:blip r:embed="rId15" cstate="print"/>
          <a:srcRect l="29000" r="36350" b="66085"/>
          <a:stretch>
            <a:fillRect/>
          </a:stretch>
        </p:blipFill>
        <p:spPr bwMode="auto">
          <a:xfrm>
            <a:off x="1942097" y="755576"/>
            <a:ext cx="1126863" cy="1440000"/>
          </a:xfrm>
          <a:prstGeom prst="rect">
            <a:avLst/>
          </a:prstGeom>
          <a:noFill/>
        </p:spPr>
      </p:pic>
      <p:pic>
        <p:nvPicPr>
          <p:cNvPr id="1042" name="Picture 18" descr="C:\Users\Sam\Downloads\75638_10150337963945385_625935384_15667412_3188569_n.jpg"/>
          <p:cNvPicPr>
            <a:picLocks noChangeAspect="1" noChangeArrowheads="1"/>
          </p:cNvPicPr>
          <p:nvPr/>
        </p:nvPicPr>
        <p:blipFill>
          <a:blip r:embed="rId16" cstate="print"/>
          <a:srcRect l="14783" t="12781" r="30044" b="46833"/>
          <a:stretch>
            <a:fillRect/>
          </a:stretch>
        </p:blipFill>
        <p:spPr bwMode="auto">
          <a:xfrm>
            <a:off x="116632" y="755576"/>
            <a:ext cx="1327059" cy="1440000"/>
          </a:xfrm>
          <a:prstGeom prst="rect">
            <a:avLst/>
          </a:prstGeom>
          <a:noFill/>
        </p:spPr>
      </p:pic>
      <p:sp>
        <p:nvSpPr>
          <p:cNvPr id="18" name="TextBox 17"/>
          <p:cNvSpPr txBox="1"/>
          <p:nvPr/>
        </p:nvSpPr>
        <p:spPr>
          <a:xfrm>
            <a:off x="116632" y="2267744"/>
            <a:ext cx="1368152" cy="307777"/>
          </a:xfrm>
          <a:prstGeom prst="rect">
            <a:avLst/>
          </a:prstGeom>
          <a:noFill/>
        </p:spPr>
        <p:txBody>
          <a:bodyPr wrap="square" rtlCol="0">
            <a:spAutoFit/>
          </a:bodyPr>
          <a:lstStyle/>
          <a:p>
            <a:r>
              <a:rPr lang="en-GB" sz="1400" b="1" dirty="0" smtClean="0"/>
              <a:t>Robert Hughes</a:t>
            </a:r>
            <a:endParaRPr lang="en-GB" sz="1400" b="1" dirty="0"/>
          </a:p>
        </p:txBody>
      </p:sp>
      <p:sp>
        <p:nvSpPr>
          <p:cNvPr id="19" name="TextBox 18"/>
          <p:cNvSpPr txBox="1"/>
          <p:nvPr/>
        </p:nvSpPr>
        <p:spPr>
          <a:xfrm>
            <a:off x="1916832" y="2267744"/>
            <a:ext cx="1152128" cy="307777"/>
          </a:xfrm>
          <a:prstGeom prst="rect">
            <a:avLst/>
          </a:prstGeom>
          <a:noFill/>
        </p:spPr>
        <p:txBody>
          <a:bodyPr wrap="square" rtlCol="0">
            <a:spAutoFit/>
          </a:bodyPr>
          <a:lstStyle/>
          <a:p>
            <a:r>
              <a:rPr lang="en-GB" sz="1400" b="1" dirty="0" smtClean="0"/>
              <a:t>Ryan Brewer</a:t>
            </a:r>
            <a:endParaRPr lang="en-GB" sz="1400" b="1" dirty="0"/>
          </a:p>
        </p:txBody>
      </p:sp>
      <p:sp>
        <p:nvSpPr>
          <p:cNvPr id="20" name="TextBox 19"/>
          <p:cNvSpPr txBox="1"/>
          <p:nvPr/>
        </p:nvSpPr>
        <p:spPr>
          <a:xfrm>
            <a:off x="3429000" y="2267744"/>
            <a:ext cx="1296144" cy="307777"/>
          </a:xfrm>
          <a:prstGeom prst="rect">
            <a:avLst/>
          </a:prstGeom>
          <a:noFill/>
        </p:spPr>
        <p:txBody>
          <a:bodyPr wrap="square" rtlCol="0">
            <a:spAutoFit/>
          </a:bodyPr>
          <a:lstStyle/>
          <a:p>
            <a:r>
              <a:rPr lang="en-GB" sz="1400" b="1" dirty="0" smtClean="0"/>
              <a:t>Angela Adams</a:t>
            </a:r>
            <a:endParaRPr lang="en-GB" sz="1400" b="1" dirty="0"/>
          </a:p>
        </p:txBody>
      </p:sp>
      <p:sp>
        <p:nvSpPr>
          <p:cNvPr id="21" name="TextBox 20"/>
          <p:cNvSpPr txBox="1"/>
          <p:nvPr/>
        </p:nvSpPr>
        <p:spPr>
          <a:xfrm>
            <a:off x="4797152" y="2267744"/>
            <a:ext cx="1800200" cy="307777"/>
          </a:xfrm>
          <a:prstGeom prst="rect">
            <a:avLst/>
          </a:prstGeom>
          <a:noFill/>
        </p:spPr>
        <p:txBody>
          <a:bodyPr wrap="square" rtlCol="0">
            <a:spAutoFit/>
          </a:bodyPr>
          <a:lstStyle/>
          <a:p>
            <a:r>
              <a:rPr lang="en-GB" sz="1400" b="1" dirty="0" smtClean="0"/>
              <a:t>Madeline Whitehead</a:t>
            </a:r>
            <a:endParaRPr lang="en-GB" sz="1400" b="1" dirty="0"/>
          </a:p>
        </p:txBody>
      </p:sp>
      <p:sp>
        <p:nvSpPr>
          <p:cNvPr id="22" name="TextBox 21"/>
          <p:cNvSpPr txBox="1"/>
          <p:nvPr/>
        </p:nvSpPr>
        <p:spPr>
          <a:xfrm>
            <a:off x="188640" y="4139952"/>
            <a:ext cx="1368152" cy="307777"/>
          </a:xfrm>
          <a:prstGeom prst="rect">
            <a:avLst/>
          </a:prstGeom>
          <a:noFill/>
        </p:spPr>
        <p:txBody>
          <a:bodyPr wrap="square" rtlCol="0">
            <a:spAutoFit/>
          </a:bodyPr>
          <a:lstStyle/>
          <a:p>
            <a:r>
              <a:rPr lang="en-GB" sz="1400" b="1" dirty="0" smtClean="0"/>
              <a:t>Ian </a:t>
            </a:r>
            <a:r>
              <a:rPr lang="en-GB" sz="1400" b="1" dirty="0" err="1" smtClean="0"/>
              <a:t>Morrisey</a:t>
            </a:r>
            <a:endParaRPr lang="en-GB" sz="1400" b="1" dirty="0"/>
          </a:p>
        </p:txBody>
      </p:sp>
      <p:sp>
        <p:nvSpPr>
          <p:cNvPr id="23" name="TextBox 22"/>
          <p:cNvSpPr txBox="1"/>
          <p:nvPr/>
        </p:nvSpPr>
        <p:spPr>
          <a:xfrm>
            <a:off x="1916832" y="4139952"/>
            <a:ext cx="1440160" cy="523220"/>
          </a:xfrm>
          <a:prstGeom prst="rect">
            <a:avLst/>
          </a:prstGeom>
          <a:noFill/>
        </p:spPr>
        <p:txBody>
          <a:bodyPr wrap="square" rtlCol="0">
            <a:spAutoFit/>
          </a:bodyPr>
          <a:lstStyle/>
          <a:p>
            <a:r>
              <a:rPr lang="en-GB" sz="1400" b="1" dirty="0" err="1" smtClean="0"/>
              <a:t>Chloé</a:t>
            </a:r>
            <a:r>
              <a:rPr lang="en-GB" sz="1400" b="1" dirty="0" smtClean="0"/>
              <a:t> </a:t>
            </a:r>
            <a:r>
              <a:rPr lang="en-GB" sz="1400" b="1" dirty="0" err="1" smtClean="0"/>
              <a:t>Brelsford</a:t>
            </a:r>
            <a:r>
              <a:rPr lang="en-GB" sz="1400" dirty="0" smtClean="0"/>
              <a:t/>
            </a:r>
            <a:br>
              <a:rPr lang="en-GB" sz="1400" dirty="0" smtClean="0"/>
            </a:br>
            <a:endParaRPr lang="en-GB" sz="1400" b="1" dirty="0"/>
          </a:p>
        </p:txBody>
      </p:sp>
      <p:sp>
        <p:nvSpPr>
          <p:cNvPr id="24" name="TextBox 23"/>
          <p:cNvSpPr txBox="1"/>
          <p:nvPr/>
        </p:nvSpPr>
        <p:spPr>
          <a:xfrm>
            <a:off x="3645024" y="4139952"/>
            <a:ext cx="1080120" cy="307777"/>
          </a:xfrm>
          <a:prstGeom prst="rect">
            <a:avLst/>
          </a:prstGeom>
          <a:noFill/>
        </p:spPr>
        <p:txBody>
          <a:bodyPr wrap="square" rtlCol="0">
            <a:spAutoFit/>
          </a:bodyPr>
          <a:lstStyle/>
          <a:p>
            <a:r>
              <a:rPr lang="en-GB" sz="1400" b="1" dirty="0" smtClean="0"/>
              <a:t>Tom Pindar</a:t>
            </a:r>
            <a:endParaRPr lang="en-GB" sz="1400" b="1" dirty="0"/>
          </a:p>
        </p:txBody>
      </p:sp>
      <p:sp>
        <p:nvSpPr>
          <p:cNvPr id="25" name="TextBox 24"/>
          <p:cNvSpPr txBox="1"/>
          <p:nvPr/>
        </p:nvSpPr>
        <p:spPr>
          <a:xfrm>
            <a:off x="5085184" y="4139952"/>
            <a:ext cx="1368152" cy="307777"/>
          </a:xfrm>
          <a:prstGeom prst="rect">
            <a:avLst/>
          </a:prstGeom>
          <a:noFill/>
        </p:spPr>
        <p:txBody>
          <a:bodyPr wrap="square" rtlCol="0">
            <a:spAutoFit/>
          </a:bodyPr>
          <a:lstStyle/>
          <a:p>
            <a:r>
              <a:rPr lang="en-GB" sz="1400" b="1" dirty="0" smtClean="0"/>
              <a:t>Cassie Wilkins</a:t>
            </a:r>
            <a:endParaRPr lang="en-GB" sz="1400" b="1" dirty="0"/>
          </a:p>
        </p:txBody>
      </p:sp>
      <p:sp>
        <p:nvSpPr>
          <p:cNvPr id="26" name="TextBox 25"/>
          <p:cNvSpPr txBox="1"/>
          <p:nvPr/>
        </p:nvSpPr>
        <p:spPr>
          <a:xfrm>
            <a:off x="116632" y="6084168"/>
            <a:ext cx="1368152" cy="307777"/>
          </a:xfrm>
          <a:prstGeom prst="rect">
            <a:avLst/>
          </a:prstGeom>
          <a:noFill/>
        </p:spPr>
        <p:txBody>
          <a:bodyPr wrap="square" rtlCol="0">
            <a:spAutoFit/>
          </a:bodyPr>
          <a:lstStyle/>
          <a:p>
            <a:r>
              <a:rPr lang="en-GB" sz="1400" b="1" dirty="0" smtClean="0"/>
              <a:t>Lauren Kelly</a:t>
            </a:r>
            <a:endParaRPr lang="en-GB" sz="1400" b="1" dirty="0"/>
          </a:p>
        </p:txBody>
      </p:sp>
      <p:sp>
        <p:nvSpPr>
          <p:cNvPr id="27" name="TextBox 26"/>
          <p:cNvSpPr txBox="1"/>
          <p:nvPr/>
        </p:nvSpPr>
        <p:spPr>
          <a:xfrm>
            <a:off x="1628800" y="6084168"/>
            <a:ext cx="1368152" cy="307777"/>
          </a:xfrm>
          <a:prstGeom prst="rect">
            <a:avLst/>
          </a:prstGeom>
          <a:noFill/>
        </p:spPr>
        <p:txBody>
          <a:bodyPr wrap="square" rtlCol="0">
            <a:spAutoFit/>
          </a:bodyPr>
          <a:lstStyle/>
          <a:p>
            <a:r>
              <a:rPr lang="en-GB" sz="1400" b="1" dirty="0" smtClean="0"/>
              <a:t>Samuel Bale</a:t>
            </a:r>
            <a:endParaRPr lang="en-GB" sz="1400" b="1" dirty="0"/>
          </a:p>
        </p:txBody>
      </p:sp>
      <p:sp>
        <p:nvSpPr>
          <p:cNvPr id="28" name="TextBox 27"/>
          <p:cNvSpPr txBox="1"/>
          <p:nvPr/>
        </p:nvSpPr>
        <p:spPr>
          <a:xfrm>
            <a:off x="3068960" y="6012160"/>
            <a:ext cx="1584176" cy="307777"/>
          </a:xfrm>
          <a:prstGeom prst="rect">
            <a:avLst/>
          </a:prstGeom>
          <a:noFill/>
        </p:spPr>
        <p:txBody>
          <a:bodyPr wrap="square" rtlCol="0">
            <a:spAutoFit/>
          </a:bodyPr>
          <a:lstStyle/>
          <a:p>
            <a:r>
              <a:rPr lang="en-GB" sz="1400" b="1" dirty="0" smtClean="0"/>
              <a:t>Sarah Louise Hogg</a:t>
            </a:r>
            <a:endParaRPr lang="en-GB" sz="1400" b="1" dirty="0"/>
          </a:p>
        </p:txBody>
      </p:sp>
      <p:sp>
        <p:nvSpPr>
          <p:cNvPr id="29" name="TextBox 28"/>
          <p:cNvSpPr txBox="1"/>
          <p:nvPr/>
        </p:nvSpPr>
        <p:spPr>
          <a:xfrm>
            <a:off x="4797152" y="6084168"/>
            <a:ext cx="1368152" cy="307777"/>
          </a:xfrm>
          <a:prstGeom prst="rect">
            <a:avLst/>
          </a:prstGeom>
          <a:noFill/>
        </p:spPr>
        <p:txBody>
          <a:bodyPr wrap="square" rtlCol="0">
            <a:spAutoFit/>
          </a:bodyPr>
          <a:lstStyle/>
          <a:p>
            <a:r>
              <a:rPr lang="en-GB" sz="1400" b="1" dirty="0" smtClean="0"/>
              <a:t>Jamie Robins</a:t>
            </a:r>
            <a:endParaRPr lang="en-GB" sz="1400" b="1" dirty="0"/>
          </a:p>
        </p:txBody>
      </p:sp>
      <p:sp>
        <p:nvSpPr>
          <p:cNvPr id="30" name="TextBox 29"/>
          <p:cNvSpPr txBox="1"/>
          <p:nvPr/>
        </p:nvSpPr>
        <p:spPr>
          <a:xfrm>
            <a:off x="116632" y="7956376"/>
            <a:ext cx="1368152" cy="307777"/>
          </a:xfrm>
          <a:prstGeom prst="rect">
            <a:avLst/>
          </a:prstGeom>
          <a:noFill/>
        </p:spPr>
        <p:txBody>
          <a:bodyPr wrap="square" rtlCol="0">
            <a:spAutoFit/>
          </a:bodyPr>
          <a:lstStyle/>
          <a:p>
            <a:r>
              <a:rPr lang="en-GB" sz="1400" b="1" dirty="0" smtClean="0"/>
              <a:t>Paul Taylor</a:t>
            </a:r>
            <a:endParaRPr lang="en-GB" sz="1400" b="1" dirty="0"/>
          </a:p>
        </p:txBody>
      </p:sp>
      <p:sp>
        <p:nvSpPr>
          <p:cNvPr id="31" name="TextBox 30"/>
          <p:cNvSpPr txBox="1"/>
          <p:nvPr/>
        </p:nvSpPr>
        <p:spPr>
          <a:xfrm>
            <a:off x="1772816" y="8028384"/>
            <a:ext cx="936104" cy="307777"/>
          </a:xfrm>
          <a:prstGeom prst="rect">
            <a:avLst/>
          </a:prstGeom>
          <a:noFill/>
        </p:spPr>
        <p:txBody>
          <a:bodyPr wrap="square" rtlCol="0">
            <a:spAutoFit/>
          </a:bodyPr>
          <a:lstStyle/>
          <a:p>
            <a:r>
              <a:rPr lang="en-GB" sz="1400" b="1" dirty="0" smtClean="0"/>
              <a:t>Nick Hall</a:t>
            </a:r>
            <a:endParaRPr lang="en-GB" sz="1400" b="1" dirty="0"/>
          </a:p>
        </p:txBody>
      </p:sp>
      <p:sp>
        <p:nvSpPr>
          <p:cNvPr id="32" name="TextBox 31"/>
          <p:cNvSpPr txBox="1"/>
          <p:nvPr/>
        </p:nvSpPr>
        <p:spPr>
          <a:xfrm>
            <a:off x="3068960" y="6516216"/>
            <a:ext cx="1656184" cy="1600438"/>
          </a:xfrm>
          <a:prstGeom prst="rect">
            <a:avLst/>
          </a:prstGeom>
          <a:noFill/>
        </p:spPr>
        <p:txBody>
          <a:bodyPr wrap="square" rtlCol="0">
            <a:spAutoFit/>
          </a:bodyPr>
          <a:lstStyle/>
          <a:p>
            <a:pPr algn="ctr"/>
            <a:r>
              <a:rPr lang="en-GB" sz="1400" b="1" dirty="0" smtClean="0"/>
              <a:t>And the most humongous thank you to Emma Damian-</a:t>
            </a:r>
            <a:r>
              <a:rPr lang="en-GB" sz="1400" b="1" dirty="0" err="1" smtClean="0"/>
              <a:t>Grint</a:t>
            </a:r>
            <a:r>
              <a:rPr lang="en-GB" sz="1400" b="1" dirty="0" smtClean="0"/>
              <a:t> who pulls all the strings behind the scenes </a:t>
            </a:r>
            <a:r>
              <a:rPr lang="en-GB" sz="1400" b="1" dirty="0" smtClean="0">
                <a:sym typeface="Wingdings" pitchFamily="2" charset="2"/>
              </a:rPr>
              <a:t></a:t>
            </a:r>
            <a:endParaRPr lang="en-GB" sz="1400" b="1" dirty="0"/>
          </a:p>
        </p:txBody>
      </p:sp>
      <p:sp>
        <p:nvSpPr>
          <p:cNvPr id="33" name="TextBox 32"/>
          <p:cNvSpPr txBox="1"/>
          <p:nvPr/>
        </p:nvSpPr>
        <p:spPr>
          <a:xfrm>
            <a:off x="0" y="8316416"/>
            <a:ext cx="6858000" cy="738664"/>
          </a:xfrm>
          <a:prstGeom prst="rect">
            <a:avLst/>
          </a:prstGeom>
          <a:noFill/>
        </p:spPr>
        <p:txBody>
          <a:bodyPr wrap="square" rtlCol="0">
            <a:spAutoFit/>
          </a:bodyPr>
          <a:lstStyle/>
          <a:p>
            <a:r>
              <a:rPr lang="en-GB" sz="1400" dirty="0" smtClean="0"/>
              <a:t>Want to be part of next years committee massive??</a:t>
            </a:r>
          </a:p>
          <a:p>
            <a:r>
              <a:rPr lang="en-GB" sz="1400" dirty="0" smtClean="0"/>
              <a:t>Look for the BUMMIT AGM after we’ve all recovered from our week of madness in Europe. </a:t>
            </a:r>
          </a:p>
          <a:p>
            <a:r>
              <a:rPr lang="en-GB" sz="1400" dirty="0" smtClean="0"/>
              <a:t>Your invite is in the post.</a:t>
            </a:r>
            <a:endParaRPr lang="en-GB"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1138" y="-78958"/>
            <a:ext cx="2116926" cy="646331"/>
          </a:xfrm>
          <a:prstGeom prst="rect">
            <a:avLst/>
          </a:prstGeom>
          <a:noFill/>
        </p:spPr>
        <p:txBody>
          <a:bodyPr wrap="none" rtlCol="0">
            <a:spAutoFit/>
          </a:bodyPr>
          <a:lstStyle/>
          <a:p>
            <a:pPr algn="r"/>
            <a:r>
              <a:rPr lang="en-US" sz="3600" dirty="0" smtClean="0">
                <a:effectLst>
                  <a:outerShdw blurRad="50800" dist="38100" dir="2700000" algn="tl" rotWithShape="0">
                    <a:srgbClr val="000000">
                      <a:alpha val="43000"/>
                    </a:srgbClr>
                  </a:outerShdw>
                </a:effectLst>
              </a:rPr>
              <a:t>The Diary!</a:t>
            </a:r>
            <a:endParaRPr lang="en-US" sz="2800" dirty="0" smtClean="0">
              <a:effectLst>
                <a:outerShdw blurRad="50800" dist="38100" dir="2700000" algn="tl" rotWithShape="0">
                  <a:srgbClr val="000000">
                    <a:alpha val="43000"/>
                  </a:srgbClr>
                </a:outerShdw>
              </a:effectLst>
            </a:endParaRPr>
          </a:p>
        </p:txBody>
      </p:sp>
      <p:sp>
        <p:nvSpPr>
          <p:cNvPr id="3" name="Slide Number Placeholder 2"/>
          <p:cNvSpPr>
            <a:spLocks noGrp="1"/>
          </p:cNvSpPr>
          <p:nvPr>
            <p:ph type="sldNum" sz="quarter" idx="12"/>
          </p:nvPr>
        </p:nvSpPr>
        <p:spPr/>
        <p:txBody>
          <a:bodyPr/>
          <a:lstStyle/>
          <a:p>
            <a:fld id="{ACDDD035-DC6C-D444-BEA1-D45A523C1D4D}" type="slidenum">
              <a:rPr lang="en-US" smtClean="0"/>
              <a:pPr/>
              <a:t>6</a:t>
            </a:fld>
            <a:endParaRPr lang="en-US"/>
          </a:p>
        </p:txBody>
      </p:sp>
      <p:graphicFrame>
        <p:nvGraphicFramePr>
          <p:cNvPr id="6" name="Table 5"/>
          <p:cNvGraphicFramePr>
            <a:graphicFrameLocks noGrp="1"/>
          </p:cNvGraphicFramePr>
          <p:nvPr/>
        </p:nvGraphicFramePr>
        <p:xfrm>
          <a:off x="292047" y="659505"/>
          <a:ext cx="6223054" cy="1793456"/>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 Day</a:t>
                      </a:r>
                      <a:r>
                        <a:rPr lang="en-US" sz="1400" baseline="0" dirty="0" smtClean="0"/>
                        <a:t> 1: </a:t>
                      </a:r>
                      <a:r>
                        <a:rPr lang="en-US" sz="1400" dirty="0" smtClean="0"/>
                        <a:t>Ready,</a:t>
                      </a:r>
                      <a:r>
                        <a:rPr lang="en-US" sz="1400" baseline="0" dirty="0" smtClean="0"/>
                        <a:t> steady, GO!</a:t>
                      </a:r>
                      <a:r>
                        <a:rPr lang="en-US" sz="1400" dirty="0" smtClean="0"/>
                        <a:t>…</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292047" y="2502124"/>
          <a:ext cx="6223054" cy="1863965"/>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baseline="0" dirty="0" smtClean="0"/>
                        <a:t>Day 2: Have anything for breakfast that will give you the energy to hitch. Red bull or Ben and </a:t>
                      </a:r>
                      <a:r>
                        <a:rPr lang="en-US" sz="1400" baseline="0" dirty="0" err="1" smtClean="0"/>
                        <a:t>Jerrys</a:t>
                      </a:r>
                      <a:r>
                        <a:rPr lang="en-US" sz="1400" baseline="0" dirty="0" smtClean="0"/>
                        <a:t> always go down a treat.</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292047" y="4436874"/>
          <a:ext cx="6223054" cy="1863965"/>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Day 3: Get</a:t>
                      </a:r>
                      <a:r>
                        <a:rPr lang="en-US" sz="1400" baseline="0" dirty="0" smtClean="0"/>
                        <a:t> stuck miles from a public toilet and accept that not packing that </a:t>
                      </a:r>
                      <a:r>
                        <a:rPr lang="en-US" sz="1400" baseline="0" dirty="0" err="1" smtClean="0"/>
                        <a:t>loo</a:t>
                      </a:r>
                      <a:r>
                        <a:rPr lang="en-US" sz="1400" baseline="0" dirty="0" smtClean="0"/>
                        <a:t> roll before you left was a crap idea.</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292047" y="6322490"/>
          <a:ext cx="6223054" cy="1793456"/>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Day</a:t>
                      </a:r>
                      <a:r>
                        <a:rPr lang="en-US" sz="1400" baseline="0" dirty="0" smtClean="0"/>
                        <a:t> 4: Rave it up in Ljubljana!</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1138" y="-78958"/>
            <a:ext cx="2116926" cy="646331"/>
          </a:xfrm>
          <a:prstGeom prst="rect">
            <a:avLst/>
          </a:prstGeom>
          <a:noFill/>
        </p:spPr>
        <p:txBody>
          <a:bodyPr wrap="none" rtlCol="0">
            <a:spAutoFit/>
          </a:bodyPr>
          <a:lstStyle/>
          <a:p>
            <a:pPr algn="r"/>
            <a:r>
              <a:rPr lang="en-US" sz="3600" dirty="0" smtClean="0">
                <a:effectLst>
                  <a:outerShdw blurRad="50800" dist="38100" dir="2700000" algn="tl" rotWithShape="0">
                    <a:srgbClr val="000000">
                      <a:alpha val="43000"/>
                    </a:srgbClr>
                  </a:outerShdw>
                </a:effectLst>
              </a:rPr>
              <a:t>The Diary!</a:t>
            </a:r>
            <a:endParaRPr lang="en-US" sz="2800" dirty="0" smtClean="0">
              <a:effectLst>
                <a:outerShdw blurRad="50800" dist="38100" dir="2700000" algn="tl" rotWithShape="0">
                  <a:srgbClr val="000000">
                    <a:alpha val="43000"/>
                  </a:srgbClr>
                </a:outerShdw>
              </a:effectLst>
            </a:endParaRPr>
          </a:p>
        </p:txBody>
      </p:sp>
      <p:sp>
        <p:nvSpPr>
          <p:cNvPr id="3" name="Slide Number Placeholder 2"/>
          <p:cNvSpPr>
            <a:spLocks noGrp="1"/>
          </p:cNvSpPr>
          <p:nvPr>
            <p:ph type="sldNum" sz="quarter" idx="12"/>
          </p:nvPr>
        </p:nvSpPr>
        <p:spPr/>
        <p:txBody>
          <a:bodyPr/>
          <a:lstStyle/>
          <a:p>
            <a:fld id="{ACDDD035-DC6C-D444-BEA1-D45A523C1D4D}" type="slidenum">
              <a:rPr lang="en-US" smtClean="0"/>
              <a:pPr/>
              <a:t>7</a:t>
            </a:fld>
            <a:endParaRPr lang="en-US"/>
          </a:p>
        </p:txBody>
      </p:sp>
      <p:graphicFrame>
        <p:nvGraphicFramePr>
          <p:cNvPr id="6" name="Table 5"/>
          <p:cNvGraphicFramePr>
            <a:graphicFrameLocks noGrp="1"/>
          </p:cNvGraphicFramePr>
          <p:nvPr/>
        </p:nvGraphicFramePr>
        <p:xfrm>
          <a:off x="292047" y="659505"/>
          <a:ext cx="6223054" cy="1863965"/>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Day</a:t>
                      </a:r>
                      <a:r>
                        <a:rPr lang="en-US" sz="1400" baseline="0" dirty="0" smtClean="0"/>
                        <a:t> Five: Try to make your hangover day more positive by </a:t>
                      </a:r>
                      <a:r>
                        <a:rPr lang="en-US" sz="1400" baseline="0" dirty="0" err="1" smtClean="0"/>
                        <a:t>blagging</a:t>
                      </a:r>
                      <a:r>
                        <a:rPr lang="en-US" sz="1400" baseline="0" dirty="0" smtClean="0"/>
                        <a:t> a train ride using crazy hand gestures.</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292047" y="2502124"/>
          <a:ext cx="6223054" cy="1863965"/>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Day</a:t>
                      </a:r>
                      <a:r>
                        <a:rPr lang="en-US" sz="1400" baseline="0" dirty="0" smtClean="0"/>
                        <a:t> Six: Convince all the locals you and the queen are </a:t>
                      </a:r>
                      <a:r>
                        <a:rPr lang="en-US" sz="1400" baseline="0" dirty="0" err="1" smtClean="0"/>
                        <a:t>bessie</a:t>
                      </a:r>
                      <a:r>
                        <a:rPr lang="en-US" sz="1400" baseline="0" dirty="0" smtClean="0"/>
                        <a:t> mates </a:t>
                      </a:r>
                      <a:r>
                        <a:rPr lang="en-US" sz="1400" baseline="0" dirty="0" smtClean="0"/>
                        <a:t>and you have been invited to the royal wedding.</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292047" y="4436874"/>
          <a:ext cx="6223054" cy="1863965"/>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Day</a:t>
                      </a:r>
                      <a:r>
                        <a:rPr lang="en-US" sz="1400" baseline="0" dirty="0" smtClean="0"/>
                        <a:t> Seven: Resort to pretending you’ve broken your leg to get those last few lifts </a:t>
                      </a:r>
                      <a:r>
                        <a:rPr lang="en-US" sz="1400" baseline="0" dirty="0" smtClean="0"/>
                        <a:t>speedily.</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292047" y="6322490"/>
          <a:ext cx="6223054" cy="1793456"/>
        </p:xfrm>
        <a:graphic>
          <a:graphicData uri="http://schemas.openxmlformats.org/drawingml/2006/table">
            <a:tbl>
              <a:tblPr firstRow="1" bandRow="1">
                <a:tableStyleId>{2D5ABB26-0587-4C30-8999-92F81FD0307C}</a:tableStyleId>
              </a:tblPr>
              <a:tblGrid>
                <a:gridCol w="6223054"/>
              </a:tblGrid>
              <a:tr h="466769">
                <a:tc>
                  <a:txBody>
                    <a:bodyPr/>
                    <a:lstStyle/>
                    <a:p>
                      <a:r>
                        <a:rPr lang="en-US" sz="1400" dirty="0" smtClean="0"/>
                        <a:t>Day</a:t>
                      </a:r>
                      <a:r>
                        <a:rPr lang="en-US" sz="1400" baseline="0" dirty="0" smtClean="0"/>
                        <a:t> 8: Relax, you’ve made it to Krakow in one piece.</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2229">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302290" y="7348776"/>
          <a:ext cx="6223054" cy="1615712"/>
        </p:xfrm>
        <a:graphic>
          <a:graphicData uri="http://schemas.openxmlformats.org/drawingml/2006/table">
            <a:tbl>
              <a:tblPr firstRow="1" bandRow="1">
                <a:tableStyleId>{2D5ABB26-0587-4C30-8999-92F81FD0307C}</a:tableStyleId>
              </a:tblPr>
              <a:tblGrid>
                <a:gridCol w="6223054"/>
              </a:tblGrid>
              <a:tr h="251910">
                <a:tc>
                  <a:txBody>
                    <a:bodyPr/>
                    <a:lstStyle/>
                    <a:p>
                      <a:r>
                        <a:rPr lang="en-US" sz="1400" dirty="0" smtClean="0"/>
                        <a:t>Best</a:t>
                      </a:r>
                      <a:r>
                        <a:rPr lang="en-US" sz="1400" baseline="0" dirty="0" smtClean="0"/>
                        <a:t> / Worst Memory:</a:t>
                      </a:r>
                      <a:endParaRPr lang="en-US" sz="1400" dirty="0"/>
                    </a:p>
                  </a:txBody>
                  <a:tcPr marL="117636" marR="117636" marT="55279" marB="55279">
                    <a:lnB w="12700" cap="flat" cmpd="sng" algn="ctr">
                      <a:solidFill>
                        <a:scrgbClr r="0" g="0" b="0"/>
                      </a:solidFill>
                      <a:prstDash val="solid"/>
                      <a:round/>
                      <a:headEnd type="none" w="med" len="med"/>
                      <a:tailEnd type="none" w="med" len="med"/>
                    </a:lnB>
                  </a:tcPr>
                </a:tc>
              </a:tr>
              <a:tr h="291431">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1431">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1431">
                <a:tc>
                  <a:txBody>
                    <a:bodyPr/>
                    <a:lstStyle/>
                    <a:p>
                      <a:endParaRPr lang="en-US" sz="2100" dirty="0"/>
                    </a:p>
                  </a:txBody>
                  <a:tcPr marL="117636" marR="117636" marT="55279" marB="5527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754</Words>
  <Application>Microsoft Office PowerPoint</Application>
  <PresentationFormat>On-screen Show (4:3)</PresentationFormat>
  <Paragraphs>96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dc:creator>
  <cp:lastModifiedBy>Sam</cp:lastModifiedBy>
  <cp:revision>40</cp:revision>
  <dcterms:created xsi:type="dcterms:W3CDTF">2011-03-21T13:25:55Z</dcterms:created>
  <dcterms:modified xsi:type="dcterms:W3CDTF">2011-03-22T10:34:00Z</dcterms:modified>
</cp:coreProperties>
</file>