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1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3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09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1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537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3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18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2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7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5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4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8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C1388-37FF-4ABA-9459-BA2637395A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6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C1388-37FF-4ABA-9459-BA2637395AE9}" type="datetimeFigureOut">
              <a:rPr lang="en-US" smtClean="0"/>
              <a:t>6/18/2018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399828-32BA-42C2-8CCF-BF94C047F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5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数据库总结报告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DZ1533016 </a:t>
            </a:r>
            <a:r>
              <a:rPr lang="zh-CN" altLang="en-US" dirty="0" smtClean="0"/>
              <a:t>刘子凡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81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视图等价</a:t>
            </a:r>
            <a:r>
              <a:rPr lang="en-US" altLang="zh-CN" dirty="0"/>
              <a:t>vs </a:t>
            </a:r>
            <a:r>
              <a:rPr lang="zh-CN" altLang="en-US" dirty="0"/>
              <a:t>冲突等价</a:t>
            </a:r>
            <a:br>
              <a:rPr lang="zh-CN" altLang="en-US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0000CC"/>
                </a:solidFill>
              </a:rPr>
              <a:t>一个 </a:t>
            </a:r>
            <a:r>
              <a:rPr lang="en-US" altLang="zh-CN" sz="2400" dirty="0"/>
              <a:t>‘</a:t>
            </a:r>
            <a:r>
              <a:rPr lang="zh-CN" altLang="en-US" sz="2400" dirty="0"/>
              <a:t>冲突可串行化调度</a:t>
            </a:r>
            <a:r>
              <a:rPr lang="en-US" altLang="zh-CN" sz="2400" dirty="0"/>
              <a:t>’ </a:t>
            </a:r>
            <a:r>
              <a:rPr lang="zh-CN" altLang="en-US" sz="2400" dirty="0">
                <a:solidFill>
                  <a:srgbClr val="0000CC"/>
                </a:solidFill>
              </a:rPr>
              <a:t>也一定是 </a:t>
            </a:r>
            <a:r>
              <a:rPr lang="en-US" altLang="zh-CN" sz="2400" dirty="0"/>
              <a:t>‘</a:t>
            </a:r>
            <a:r>
              <a:rPr lang="zh-CN" altLang="en-US" sz="2400" dirty="0"/>
              <a:t>视图可串行化调度</a:t>
            </a:r>
            <a:r>
              <a:rPr lang="en-US" altLang="zh-CN" sz="2400" dirty="0"/>
              <a:t>’</a:t>
            </a:r>
            <a:r>
              <a:rPr lang="zh-CN" altLang="en-US" sz="2400" dirty="0"/>
              <a:t>；</a:t>
            </a:r>
          </a:p>
          <a:p>
            <a:r>
              <a:rPr lang="zh-CN" altLang="en-US" sz="2400" dirty="0">
                <a:solidFill>
                  <a:srgbClr val="0000CC"/>
                </a:solidFill>
              </a:rPr>
              <a:t>但一个 </a:t>
            </a:r>
            <a:r>
              <a:rPr lang="en-US" altLang="zh-CN" sz="2400" dirty="0"/>
              <a:t>‘</a:t>
            </a:r>
            <a:r>
              <a:rPr lang="zh-CN" altLang="en-US" sz="2400" dirty="0"/>
              <a:t>视图可串行化调度</a:t>
            </a:r>
            <a:r>
              <a:rPr lang="en-US" altLang="zh-CN" sz="2400" dirty="0"/>
              <a:t>’ </a:t>
            </a:r>
            <a:r>
              <a:rPr lang="zh-CN" altLang="en-US" sz="2400" dirty="0">
                <a:solidFill>
                  <a:srgbClr val="0000CC"/>
                </a:solidFill>
              </a:rPr>
              <a:t>不一定是 </a:t>
            </a:r>
            <a:r>
              <a:rPr lang="en-US" altLang="zh-CN" sz="2400" dirty="0"/>
              <a:t>‘</a:t>
            </a:r>
            <a:r>
              <a:rPr lang="zh-CN" altLang="en-US" sz="2400" dirty="0"/>
              <a:t>冲突可串行化调度</a:t>
            </a:r>
            <a:r>
              <a:rPr lang="en-US" altLang="zh-CN" sz="2400" dirty="0"/>
              <a:t>’</a:t>
            </a:r>
            <a:r>
              <a:rPr lang="zh-CN" altLang="en-US" sz="2400" dirty="0"/>
              <a:t>。</a:t>
            </a:r>
          </a:p>
          <a:p>
            <a:endParaRPr lang="en-US" dirty="0"/>
          </a:p>
        </p:txBody>
      </p:sp>
      <p:sp>
        <p:nvSpPr>
          <p:cNvPr id="4" name="Oval 4"/>
          <p:cNvSpPr/>
          <p:nvPr/>
        </p:nvSpPr>
        <p:spPr>
          <a:xfrm>
            <a:off x="3064164" y="3576782"/>
            <a:ext cx="3276600" cy="2362200"/>
          </a:xfrm>
          <a:prstGeom prst="ellipse">
            <a:avLst/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Oval 5"/>
          <p:cNvSpPr/>
          <p:nvPr/>
        </p:nvSpPr>
        <p:spPr>
          <a:xfrm>
            <a:off x="4207164" y="4033982"/>
            <a:ext cx="1600200" cy="1219200"/>
          </a:xfrm>
          <a:prstGeom prst="ellipse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b="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6"/>
          <p:cNvSpPr txBox="1"/>
          <p:nvPr/>
        </p:nvSpPr>
        <p:spPr>
          <a:xfrm>
            <a:off x="914689" y="3895870"/>
            <a:ext cx="161607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视图</a:t>
            </a:r>
            <a:r>
              <a:rPr lang="zh-CN" alt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等价于串行调度的调度集合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7"/>
          <p:cNvSpPr txBox="1"/>
          <p:nvPr/>
        </p:nvSpPr>
        <p:spPr>
          <a:xfrm>
            <a:off x="7026565" y="3957782"/>
            <a:ext cx="170103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冲突等价于串行调度的调度集合</a:t>
            </a:r>
            <a:endParaRPr lang="en-US" altLang="zh-CN" sz="20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Line 8"/>
          <p:cNvSpPr/>
          <p:nvPr/>
        </p:nvSpPr>
        <p:spPr>
          <a:xfrm>
            <a:off x="2530764" y="4414982"/>
            <a:ext cx="1066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" name="Line 9"/>
          <p:cNvSpPr/>
          <p:nvPr/>
        </p:nvSpPr>
        <p:spPr>
          <a:xfrm flipH="1">
            <a:off x="5121564" y="4491182"/>
            <a:ext cx="190500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57686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489527"/>
            <a:ext cx="8596668" cy="5551835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并发调度：</a:t>
            </a:r>
            <a:r>
              <a:rPr lang="zh-CN" altLang="en-US" dirty="0">
                <a:solidFill>
                  <a:srgbClr val="FF3300"/>
                </a:solidFill>
              </a:rPr>
              <a:t>提高计算机及</a:t>
            </a:r>
            <a:r>
              <a:rPr lang="en-US" altLang="zh-CN" dirty="0">
                <a:solidFill>
                  <a:srgbClr val="FF3300"/>
                </a:solidFill>
              </a:rPr>
              <a:t>DBMS</a:t>
            </a:r>
            <a:r>
              <a:rPr lang="zh-CN" altLang="en-US" dirty="0">
                <a:solidFill>
                  <a:srgbClr val="FF3300"/>
                </a:solidFill>
              </a:rPr>
              <a:t>的性能和效率</a:t>
            </a:r>
          </a:p>
          <a:p>
            <a:pPr lvl="1"/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可以充分利用计算机硬件</a:t>
            </a:r>
            <a:r>
              <a:rPr lang="en-US" altLang="zh-CN" sz="2000" dirty="0">
                <a:solidFill>
                  <a:srgbClr val="0000CC"/>
                </a:solidFill>
                <a:sym typeface="+mn-ea"/>
              </a:rPr>
              <a:t>(CPU/DISK/...)</a:t>
            </a:r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的并行处理能力，提高计算机硬件资源的利用率；</a:t>
            </a:r>
            <a:endParaRPr lang="zh-CN" altLang="en-US" sz="2000" dirty="0">
              <a:solidFill>
                <a:srgbClr val="0000CC"/>
              </a:solidFill>
              <a:ea typeface="楷体_GB2312" pitchFamily="49" charset="-122"/>
              <a:sym typeface="+mn-ea"/>
            </a:endParaRPr>
          </a:p>
          <a:p>
            <a:pPr lvl="1"/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减少事务的平均响应时间，避免不必要的事务等待现象；</a:t>
            </a:r>
          </a:p>
          <a:p>
            <a:pPr lvl="1"/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提高</a:t>
            </a:r>
            <a:r>
              <a:rPr lang="en-US" altLang="zh-CN" sz="2000" dirty="0">
                <a:solidFill>
                  <a:srgbClr val="0000CC"/>
                </a:solidFill>
                <a:sym typeface="+mn-ea"/>
              </a:rPr>
              <a:t>DBMS</a:t>
            </a:r>
            <a:r>
              <a:rPr lang="zh-CN" altLang="en-US" sz="2000" dirty="0">
                <a:solidFill>
                  <a:srgbClr val="0000CC"/>
                </a:solidFill>
                <a:sym typeface="+mn-ea"/>
              </a:rPr>
              <a:t>的事务吞吐量。</a:t>
            </a:r>
          </a:p>
          <a:p>
            <a:pPr lvl="1"/>
            <a:endParaRPr lang="zh-CN" altLang="en-US" sz="1000" dirty="0">
              <a:solidFill>
                <a:srgbClr val="0000CC"/>
              </a:solidFill>
              <a:sym typeface="+mn-ea"/>
            </a:endParaRPr>
          </a:p>
          <a:p>
            <a:pPr lvl="0"/>
            <a:r>
              <a:rPr lang="zh-CN" altLang="en-US" dirty="0">
                <a:solidFill>
                  <a:srgbClr val="0000CC"/>
                </a:solidFill>
              </a:rPr>
              <a:t>可串行化调度：</a:t>
            </a:r>
            <a:r>
              <a:rPr lang="zh-CN" altLang="en-US" dirty="0">
                <a:solidFill>
                  <a:srgbClr val="FF3300"/>
                </a:solidFill>
              </a:rPr>
              <a:t>兼顾事务处理的</a:t>
            </a:r>
            <a:r>
              <a:rPr lang="en-US" altLang="zh-CN" dirty="0">
                <a:solidFill>
                  <a:srgbClr val="FF3300"/>
                </a:solidFill>
              </a:rPr>
              <a:t>“</a:t>
            </a:r>
            <a:r>
              <a:rPr lang="zh-CN" altLang="en-US" dirty="0">
                <a:solidFill>
                  <a:srgbClr val="FF3300"/>
                </a:solidFill>
              </a:rPr>
              <a:t>性能和质量</a:t>
            </a:r>
            <a:r>
              <a:rPr lang="en-US" altLang="zh-CN" dirty="0">
                <a:solidFill>
                  <a:srgbClr val="FF3300"/>
                </a:solidFill>
              </a:rPr>
              <a:t>”</a:t>
            </a:r>
          </a:p>
          <a:p>
            <a:pPr lvl="1"/>
            <a:r>
              <a:rPr lang="zh-CN" altLang="en-US" sz="2000" dirty="0">
                <a:solidFill>
                  <a:srgbClr val="0000CC"/>
                </a:solidFill>
              </a:rPr>
              <a:t>在一个事务的执行过程中，有可能在</a:t>
            </a:r>
            <a:r>
              <a:rPr lang="en-US" altLang="zh-CN" sz="2000" dirty="0">
                <a:solidFill>
                  <a:srgbClr val="0000CC"/>
                </a:solidFill>
              </a:rPr>
              <a:t>DB</a:t>
            </a:r>
            <a:r>
              <a:rPr lang="zh-CN" altLang="en-US" sz="2000" dirty="0">
                <a:solidFill>
                  <a:srgbClr val="0000CC"/>
                </a:solidFill>
              </a:rPr>
              <a:t>中留下</a:t>
            </a:r>
            <a:r>
              <a:rPr lang="en-US" altLang="zh-CN" sz="2000" dirty="0">
                <a:solidFill>
                  <a:srgbClr val="0000CC"/>
                </a:solidFill>
              </a:rPr>
              <a:t>“</a:t>
            </a:r>
            <a:r>
              <a:rPr lang="zh-CN" altLang="en-US" sz="2000" dirty="0">
                <a:solidFill>
                  <a:srgbClr val="0000CC"/>
                </a:solidFill>
              </a:rPr>
              <a:t>不一致</a:t>
            </a:r>
            <a:r>
              <a:rPr lang="en-US" altLang="zh-CN" sz="2000" dirty="0">
                <a:solidFill>
                  <a:srgbClr val="0000CC"/>
                </a:solidFill>
              </a:rPr>
              <a:t>”</a:t>
            </a:r>
            <a:r>
              <a:rPr lang="zh-CN" altLang="en-US" sz="2000" dirty="0">
                <a:solidFill>
                  <a:srgbClr val="0000CC"/>
                </a:solidFill>
              </a:rPr>
              <a:t>的数据；其他并发事务则可能</a:t>
            </a:r>
            <a:r>
              <a:rPr lang="en-US" altLang="zh-CN" sz="2000" dirty="0">
                <a:solidFill>
                  <a:srgbClr val="0000CC"/>
                </a:solidFill>
              </a:rPr>
              <a:t>‘</a:t>
            </a:r>
            <a:r>
              <a:rPr lang="zh-CN" altLang="en-US" sz="2000" dirty="0">
                <a:solidFill>
                  <a:srgbClr val="0000CC"/>
                </a:solidFill>
              </a:rPr>
              <a:t>访问</a:t>
            </a:r>
            <a:r>
              <a:rPr lang="en-US" altLang="zh-CN" sz="2000" dirty="0">
                <a:solidFill>
                  <a:srgbClr val="0000CC"/>
                </a:solidFill>
              </a:rPr>
              <a:t>’</a:t>
            </a:r>
            <a:r>
              <a:rPr lang="zh-CN" altLang="en-US" sz="2000" dirty="0">
                <a:solidFill>
                  <a:srgbClr val="0000CC"/>
                </a:solidFill>
              </a:rPr>
              <a:t>到这个不一致的数据</a:t>
            </a:r>
          </a:p>
          <a:p>
            <a:pPr lvl="1"/>
            <a:r>
              <a:rPr lang="zh-CN" altLang="en-US" sz="2000" dirty="0">
                <a:solidFill>
                  <a:srgbClr val="0000CC"/>
                </a:solidFill>
              </a:rPr>
              <a:t>因此，不正确的并发调度可能导致错误的执行结果</a:t>
            </a:r>
          </a:p>
          <a:p>
            <a:pPr lvl="1"/>
            <a:endParaRPr lang="zh-CN" altLang="en-US" sz="1000" dirty="0">
              <a:solidFill>
                <a:srgbClr val="0000CC"/>
              </a:solidFill>
            </a:endParaRPr>
          </a:p>
          <a:p>
            <a:pPr lvl="0"/>
            <a:r>
              <a:rPr lang="zh-CN" altLang="en-US" dirty="0">
                <a:solidFill>
                  <a:srgbClr val="0000CC"/>
                </a:solidFill>
              </a:rPr>
              <a:t>冲突可串行化调度：</a:t>
            </a:r>
            <a:r>
              <a:rPr lang="zh-CN" altLang="en-US" dirty="0">
                <a:solidFill>
                  <a:srgbClr val="FF3300"/>
                </a:solidFill>
              </a:rPr>
              <a:t>找到可串行化调度的实现途径</a:t>
            </a:r>
          </a:p>
          <a:p>
            <a:pPr lvl="1"/>
            <a:r>
              <a:rPr lang="en-US" altLang="zh-CN" sz="2000" dirty="0">
                <a:solidFill>
                  <a:srgbClr val="0000CC"/>
                </a:solidFill>
              </a:rPr>
              <a:t>“</a:t>
            </a:r>
            <a:r>
              <a:rPr lang="zh-CN" altLang="en-US" sz="2000" dirty="0">
                <a:solidFill>
                  <a:srgbClr val="0000CC"/>
                </a:solidFill>
              </a:rPr>
              <a:t>给定一个调度，然后再判断它是不是</a:t>
            </a:r>
            <a:r>
              <a:rPr lang="en-US" altLang="zh-CN" sz="2000" dirty="0">
                <a:solidFill>
                  <a:srgbClr val="0000CC"/>
                </a:solidFill>
              </a:rPr>
              <a:t>‘</a:t>
            </a:r>
            <a:r>
              <a:rPr lang="zh-CN" altLang="en-US" sz="2000" dirty="0">
                <a:solidFill>
                  <a:srgbClr val="0000CC"/>
                </a:solidFill>
              </a:rPr>
              <a:t>可串行化</a:t>
            </a:r>
            <a:r>
              <a:rPr lang="en-US" altLang="zh-CN" sz="2000" dirty="0">
                <a:solidFill>
                  <a:srgbClr val="0000CC"/>
                </a:solidFill>
              </a:rPr>
              <a:t>’” </a:t>
            </a:r>
            <a:r>
              <a:rPr lang="zh-CN" altLang="en-US" sz="2000" dirty="0">
                <a:solidFill>
                  <a:srgbClr val="0000CC"/>
                </a:solidFill>
              </a:rPr>
              <a:t>没有实现价值！（事后诸葛亮）</a:t>
            </a:r>
          </a:p>
          <a:p>
            <a:pPr lvl="1"/>
            <a:r>
              <a:rPr lang="zh-CN" altLang="en-US" sz="2000" dirty="0">
                <a:solidFill>
                  <a:srgbClr val="0000CC"/>
                </a:solidFill>
              </a:rPr>
              <a:t>采用并发控制技术，确保最终生成的调度是</a:t>
            </a:r>
            <a:r>
              <a:rPr lang="en-US" altLang="zh-CN" sz="2000" dirty="0">
                <a:solidFill>
                  <a:srgbClr val="0000CC"/>
                </a:solidFill>
              </a:rPr>
              <a:t>“</a:t>
            </a:r>
            <a:r>
              <a:rPr lang="zh-CN" altLang="en-US" sz="2000" dirty="0">
                <a:solidFill>
                  <a:srgbClr val="0000CC"/>
                </a:solidFill>
              </a:rPr>
              <a:t>冲突可串行化</a:t>
            </a:r>
            <a:r>
              <a:rPr lang="en-US" altLang="zh-CN" sz="2000" dirty="0">
                <a:solidFill>
                  <a:srgbClr val="0000CC"/>
                </a:solidFill>
              </a:rPr>
              <a:t>”</a:t>
            </a:r>
            <a:r>
              <a:rPr lang="zh-CN" altLang="en-US" sz="2000" dirty="0">
                <a:solidFill>
                  <a:srgbClr val="0000CC"/>
                </a:solidFill>
              </a:rPr>
              <a:t>！（预则立）</a:t>
            </a:r>
            <a:endParaRPr lang="en-US" altLang="zh-CN" sz="2000" dirty="0">
              <a:solidFill>
                <a:srgbClr val="0000C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1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并发控制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模型</a:t>
            </a:r>
            <a:endParaRPr lang="en-US" altLang="zh-CN" sz="3200" dirty="0" smtClean="0"/>
          </a:p>
          <a:p>
            <a:pPr lvl="1"/>
            <a:r>
              <a:rPr lang="zh-CN" altLang="en-US" sz="2800" dirty="0"/>
              <a:t>立即</a:t>
            </a:r>
            <a:r>
              <a:rPr lang="zh-CN" altLang="en-US" sz="2800" dirty="0" smtClean="0"/>
              <a:t>更新 </a:t>
            </a:r>
            <a:r>
              <a:rPr lang="en-US" altLang="zh-CN" sz="2800" dirty="0" smtClean="0"/>
              <a:t>vs </a:t>
            </a:r>
            <a:r>
              <a:rPr lang="zh-CN" altLang="en-US" sz="2800" dirty="0" smtClean="0"/>
              <a:t>延时更新</a:t>
            </a:r>
            <a:endParaRPr lang="en-US" altLang="zh-CN" sz="2800" dirty="0" smtClean="0"/>
          </a:p>
          <a:p>
            <a:pPr lvl="1"/>
            <a:r>
              <a:rPr lang="zh-CN" altLang="en-US" sz="2800" dirty="0"/>
              <a:t>悲观</a:t>
            </a:r>
            <a:r>
              <a:rPr lang="zh-CN" altLang="en-US" sz="2800" dirty="0" smtClean="0"/>
              <a:t>模型 </a:t>
            </a:r>
            <a:r>
              <a:rPr lang="en-US" altLang="zh-CN" sz="2800" dirty="0" smtClean="0"/>
              <a:t>vs </a:t>
            </a:r>
            <a:r>
              <a:rPr lang="zh-CN" altLang="en-US" sz="2800" dirty="0" smtClean="0"/>
              <a:t>乐观模型</a:t>
            </a:r>
            <a:endParaRPr lang="en-US" altLang="zh-CN" sz="2800" dirty="0" smtClean="0"/>
          </a:p>
          <a:p>
            <a:r>
              <a:rPr lang="en-US" altLang="zh-CN" sz="3200" dirty="0"/>
              <a:t>Immediate-Update Pessimistic Control 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43676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立即更新 </a:t>
            </a:r>
            <a:r>
              <a:rPr lang="en-US" altLang="zh-CN" dirty="0"/>
              <a:t>vs </a:t>
            </a:r>
            <a:r>
              <a:rPr lang="zh-CN" altLang="en-US" dirty="0"/>
              <a:t>延时更新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立即更新</a:t>
            </a:r>
            <a:r>
              <a:rPr lang="zh-CN" altLang="en-US" sz="2400" dirty="0" smtClean="0"/>
              <a:t>：直接操作数据库数据</a:t>
            </a:r>
            <a:endParaRPr lang="en-US" altLang="zh-CN" sz="2400" dirty="0" smtClean="0"/>
          </a:p>
          <a:p>
            <a:pPr lvl="1"/>
            <a:endParaRPr lang="en-US" altLang="zh-CN" sz="2000" dirty="0" smtClean="0"/>
          </a:p>
          <a:p>
            <a:r>
              <a:rPr lang="zh-CN" altLang="en-US" sz="2400" dirty="0">
                <a:solidFill>
                  <a:srgbClr val="0070C0"/>
                </a:solidFill>
              </a:rPr>
              <a:t>延时</a:t>
            </a:r>
            <a:r>
              <a:rPr lang="zh-CN" altLang="en-US" sz="2400" dirty="0" smtClean="0">
                <a:solidFill>
                  <a:srgbClr val="0070C0"/>
                </a:solidFill>
              </a:rPr>
              <a:t>更新</a:t>
            </a:r>
            <a:r>
              <a:rPr lang="zh-CN" altLang="en-US" sz="2400" dirty="0" smtClean="0"/>
              <a:t>：建立事务自己的</a:t>
            </a:r>
            <a:r>
              <a:rPr lang="en-US" altLang="zh-CN" sz="2400" dirty="0" smtClean="0"/>
              <a:t>intention list</a:t>
            </a:r>
            <a:r>
              <a:rPr lang="zh-CN" altLang="en-US" sz="2400" dirty="0" smtClean="0"/>
              <a:t>，只有在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阶段去更新数据库实际数据。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371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悲观模型 </a:t>
            </a:r>
            <a:r>
              <a:rPr lang="en-US" altLang="zh-CN" dirty="0"/>
              <a:t>vs </a:t>
            </a:r>
            <a:r>
              <a:rPr lang="zh-CN" altLang="en-US" dirty="0"/>
              <a:t>乐观</a:t>
            </a:r>
            <a:r>
              <a:rPr lang="zh-CN" altLang="en-US" dirty="0" smtClean="0"/>
              <a:t>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悲观模型：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保守的调度政策以保证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操作总是被允许。</a:t>
            </a:r>
            <a:endParaRPr lang="en-US" altLang="zh-CN" sz="2400" dirty="0" smtClean="0"/>
          </a:p>
          <a:p>
            <a:r>
              <a:rPr lang="zh-CN" altLang="en-US" sz="2800" dirty="0"/>
              <a:t>乐观</a:t>
            </a:r>
            <a:r>
              <a:rPr lang="zh-CN" altLang="en-US" sz="2800" dirty="0" smtClean="0"/>
              <a:t>模型：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读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写操作总是被允许，但是</a:t>
            </a:r>
            <a:r>
              <a:rPr lang="en-US" altLang="zh-CN" sz="2400" dirty="0" smtClean="0"/>
              <a:t>commit</a:t>
            </a:r>
            <a:r>
              <a:rPr lang="zh-CN" altLang="en-US" sz="2400" dirty="0" smtClean="0"/>
              <a:t>操作可能被拒绝。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03193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Immediate-Update Pessimistic Control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IUPC</a:t>
            </a:r>
          </a:p>
          <a:p>
            <a:r>
              <a:rPr lang="zh-CN" altLang="en-US" sz="2800" dirty="0"/>
              <a:t>最常用</a:t>
            </a:r>
            <a:r>
              <a:rPr lang="zh-CN" altLang="en-US" sz="2800" dirty="0" smtClean="0"/>
              <a:t>的并发控制策略</a:t>
            </a:r>
            <a:endParaRPr lang="en-US" altLang="zh-CN" sz="2800" dirty="0" smtClean="0"/>
          </a:p>
          <a:p>
            <a:r>
              <a:rPr lang="zh-CN" altLang="en-US" sz="2800" dirty="0" smtClean="0"/>
              <a:t>规则：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如果与</a:t>
            </a:r>
            <a:r>
              <a:rPr lang="en-US" altLang="zh-CN" sz="2400" dirty="0"/>
              <a:t>active transaction</a:t>
            </a:r>
            <a:r>
              <a:rPr lang="zh-CN" altLang="en-US" sz="2400" dirty="0"/>
              <a:t>有冲突，延迟请求。</a:t>
            </a:r>
            <a:endParaRPr lang="en-US" altLang="zh-CN" sz="2400" dirty="0"/>
          </a:p>
          <a:p>
            <a:pPr lvl="1"/>
            <a:r>
              <a:rPr lang="zh-CN" altLang="en-US" sz="2400" dirty="0"/>
              <a:t>如果与所有</a:t>
            </a:r>
            <a:r>
              <a:rPr lang="en-US" altLang="zh-CN" sz="2400" dirty="0"/>
              <a:t>active transaction</a:t>
            </a:r>
            <a:r>
              <a:rPr lang="zh-CN" altLang="en-US" sz="2400" dirty="0"/>
              <a:t>都没有冲突，允许请求。</a:t>
            </a:r>
            <a:endParaRPr lang="en-US" altLang="zh-CN" sz="2400" dirty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可能会产生死锁。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87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读锁可以与读锁共存</a:t>
            </a:r>
            <a:endParaRPr lang="en-US" altLang="zh-CN" sz="3200" dirty="0" smtClean="0"/>
          </a:p>
          <a:p>
            <a:r>
              <a:rPr lang="zh-CN" altLang="en-US" sz="3200" dirty="0" smtClean="0"/>
              <a:t>写锁不可与任何其他锁共存</a:t>
            </a:r>
            <a:endParaRPr lang="en-US" altLang="zh-CN" sz="3200" dirty="0" smtClean="0"/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4" name="Group 5"/>
          <p:cNvGrpSpPr/>
          <p:nvPr/>
        </p:nvGrpSpPr>
        <p:grpSpPr>
          <a:xfrm>
            <a:off x="2752436" y="3749329"/>
            <a:ext cx="5867400" cy="1552575"/>
            <a:chOff x="0" y="0"/>
            <a:chExt cx="3696" cy="978"/>
          </a:xfrm>
        </p:grpSpPr>
        <p:sp>
          <p:nvSpPr>
            <p:cNvPr id="5" name="Text Box 4"/>
            <p:cNvSpPr txBox="1"/>
            <p:nvPr/>
          </p:nvSpPr>
          <p:spPr>
            <a:xfrm>
              <a:off x="0" y="0"/>
              <a:ext cx="3691" cy="9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600" b="1" i="0" kern="120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 b="1" i="0" kern="1200">
                  <a:solidFill>
                    <a:srgbClr val="000099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2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b="1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zh-CN" altLang="en-US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                         </a:t>
              </a:r>
              <a:r>
                <a:rPr lang="en-US" altLang="zh-CN" sz="2400" i="1" dirty="0">
                  <a:ea typeface="宋体" panose="02010600030101010101" pitchFamily="2" charset="-122"/>
                </a:rPr>
                <a:t>Granted mode</a:t>
              </a: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ea typeface="宋体" panose="02010600030101010101" pitchFamily="2" charset="-122"/>
                </a:rPr>
                <a:t>Requested mode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read         write</a:t>
              </a: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    read                                   x</a:t>
              </a:r>
            </a:p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   </a:t>
              </a: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 write  </a:t>
              </a:r>
              <a:r>
                <a:rPr lang="en-US" altLang="zh-CN" sz="2400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               </a:t>
              </a:r>
              <a:r>
                <a:rPr lang="en-US" altLang="zh-CN" sz="2400" i="1" dirty="0">
                  <a:solidFill>
                    <a:srgbClr val="000099"/>
                  </a:solidFill>
                  <a:ea typeface="宋体" panose="02010600030101010101" pitchFamily="2" charset="-122"/>
                </a:rPr>
                <a:t>x               x</a:t>
              </a:r>
            </a:p>
          </p:txBody>
        </p:sp>
        <p:sp>
          <p:nvSpPr>
            <p:cNvPr id="6" name="Line 5"/>
            <p:cNvSpPr/>
            <p:nvPr/>
          </p:nvSpPr>
          <p:spPr>
            <a:xfrm>
              <a:off x="1824" y="473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" name="Line 6"/>
            <p:cNvSpPr/>
            <p:nvPr/>
          </p:nvSpPr>
          <p:spPr>
            <a:xfrm>
              <a:off x="1824" y="473"/>
              <a:ext cx="18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" name="Text Box 8"/>
          <p:cNvSpPr txBox="1"/>
          <p:nvPr/>
        </p:nvSpPr>
        <p:spPr>
          <a:xfrm>
            <a:off x="6028401" y="4539269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 b="1" i="0" kern="120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 i="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i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38515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两阶段锁控制策略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只有在所有锁都申请成功后才会解锁。</a:t>
            </a:r>
            <a:endParaRPr lang="en-US" altLang="zh-CN" sz="3200" dirty="0" smtClean="0"/>
          </a:p>
          <a:p>
            <a:r>
              <a:rPr lang="zh-CN" altLang="en-US" sz="3200" dirty="0"/>
              <a:t>能够</a:t>
            </a:r>
            <a:r>
              <a:rPr lang="zh-CN" altLang="en-US" sz="3200" dirty="0" smtClean="0"/>
              <a:t>保证产生可串行化调度。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6494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</a:t>
            </a:r>
            <a:r>
              <a:rPr lang="zh-CN" altLang="en-US" dirty="0" smtClean="0"/>
              <a:t>数据库的独立性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1.</a:t>
            </a:r>
            <a:r>
              <a:rPr lang="zh-CN" altLang="en-US" sz="2800" dirty="0" smtClean="0"/>
              <a:t>关系数据库中的锁</a:t>
            </a:r>
            <a:endParaRPr lang="en-US" altLang="zh-CN" sz="2800" dirty="0" smtClean="0"/>
          </a:p>
          <a:p>
            <a:r>
              <a:rPr lang="en-US" sz="2800" dirty="0" smtClean="0"/>
              <a:t>2.</a:t>
            </a:r>
            <a:r>
              <a:rPr lang="en-US" altLang="zh-CN" sz="2800" dirty="0" smtClean="0"/>
              <a:t>SQL</a:t>
            </a:r>
            <a:r>
              <a:rPr lang="zh-CN" altLang="en-US" sz="2800" dirty="0" smtClean="0"/>
              <a:t>独立性等级</a:t>
            </a:r>
            <a:endParaRPr lang="en-US" altLang="zh-CN" sz="2800" dirty="0" smtClean="0"/>
          </a:p>
          <a:p>
            <a:r>
              <a:rPr lang="en-US" sz="2800" dirty="0" smtClean="0"/>
              <a:t>3.</a:t>
            </a:r>
            <a:r>
              <a:rPr lang="zh-CN" altLang="en-US" sz="2800" dirty="0" smtClean="0"/>
              <a:t>粒度锁</a:t>
            </a:r>
            <a:endParaRPr lang="en-US" altLang="zh-CN" sz="2800" dirty="0" smtClean="0"/>
          </a:p>
          <a:p>
            <a:r>
              <a:rPr lang="en-US" sz="2800" dirty="0" smtClean="0"/>
              <a:t>4.</a:t>
            </a:r>
            <a:r>
              <a:rPr lang="zh-CN" altLang="en-US" sz="2800" dirty="0" smtClean="0"/>
              <a:t>索引锁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3634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关系数据库中的锁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关系数据库中访问的粒度不同，因此：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应该锁什么？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什么是冲突</a:t>
            </a:r>
            <a:r>
              <a:rPr lang="zh-CN" altLang="en-US" sz="2400" dirty="0"/>
              <a:t>？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421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焦点问题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如何在以下情况中保证数据库正确性：</a:t>
            </a:r>
            <a:endParaRPr lang="en-US" altLang="zh-CN" sz="2800" dirty="0" smtClean="0"/>
          </a:p>
          <a:p>
            <a:pPr lvl="1"/>
            <a:r>
              <a:rPr lang="zh-CN" altLang="en-US" sz="2400" dirty="0"/>
              <a:t>多</a:t>
            </a:r>
            <a:r>
              <a:rPr lang="zh-CN" altLang="en-US" sz="2400" dirty="0" smtClean="0"/>
              <a:t>事务并发的访问数据库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假设每个事务在隔离执行时能保证数据库的正确性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7448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关系数据库中的锁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1.</a:t>
            </a:r>
            <a:r>
              <a:rPr lang="zh-CN" altLang="en-US" sz="2400" dirty="0" smtClean="0"/>
              <a:t>表锁</a:t>
            </a:r>
            <a:endParaRPr lang="en-US" altLang="zh-CN" sz="2400" dirty="0" smtClean="0"/>
          </a:p>
          <a:p>
            <a:pPr marL="742950" lvl="2" indent="-342900"/>
            <a:r>
              <a:rPr lang="zh-CN" altLang="en-US" sz="2200" dirty="0"/>
              <a:t>能够避免幻影且确定产生可串行化调度</a:t>
            </a:r>
            <a:endParaRPr lang="en-US" altLang="zh-CN" sz="2200" dirty="0"/>
          </a:p>
          <a:p>
            <a:pPr marL="742950" lvl="2" indent="-342900"/>
            <a:r>
              <a:rPr lang="zh-CN" altLang="en-US" sz="2200" dirty="0"/>
              <a:t>粒度过</a:t>
            </a:r>
            <a:r>
              <a:rPr lang="zh-CN" altLang="en-US" sz="2200" dirty="0"/>
              <a:t>大，效用不高</a:t>
            </a:r>
            <a:endParaRPr lang="en-US" altLang="zh-CN" sz="2200" dirty="0"/>
          </a:p>
          <a:p>
            <a:pPr marL="342900" lvl="1" indent="-342900"/>
            <a:r>
              <a:rPr lang="en-US" sz="2400" dirty="0" smtClean="0"/>
              <a:t>2</a:t>
            </a:r>
            <a:r>
              <a:rPr lang="en-US" sz="2400" dirty="0"/>
              <a:t>.</a:t>
            </a:r>
            <a:r>
              <a:rPr lang="zh-CN" altLang="en-US" sz="2400" dirty="0"/>
              <a:t>行锁</a:t>
            </a:r>
            <a:endParaRPr lang="en-US" altLang="zh-CN" sz="2400" dirty="0"/>
          </a:p>
          <a:p>
            <a:pPr marL="742950" lvl="2" indent="-342900"/>
            <a:r>
              <a:rPr lang="zh-CN" altLang="en-US" sz="2200" dirty="0"/>
              <a:t>不能</a:t>
            </a:r>
            <a:r>
              <a:rPr lang="zh-CN" altLang="en-US" sz="2200" dirty="0"/>
              <a:t>避免幻影且执行不有一定产生可串行化</a:t>
            </a:r>
            <a:r>
              <a:rPr lang="zh-CN" altLang="en-US" sz="2200" dirty="0"/>
              <a:t>调度</a:t>
            </a:r>
            <a:endParaRPr lang="en-US" altLang="zh-CN" sz="2200" dirty="0"/>
          </a:p>
          <a:p>
            <a:pPr marL="742950" lvl="2" indent="-342900"/>
            <a:r>
              <a:rPr lang="zh-CN" altLang="en-US" sz="2200" dirty="0"/>
              <a:t>粒度</a:t>
            </a:r>
            <a:r>
              <a:rPr lang="zh-CN" altLang="en-US" sz="2200" dirty="0"/>
              <a:t>小，效用高</a:t>
            </a:r>
            <a:endParaRPr lang="en-US" altLang="zh-CN" sz="2200" dirty="0"/>
          </a:p>
          <a:p>
            <a:r>
              <a:rPr lang="en-US" altLang="zh-CN" sz="2400" dirty="0" smtClean="0"/>
              <a:t>3.</a:t>
            </a:r>
            <a:r>
              <a:rPr lang="zh-CN" altLang="en-US" sz="2400" dirty="0"/>
              <a:t>断言锁</a:t>
            </a:r>
            <a:endParaRPr lang="en-US" altLang="zh-CN" sz="2400" dirty="0"/>
          </a:p>
          <a:p>
            <a:pPr lvl="1"/>
            <a:r>
              <a:rPr lang="zh-CN" altLang="en-US" sz="2200" dirty="0"/>
              <a:t>能</a:t>
            </a:r>
            <a:r>
              <a:rPr lang="zh-CN" altLang="en-US" sz="2200" dirty="0" smtClean="0"/>
              <a:t>避免幻影且确定产生可串行化调度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过于复杂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114961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独立性等级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READ UNCOMMITTED </a:t>
            </a:r>
            <a:r>
              <a:rPr lang="en-US" sz="2400" dirty="0"/>
              <a:t>– </a:t>
            </a:r>
            <a:r>
              <a:rPr lang="zh-CN" altLang="en-US" sz="2400" dirty="0" smtClean="0"/>
              <a:t>脏写、不可重复读、幻影都被允许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accent1"/>
                </a:solidFill>
              </a:rPr>
              <a:t>READ COMMITTED </a:t>
            </a:r>
            <a:r>
              <a:rPr lang="en-US" sz="2400" dirty="0" smtClean="0"/>
              <a:t>– </a:t>
            </a:r>
            <a:r>
              <a:rPr lang="zh-CN" altLang="en-US" sz="2400" dirty="0" smtClean="0"/>
              <a:t>脏写不被允许，</a:t>
            </a:r>
            <a:r>
              <a:rPr lang="zh-CN" altLang="en-US" sz="2400" dirty="0"/>
              <a:t>不可重复读、</a:t>
            </a:r>
            <a:r>
              <a:rPr lang="zh-CN" altLang="en-US" sz="2400" dirty="0" smtClean="0"/>
              <a:t>幻影被允许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accent1"/>
                </a:solidFill>
              </a:rPr>
              <a:t>REPEATABLE </a:t>
            </a:r>
            <a:r>
              <a:rPr lang="en-US" sz="2400" dirty="0">
                <a:solidFill>
                  <a:schemeClr val="accent1"/>
                </a:solidFill>
              </a:rPr>
              <a:t>READ </a:t>
            </a:r>
            <a:r>
              <a:rPr lang="en-US" sz="2400" dirty="0"/>
              <a:t>– </a:t>
            </a:r>
            <a:r>
              <a:rPr lang="zh-CN" altLang="en-US" sz="2400" dirty="0" smtClean="0"/>
              <a:t>脏写、不可重复读不被允许，幻影被允许</a:t>
            </a:r>
            <a:endParaRPr lang="en-US" sz="2400" dirty="0"/>
          </a:p>
          <a:p>
            <a:r>
              <a:rPr lang="en-US" sz="2400" dirty="0">
                <a:solidFill>
                  <a:schemeClr val="accent1"/>
                </a:solidFill>
              </a:rPr>
              <a:t>SERIALIZABLE</a:t>
            </a:r>
            <a:r>
              <a:rPr lang="en-US" sz="2400" dirty="0"/>
              <a:t> </a:t>
            </a:r>
            <a:r>
              <a:rPr lang="en-US" sz="2400" dirty="0" smtClean="0"/>
              <a:t>–</a:t>
            </a:r>
            <a:r>
              <a:rPr lang="zh-CN" altLang="en-US" sz="2400" dirty="0"/>
              <a:t>脏写、不可重复读、</a:t>
            </a:r>
            <a:r>
              <a:rPr lang="zh-CN" altLang="en-US" sz="2400" dirty="0" smtClean="0"/>
              <a:t>幻影都不被允许；所有调度必须可串行化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0118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组合 3"/>
          <p:cNvGrpSpPr/>
          <p:nvPr/>
        </p:nvGrpSpPr>
        <p:grpSpPr>
          <a:xfrm>
            <a:off x="849745" y="1752600"/>
            <a:ext cx="8610600" cy="4038600"/>
            <a:chOff x="0" y="0"/>
            <a:chExt cx="5424" cy="2544"/>
          </a:xfrm>
        </p:grpSpPr>
        <p:sp>
          <p:nvSpPr>
            <p:cNvPr id="5" name="Rectangle 4"/>
            <p:cNvSpPr/>
            <p:nvPr/>
          </p:nvSpPr>
          <p:spPr>
            <a:xfrm>
              <a:off x="3309" y="2120"/>
              <a:ext cx="1082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long-term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09" y="1615"/>
              <a:ext cx="1082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short-term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09" y="1110"/>
              <a:ext cx="1082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short-term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309" y="555"/>
              <a:ext cx="1082" cy="5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9" y="0"/>
              <a:ext cx="1082" cy="55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Read Locks</a:t>
              </a:r>
            </a:p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(Predicates)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91" y="2120"/>
              <a:ext cx="1033" cy="424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28" y="2120"/>
              <a:ext cx="1081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long-term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95" y="2120"/>
              <a:ext cx="1033" cy="42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2120"/>
              <a:ext cx="1195" cy="424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Serializable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91" y="1615"/>
              <a:ext cx="1033" cy="50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Update Anomaly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28" y="1615"/>
              <a:ext cx="1081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long-term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95" y="1615"/>
              <a:ext cx="1033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1615"/>
              <a:ext cx="1195" cy="50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Repeatable Read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91" y="1110"/>
              <a:ext cx="1033" cy="50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Lost Update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28" y="1110"/>
              <a:ext cx="1081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short-term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95" y="1110"/>
              <a:ext cx="1033" cy="50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110"/>
              <a:ext cx="1195" cy="50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Read Committed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91" y="555"/>
              <a:ext cx="1033" cy="55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Dirty Reads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28" y="555"/>
              <a:ext cx="1081" cy="5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95" y="555"/>
              <a:ext cx="1033" cy="5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No</a:t>
              </a:r>
            </a:p>
            <a:p>
              <a:pPr lvl="0" algn="ctr">
                <a:spcBef>
                  <a:spcPct val="20000"/>
                </a:spcBef>
              </a:pPr>
              <a:r>
                <a:rPr lang="en-US" altLang="x-none" sz="20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(Read Only)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555"/>
              <a:ext cx="1195" cy="55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Read Uncommitted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91" y="0"/>
              <a:ext cx="1033" cy="555"/>
            </a:xfrm>
            <a:prstGeom prst="rect">
              <a:avLst/>
            </a:prstGeom>
            <a:solidFill>
              <a:srgbClr val="CCFFFF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Problem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28" y="0"/>
              <a:ext cx="1081" cy="55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Read Locks</a:t>
              </a:r>
            </a:p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( row ) 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95" y="0"/>
              <a:ext cx="1033" cy="55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lIns="0" tIns="0" rIns="0" bIns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altLang="x-none" sz="24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Write locks</a:t>
              </a:r>
            </a:p>
          </p:txBody>
        </p:sp>
        <p:sp>
          <p:nvSpPr>
            <p:cNvPr id="29" name="Line 28"/>
            <p:cNvSpPr/>
            <p:nvPr/>
          </p:nvSpPr>
          <p:spPr>
            <a:xfrm>
              <a:off x="1200" y="0"/>
              <a:ext cx="422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" name="Line 29"/>
            <p:cNvSpPr/>
            <p:nvPr/>
          </p:nvSpPr>
          <p:spPr>
            <a:xfrm>
              <a:off x="0" y="555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" name="Line 30"/>
            <p:cNvSpPr/>
            <p:nvPr/>
          </p:nvSpPr>
          <p:spPr>
            <a:xfrm>
              <a:off x="0" y="1110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" name="Line 31"/>
            <p:cNvSpPr/>
            <p:nvPr/>
          </p:nvSpPr>
          <p:spPr>
            <a:xfrm>
              <a:off x="0" y="1615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" name="Line 32"/>
            <p:cNvSpPr/>
            <p:nvPr/>
          </p:nvSpPr>
          <p:spPr>
            <a:xfrm>
              <a:off x="0" y="2120"/>
              <a:ext cx="54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" name="Line 33"/>
            <p:cNvSpPr/>
            <p:nvPr/>
          </p:nvSpPr>
          <p:spPr>
            <a:xfrm>
              <a:off x="0" y="2544"/>
              <a:ext cx="542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" name="Line 34"/>
            <p:cNvSpPr/>
            <p:nvPr/>
          </p:nvSpPr>
          <p:spPr>
            <a:xfrm>
              <a:off x="0" y="576"/>
              <a:ext cx="0" cy="196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" name="Line 35"/>
            <p:cNvSpPr/>
            <p:nvPr/>
          </p:nvSpPr>
          <p:spPr>
            <a:xfrm>
              <a:off x="1195" y="0"/>
              <a:ext cx="0" cy="2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" name="Line 36"/>
            <p:cNvSpPr/>
            <p:nvPr/>
          </p:nvSpPr>
          <p:spPr>
            <a:xfrm>
              <a:off x="2228" y="0"/>
              <a:ext cx="0" cy="2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" name="Line 37"/>
            <p:cNvSpPr/>
            <p:nvPr/>
          </p:nvSpPr>
          <p:spPr>
            <a:xfrm>
              <a:off x="4391" y="0"/>
              <a:ext cx="0" cy="2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" name="Line 38"/>
            <p:cNvSpPr/>
            <p:nvPr/>
          </p:nvSpPr>
          <p:spPr>
            <a:xfrm>
              <a:off x="5424" y="0"/>
              <a:ext cx="0" cy="2544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" name="Line 39"/>
            <p:cNvSpPr/>
            <p:nvPr/>
          </p:nvSpPr>
          <p:spPr>
            <a:xfrm>
              <a:off x="3309" y="0"/>
              <a:ext cx="0" cy="25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1" name="组合 40"/>
          <p:cNvGrpSpPr/>
          <p:nvPr/>
        </p:nvGrpSpPr>
        <p:grpSpPr>
          <a:xfrm>
            <a:off x="773545" y="625475"/>
            <a:ext cx="1524000" cy="1812925"/>
            <a:chOff x="0" y="0"/>
            <a:chExt cx="960" cy="1142"/>
          </a:xfrm>
        </p:grpSpPr>
        <p:sp>
          <p:nvSpPr>
            <p:cNvPr id="42" name="Rectangle 41"/>
            <p:cNvSpPr/>
            <p:nvPr/>
          </p:nvSpPr>
          <p:spPr>
            <a:xfrm>
              <a:off x="0" y="0"/>
              <a:ext cx="96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lvl="0" algn="ctr" eaLnBrk="1" hangingPunct="1">
                <a:spcBef>
                  <a:spcPct val="50000"/>
                </a:spcBef>
              </a:pPr>
              <a:r>
                <a:rPr lang="en-US" altLang="x-none" sz="2400" dirty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Levels of Isolation</a:t>
              </a:r>
            </a:p>
          </p:txBody>
        </p:sp>
        <p:sp>
          <p:nvSpPr>
            <p:cNvPr id="43" name="Line 42"/>
            <p:cNvSpPr/>
            <p:nvPr/>
          </p:nvSpPr>
          <p:spPr>
            <a:xfrm>
              <a:off x="48" y="518"/>
              <a:ext cx="86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" name="Line 43"/>
            <p:cNvSpPr/>
            <p:nvPr/>
          </p:nvSpPr>
          <p:spPr>
            <a:xfrm>
              <a:off x="432" y="518"/>
              <a:ext cx="0" cy="62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45" name="Rectangle 44"/>
          <p:cNvSpPr/>
          <p:nvPr/>
        </p:nvSpPr>
        <p:spPr>
          <a:xfrm>
            <a:off x="2678545" y="609600"/>
            <a:ext cx="502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en-US" altLang="x-none" sz="2400" dirty="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Types of Locks</a:t>
            </a:r>
          </a:p>
        </p:txBody>
      </p:sp>
      <p:sp>
        <p:nvSpPr>
          <p:cNvPr id="46" name="Freeform 45"/>
          <p:cNvSpPr/>
          <p:nvPr/>
        </p:nvSpPr>
        <p:spPr>
          <a:xfrm>
            <a:off x="2830945" y="1066800"/>
            <a:ext cx="4800600" cy="6096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3024" h="384">
                <a:moveTo>
                  <a:pt x="0" y="384"/>
                </a:moveTo>
                <a:cubicBezTo>
                  <a:pt x="172" y="308"/>
                  <a:pt x="344" y="232"/>
                  <a:pt x="576" y="192"/>
                </a:cubicBezTo>
                <a:cubicBezTo>
                  <a:pt x="808" y="152"/>
                  <a:pt x="1224" y="176"/>
                  <a:pt x="1392" y="144"/>
                </a:cubicBezTo>
                <a:cubicBezTo>
                  <a:pt x="1560" y="112"/>
                  <a:pt x="1512" y="0"/>
                  <a:pt x="1584" y="0"/>
                </a:cubicBezTo>
                <a:cubicBezTo>
                  <a:pt x="1656" y="0"/>
                  <a:pt x="1632" y="104"/>
                  <a:pt x="1824" y="144"/>
                </a:cubicBezTo>
                <a:cubicBezTo>
                  <a:pt x="2016" y="184"/>
                  <a:pt x="2536" y="200"/>
                  <a:pt x="2736" y="240"/>
                </a:cubicBezTo>
                <a:cubicBezTo>
                  <a:pt x="2936" y="280"/>
                  <a:pt x="2968" y="360"/>
                  <a:pt x="3024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12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粒度锁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60" y="1270000"/>
            <a:ext cx="7333615" cy="538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粒度锁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1.</a:t>
            </a:r>
            <a:r>
              <a:rPr lang="zh-CN" altLang="en-US" sz="2400" dirty="0" smtClean="0"/>
              <a:t>可以对“多粒度树”中每个节点直接加锁（</a:t>
            </a:r>
            <a:r>
              <a:rPr lang="zh-CN" altLang="en-US" sz="2400" dirty="0" smtClean="0">
                <a:solidFill>
                  <a:schemeClr val="accent1"/>
                </a:solidFill>
              </a:rPr>
              <a:t>显示封锁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sz="2400" dirty="0" smtClean="0"/>
              <a:t>2.</a:t>
            </a:r>
            <a:r>
              <a:rPr lang="zh-CN" altLang="en-US" sz="2400" dirty="0" smtClean="0"/>
              <a:t>对一个节点加锁意味着该节点的所有后裔节点也被加以同样的锁（</a:t>
            </a:r>
            <a:r>
              <a:rPr lang="zh-CN" altLang="en-US" sz="2400" dirty="0" smtClean="0">
                <a:solidFill>
                  <a:schemeClr val="accent1"/>
                </a:solidFill>
              </a:rPr>
              <a:t>隐式封锁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r>
              <a:rPr lang="en-US" sz="2400" dirty="0" smtClean="0"/>
              <a:t>3.</a:t>
            </a:r>
            <a:r>
              <a:rPr lang="zh-CN" altLang="en-US" sz="2400" dirty="0" smtClean="0"/>
              <a:t>如果要对一个节点加锁，必须先对它的上层结点加意向锁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申请锁的顺序：</a:t>
            </a:r>
            <a:r>
              <a:rPr lang="zh-CN" altLang="en-US" sz="2000" dirty="0" smtClean="0">
                <a:solidFill>
                  <a:schemeClr val="accent1"/>
                </a:solidFill>
              </a:rPr>
              <a:t>自上而下</a:t>
            </a:r>
            <a:endParaRPr lang="en-US" altLang="zh-CN" sz="2000" dirty="0" smtClean="0">
              <a:solidFill>
                <a:schemeClr val="accent1"/>
              </a:solidFill>
            </a:endParaRPr>
          </a:p>
          <a:p>
            <a:pPr lvl="1"/>
            <a:r>
              <a:rPr lang="zh-CN" altLang="en-US" sz="2000" dirty="0" smtClean="0"/>
              <a:t>释放锁的顺序：</a:t>
            </a:r>
            <a:r>
              <a:rPr lang="zh-CN" altLang="en-US" sz="2000" dirty="0" smtClean="0">
                <a:solidFill>
                  <a:schemeClr val="accent1"/>
                </a:solidFill>
              </a:rPr>
              <a:t>自底向上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039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8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独立性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独立性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并发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锁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13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独立性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串行执行 </a:t>
            </a:r>
            <a:r>
              <a:rPr lang="en-US" altLang="zh-CN" sz="2800" dirty="0" smtClean="0"/>
              <a:t>vs </a:t>
            </a:r>
            <a:r>
              <a:rPr lang="zh-CN" altLang="en-US" sz="2800" dirty="0" smtClean="0"/>
              <a:t>并发执行</a:t>
            </a:r>
            <a:endParaRPr lang="en-US" altLang="zh-CN" sz="2800" dirty="0" smtClean="0"/>
          </a:p>
          <a:p>
            <a:r>
              <a:rPr lang="zh-CN" altLang="en-US" sz="2800" dirty="0" smtClean="0"/>
              <a:t>调度：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等价调度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串行调度 </a:t>
            </a:r>
            <a:r>
              <a:rPr lang="en-US" altLang="zh-CN" sz="2400" dirty="0" smtClean="0"/>
              <a:t>vs </a:t>
            </a:r>
            <a:r>
              <a:rPr lang="zh-CN" altLang="en-US" sz="2400" dirty="0" smtClean="0"/>
              <a:t>可串行化调度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视图等价</a:t>
            </a:r>
            <a:r>
              <a:rPr lang="en-US" altLang="zh-CN" sz="2400" dirty="0" smtClean="0"/>
              <a:t>vs </a:t>
            </a:r>
            <a:r>
              <a:rPr lang="zh-CN" altLang="en-US" sz="2400" dirty="0" smtClean="0"/>
              <a:t>冲突等价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6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串行执行 </a:t>
            </a:r>
            <a:r>
              <a:rPr lang="en-US" altLang="zh-CN" dirty="0"/>
              <a:t>vs </a:t>
            </a:r>
            <a:r>
              <a:rPr lang="zh-CN" altLang="en-US" dirty="0"/>
              <a:t>并发执行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87851"/>
              </p:ext>
            </p:extLst>
          </p:nvPr>
        </p:nvGraphicFramePr>
        <p:xfrm>
          <a:off x="677863" y="2160588"/>
          <a:ext cx="85963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736091991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24172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串行执行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并发执行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5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保证正确性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结果可能不正确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一次执行一个事务，效率低下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并发执行事务，效率高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1233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715491" y="3990109"/>
            <a:ext cx="474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并发</a:t>
            </a:r>
            <a:r>
              <a:rPr lang="zh-CN" altLang="en-US" dirty="0" smtClean="0"/>
              <a:t>执行如果是一个可串行化调度，即被视为等同于串行执行。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1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任务：将到达调度转变成一个正确地调度，有两种操作：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wait</a:t>
            </a:r>
            <a:r>
              <a:rPr lang="zh-CN" altLang="en-US" sz="2000" dirty="0"/>
              <a:t>：使一个事务等待执行。</a:t>
            </a:r>
            <a:endParaRPr lang="en-US" altLang="zh-CN" sz="2000" dirty="0"/>
          </a:p>
          <a:p>
            <a:pPr lvl="1"/>
            <a:r>
              <a:rPr lang="en-US" altLang="zh-CN" sz="2000" dirty="0"/>
              <a:t>abort</a:t>
            </a:r>
            <a:r>
              <a:rPr lang="zh-CN" altLang="en-US" sz="2000" dirty="0"/>
              <a:t>：拒绝服务一个事务。</a:t>
            </a:r>
            <a:endParaRPr lang="en-US" altLang="zh-CN" sz="2000" dirty="0"/>
          </a:p>
          <a:p>
            <a:r>
              <a:rPr lang="zh-CN" altLang="en-US" sz="2400" dirty="0" smtClean="0"/>
              <a:t>目标：尽量减少</a:t>
            </a:r>
            <a:r>
              <a:rPr lang="en-US" altLang="zh-CN" sz="2400" dirty="0" smtClean="0"/>
              <a:t>wait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abort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86383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调度等价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调度等价基于操作的可交换性。</a:t>
            </a:r>
            <a:endParaRPr lang="en-US" altLang="zh-CN" sz="2000" dirty="0" smtClean="0"/>
          </a:p>
          <a:p>
            <a:pPr lvl="0">
              <a:spcBef>
                <a:spcPts val="600"/>
              </a:spcBef>
            </a:pPr>
            <a:r>
              <a:rPr lang="en-US" altLang="zh-CN" sz="2000" i="1" dirty="0">
                <a:latin typeface="+mn-ea"/>
              </a:rPr>
              <a:t>p</a:t>
            </a:r>
            <a:r>
              <a:rPr lang="en-US" altLang="zh-CN" sz="2000" i="1" baseline="-25000" dirty="0">
                <a:latin typeface="+mn-ea"/>
              </a:rPr>
              <a:t>1</a:t>
            </a:r>
            <a:r>
              <a:rPr lang="en-US" altLang="zh-CN" sz="2000" i="1" dirty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和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i="1" dirty="0" smtClean="0">
                <a:latin typeface="+mn-ea"/>
              </a:rPr>
              <a:t>p</a:t>
            </a:r>
            <a:r>
              <a:rPr lang="en-US" altLang="zh-CN" sz="2000" i="1" baseline="-25000" dirty="0" smtClean="0">
                <a:latin typeface="+mn-ea"/>
              </a:rPr>
              <a:t>2</a:t>
            </a:r>
            <a:r>
              <a:rPr lang="en-US" altLang="zh-CN" sz="2000" baseline="-25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可交换当且仅当：</a:t>
            </a:r>
            <a:endParaRPr lang="en-US" altLang="zh-CN" sz="2000" dirty="0" smtClean="0">
              <a:latin typeface="+mn-ea"/>
            </a:endParaRPr>
          </a:p>
          <a:p>
            <a:pPr lvl="1">
              <a:spcBef>
                <a:spcPts val="600"/>
              </a:spcBef>
            </a:pPr>
            <a:r>
              <a:rPr lang="zh-CN" altLang="en-US" sz="1800" dirty="0" smtClean="0">
                <a:latin typeface="+mn-ea"/>
              </a:rPr>
              <a:t>对于所有数据库初始状态，无论执行顺序是</a:t>
            </a:r>
            <a:r>
              <a:rPr lang="en-US" altLang="zh-CN" sz="1800" i="1" dirty="0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zh-CN" sz="1800" i="1" baseline="-25000" dirty="0">
                <a:solidFill>
                  <a:schemeClr val="tx1"/>
                </a:solidFill>
                <a:latin typeface="+mn-ea"/>
              </a:rPr>
              <a:t>1  </a:t>
            </a:r>
            <a:r>
              <a:rPr lang="en-US" altLang="zh-CN" sz="1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zh-CN" sz="1800" i="1" baseline="-25000" dirty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zh-CN" sz="1800" baseline="-250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还是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zh-CN" sz="1800" i="1" dirty="0" smtClean="0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zh-CN" sz="1800" i="1" baseline="-250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zh-CN" sz="1800" baseline="-250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zh-CN" sz="18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  <a:latin typeface="+mn-ea"/>
              </a:rPr>
              <a:t>p</a:t>
            </a:r>
            <a:r>
              <a:rPr lang="en-US" altLang="zh-CN" sz="1800" i="1" baseline="-25000" dirty="0">
                <a:solidFill>
                  <a:schemeClr val="tx1"/>
                </a:solidFill>
                <a:latin typeface="+mn-ea"/>
              </a:rPr>
              <a:t>1 </a:t>
            </a:r>
            <a:r>
              <a:rPr lang="zh-CN" altLang="en-US" sz="1800" dirty="0" smtClean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1800" dirty="0" smtClean="0">
                <a:latin typeface="+mn-ea"/>
              </a:rPr>
              <a:t>它们都</a:t>
            </a:r>
            <a:endParaRPr lang="en-US" altLang="zh-CN" sz="1800" dirty="0" smtClean="0">
              <a:latin typeface="+mn-ea"/>
            </a:endParaRPr>
          </a:p>
          <a:p>
            <a:pPr lvl="1">
              <a:spcBef>
                <a:spcPts val="600"/>
              </a:spcBef>
            </a:pPr>
            <a:r>
              <a:rPr lang="zh-CN" altLang="en-US" sz="1800" dirty="0" smtClean="0">
                <a:latin typeface="+mn-ea"/>
              </a:rPr>
              <a:t>（</a:t>
            </a:r>
            <a:r>
              <a:rPr lang="en-US" altLang="zh-CN" sz="1800" dirty="0" smtClean="0">
                <a:latin typeface="+mn-ea"/>
              </a:rPr>
              <a:t>1</a:t>
            </a:r>
            <a:r>
              <a:rPr lang="zh-CN" altLang="en-US" sz="1800" dirty="0" smtClean="0">
                <a:latin typeface="+mn-ea"/>
              </a:rPr>
              <a:t>）返回相同的结果</a:t>
            </a:r>
            <a:endParaRPr lang="en-US" altLang="zh-CN" sz="1800" dirty="0" smtClean="0">
              <a:latin typeface="+mn-ea"/>
            </a:endParaRPr>
          </a:p>
          <a:p>
            <a:pPr lvl="1">
              <a:spcBef>
                <a:spcPts val="600"/>
              </a:spcBef>
            </a:pPr>
            <a:r>
              <a:rPr lang="zh-CN" altLang="en-US" sz="1800" dirty="0" smtClean="0">
                <a:latin typeface="+mn-ea"/>
              </a:rPr>
              <a:t>（</a:t>
            </a:r>
            <a:r>
              <a:rPr lang="en-US" altLang="zh-CN" sz="1800" dirty="0" smtClean="0">
                <a:latin typeface="+mn-ea"/>
              </a:rPr>
              <a:t>2</a:t>
            </a:r>
            <a:r>
              <a:rPr lang="zh-CN" altLang="en-US" sz="1800" dirty="0" smtClean="0">
                <a:latin typeface="+mn-ea"/>
              </a:rPr>
              <a:t>）使数据库处于相同的状态</a:t>
            </a:r>
            <a:endParaRPr lang="en-US" altLang="zh-CN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452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串行调度 </a:t>
            </a:r>
            <a:r>
              <a:rPr lang="en-US" altLang="zh-CN" dirty="0"/>
              <a:t>vs </a:t>
            </a:r>
            <a:r>
              <a:rPr lang="zh-CN" altLang="en-US" dirty="0"/>
              <a:t>可串行化</a:t>
            </a:r>
            <a:r>
              <a:rPr lang="zh-CN" altLang="en-US" dirty="0" smtClean="0"/>
              <a:t>调度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调度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是可串行化调度当且仅当其等价于一个串行调度：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事务在一个可串行化调度中是独立的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如果一个调度是可串行化调度，它在所有应用中都是正确的。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686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视图等价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相同的一组事务，两个不同的调度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。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被称为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视图等价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当且仅当满足下列三个条件：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对每一个数据项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D</a:t>
            </a:r>
            <a:endParaRPr lang="en-US" altLang="zh-CN" sz="2400" b="1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如果在调度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中事务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T</a:t>
            </a:r>
            <a:r>
              <a:rPr lang="en-US" altLang="zh-CN" sz="2400" baseline="-25000" dirty="0" err="1">
                <a:solidFill>
                  <a:schemeClr val="tx1"/>
                </a:solidFill>
                <a:sym typeface="+mn-ea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读到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的初始值，则在调度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中事务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T</a:t>
            </a:r>
            <a:r>
              <a:rPr lang="en-US" altLang="zh-CN" sz="2400" baseline="-25000" dirty="0" err="1">
                <a:solidFill>
                  <a:schemeClr val="tx1"/>
                </a:solidFill>
                <a:sym typeface="+mn-ea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也必须读到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的初始值；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如果在调度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中事务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T</a:t>
            </a:r>
            <a:r>
              <a:rPr lang="en-US" altLang="zh-CN" sz="2400" baseline="-25000" dirty="0" err="1">
                <a:solidFill>
                  <a:schemeClr val="tx1"/>
                </a:solidFill>
                <a:sym typeface="+mn-ea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执行了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r</a:t>
            </a:r>
            <a:r>
              <a:rPr lang="en-US" altLang="zh-CN" sz="2400" baseline="-25000" dirty="0" err="1">
                <a:solidFill>
                  <a:schemeClr val="tx1"/>
                </a:solidFill>
                <a:sym typeface="+mn-ea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(D)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，并且读到的是由事务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T</a:t>
            </a:r>
            <a:r>
              <a:rPr lang="en-US" altLang="zh-CN" sz="2400" baseline="-25000" dirty="0" err="1">
                <a:solidFill>
                  <a:schemeClr val="tx1"/>
                </a:solidFill>
                <a:sym typeface="+mn-ea"/>
              </a:rPr>
              <a:t>j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写入的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的值，则在调度</a:t>
            </a:r>
            <a:r>
              <a:rPr lang="en-US" sz="2400" dirty="0">
                <a:solidFill>
                  <a:schemeClr val="tx1"/>
                </a:solidFill>
                <a:sym typeface="+mn-ea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中事务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T</a:t>
            </a:r>
            <a:r>
              <a:rPr lang="en-US" altLang="zh-CN" sz="2400" baseline="-25000" dirty="0" err="1">
                <a:solidFill>
                  <a:schemeClr val="tx1"/>
                </a:solidFill>
                <a:sym typeface="+mn-ea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r</a:t>
            </a:r>
            <a:r>
              <a:rPr lang="en-US" altLang="zh-CN" sz="2400" baseline="-25000" dirty="0" err="1">
                <a:solidFill>
                  <a:schemeClr val="tx1"/>
                </a:solidFill>
                <a:sym typeface="+mn-ea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(D)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读到的也必须是由事务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T</a:t>
            </a:r>
            <a:r>
              <a:rPr lang="en-US" altLang="zh-CN" sz="2400" baseline="-25000" dirty="0" err="1">
                <a:solidFill>
                  <a:schemeClr val="tx1"/>
                </a:solidFill>
                <a:sym typeface="+mn-ea"/>
              </a:rPr>
              <a:t>j</a:t>
            </a:r>
            <a:r>
              <a:rPr lang="en-US" altLang="zh-CN" sz="2400" baseline="-250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所写入的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的值；</a:t>
            </a:r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如果在调度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中是由事务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T</a:t>
            </a:r>
            <a:r>
              <a:rPr lang="en-US" altLang="zh-CN" sz="2400" baseline="-25000" dirty="0" err="1">
                <a:solidFill>
                  <a:schemeClr val="tx1"/>
                </a:solidFill>
                <a:sym typeface="+mn-ea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来执行最后一条关于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的写操作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w</a:t>
            </a:r>
            <a:r>
              <a:rPr lang="en-US" altLang="zh-CN" sz="2400" baseline="-25000" dirty="0" err="1">
                <a:solidFill>
                  <a:schemeClr val="tx1"/>
                </a:solidFill>
                <a:sym typeface="+mn-ea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(D)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，则在调度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H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中也一定是事务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T</a:t>
            </a:r>
            <a:r>
              <a:rPr lang="en-US" altLang="zh-CN" sz="2400" baseline="-25000" dirty="0" err="1">
                <a:solidFill>
                  <a:schemeClr val="tx1"/>
                </a:solidFill>
                <a:sym typeface="+mn-ea"/>
              </a:rPr>
              <a:t>k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执行最后一条关于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的写操作</a:t>
            </a: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w</a:t>
            </a:r>
            <a:r>
              <a:rPr lang="en-US" altLang="zh-CN" sz="2400" baseline="-25000" dirty="0" err="1">
                <a:solidFill>
                  <a:schemeClr val="tx1"/>
                </a:solidFill>
                <a:sym typeface="+mn-ea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(D)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747472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1115</TotalTime>
  <Words>1130</Words>
  <Application>Microsoft Office PowerPoint</Application>
  <PresentationFormat>宽屏</PresentationFormat>
  <Paragraphs>155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方正姚体</vt:lpstr>
      <vt:lpstr>华文新魏</vt:lpstr>
      <vt:lpstr>楷体_GB2312</vt:lpstr>
      <vt:lpstr>宋体</vt:lpstr>
      <vt:lpstr>Arial</vt:lpstr>
      <vt:lpstr>Times New Roman</vt:lpstr>
      <vt:lpstr>Trebuchet MS</vt:lpstr>
      <vt:lpstr>Wingdings 3</vt:lpstr>
      <vt:lpstr>平面</vt:lpstr>
      <vt:lpstr>数据库总结报告</vt:lpstr>
      <vt:lpstr>焦点问题</vt:lpstr>
      <vt:lpstr>独立性</vt:lpstr>
      <vt:lpstr>独立性</vt:lpstr>
      <vt:lpstr>串行执行 vs 并发执行 </vt:lpstr>
      <vt:lpstr>调度</vt:lpstr>
      <vt:lpstr>调度等价</vt:lpstr>
      <vt:lpstr>串行调度 vs 可串行化调度</vt:lpstr>
      <vt:lpstr>视图等价</vt:lpstr>
      <vt:lpstr>视图等价vs 冲突等价 </vt:lpstr>
      <vt:lpstr>PowerPoint 演示文稿</vt:lpstr>
      <vt:lpstr>并发控制</vt:lpstr>
      <vt:lpstr>立即更新 vs 延时更新</vt:lpstr>
      <vt:lpstr>悲观模型 vs 乐观模型</vt:lpstr>
      <vt:lpstr>Immediate-Update Pessimistic Control </vt:lpstr>
      <vt:lpstr>锁</vt:lpstr>
      <vt:lpstr>两阶段锁控制策略</vt:lpstr>
      <vt:lpstr>关系数据库的独立性</vt:lpstr>
      <vt:lpstr>关系数据库中的锁</vt:lpstr>
      <vt:lpstr>关系数据库中的锁</vt:lpstr>
      <vt:lpstr>SQL独立性等级</vt:lpstr>
      <vt:lpstr>PowerPoint 演示文稿</vt:lpstr>
      <vt:lpstr>粒度锁</vt:lpstr>
      <vt:lpstr>粒度锁</vt:lpstr>
      <vt:lpstr>索引锁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Zifan</dc:creator>
  <cp:lastModifiedBy>Liu Zifan</cp:lastModifiedBy>
  <cp:revision>15</cp:revision>
  <dcterms:created xsi:type="dcterms:W3CDTF">2018-06-17T13:04:09Z</dcterms:created>
  <dcterms:modified xsi:type="dcterms:W3CDTF">2018-06-18T20:10:48Z</dcterms:modified>
</cp:coreProperties>
</file>