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436" r:id="rId4"/>
    <p:sldId id="437" r:id="rId5"/>
    <p:sldId id="444" r:id="rId6"/>
    <p:sldId id="439" r:id="rId7"/>
    <p:sldId id="440" r:id="rId8"/>
    <p:sldId id="441" r:id="rId9"/>
    <p:sldId id="445" r:id="rId10"/>
    <p:sldId id="446" r:id="rId11"/>
    <p:sldId id="447" r:id="rId12"/>
    <p:sldId id="448" r:id="rId13"/>
    <p:sldId id="449" r:id="rId14"/>
    <p:sldId id="450" r:id="rId15"/>
    <p:sldId id="452" r:id="rId16"/>
    <p:sldId id="453" r:id="rId17"/>
    <p:sldId id="380" r:id="rId18"/>
    <p:sldId id="268" r:id="rId19"/>
    <p:sldId id="261" r:id="rId20"/>
    <p:sldId id="266" r:id="rId22"/>
    <p:sldId id="342" r:id="rId23"/>
    <p:sldId id="451" r:id="rId24"/>
    <p:sldId id="262" r:id="rId25"/>
    <p:sldId id="263" r:id="rId26"/>
    <p:sldId id="347" r:id="rId27"/>
    <p:sldId id="454" r:id="rId28"/>
    <p:sldId id="264" r:id="rId29"/>
    <p:sldId id="377" r:id="rId30"/>
    <p:sldId id="265" r:id="rId31"/>
    <p:sldId id="267" r:id="rId32"/>
    <p:sldId id="269" r:id="rId33"/>
    <p:sldId id="373" r:id="rId34"/>
    <p:sldId id="270" r:id="rId35"/>
    <p:sldId id="514" r:id="rId36"/>
    <p:sldId id="271" r:id="rId37"/>
    <p:sldId id="516" r:id="rId38"/>
    <p:sldId id="345" r:id="rId39"/>
    <p:sldId id="272" r:id="rId40"/>
    <p:sldId id="442" r:id="rId41"/>
    <p:sldId id="273" r:id="rId42"/>
    <p:sldId id="274" r:id="rId43"/>
    <p:sldId id="344" r:id="rId44"/>
    <p:sldId id="517" r:id="rId45"/>
    <p:sldId id="518" r:id="rId46"/>
    <p:sldId id="275" r:id="rId47"/>
    <p:sldId id="276" r:id="rId48"/>
    <p:sldId id="329" r:id="rId49"/>
    <p:sldId id="277" r:id="rId50"/>
    <p:sldId id="519" r:id="rId51"/>
    <p:sldId id="378" r:id="rId52"/>
    <p:sldId id="279" r:id="rId53"/>
    <p:sldId id="280" r:id="rId54"/>
    <p:sldId id="330" r:id="rId55"/>
    <p:sldId id="281" r:id="rId56"/>
    <p:sldId id="282" r:id="rId57"/>
    <p:sldId id="364" r:id="rId58"/>
    <p:sldId id="283" r:id="rId59"/>
    <p:sldId id="285" r:id="rId60"/>
    <p:sldId id="286" r:id="rId61"/>
    <p:sldId id="361" r:id="rId62"/>
    <p:sldId id="346" r:id="rId63"/>
    <p:sldId id="287" r:id="rId64"/>
    <p:sldId id="383" r:id="rId65"/>
    <p:sldId id="379" r:id="rId66"/>
    <p:sldId id="289" r:id="rId67"/>
    <p:sldId id="332" r:id="rId68"/>
    <p:sldId id="291" r:id="rId69"/>
    <p:sldId id="357" r:id="rId70"/>
    <p:sldId id="290" r:id="rId71"/>
    <p:sldId id="381" r:id="rId72"/>
    <p:sldId id="382" r:id="rId73"/>
    <p:sldId id="292" r:id="rId74"/>
    <p:sldId id="293" r:id="rId75"/>
    <p:sldId id="294" r:id="rId76"/>
    <p:sldId id="374" r:id="rId77"/>
    <p:sldId id="343" r:id="rId78"/>
    <p:sldId id="353" r:id="rId79"/>
    <p:sldId id="295" r:id="rId80"/>
    <p:sldId id="296" r:id="rId81"/>
  </p:sldIdLst>
  <p:sldSz cx="9144000" cy="6858000" type="screen4x3"/>
  <p:notesSz cx="6831330" cy="93853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0000CC"/>
    <a:srgbClr val="FFCCFF"/>
    <a:srgbClr val="CCFFCC"/>
    <a:srgbClr val="006600"/>
    <a:srgbClr val="00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494" y="84"/>
      </p:cViewPr>
      <p:guideLst>
        <p:guide orient="horz" pos="2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4136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57700"/>
            <a:ext cx="5008563" cy="422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F535B2-2D8A-4D71-848C-CD1FBEED2E25}" type="slidenum">
              <a:rPr kumimoji="0" lang="zh-CN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在研究两个</a:t>
            </a:r>
            <a:r>
              <a:rPr lang="en-US" altLang="zh-CN"/>
              <a:t>op</a:t>
            </a:r>
            <a:r>
              <a:rPr lang="zh-CN" altLang="en-US"/>
              <a:t>的可交换性时，通常我们是指它们是一对相邻的</a:t>
            </a:r>
            <a:r>
              <a:rPr lang="en-US" altLang="zh-CN"/>
              <a:t>op</a:t>
            </a:r>
            <a:endParaRPr lang="en-US" altLang="zh-CN"/>
          </a:p>
          <a:p>
            <a:r>
              <a:rPr lang="zh-CN" altLang="en-US"/>
              <a:t>不允许跨越其他的数据库访问操作去调换两个</a:t>
            </a:r>
            <a:r>
              <a:rPr lang="en-US" altLang="zh-CN"/>
              <a:t>op</a:t>
            </a:r>
            <a:r>
              <a:rPr lang="zh-CN" altLang="en-US"/>
              <a:t>的执行顺序。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</a:t>
            </a:r>
            <a:r>
              <a:rPr lang="zh-CN" altLang="zh-CN"/>
              <a:t>和</a:t>
            </a:r>
            <a:r>
              <a:rPr lang="en-US" altLang="zh-CN"/>
              <a:t>w</a:t>
            </a:r>
            <a:r>
              <a:rPr lang="zh-CN" altLang="en-US"/>
              <a:t>表示操作的类型（</a:t>
            </a:r>
            <a:r>
              <a:rPr lang="en-US" altLang="zh-CN"/>
              <a:t>read/write</a:t>
            </a:r>
            <a:r>
              <a:rPr lang="zh-CN" altLang="en-US"/>
              <a:t>），括号中的</a:t>
            </a:r>
            <a:r>
              <a:rPr lang="en-US" altLang="zh-CN"/>
              <a:t>x</a:t>
            </a:r>
            <a:r>
              <a:rPr lang="zh-CN" altLang="en-US"/>
              <a:t>表示要访问的数据库对象的标识符；下标</a:t>
            </a:r>
            <a:r>
              <a:rPr lang="en-US" altLang="zh-CN"/>
              <a:t>1</a:t>
            </a:r>
            <a:r>
              <a:rPr lang="zh-CN" altLang="en-US"/>
              <a:t>是该请求的访问者的标识（即发出该调用请求的事务的标识符）。</a:t>
            </a:r>
            <a:endParaRPr lang="zh-CN" altLang="en-US"/>
          </a:p>
          <a:p>
            <a:r>
              <a:rPr lang="zh-CN" altLang="en-US"/>
              <a:t>大写的</a:t>
            </a:r>
            <a:r>
              <a:rPr lang="en-US" altLang="zh-CN"/>
              <a:t>X</a:t>
            </a:r>
            <a:r>
              <a:rPr lang="zh-CN" altLang="en-US"/>
              <a:t>表示的是应用程序的局部变量，在研究事务调度时可以忽略不计。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这里没有讨论来自于同一个事务的相邻操作，是因为来自同一个事务的所有操作的执行顺序（相对顺序）是不可改变的，也可以认为：任何来自同一个事务的一对相邻操作也是一对</a:t>
            </a:r>
            <a:r>
              <a:rPr lang="en-US" altLang="zh-CN"/>
              <a:t>“</a:t>
            </a:r>
            <a:r>
              <a:rPr lang="zh-CN" altLang="en-US"/>
              <a:t>冲突动作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可串行化、冲突可串行化、视图可串行化（或者称</a:t>
            </a:r>
            <a:r>
              <a:rPr lang="en-US" altLang="zh-CN"/>
              <a:t>‘</a:t>
            </a:r>
            <a:r>
              <a:rPr lang="zh-CN" altLang="en-US"/>
              <a:t>观察可串行化</a:t>
            </a:r>
            <a:r>
              <a:rPr lang="en-US" altLang="zh-CN"/>
              <a:t>’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 kern="12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/>
            <a:r>
              <a:rPr lang="en-US" altLang="zh-CN" sz="4400" dirty="0">
                <a:ea typeface="宋体" panose="02010600030101010101" pitchFamily="2" charset="-122"/>
              </a:rPr>
              <a:t>Implementing Isolation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8" name="Text Box 1061"/>
          <p:cNvSpPr txBox="1"/>
          <p:nvPr/>
        </p:nvSpPr>
        <p:spPr>
          <a:xfrm>
            <a:off x="229870" y="3937000"/>
            <a:ext cx="1435735" cy="1840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begin trans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zh-CN" altLang="en-US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aseline="-25000" dirty="0">
                <a:ea typeface="宋体" panose="02010600030101010101" pitchFamily="2" charset="-122"/>
              </a:rPr>
              <a:t>,1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zh-CN" altLang="en-US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aseline="-25000" dirty="0">
                <a:ea typeface="宋体" panose="02010600030101010101" pitchFamily="2" charset="-122"/>
              </a:rPr>
              <a:t>,2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commit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086" name="Text Box 1061"/>
          <p:cNvSpPr txBox="1"/>
          <p:nvPr/>
        </p:nvSpPr>
        <p:spPr>
          <a:xfrm>
            <a:off x="230505" y="685800"/>
            <a:ext cx="1460500" cy="1840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begin trans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1,1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1,2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commit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5122" name="灯片编号占位符 4"/>
          <p:cNvSpPr txBox="1">
            <a:spLocks noGrp="1"/>
          </p:cNvSpPr>
          <p:nvPr/>
        </p:nvSpPr>
        <p:spPr>
          <a:xfrm>
            <a:off x="7122160" y="6456680"/>
            <a:ext cx="1905000" cy="2628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123" name="Rectangle 1026"/>
          <p:cNvSpPr>
            <a:spLocks noGrp="1"/>
          </p:cNvSpPr>
          <p:nvPr>
            <p:ph type="title"/>
          </p:nvPr>
        </p:nvSpPr>
        <p:spPr>
          <a:xfrm>
            <a:off x="680720" y="89535"/>
            <a:ext cx="6934200" cy="609600"/>
          </a:xfrm>
        </p:spPr>
        <p:txBody>
          <a:bodyPr vert="horz" wrap="square" lIns="91440" tIns="45720" rIns="91440" bIns="45720" anchor="ctr"/>
          <a:p>
            <a:pPr lvl="0"/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Sequence of DB op. input to DBMS</a:t>
            </a:r>
            <a:endParaRPr lang="zh-CN" altLang="en-US" sz="3200" b="1" baseline="-25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124" name="Oval 1031"/>
          <p:cNvSpPr/>
          <p:nvPr/>
        </p:nvSpPr>
        <p:spPr>
          <a:xfrm>
            <a:off x="1795463" y="1778000"/>
            <a:ext cx="1393825" cy="8620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5125" name="Oval 1035"/>
          <p:cNvSpPr/>
          <p:nvPr/>
        </p:nvSpPr>
        <p:spPr>
          <a:xfrm>
            <a:off x="1789113" y="4114800"/>
            <a:ext cx="1411287" cy="8747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5127" name="Line 1062"/>
          <p:cNvSpPr/>
          <p:nvPr/>
        </p:nvSpPr>
        <p:spPr>
          <a:xfrm>
            <a:off x="1295400" y="1524000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129" name="Line 1062"/>
          <p:cNvSpPr/>
          <p:nvPr/>
        </p:nvSpPr>
        <p:spPr>
          <a:xfrm flipV="1">
            <a:off x="1306513" y="4573588"/>
            <a:ext cx="863600" cy="2016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5130" name="Text Box 1044"/>
          <p:cNvSpPr txBox="1"/>
          <p:nvPr/>
        </p:nvSpPr>
        <p:spPr>
          <a:xfrm>
            <a:off x="3352800" y="1801813"/>
            <a:ext cx="1444625" cy="447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1,1</a:t>
            </a:r>
            <a:r>
              <a:rPr lang="en-US" altLang="zh-CN" sz="2000" dirty="0">
                <a:ea typeface="宋体" panose="02010600030101010101" pitchFamily="2" charset="-122"/>
              </a:rPr>
              <a:t>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1.2</a:t>
            </a:r>
            <a:r>
              <a:rPr lang="zh-CN" altLang="en-US" sz="2000" baseline="-25000" dirty="0"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ea typeface="宋体" panose="02010600030101010101" pitchFamily="2" charset="-122"/>
              </a:rPr>
              <a:t>c</a:t>
            </a:r>
            <a:r>
              <a:rPr lang="zh-CN" altLang="en-US" sz="2000" baseline="-25000" dirty="0"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ea typeface="宋体" panose="02010600030101010101" pitchFamily="2" charset="-122"/>
            </a:endParaRPr>
          </a:p>
        </p:txBody>
      </p:sp>
      <p:sp>
        <p:nvSpPr>
          <p:cNvPr id="5131" name="Line 1048"/>
          <p:cNvSpPr/>
          <p:nvPr/>
        </p:nvSpPr>
        <p:spPr>
          <a:xfrm>
            <a:off x="3352800" y="2211388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5132" name="Group 15"/>
          <p:cNvGrpSpPr/>
          <p:nvPr/>
        </p:nvGrpSpPr>
        <p:grpSpPr>
          <a:xfrm>
            <a:off x="3352800" y="4572000"/>
            <a:ext cx="1447800" cy="447675"/>
            <a:chOff x="0" y="0"/>
            <a:chExt cx="2280" cy="704"/>
          </a:xfrm>
        </p:grpSpPr>
        <p:sp>
          <p:nvSpPr>
            <p:cNvPr id="5140" name="Text Box 1045"/>
            <p:cNvSpPr txBox="1"/>
            <p:nvPr/>
          </p:nvSpPr>
          <p:spPr>
            <a:xfrm>
              <a:off x="0" y="0"/>
              <a:ext cx="227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2,1</a:t>
              </a:r>
              <a:r>
                <a:rPr lang="en-US" altLang="zh-CN" sz="2000" dirty="0">
                  <a:ea typeface="宋体" panose="02010600030101010101" pitchFamily="2" charset="-122"/>
                </a:rPr>
                <a:t> 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2.2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  </a:t>
              </a:r>
              <a:r>
                <a:rPr lang="zh-CN" altLang="en-US" sz="2000" dirty="0">
                  <a:ea typeface="宋体" panose="02010600030101010101" pitchFamily="2" charset="-122"/>
                </a:rPr>
                <a:t>c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5141" name="Line 1049"/>
            <p:cNvSpPr/>
            <p:nvPr/>
          </p:nvSpPr>
          <p:spPr>
            <a:xfrm flipV="1">
              <a:off x="0" y="2"/>
              <a:ext cx="2280" cy="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5133" name="Line 1050"/>
          <p:cNvSpPr/>
          <p:nvPr/>
        </p:nvSpPr>
        <p:spPr>
          <a:xfrm>
            <a:off x="4797425" y="2209800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16403" name="Group 19"/>
          <p:cNvGrpSpPr/>
          <p:nvPr/>
        </p:nvGrpSpPr>
        <p:grpSpPr>
          <a:xfrm>
            <a:off x="4495800" y="2438400"/>
            <a:ext cx="4431041" cy="2878138"/>
            <a:chOff x="0" y="0"/>
            <a:chExt cx="6977" cy="4533"/>
          </a:xfrm>
        </p:grpSpPr>
        <p:sp>
          <p:nvSpPr>
            <p:cNvPr id="5135" name="Rectangle 1038"/>
            <p:cNvSpPr/>
            <p:nvPr/>
          </p:nvSpPr>
          <p:spPr>
            <a:xfrm>
              <a:off x="5847" y="0"/>
              <a:ext cx="956" cy="28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DBMS</a:t>
              </a:r>
              <a:endParaRPr lang="en-US" altLang="zh-CN" sz="2800" dirty="0">
                <a:ea typeface="宋体" panose="02010600030101010101" pitchFamily="2" charset="-122"/>
              </a:endParaRPr>
            </a:p>
          </p:txBody>
        </p:sp>
        <p:sp>
          <p:nvSpPr>
            <p:cNvPr id="5136" name="Line 1051"/>
            <p:cNvSpPr/>
            <p:nvPr/>
          </p:nvSpPr>
          <p:spPr>
            <a:xfrm flipV="1">
              <a:off x="476" y="1442"/>
              <a:ext cx="537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5137" name="Text Box 1052"/>
            <p:cNvSpPr txBox="1"/>
            <p:nvPr/>
          </p:nvSpPr>
          <p:spPr>
            <a:xfrm>
              <a:off x="902" y="3237"/>
              <a:ext cx="6075" cy="1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interleaved sequence of db</a:t>
              </a:r>
              <a:endPara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operations input to DBMS</a:t>
              </a:r>
              <a:endPara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8" name="Line 1060"/>
            <p:cNvSpPr/>
            <p:nvPr/>
          </p:nvSpPr>
          <p:spPr>
            <a:xfrm flipH="1" flipV="1">
              <a:off x="2759" y="2400"/>
              <a:ext cx="36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bevel/>
              <a:headEnd type="none" w="med" len="med"/>
              <a:tailEnd type="triangle" w="med" len="med"/>
            </a:ln>
          </p:spPr>
        </p:sp>
        <p:sp>
          <p:nvSpPr>
            <p:cNvPr id="5139" name="Text Box 1047"/>
            <p:cNvSpPr txBox="1"/>
            <p:nvPr/>
          </p:nvSpPr>
          <p:spPr>
            <a:xfrm>
              <a:off x="0" y="1558"/>
              <a:ext cx="5845" cy="72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lIns="90170" tIns="46990" rIns="90170" bIns="4699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400" baseline="-25000" dirty="0">
                  <a:solidFill>
                    <a:srgbClr val="0000CC"/>
                  </a:solidFill>
                  <a:ea typeface="宋体" panose="02010600030101010101" pitchFamily="2" charset="-122"/>
                </a:rPr>
                <a:t>1,1</a:t>
              </a:r>
              <a:r>
                <a:rPr lang="en-US" altLang="zh-CN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400" baseline="-25000" dirty="0">
                  <a:solidFill>
                    <a:srgbClr val="0000CC"/>
                  </a:solidFill>
                  <a:ea typeface="宋体" panose="02010600030101010101" pitchFamily="2" charset="-122"/>
                </a:rPr>
                <a:t>2,1</a:t>
              </a:r>
              <a:r>
                <a:rPr lang="en-US" altLang="zh-CN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400" baseline="-25000" dirty="0">
                  <a:solidFill>
                    <a:srgbClr val="0000CC"/>
                  </a:solidFill>
                  <a:ea typeface="宋体" panose="02010600030101010101" pitchFamily="2" charset="-122"/>
                </a:rPr>
                <a:t>2.2</a:t>
              </a:r>
              <a:r>
                <a:rPr lang="en-US" altLang="zh-CN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c</a:t>
              </a:r>
              <a:r>
                <a:rPr lang="zh-CN" altLang="en-US" sz="2400" baseline="-25000" dirty="0">
                  <a:solidFill>
                    <a:srgbClr val="0000CC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400" baseline="-25000" dirty="0">
                  <a:solidFill>
                    <a:srgbClr val="0000CC"/>
                  </a:solidFill>
                  <a:ea typeface="宋体" panose="02010600030101010101" pitchFamily="2" charset="-122"/>
                </a:rPr>
                <a:t>1.2</a:t>
              </a:r>
              <a:r>
                <a:rPr lang="zh-CN" altLang="en-US" sz="2400" dirty="0">
                  <a:solidFill>
                    <a:srgbClr val="0000CC"/>
                  </a:solidFill>
                  <a:ea typeface="宋体" panose="02010600030101010101" pitchFamily="2" charset="-122"/>
                </a:rPr>
                <a:t> c</a:t>
              </a:r>
              <a:r>
                <a:rPr lang="zh-CN" altLang="en-US" sz="2400" baseline="-25000" dirty="0">
                  <a:solidFill>
                    <a:srgbClr val="0000CC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baseline="-25000" dirty="0">
                <a:solidFill>
                  <a:srgbClr val="0000CC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7330" y="5407660"/>
            <a:ext cx="87840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200" b="1" u="sng">
                <a:solidFill>
                  <a:srgbClr val="0000CC"/>
                </a:solidFill>
              </a:rPr>
              <a:t>受</a:t>
            </a:r>
            <a:r>
              <a:rPr lang="zh-CN" altLang="en-US" sz="2200" b="1" u="sng">
                <a:solidFill>
                  <a:srgbClr val="0000CC"/>
                </a:solidFill>
              </a:rPr>
              <a:t>并发控制的影响，不同事务的数据库访问请求</a:t>
            </a:r>
            <a:r>
              <a:rPr lang="zh-CN" altLang="en-US" sz="2200" b="1" u="sng">
                <a:solidFill>
                  <a:srgbClr val="0000CC"/>
                </a:solidFill>
                <a:sym typeface="+mn-ea"/>
              </a:rPr>
              <a:t>在</a:t>
            </a:r>
            <a:r>
              <a:rPr lang="en-US" altLang="zh-CN" sz="2200" b="1" u="sng">
                <a:solidFill>
                  <a:srgbClr val="0000CC"/>
                </a:solidFill>
                <a:sym typeface="+mn-ea"/>
              </a:rPr>
              <a:t>DBMS</a:t>
            </a:r>
            <a:r>
              <a:rPr lang="zh-CN" altLang="en-US" sz="2200" b="1" u="sng">
                <a:solidFill>
                  <a:srgbClr val="0000CC"/>
                </a:solidFill>
                <a:sym typeface="+mn-ea"/>
              </a:rPr>
              <a:t>内部的执行顺序</a:t>
            </a:r>
            <a:r>
              <a:rPr lang="zh-CN" altLang="en-US" sz="2200" b="1" u="sng">
                <a:solidFill>
                  <a:srgbClr val="0000CC"/>
                </a:solidFill>
              </a:rPr>
              <a:t>，与它们</a:t>
            </a:r>
            <a:r>
              <a:rPr lang="zh-CN" altLang="en-US" sz="2200" b="1" u="sng">
                <a:solidFill>
                  <a:srgbClr val="0000CC"/>
                </a:solidFill>
                <a:sym typeface="+mn-ea"/>
              </a:rPr>
              <a:t>到达</a:t>
            </a:r>
            <a:r>
              <a:rPr lang="en-US" altLang="zh-CN" sz="2200" b="1" u="sng">
                <a:solidFill>
                  <a:srgbClr val="0000CC"/>
                </a:solidFill>
                <a:sym typeface="+mn-ea"/>
              </a:rPr>
              <a:t>DBMS</a:t>
            </a:r>
            <a:r>
              <a:rPr lang="zh-CN" altLang="en-US" sz="2200" b="1" u="sng">
                <a:solidFill>
                  <a:srgbClr val="0000CC"/>
                </a:solidFill>
                <a:sym typeface="+mn-ea"/>
              </a:rPr>
              <a:t>的顺序</a:t>
            </a:r>
            <a:r>
              <a:rPr lang="zh-CN" altLang="en-US" sz="2200" b="1" u="sng">
                <a:solidFill>
                  <a:srgbClr val="0000CC"/>
                </a:solidFill>
              </a:rPr>
              <a:t>不完全一样！</a:t>
            </a:r>
            <a:endParaRPr lang="zh-CN" altLang="en-US" sz="2200" b="1" u="sng">
              <a:solidFill>
                <a:srgbClr val="0000CC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200" b="1" u="sng">
                <a:solidFill>
                  <a:srgbClr val="0000CC"/>
                </a:solidFill>
              </a:rPr>
              <a:t>但就单个事务而言，其操作的执行顺序是不变的！</a:t>
            </a:r>
            <a:endParaRPr lang="zh-CN" altLang="en-US" sz="2200" b="1" u="sng">
              <a:solidFill>
                <a:srgbClr val="0000CC"/>
              </a:solidFill>
            </a:endParaRPr>
          </a:p>
        </p:txBody>
      </p:sp>
      <p:sp>
        <p:nvSpPr>
          <p:cNvPr id="6146" name="灯片编号占位符 4"/>
          <p:cNvSpPr txBox="1">
            <a:spLocks noGrp="1"/>
          </p:cNvSpPr>
          <p:nvPr/>
        </p:nvSpPr>
        <p:spPr>
          <a:xfrm>
            <a:off x="7106285" y="6470650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147" name="Rectangle 1026"/>
          <p:cNvSpPr>
            <a:spLocks noGrp="1"/>
          </p:cNvSpPr>
          <p:nvPr>
            <p:ph type="title"/>
          </p:nvPr>
        </p:nvSpPr>
        <p:spPr>
          <a:xfrm>
            <a:off x="752475" y="161290"/>
            <a:ext cx="6934200" cy="6096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Execution s</a:t>
            </a: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equence of DB op. </a:t>
            </a:r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 </a:t>
            </a: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</a:t>
            </a:r>
            <a:endParaRPr lang="zh-CN" altLang="en-US" sz="2800" b="1" baseline="-25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148" name="Oval 1031"/>
          <p:cNvSpPr/>
          <p:nvPr/>
        </p:nvSpPr>
        <p:spPr>
          <a:xfrm>
            <a:off x="57150" y="1203960"/>
            <a:ext cx="894080" cy="86233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6149" name="Oval 1035"/>
          <p:cNvSpPr/>
          <p:nvPr/>
        </p:nvSpPr>
        <p:spPr>
          <a:xfrm>
            <a:off x="56515" y="3540760"/>
            <a:ext cx="894715" cy="87503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6150" name="Text Box 1044"/>
          <p:cNvSpPr txBox="1"/>
          <p:nvPr/>
        </p:nvSpPr>
        <p:spPr>
          <a:xfrm>
            <a:off x="1040448" y="1227773"/>
            <a:ext cx="1444625" cy="447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1,1</a:t>
            </a:r>
            <a:r>
              <a:rPr lang="en-US" altLang="zh-CN" sz="2000" dirty="0">
                <a:ea typeface="宋体" panose="02010600030101010101" pitchFamily="2" charset="-122"/>
              </a:rPr>
              <a:t>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1.2</a:t>
            </a:r>
            <a:r>
              <a:rPr lang="zh-CN" altLang="en-US" sz="2000" baseline="-25000" dirty="0"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ea typeface="宋体" panose="02010600030101010101" pitchFamily="2" charset="-122"/>
              </a:rPr>
              <a:t>c</a:t>
            </a:r>
            <a:r>
              <a:rPr lang="zh-CN" altLang="en-US" sz="2000" baseline="-25000" dirty="0"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ea typeface="宋体" panose="02010600030101010101" pitchFamily="2" charset="-122"/>
            </a:endParaRPr>
          </a:p>
        </p:txBody>
      </p:sp>
      <p:sp>
        <p:nvSpPr>
          <p:cNvPr id="6151" name="Line 1048"/>
          <p:cNvSpPr/>
          <p:nvPr/>
        </p:nvSpPr>
        <p:spPr>
          <a:xfrm>
            <a:off x="1040448" y="1637348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triangle" w="med" len="med"/>
          </a:ln>
        </p:spPr>
      </p:sp>
      <p:grpSp>
        <p:nvGrpSpPr>
          <p:cNvPr id="6152" name="Group 11"/>
          <p:cNvGrpSpPr/>
          <p:nvPr/>
        </p:nvGrpSpPr>
        <p:grpSpPr>
          <a:xfrm>
            <a:off x="964248" y="3997960"/>
            <a:ext cx="1519555" cy="447675"/>
            <a:chOff x="0" y="0"/>
            <a:chExt cx="2393" cy="704"/>
          </a:xfrm>
        </p:grpSpPr>
        <p:sp>
          <p:nvSpPr>
            <p:cNvPr id="6166" name="Text Box 1045"/>
            <p:cNvSpPr txBox="1"/>
            <p:nvPr/>
          </p:nvSpPr>
          <p:spPr>
            <a:xfrm>
              <a:off x="0" y="0"/>
              <a:ext cx="227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2,1</a:t>
              </a:r>
              <a:r>
                <a:rPr lang="en-US" altLang="zh-CN" sz="2000" dirty="0">
                  <a:ea typeface="宋体" panose="02010600030101010101" pitchFamily="2" charset="-122"/>
                </a:rPr>
                <a:t> 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2.2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  </a:t>
              </a:r>
              <a:r>
                <a:rPr lang="zh-CN" altLang="en-US" sz="2000" dirty="0">
                  <a:ea typeface="宋体" panose="02010600030101010101" pitchFamily="2" charset="-122"/>
                </a:rPr>
                <a:t>c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6167" name="Line 1049"/>
            <p:cNvSpPr/>
            <p:nvPr/>
          </p:nvSpPr>
          <p:spPr>
            <a:xfrm flipV="1">
              <a:off x="113" y="2"/>
              <a:ext cx="2280" cy="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</p:grpSp>
      <p:sp>
        <p:nvSpPr>
          <p:cNvPr id="6153" name="Rectangle 1038"/>
          <p:cNvSpPr/>
          <p:nvPr/>
        </p:nvSpPr>
        <p:spPr>
          <a:xfrm>
            <a:off x="5886450" y="2247265"/>
            <a:ext cx="3253740" cy="1828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DBMS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6154" name="Line 1050"/>
          <p:cNvSpPr/>
          <p:nvPr/>
        </p:nvSpPr>
        <p:spPr>
          <a:xfrm>
            <a:off x="2486660" y="1635760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Line 1051"/>
          <p:cNvSpPr/>
          <p:nvPr/>
        </p:nvSpPr>
        <p:spPr>
          <a:xfrm>
            <a:off x="2534920" y="3157855"/>
            <a:ext cx="3347085" cy="381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56" name="Text Box 1052"/>
          <p:cNvSpPr txBox="1"/>
          <p:nvPr/>
        </p:nvSpPr>
        <p:spPr>
          <a:xfrm>
            <a:off x="1482725" y="4604385"/>
            <a:ext cx="28956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interleaved sequence of db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operations input to DBMS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157" name="Line 1060"/>
          <p:cNvSpPr/>
          <p:nvPr/>
        </p:nvSpPr>
        <p:spPr>
          <a:xfrm flipV="1">
            <a:off x="3886200" y="3235960"/>
            <a:ext cx="45720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18451" name="Group 19"/>
          <p:cNvGrpSpPr/>
          <p:nvPr/>
        </p:nvGrpSpPr>
        <p:grpSpPr>
          <a:xfrm>
            <a:off x="5462588" y="3212148"/>
            <a:ext cx="3677602" cy="2065808"/>
            <a:chOff x="0" y="0"/>
            <a:chExt cx="5793" cy="3255"/>
          </a:xfrm>
        </p:grpSpPr>
        <p:sp>
          <p:nvSpPr>
            <p:cNvPr id="6163" name="Text Box 1047"/>
            <p:cNvSpPr txBox="1"/>
            <p:nvPr/>
          </p:nvSpPr>
          <p:spPr>
            <a:xfrm>
              <a:off x="588" y="0"/>
              <a:ext cx="5205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1,1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2,1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1.2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c</a:t>
              </a:r>
              <a:r>
                <a:rPr lang="zh-CN" altLang="en-US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2.2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r>
                <a:rPr lang="zh-CN" altLang="en-US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2200" baseline="-250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4" name="Text Box 1052"/>
            <p:cNvSpPr txBox="1"/>
            <p:nvPr/>
          </p:nvSpPr>
          <p:spPr>
            <a:xfrm>
              <a:off x="0" y="2054"/>
              <a:ext cx="5307" cy="1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execution</a:t>
              </a: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sequence of db</a:t>
              </a:r>
              <a:endParaRPr lang="en-US" altLang="zh-CN" sz="22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operations </a:t>
              </a:r>
              <a:r>
                <a:rPr lang="zh-CN" altLang="en-US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in</a:t>
              </a: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DBMS</a:t>
              </a:r>
              <a:endParaRPr lang="en-US" altLang="zh-CN" sz="22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5" name="Line 1060"/>
            <p:cNvSpPr/>
            <p:nvPr/>
          </p:nvSpPr>
          <p:spPr>
            <a:xfrm flipV="1">
              <a:off x="2920" y="757"/>
              <a:ext cx="121" cy="1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bevel/>
              <a:headEnd type="none" w="med" len="med"/>
              <a:tailEnd type="triangle" w="med" len="med"/>
            </a:ln>
          </p:spPr>
        </p:sp>
      </p:grpSp>
      <p:sp>
        <p:nvSpPr>
          <p:cNvPr id="6159" name="Text Box 1047"/>
          <p:cNvSpPr txBox="1"/>
          <p:nvPr/>
        </p:nvSpPr>
        <p:spPr>
          <a:xfrm>
            <a:off x="2534920" y="2631123"/>
            <a:ext cx="3302000" cy="4292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1,1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2,1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2.2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1.2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 c</a:t>
            </a:r>
            <a:r>
              <a:rPr lang="zh-CN" altLang="en-US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endParaRPr lang="en-US" altLang="zh-CN" sz="2200" baseline="-25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126227" y="897573"/>
            <a:ext cx="4996815" cy="2261870"/>
            <a:chOff x="4126692" y="1472029"/>
            <a:chExt cx="4995806" cy="2261453"/>
          </a:xfrm>
        </p:grpSpPr>
        <p:sp>
          <p:nvSpPr>
            <p:cNvPr id="6161" name="Text Box 1042"/>
            <p:cNvSpPr txBox="1"/>
            <p:nvPr/>
          </p:nvSpPr>
          <p:spPr>
            <a:xfrm>
              <a:off x="4126692" y="1472029"/>
              <a:ext cx="4995806" cy="1106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zh-CN" sz="2200" b="1" dirty="0">
                  <a:solidFill>
                    <a:srgbClr val="CC0000"/>
                  </a:solidFill>
                  <a:ea typeface="宋体" panose="02010600030101010101" pitchFamily="2" charset="-122"/>
                </a:rPr>
                <a:t>多个事务的数据库访问操作，在</a:t>
              </a:r>
              <a:r>
                <a:rPr lang="en-US" altLang="zh-CN" sz="2200" b="1" dirty="0">
                  <a:solidFill>
                    <a:srgbClr val="CC0000"/>
                  </a:solidFill>
                  <a:ea typeface="宋体" panose="02010600030101010101" pitchFamily="2" charset="-122"/>
                </a:rPr>
                <a:t>DBMS</a:t>
              </a:r>
              <a:r>
                <a:rPr lang="zh-CN" altLang="en-US" sz="2200" b="1" dirty="0">
                  <a:solidFill>
                    <a:srgbClr val="CC0000"/>
                  </a:solidFill>
                  <a:ea typeface="宋体" panose="02010600030101010101" pitchFamily="2" charset="-122"/>
                </a:rPr>
                <a:t>中的实际执行序列，就构成这些事务之间的一个调度 </a:t>
              </a:r>
              <a:r>
                <a:rPr lang="en-US" altLang="zh-CN" sz="2200" b="1" dirty="0">
                  <a:solidFill>
                    <a:srgbClr val="CC0000"/>
                  </a:solidFill>
                  <a:ea typeface="宋体" panose="02010600030101010101" pitchFamily="2" charset="-122"/>
                </a:rPr>
                <a:t>(Schedule </a:t>
              </a:r>
              <a:r>
                <a:rPr lang="zh-CN" altLang="en-US" sz="2200" b="1" dirty="0">
                  <a:solidFill>
                    <a:srgbClr val="CC0000"/>
                  </a:solidFill>
                  <a:ea typeface="宋体" panose="02010600030101010101" pitchFamily="2" charset="-122"/>
                </a:rPr>
                <a:t>或</a:t>
              </a:r>
              <a:r>
                <a:rPr lang="en-US" altLang="zh-CN" sz="2200" b="1" dirty="0">
                  <a:solidFill>
                    <a:srgbClr val="CC0000"/>
                  </a:solidFill>
                  <a:ea typeface="宋体" panose="02010600030101010101" pitchFamily="2" charset="-122"/>
                </a:rPr>
                <a:t> History)</a:t>
              </a:r>
              <a:endParaRPr lang="zh-CN" altLang="en-US" sz="2200" b="1" baseline="-25000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2" name="Line 1054"/>
            <p:cNvSpPr/>
            <p:nvPr/>
          </p:nvSpPr>
          <p:spPr>
            <a:xfrm flipH="1">
              <a:off x="8285102" y="2515777"/>
              <a:ext cx="210777" cy="12177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7330" y="5766435"/>
            <a:ext cx="87840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200" b="1" u="sng">
                <a:solidFill>
                  <a:srgbClr val="0000CC"/>
                </a:solidFill>
              </a:rPr>
              <a:t>如果最终产生的执行顺序如上图所示，就构成这两个事务之间的一个串行调度（先</a:t>
            </a:r>
            <a:r>
              <a:rPr lang="en-US" altLang="zh-CN" sz="2200" b="1" u="sng">
                <a:solidFill>
                  <a:srgbClr val="0000CC"/>
                </a:solidFill>
              </a:rPr>
              <a:t>T1</a:t>
            </a:r>
            <a:r>
              <a:rPr lang="zh-CN" altLang="en-US" sz="2200" b="1" u="sng">
                <a:solidFill>
                  <a:srgbClr val="0000CC"/>
                </a:solidFill>
              </a:rPr>
              <a:t>后</a:t>
            </a:r>
            <a:r>
              <a:rPr lang="en-US" altLang="zh-CN" sz="2200" b="1" u="sng">
                <a:solidFill>
                  <a:srgbClr val="0000CC"/>
                </a:solidFill>
              </a:rPr>
              <a:t>T2</a:t>
            </a:r>
            <a:r>
              <a:rPr lang="zh-CN" altLang="en-US" sz="2200" b="1" u="sng">
                <a:solidFill>
                  <a:srgbClr val="0000CC"/>
                </a:solidFill>
              </a:rPr>
              <a:t>）</a:t>
            </a:r>
            <a:r>
              <a:rPr lang="zh-CN" sz="2200" b="1" u="sng">
                <a:solidFill>
                  <a:srgbClr val="0000CC"/>
                </a:solidFill>
              </a:rPr>
              <a:t>。</a:t>
            </a:r>
            <a:endParaRPr lang="zh-CN" sz="2200" b="1" u="sng">
              <a:solidFill>
                <a:srgbClr val="0000CC"/>
              </a:solidFill>
            </a:endParaRPr>
          </a:p>
        </p:txBody>
      </p:sp>
      <p:sp>
        <p:nvSpPr>
          <p:cNvPr id="7170" name="灯片编号占位符 4"/>
          <p:cNvSpPr txBox="1">
            <a:spLocks noGrp="1"/>
          </p:cNvSpPr>
          <p:nvPr/>
        </p:nvSpPr>
        <p:spPr>
          <a:xfrm>
            <a:off x="7048500" y="6442710"/>
            <a:ext cx="1905000" cy="3181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171" name="Rectangle 1026"/>
          <p:cNvSpPr>
            <a:spLocks noGrp="1"/>
          </p:cNvSpPr>
          <p:nvPr>
            <p:ph type="title"/>
          </p:nvPr>
        </p:nvSpPr>
        <p:spPr>
          <a:xfrm>
            <a:off x="895985" y="161290"/>
            <a:ext cx="6934200" cy="609600"/>
          </a:xfrm>
        </p:spPr>
        <p:txBody>
          <a:bodyPr vert="horz" wrap="square" lIns="91440" tIns="45720" rIns="91440" bIns="45720" anchor="ctr"/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Serial Execution in DBMS</a:t>
            </a:r>
            <a:endParaRPr lang="zh-CN" altLang="en-US" sz="2800" b="1" baseline="-25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2" name="Oval 1031"/>
          <p:cNvSpPr/>
          <p:nvPr/>
        </p:nvSpPr>
        <p:spPr>
          <a:xfrm>
            <a:off x="13970" y="916940"/>
            <a:ext cx="715645" cy="86233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7173" name="Oval 1035"/>
          <p:cNvSpPr/>
          <p:nvPr/>
        </p:nvSpPr>
        <p:spPr>
          <a:xfrm>
            <a:off x="14605" y="3253740"/>
            <a:ext cx="702310" cy="87503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7174" name="Text Box 1044"/>
          <p:cNvSpPr txBox="1"/>
          <p:nvPr/>
        </p:nvSpPr>
        <p:spPr>
          <a:xfrm>
            <a:off x="753428" y="940753"/>
            <a:ext cx="1444625" cy="447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1,1</a:t>
            </a:r>
            <a:r>
              <a:rPr lang="en-US" altLang="zh-CN" sz="2000" dirty="0">
                <a:ea typeface="宋体" panose="02010600030101010101" pitchFamily="2" charset="-122"/>
              </a:rPr>
              <a:t>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1.2</a:t>
            </a:r>
            <a:r>
              <a:rPr lang="zh-CN" altLang="en-US" sz="2000" baseline="-25000" dirty="0"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ea typeface="宋体" panose="02010600030101010101" pitchFamily="2" charset="-122"/>
              </a:rPr>
              <a:t>c</a:t>
            </a:r>
            <a:r>
              <a:rPr lang="zh-CN" altLang="en-US" sz="2000" baseline="-25000" dirty="0"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ea typeface="宋体" panose="02010600030101010101" pitchFamily="2" charset="-122"/>
            </a:endParaRPr>
          </a:p>
        </p:txBody>
      </p:sp>
      <p:sp>
        <p:nvSpPr>
          <p:cNvPr id="7175" name="Line 1048"/>
          <p:cNvSpPr/>
          <p:nvPr/>
        </p:nvSpPr>
        <p:spPr>
          <a:xfrm>
            <a:off x="753428" y="1350328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176" name="Group 11"/>
          <p:cNvGrpSpPr/>
          <p:nvPr/>
        </p:nvGrpSpPr>
        <p:grpSpPr>
          <a:xfrm>
            <a:off x="748983" y="3710940"/>
            <a:ext cx="1447800" cy="447675"/>
            <a:chOff x="0" y="0"/>
            <a:chExt cx="2280" cy="704"/>
          </a:xfrm>
        </p:grpSpPr>
        <p:sp>
          <p:nvSpPr>
            <p:cNvPr id="7187" name="Text Box 1045"/>
            <p:cNvSpPr txBox="1"/>
            <p:nvPr/>
          </p:nvSpPr>
          <p:spPr>
            <a:xfrm>
              <a:off x="0" y="0"/>
              <a:ext cx="227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2,1</a:t>
              </a:r>
              <a:r>
                <a:rPr lang="en-US" altLang="zh-CN" sz="2000" dirty="0">
                  <a:ea typeface="宋体" panose="02010600030101010101" pitchFamily="2" charset="-122"/>
                </a:rPr>
                <a:t> 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2.2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  </a:t>
              </a:r>
              <a:r>
                <a:rPr lang="zh-CN" altLang="en-US" sz="2000" dirty="0">
                  <a:ea typeface="宋体" panose="02010600030101010101" pitchFamily="2" charset="-122"/>
                </a:rPr>
                <a:t>c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7188" name="Line 1049"/>
            <p:cNvSpPr/>
            <p:nvPr/>
          </p:nvSpPr>
          <p:spPr>
            <a:xfrm flipV="1">
              <a:off x="0" y="2"/>
              <a:ext cx="2280" cy="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177" name="Rectangle 1038"/>
          <p:cNvSpPr/>
          <p:nvPr/>
        </p:nvSpPr>
        <p:spPr>
          <a:xfrm>
            <a:off x="5547360" y="1960245"/>
            <a:ext cx="3520440" cy="1828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DBMS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178" name="Line 1050"/>
          <p:cNvSpPr/>
          <p:nvPr/>
        </p:nvSpPr>
        <p:spPr>
          <a:xfrm>
            <a:off x="2199640" y="1348740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9" name="Line 1051"/>
          <p:cNvSpPr/>
          <p:nvPr/>
        </p:nvSpPr>
        <p:spPr>
          <a:xfrm>
            <a:off x="2199640" y="2872740"/>
            <a:ext cx="3348355" cy="19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180" name="Text Box 1052"/>
          <p:cNvSpPr txBox="1"/>
          <p:nvPr/>
        </p:nvSpPr>
        <p:spPr>
          <a:xfrm>
            <a:off x="980440" y="4317365"/>
            <a:ext cx="28956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interleaved sequence of db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operations input to DBMS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181" name="Line 1060"/>
          <p:cNvSpPr/>
          <p:nvPr/>
        </p:nvSpPr>
        <p:spPr>
          <a:xfrm flipV="1">
            <a:off x="3383915" y="2872740"/>
            <a:ext cx="4572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triangle" w="med" len="med"/>
          </a:ln>
        </p:spPr>
      </p:sp>
      <p:grpSp>
        <p:nvGrpSpPr>
          <p:cNvPr id="17427" name="Group 19"/>
          <p:cNvGrpSpPr/>
          <p:nvPr/>
        </p:nvGrpSpPr>
        <p:grpSpPr>
          <a:xfrm>
            <a:off x="5462588" y="2925128"/>
            <a:ext cx="3490912" cy="2067127"/>
            <a:chOff x="0" y="0"/>
            <a:chExt cx="5497" cy="3254"/>
          </a:xfrm>
        </p:grpSpPr>
        <p:sp>
          <p:nvSpPr>
            <p:cNvPr id="7184" name="Text Box 1047"/>
            <p:cNvSpPr txBox="1"/>
            <p:nvPr/>
          </p:nvSpPr>
          <p:spPr>
            <a:xfrm>
              <a:off x="249" y="0"/>
              <a:ext cx="5248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1,1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1.2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c</a:t>
              </a:r>
              <a:r>
                <a:rPr lang="zh-CN" altLang="en-US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2,1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2.2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r>
                <a:rPr lang="zh-CN" altLang="en-US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2200" baseline="-250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5" name="Text Box 1052"/>
            <p:cNvSpPr txBox="1"/>
            <p:nvPr/>
          </p:nvSpPr>
          <p:spPr>
            <a:xfrm>
              <a:off x="0" y="2054"/>
              <a:ext cx="5327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Serial Execution </a:t>
              </a:r>
              <a:r>
                <a:rPr lang="zh-CN" altLang="en-US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in</a:t>
              </a: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DBMS</a:t>
              </a:r>
              <a:endParaRPr lang="en-US" altLang="zh-CN" sz="22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200" baseline="-250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&amp; T</a:t>
              </a:r>
              <a:r>
                <a:rPr lang="en-US" altLang="zh-CN" sz="2200" baseline="-250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2</a:t>
              </a:r>
              <a:endParaRPr lang="en-US" altLang="zh-CN" sz="2200" baseline="-250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6" name="Line 1060"/>
            <p:cNvSpPr/>
            <p:nvPr/>
          </p:nvSpPr>
          <p:spPr>
            <a:xfrm flipV="1">
              <a:off x="2920" y="758"/>
              <a:ext cx="121" cy="1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7183" name="Text Box 1047"/>
          <p:cNvSpPr txBox="1"/>
          <p:nvPr/>
        </p:nvSpPr>
        <p:spPr>
          <a:xfrm>
            <a:off x="2245043" y="2344103"/>
            <a:ext cx="3302000" cy="4292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1,1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2,1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2.2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1.2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 c</a:t>
            </a:r>
            <a:r>
              <a:rPr lang="zh-CN" altLang="en-US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endParaRPr lang="en-US" altLang="zh-CN" sz="2200" baseline="-25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/>
        </p:nvSpPr>
        <p:spPr>
          <a:xfrm>
            <a:off x="7162800" y="6528435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8195" name="Rectangle 1026"/>
          <p:cNvSpPr>
            <a:spLocks noGrp="1"/>
          </p:cNvSpPr>
          <p:nvPr>
            <p:ph type="title"/>
          </p:nvPr>
        </p:nvSpPr>
        <p:spPr>
          <a:xfrm>
            <a:off x="824230" y="161290"/>
            <a:ext cx="6934200" cy="609600"/>
          </a:xfrm>
        </p:spPr>
        <p:txBody>
          <a:bodyPr vert="horz" wrap="square" lIns="91440" tIns="45720" rIns="91440" bIns="45720" anchor="ctr"/>
          <a:p>
            <a:pPr lvl="0"/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Concurrent Execution in DBMS</a:t>
            </a:r>
            <a:endParaRPr lang="zh-CN" altLang="en-US" sz="2800" b="1" baseline="-25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172" name="Oval 1031"/>
          <p:cNvSpPr/>
          <p:nvPr/>
        </p:nvSpPr>
        <p:spPr>
          <a:xfrm>
            <a:off x="13970" y="845185"/>
            <a:ext cx="715645" cy="86233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7173" name="Oval 1035"/>
          <p:cNvSpPr/>
          <p:nvPr/>
        </p:nvSpPr>
        <p:spPr>
          <a:xfrm>
            <a:off x="14605" y="3181985"/>
            <a:ext cx="702310" cy="87503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7174" name="Text Box 1044"/>
          <p:cNvSpPr txBox="1"/>
          <p:nvPr/>
        </p:nvSpPr>
        <p:spPr>
          <a:xfrm>
            <a:off x="753428" y="868998"/>
            <a:ext cx="1444625" cy="447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1,1</a:t>
            </a:r>
            <a:r>
              <a:rPr lang="en-US" altLang="zh-CN" sz="2000" dirty="0">
                <a:ea typeface="宋体" panose="02010600030101010101" pitchFamily="2" charset="-122"/>
              </a:rPr>
              <a:t>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1.2</a:t>
            </a:r>
            <a:r>
              <a:rPr lang="zh-CN" altLang="en-US" sz="2000" baseline="-25000" dirty="0"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ea typeface="宋体" panose="02010600030101010101" pitchFamily="2" charset="-122"/>
              </a:rPr>
              <a:t>c</a:t>
            </a:r>
            <a:r>
              <a:rPr lang="zh-CN" altLang="en-US" sz="2000" baseline="-25000" dirty="0">
                <a:ea typeface="宋体" panose="02010600030101010101" pitchFamily="2" charset="-122"/>
              </a:rPr>
              <a:t>1</a:t>
            </a:r>
            <a:endParaRPr lang="en-US" altLang="zh-CN" sz="2000" baseline="-25000" dirty="0">
              <a:ea typeface="宋体" panose="02010600030101010101" pitchFamily="2" charset="-122"/>
            </a:endParaRPr>
          </a:p>
        </p:txBody>
      </p:sp>
      <p:sp>
        <p:nvSpPr>
          <p:cNvPr id="7175" name="Line 1048"/>
          <p:cNvSpPr/>
          <p:nvPr/>
        </p:nvSpPr>
        <p:spPr>
          <a:xfrm>
            <a:off x="753428" y="1278573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176" name="Group 11"/>
          <p:cNvGrpSpPr/>
          <p:nvPr/>
        </p:nvGrpSpPr>
        <p:grpSpPr>
          <a:xfrm>
            <a:off x="748983" y="3639185"/>
            <a:ext cx="1447800" cy="447675"/>
            <a:chOff x="0" y="0"/>
            <a:chExt cx="2280" cy="704"/>
          </a:xfrm>
        </p:grpSpPr>
        <p:sp>
          <p:nvSpPr>
            <p:cNvPr id="7187" name="Text Box 1045"/>
            <p:cNvSpPr txBox="1"/>
            <p:nvPr/>
          </p:nvSpPr>
          <p:spPr>
            <a:xfrm>
              <a:off x="0" y="0"/>
              <a:ext cx="227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2,1</a:t>
              </a:r>
              <a:r>
                <a:rPr lang="en-US" altLang="zh-CN" sz="2000" dirty="0">
                  <a:ea typeface="宋体" panose="02010600030101010101" pitchFamily="2" charset="-122"/>
                </a:rPr>
                <a:t> op</a:t>
              </a:r>
              <a:r>
                <a:rPr lang="en-US" altLang="zh-CN" sz="2000" baseline="-25000" dirty="0">
                  <a:ea typeface="宋体" panose="02010600030101010101" pitchFamily="2" charset="-122"/>
                </a:rPr>
                <a:t>2.2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  </a:t>
              </a:r>
              <a:r>
                <a:rPr lang="zh-CN" altLang="en-US" sz="2000" dirty="0">
                  <a:ea typeface="宋体" panose="02010600030101010101" pitchFamily="2" charset="-122"/>
                </a:rPr>
                <a:t>c</a:t>
              </a:r>
              <a:r>
                <a:rPr lang="zh-CN" altLang="en-US" sz="2000" baseline="-25000" dirty="0">
                  <a:ea typeface="宋体" panose="02010600030101010101" pitchFamily="2" charset="-122"/>
                </a:rPr>
                <a:t>2</a:t>
              </a:r>
              <a:endParaRPr lang="en-US" altLang="zh-CN" sz="2000" baseline="-25000" dirty="0">
                <a:ea typeface="宋体" panose="02010600030101010101" pitchFamily="2" charset="-122"/>
              </a:endParaRPr>
            </a:p>
          </p:txBody>
        </p:sp>
        <p:sp>
          <p:nvSpPr>
            <p:cNvPr id="7188" name="Line 1049"/>
            <p:cNvSpPr/>
            <p:nvPr/>
          </p:nvSpPr>
          <p:spPr>
            <a:xfrm flipV="1">
              <a:off x="0" y="2"/>
              <a:ext cx="2280" cy="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177" name="Rectangle 1038"/>
          <p:cNvSpPr/>
          <p:nvPr/>
        </p:nvSpPr>
        <p:spPr>
          <a:xfrm>
            <a:off x="5547360" y="1888490"/>
            <a:ext cx="3520440" cy="1828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DBMS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178" name="Line 1050"/>
          <p:cNvSpPr/>
          <p:nvPr/>
        </p:nvSpPr>
        <p:spPr>
          <a:xfrm>
            <a:off x="2199640" y="1276985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9" name="Line 1051"/>
          <p:cNvSpPr/>
          <p:nvPr/>
        </p:nvSpPr>
        <p:spPr>
          <a:xfrm>
            <a:off x="2199640" y="2800985"/>
            <a:ext cx="3348355" cy="19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7180" name="Text Box 1052"/>
          <p:cNvSpPr txBox="1"/>
          <p:nvPr/>
        </p:nvSpPr>
        <p:spPr>
          <a:xfrm>
            <a:off x="980440" y="4245610"/>
            <a:ext cx="28956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interleaved sequence of db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ea typeface="宋体" panose="02010600030101010101" pitchFamily="2" charset="-122"/>
              </a:rPr>
              <a:t>operations input to DBMS</a:t>
            </a:r>
            <a:endParaRPr lang="en-US" altLang="zh-CN" sz="2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7181" name="Line 1060"/>
          <p:cNvSpPr/>
          <p:nvPr/>
        </p:nvSpPr>
        <p:spPr>
          <a:xfrm flipV="1">
            <a:off x="3383915" y="2800985"/>
            <a:ext cx="4572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triangle" w="med" len="med"/>
          </a:ln>
        </p:spPr>
      </p:sp>
      <p:sp>
        <p:nvSpPr>
          <p:cNvPr id="7183" name="Text Box 1047"/>
          <p:cNvSpPr txBox="1"/>
          <p:nvPr/>
        </p:nvSpPr>
        <p:spPr>
          <a:xfrm>
            <a:off x="2245043" y="2272348"/>
            <a:ext cx="3302000" cy="4292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1,1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2,1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2.2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1.2</a:t>
            </a:r>
            <a:r>
              <a:rPr lang="zh-CN" altLang="en-US" sz="2200" dirty="0">
                <a:solidFill>
                  <a:srgbClr val="0000CC"/>
                </a:solidFill>
                <a:ea typeface="宋体" panose="02010600030101010101" pitchFamily="2" charset="-122"/>
              </a:rPr>
              <a:t> c</a:t>
            </a:r>
            <a:r>
              <a:rPr lang="zh-CN" altLang="en-US" sz="22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endParaRPr lang="en-US" altLang="zh-CN" sz="2200" baseline="-250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330" y="5335905"/>
            <a:ext cx="878400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200" b="1" u="sng">
                <a:solidFill>
                  <a:srgbClr val="0000CC"/>
                </a:solidFill>
              </a:rPr>
              <a:t>如上图所示，最终产生的是这两个事务之间的一个并发调度。</a:t>
            </a:r>
            <a:endParaRPr lang="zh-CN" sz="2200" b="1" u="sng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u="sng">
                <a:solidFill>
                  <a:srgbClr val="0000CC"/>
                </a:solidFill>
              </a:rPr>
              <a:t>DMBS</a:t>
            </a:r>
            <a:r>
              <a:rPr lang="zh-CN" altLang="en-US" sz="2200" b="1" u="sng">
                <a:solidFill>
                  <a:srgbClr val="0000CC"/>
                </a:solidFill>
              </a:rPr>
              <a:t>并发控制的目标，是实现并发事务的可串行化调度！</a:t>
            </a:r>
            <a:endParaRPr lang="zh-CN" altLang="en-US" sz="2200" b="1" u="sng">
              <a:solidFill>
                <a:srgbClr val="0000CC"/>
              </a:solidFill>
            </a:endParaRPr>
          </a:p>
        </p:txBody>
      </p:sp>
      <p:grpSp>
        <p:nvGrpSpPr>
          <p:cNvPr id="18451" name="Group 19"/>
          <p:cNvGrpSpPr/>
          <p:nvPr/>
        </p:nvGrpSpPr>
        <p:grpSpPr>
          <a:xfrm>
            <a:off x="5247323" y="2996883"/>
            <a:ext cx="3749351" cy="1921998"/>
            <a:chOff x="0" y="0"/>
            <a:chExt cx="5905" cy="3028"/>
          </a:xfrm>
        </p:grpSpPr>
        <p:sp>
          <p:nvSpPr>
            <p:cNvPr id="8208" name="Text Box 1047"/>
            <p:cNvSpPr txBox="1"/>
            <p:nvPr/>
          </p:nvSpPr>
          <p:spPr>
            <a:xfrm>
              <a:off x="701" y="0"/>
              <a:ext cx="5204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1,1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2,1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1.2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c</a:t>
              </a:r>
              <a:r>
                <a:rPr lang="zh-CN" altLang="en-US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2.2</a:t>
              </a:r>
              <a:r>
                <a:rPr lang="en-US" altLang="zh-CN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200" dirty="0">
                  <a:solidFill>
                    <a:srgbClr val="FF0000"/>
                  </a:solidFill>
                  <a:ea typeface="宋体" panose="02010600030101010101" pitchFamily="2" charset="-122"/>
                </a:rPr>
                <a:t>c</a:t>
              </a:r>
              <a:r>
                <a:rPr lang="zh-CN" altLang="en-US" sz="2200" baseline="-25000" dirty="0">
                  <a:solidFill>
                    <a:srgbClr val="FF0000"/>
                  </a:solidFill>
                  <a:ea typeface="宋体" panose="02010600030101010101" pitchFamily="2" charset="-122"/>
                </a:rPr>
                <a:t>2</a:t>
              </a:r>
              <a:endParaRPr lang="zh-CN" altLang="en-US" sz="2200" baseline="-2500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Text Box 1052"/>
            <p:cNvSpPr txBox="1"/>
            <p:nvPr/>
          </p:nvSpPr>
          <p:spPr>
            <a:xfrm>
              <a:off x="0" y="1828"/>
              <a:ext cx="5904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concurrent</a:t>
              </a: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sequence of db</a:t>
              </a:r>
              <a:endParaRPr lang="en-US" altLang="zh-CN" sz="22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operations </a:t>
              </a:r>
              <a:r>
                <a:rPr lang="zh-CN" altLang="en-US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in</a:t>
              </a:r>
              <a:r>
                <a:rPr lang="en-US" altLang="zh-CN" sz="22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DBMS</a:t>
              </a:r>
              <a:endParaRPr lang="en-US" altLang="zh-CN" sz="22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Line 1060"/>
            <p:cNvSpPr/>
            <p:nvPr/>
          </p:nvSpPr>
          <p:spPr>
            <a:xfrm flipV="1">
              <a:off x="2920" y="757"/>
              <a:ext cx="121" cy="1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bevel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>
          <a:xfrm>
            <a:off x="457200" y="130175"/>
            <a:ext cx="8229600" cy="636588"/>
          </a:xfrm>
        </p:spPr>
        <p:txBody>
          <a:bodyPr wrap="square" anchor="t"/>
          <a:p>
            <a:pPr lvl="0" eaLnBrk="1" hangingPunct="1"/>
            <a:r>
              <a:rPr lang="zh-CN" altLang="en-US" sz="3000" dirty="0">
                <a:ea typeface="宋体" panose="02010600030101010101" pitchFamily="2" charset="-122"/>
              </a:rPr>
              <a:t>S</a:t>
            </a:r>
            <a:r>
              <a:rPr lang="en-US" altLang="x-none" sz="3000" dirty="0">
                <a:ea typeface="宋体" panose="02010600030101010101" pitchFamily="2" charset="-122"/>
              </a:rPr>
              <a:t>chedule</a:t>
            </a:r>
            <a:r>
              <a:rPr lang="zh-CN" altLang="en-US" sz="3000" dirty="0">
                <a:ea typeface="宋体" panose="02010600030101010101" pitchFamily="2" charset="-122"/>
              </a:rPr>
              <a:t>r</a:t>
            </a:r>
            <a:r>
              <a:rPr lang="en-US" altLang="x-none" sz="3000" dirty="0">
                <a:ea typeface="宋体" panose="02010600030101010101" pitchFamily="2" charset="-122"/>
              </a:rPr>
              <a:t>（</a:t>
            </a:r>
            <a:r>
              <a:rPr lang="zh-CN" altLang="en-US" sz="3000" dirty="0">
                <a:ea typeface="宋体" panose="02010600030101010101" pitchFamily="2" charset="-122"/>
              </a:rPr>
              <a:t>调度器）</a:t>
            </a:r>
            <a:endParaRPr lang="zh-CN" altLang="en-US" sz="3000" dirty="0">
              <a:ea typeface="宋体" panose="02010600030101010101" pitchFamily="2" charset="-122"/>
            </a:endParaRPr>
          </a:p>
        </p:txBody>
      </p:sp>
      <p:sp>
        <p:nvSpPr>
          <p:cNvPr id="20485" name="文本框 19461"/>
          <p:cNvSpPr txBox="1"/>
          <p:nvPr/>
        </p:nvSpPr>
        <p:spPr>
          <a:xfrm>
            <a:off x="3276600" y="2425700"/>
            <a:ext cx="2322513" cy="1239838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360045" rIns="90170" bIns="360045" anchor="t">
            <a:spAutoFit/>
          </a:bodyPr>
          <a:p>
            <a:pPr lvl="0" algn="ctr"/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Scheduler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463" name="任意多边形 19462"/>
          <p:cNvSpPr/>
          <p:nvPr/>
        </p:nvSpPr>
        <p:spPr>
          <a:xfrm>
            <a:off x="325438" y="2570163"/>
            <a:ext cx="2882900" cy="86677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17652" y="0"/>
              </a:cxn>
              <a:cxn ang="180">
                <a:pos x="0" y="10800"/>
              </a:cxn>
              <a:cxn ang="90">
                <a:pos x="17652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7652" y="0"/>
                </a:moveTo>
                <a:lnTo>
                  <a:pt x="17652" y="4196"/>
                </a:lnTo>
                <a:lnTo>
                  <a:pt x="3375" y="4196"/>
                </a:lnTo>
                <a:lnTo>
                  <a:pt x="3375" y="17404"/>
                </a:lnTo>
                <a:lnTo>
                  <a:pt x="17652" y="17404"/>
                </a:lnTo>
                <a:lnTo>
                  <a:pt x="1765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196"/>
                </a:moveTo>
                <a:lnTo>
                  <a:pt x="1350" y="17404"/>
                </a:lnTo>
                <a:lnTo>
                  <a:pt x="2700" y="17404"/>
                </a:lnTo>
                <a:lnTo>
                  <a:pt x="2700" y="4196"/>
                </a:lnTo>
                <a:close/>
              </a:path>
              <a:path w="21600" h="21600">
                <a:moveTo>
                  <a:pt x="0" y="4196"/>
                </a:moveTo>
                <a:lnTo>
                  <a:pt x="0" y="17404"/>
                </a:lnTo>
                <a:lnTo>
                  <a:pt x="675" y="17404"/>
                </a:lnTo>
                <a:lnTo>
                  <a:pt x="675" y="4196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文本框 19463"/>
          <p:cNvSpPr txBox="1"/>
          <p:nvPr/>
        </p:nvSpPr>
        <p:spPr>
          <a:xfrm>
            <a:off x="733425" y="2093913"/>
            <a:ext cx="196691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come in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465" name="任意多边形 19464"/>
          <p:cNvSpPr/>
          <p:nvPr/>
        </p:nvSpPr>
        <p:spPr>
          <a:xfrm>
            <a:off x="5762625" y="2554288"/>
            <a:ext cx="2882900" cy="86518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17652" y="0"/>
              </a:cxn>
              <a:cxn ang="180">
                <a:pos x="0" y="10800"/>
              </a:cxn>
              <a:cxn ang="90">
                <a:pos x="17652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7652" y="0"/>
                </a:moveTo>
                <a:lnTo>
                  <a:pt x="17652" y="4196"/>
                </a:lnTo>
                <a:lnTo>
                  <a:pt x="3375" y="4196"/>
                </a:lnTo>
                <a:lnTo>
                  <a:pt x="3375" y="17404"/>
                </a:lnTo>
                <a:lnTo>
                  <a:pt x="17652" y="17404"/>
                </a:lnTo>
                <a:lnTo>
                  <a:pt x="1765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196"/>
                </a:moveTo>
                <a:lnTo>
                  <a:pt x="1350" y="17404"/>
                </a:lnTo>
                <a:lnTo>
                  <a:pt x="2700" y="17404"/>
                </a:lnTo>
                <a:lnTo>
                  <a:pt x="2700" y="4196"/>
                </a:lnTo>
                <a:close/>
              </a:path>
              <a:path w="21600" h="21600">
                <a:moveTo>
                  <a:pt x="0" y="4196"/>
                </a:moveTo>
                <a:lnTo>
                  <a:pt x="0" y="17404"/>
                </a:lnTo>
                <a:lnTo>
                  <a:pt x="675" y="17404"/>
                </a:lnTo>
                <a:lnTo>
                  <a:pt x="675" y="4196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6" name="文本框 19465"/>
          <p:cNvSpPr txBox="1"/>
          <p:nvPr/>
        </p:nvSpPr>
        <p:spPr>
          <a:xfrm>
            <a:off x="6170613" y="2076450"/>
            <a:ext cx="1966912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history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7" name="线形标注 1(带强调线) 19466"/>
          <p:cNvSpPr/>
          <p:nvPr/>
        </p:nvSpPr>
        <p:spPr>
          <a:xfrm>
            <a:off x="1908175" y="4222750"/>
            <a:ext cx="6624638" cy="2014538"/>
          </a:xfrm>
          <a:prstGeom prst="accentCallout1">
            <a:avLst>
              <a:gd name="adj1" fmla="val 5676"/>
              <a:gd name="adj2" fmla="val -1148"/>
              <a:gd name="adj3" fmla="val -44074"/>
              <a:gd name="adj4" fmla="val -9088"/>
            </a:avLst>
          </a:prstGeom>
          <a:solidFill>
            <a:schemeClr val="bg1"/>
          </a:solidFill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arrow" w="lg" len="lg"/>
          </a:ln>
        </p:spPr>
        <p:txBody>
          <a:bodyPr lIns="90170" tIns="46990" rIns="90170" bIns="46990" anchor="t"/>
          <a:p>
            <a:pPr marL="403225" lvl="0" indent="-403225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隶属于同一个事务的访问操作，其到达顺序是固定的；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03225" lvl="0" indent="-403225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来自于不同事务的访问操作，它们到达的先后次序是不确定的。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线形标注 2 19467"/>
          <p:cNvSpPr/>
          <p:nvPr/>
        </p:nvSpPr>
        <p:spPr>
          <a:xfrm>
            <a:off x="866775" y="982663"/>
            <a:ext cx="5422900" cy="731519"/>
          </a:xfrm>
          <a:prstGeom prst="borderCallout2">
            <a:avLst>
              <a:gd name="adj1" fmla="val 8333"/>
              <a:gd name="adj2" fmla="val 101537"/>
              <a:gd name="adj3" fmla="val 8333"/>
              <a:gd name="adj4" fmla="val 109731"/>
              <a:gd name="adj5" fmla="val 122593"/>
              <a:gd name="adj6" fmla="val 117931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arrow" w="lg" len="lg"/>
          </a:ln>
        </p:spPr>
        <p:txBody>
          <a:bodyPr wrap="square" lIns="0" tIns="0" rIns="0" bIns="0" anchor="t">
            <a:spAutoFit/>
          </a:bodyPr>
          <a:p>
            <a:pPr lvl="0" algn="l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若干个事务的访问操作，混杂在一起形成的一个执行序列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indefinite" fill="hold" display="0" masterRel="nextClick" afterEffect="1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ldLvl="0" animBg="1"/>
      <p:bldP spid="19464" grpId="0" bldLvl="0"/>
      <p:bldP spid="19467" grpId="0" bldLvl="0" animBg="1"/>
      <p:bldP spid="19465" grpId="0" bldLvl="0" animBg="1"/>
      <p:bldP spid="19466" grpId="0" bldLvl="0"/>
      <p:bldP spid="1946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3"/>
          <p:cNvSpPr txBox="1">
            <a:spLocks noGrp="1"/>
          </p:cNvSpPr>
          <p:nvPr/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fld id="{BB962C8B-B14F-4D97-AF65-F5344CB8AC3E}" type="datetime1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页脚占位符 4"/>
          <p:cNvSpPr txBox="1">
            <a:spLocks noGrp="1"/>
          </p:cNvSpPr>
          <p:nvPr/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ctr"/>
            <a:r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Update Transaction</a:t>
            </a:r>
            <a:endParaRPr lang="en-US" altLang="x-none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文本框 20485"/>
          <p:cNvSpPr txBox="1"/>
          <p:nvPr/>
        </p:nvSpPr>
        <p:spPr>
          <a:xfrm>
            <a:off x="3276600" y="1277938"/>
            <a:ext cx="2322513" cy="1239837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360045" rIns="90170" bIns="360045" anchor="t">
            <a:spAutoFit/>
          </a:bodyPr>
          <a:p>
            <a:pPr lvl="0" algn="ctr"/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Scheduler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510" name="任意多边形 20486"/>
          <p:cNvSpPr/>
          <p:nvPr/>
        </p:nvSpPr>
        <p:spPr>
          <a:xfrm>
            <a:off x="325438" y="1422400"/>
            <a:ext cx="2882900" cy="866775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17652" y="0"/>
              </a:cxn>
              <a:cxn ang="180">
                <a:pos x="0" y="10800"/>
              </a:cxn>
              <a:cxn ang="90">
                <a:pos x="17652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7652" y="0"/>
                </a:moveTo>
                <a:lnTo>
                  <a:pt x="17652" y="4196"/>
                </a:lnTo>
                <a:lnTo>
                  <a:pt x="3375" y="4196"/>
                </a:lnTo>
                <a:lnTo>
                  <a:pt x="3375" y="17404"/>
                </a:lnTo>
                <a:lnTo>
                  <a:pt x="17652" y="17404"/>
                </a:lnTo>
                <a:lnTo>
                  <a:pt x="1765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196"/>
                </a:moveTo>
                <a:lnTo>
                  <a:pt x="1350" y="17404"/>
                </a:lnTo>
                <a:lnTo>
                  <a:pt x="2700" y="17404"/>
                </a:lnTo>
                <a:lnTo>
                  <a:pt x="2700" y="4196"/>
                </a:lnTo>
                <a:close/>
              </a:path>
              <a:path w="21600" h="21600">
                <a:moveTo>
                  <a:pt x="0" y="4196"/>
                </a:moveTo>
                <a:lnTo>
                  <a:pt x="0" y="17404"/>
                </a:lnTo>
                <a:lnTo>
                  <a:pt x="675" y="17404"/>
                </a:lnTo>
                <a:lnTo>
                  <a:pt x="675" y="4196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文本框 20487"/>
          <p:cNvSpPr txBox="1"/>
          <p:nvPr/>
        </p:nvSpPr>
        <p:spPr>
          <a:xfrm>
            <a:off x="733425" y="946150"/>
            <a:ext cx="1966913" cy="577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algn="ctr"/>
            <a:r>
              <a:rPr lang="zh-CN" altLang="en-US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come in</a:t>
            </a:r>
            <a:endParaRPr lang="zh-CN" altLang="en-US" sz="3200" b="1" dirty="0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512" name="任意多边形 20488"/>
          <p:cNvSpPr/>
          <p:nvPr/>
        </p:nvSpPr>
        <p:spPr>
          <a:xfrm>
            <a:off x="5762625" y="1406525"/>
            <a:ext cx="2882900" cy="865188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17652" y="0"/>
              </a:cxn>
              <a:cxn ang="180">
                <a:pos x="0" y="10800"/>
              </a:cxn>
              <a:cxn ang="90">
                <a:pos x="17652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7652" y="0"/>
                </a:moveTo>
                <a:lnTo>
                  <a:pt x="17652" y="4196"/>
                </a:lnTo>
                <a:lnTo>
                  <a:pt x="3375" y="4196"/>
                </a:lnTo>
                <a:lnTo>
                  <a:pt x="3375" y="17404"/>
                </a:lnTo>
                <a:lnTo>
                  <a:pt x="17652" y="17404"/>
                </a:lnTo>
                <a:lnTo>
                  <a:pt x="1765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196"/>
                </a:moveTo>
                <a:lnTo>
                  <a:pt x="1350" y="17404"/>
                </a:lnTo>
                <a:lnTo>
                  <a:pt x="2700" y="17404"/>
                </a:lnTo>
                <a:lnTo>
                  <a:pt x="2700" y="4196"/>
                </a:lnTo>
                <a:close/>
              </a:path>
              <a:path w="21600" h="21600">
                <a:moveTo>
                  <a:pt x="0" y="4196"/>
                </a:moveTo>
                <a:lnTo>
                  <a:pt x="0" y="17404"/>
                </a:lnTo>
                <a:lnTo>
                  <a:pt x="675" y="17404"/>
                </a:lnTo>
                <a:lnTo>
                  <a:pt x="675" y="4196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p>
            <a:pPr lvl="0" algn="ctr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operations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文本框 20489"/>
          <p:cNvSpPr txBox="1"/>
          <p:nvPr/>
        </p:nvSpPr>
        <p:spPr>
          <a:xfrm>
            <a:off x="6170613" y="928688"/>
            <a:ext cx="1966912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algn="ctr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history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3"/>
          <p:cNvSpPr>
            <a:spLocks noGrp="1"/>
          </p:cNvSpPr>
          <p:nvPr/>
        </p:nvSpPr>
        <p:spPr>
          <a:xfrm>
            <a:off x="457200" y="2928938"/>
            <a:ext cx="8229600" cy="3884613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vert="horz" wrap="square" lIns="90170" tIns="46990" rIns="90170" bIns="46990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fontAlgn="base" hangingPunct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8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S</a:t>
            </a:r>
            <a:r>
              <a:rPr lang="en-US" altLang="x-none" sz="28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chedule</a:t>
            </a:r>
            <a:r>
              <a:rPr lang="zh-CN" altLang="en-US" sz="28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r</a:t>
            </a:r>
            <a:r>
              <a:rPr lang="en-US" altLang="x-none" sz="28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（</a:t>
            </a:r>
            <a:r>
              <a:rPr lang="zh-CN" altLang="en-US" sz="28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调度器）</a:t>
            </a:r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lvl="1" eaLnBrk="1" fontAlgn="base" hangingPunct="1">
              <a:lnSpc>
                <a:spcPct val="100000"/>
              </a:lnSpc>
              <a:spcBef>
                <a:spcPct val="10000"/>
              </a:spcBef>
            </a:pPr>
            <a:r>
              <a:rPr lang="en-US" altLang="x-none" sz="2800" strike="noStrike" noProof="1" dirty="0">
                <a:latin typeface="+mn-lt"/>
                <a:ea typeface="宋体" panose="02010600030101010101" pitchFamily="2" charset="-122"/>
                <a:cs typeface="+mn-cs"/>
              </a:rPr>
              <a:t>Scheduler assures that the sequence of operations in history is </a:t>
            </a:r>
            <a:r>
              <a:rPr lang="en-US" altLang="x-none" sz="2800" u="sng" strike="noStrike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equivalent in effect</a:t>
            </a:r>
            <a:r>
              <a:rPr lang="en-US" altLang="x-none" sz="2800" strike="noStrike" noProof="1" dirty="0">
                <a:latin typeface="+mn-lt"/>
                <a:ea typeface="宋体" panose="02010600030101010101" pitchFamily="2" charset="-122"/>
                <a:cs typeface="+mn-cs"/>
              </a:rPr>
              <a:t> to some serial schedule.</a:t>
            </a:r>
            <a:endParaRPr lang="en-US" altLang="x-none" sz="2800" strike="noStrike" noProof="1" dirty="0">
              <a:ea typeface="宋体" panose="02010600030101010101" pitchFamily="2" charset="-122"/>
            </a:endParaRPr>
          </a:p>
          <a:p>
            <a:pPr lvl="1" eaLnBrk="1" fontAlgn="base" hangingPunct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800" strike="noStrike" noProof="1" dirty="0">
                <a:latin typeface="+mn-lt"/>
                <a:ea typeface="宋体" panose="02010600030101010101" pitchFamily="2" charset="-122"/>
                <a:cs typeface="+mn-cs"/>
              </a:rPr>
              <a:t>maybe</a:t>
            </a:r>
            <a:endParaRPr lang="zh-CN" altLang="en-US" sz="2800" strike="noStrike" noProof="1" dirty="0">
              <a:ea typeface="宋体" panose="02010600030101010101" pitchFamily="2" charset="-122"/>
            </a:endParaRPr>
          </a:p>
          <a:p>
            <a:pPr lvl="2" eaLnBrk="1" fontAlgn="base" hangingPunct="1">
              <a:lnSpc>
                <a:spcPct val="100000"/>
              </a:lnSpc>
              <a:spcBef>
                <a:spcPct val="10000"/>
              </a:spcBef>
            </a:pPr>
            <a:r>
              <a:rPr lang="en-US" altLang="x-none" sz="2800" strike="noStrike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delaying </a:t>
            </a:r>
            <a:r>
              <a:rPr lang="en-US" altLang="x-none" sz="2800" strike="noStrike" noProof="1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  <a:cs typeface="+mn-cs"/>
              </a:rPr>
              <a:t>some operations</a:t>
            </a:r>
            <a:endParaRPr lang="en-US" altLang="x-none" sz="2800" strike="noStrike" noProof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 eaLnBrk="1" fontAlgn="base" hangingPunct="1">
              <a:lnSpc>
                <a:spcPct val="100000"/>
              </a:lnSpc>
              <a:spcBef>
                <a:spcPct val="10000"/>
              </a:spcBef>
            </a:pPr>
            <a:r>
              <a:rPr lang="en-US" altLang="x-none" sz="2800" strike="noStrike" noProof="1" dirty="0">
                <a:solidFill>
                  <a:schemeClr val="accent2"/>
                </a:solidFill>
                <a:latin typeface="+mn-lt"/>
                <a:ea typeface="宋体" panose="02010600030101010101" pitchFamily="2" charset="-122"/>
                <a:cs typeface="+mn-cs"/>
              </a:rPr>
              <a:t>some transactions be </a:t>
            </a:r>
            <a:r>
              <a:rPr lang="en-US" altLang="x-none" sz="2800" strike="noStrike" noProof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aborted</a:t>
            </a:r>
            <a:endParaRPr lang="en-US" altLang="x-none" sz="2800" strike="noStrike" noProof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charRg st="12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charRg st="125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charRg st="13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91">
                                            <p:txEl>
                                              <p:charRg st="131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char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1">
                                            <p:txEl>
                                              <p:charRg st="156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zh-CN" altLang="en-US" dirty="0">
                <a:ea typeface="宋体" panose="02010600030101010101" pitchFamily="2" charset="-122"/>
              </a:rPr>
              <a:t>next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 vert="horz" wrap="square" lIns="91440" tIns="45720" rIns="91440" bIns="45720" anchor="t"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Correct  Schedules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Commutativity of Read and Write Operations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Equivalence of Schedules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Serializable (可串行化) Schedules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Schedule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xfrm>
            <a:off x="685800" y="1524000"/>
            <a:ext cx="7772400" cy="48006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Representation 1: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Representation 2: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1447800" y="1981200"/>
            <a:ext cx="3921125" cy="1292225"/>
          </a:xfrm>
          <a:prstGeom prst="rect">
            <a:avLst/>
          </a:prstGeom>
          <a:noFill/>
          <a:ln w="9525">
            <a:noFill/>
          </a:ln>
        </p:spPr>
        <p:txBody>
          <a:bodyPr wrap="none" t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   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         p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i="1" baseline="-25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524000" y="4765675"/>
            <a:ext cx="4800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1,1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1,3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2,2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1,4</a:t>
            </a:r>
            <a:endParaRPr lang="en-US" altLang="zh-CN" sz="28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2632075" y="3276600"/>
            <a:ext cx="110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4" name="Text Box 8"/>
          <p:cNvSpPr txBox="1"/>
          <p:nvPr/>
        </p:nvSpPr>
        <p:spPr>
          <a:xfrm>
            <a:off x="2574925" y="5334000"/>
            <a:ext cx="110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25" name="椭圆形标注 1"/>
          <p:cNvSpPr/>
          <p:nvPr/>
        </p:nvSpPr>
        <p:spPr>
          <a:xfrm>
            <a:off x="5715000" y="3581400"/>
            <a:ext cx="2667000" cy="1295400"/>
          </a:xfrm>
          <a:prstGeom prst="wedgeEllipseCallout">
            <a:avLst>
              <a:gd name="adj1" fmla="val -56847"/>
              <a:gd name="adj2" fmla="val 56889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rIns="360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表示事务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</a:t>
            </a: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3" grpId="0"/>
      <p:bldP spid="9224" grpId="0"/>
      <p:bldP spid="92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Correct Schedules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xfrm>
            <a:off x="228600" y="1143000"/>
            <a:ext cx="8686800" cy="4800600"/>
          </a:xfrm>
        </p:spPr>
        <p:txBody>
          <a:bodyPr vert="horz" wrap="square" lIns="91440" tIns="45720" rIns="91440" bIns="45720" anchor="t"/>
          <a:p>
            <a:pPr lvl="0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Interleaved schedules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equivalent to</a:t>
            </a:r>
            <a:r>
              <a:rPr lang="en-US" altLang="zh-CN" dirty="0">
                <a:ea typeface="宋体" panose="02010600030101010101" pitchFamily="2" charset="-122"/>
              </a:rPr>
              <a:t> schedules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are the only ones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guaranteed to be correct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for all applications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Equivalence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based on</a:t>
            </a:r>
            <a:r>
              <a:rPr lang="en-US" altLang="zh-CN" dirty="0">
                <a:ea typeface="宋体" panose="02010600030101010101" pitchFamily="2" charset="-122"/>
              </a:rPr>
              <a:t> commutativity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of operations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Commute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DB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operations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commute</a:t>
            </a:r>
            <a:r>
              <a:rPr lang="en-US" altLang="zh-CN" dirty="0">
                <a:ea typeface="宋体" panose="02010600030101010101" pitchFamily="2" charset="-122"/>
              </a:rPr>
              <a:t> if,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2" indent="0">
              <a:spcBef>
                <a:spcPts val="600"/>
              </a:spcBef>
              <a:buNone/>
            </a:pPr>
            <a:r>
              <a:rPr lang="en-US" altLang="zh-CN" sz="2600" i="1" dirty="0">
                <a:ea typeface="宋体" panose="02010600030101010101" pitchFamily="2" charset="-122"/>
              </a:rPr>
              <a:t>for all initial database states</a:t>
            </a:r>
            <a:r>
              <a:rPr lang="en-US" altLang="zh-CN" sz="2600" dirty="0">
                <a:ea typeface="宋体" panose="02010600030101010101" pitchFamily="2" charset="-122"/>
              </a:rPr>
              <a:t>, they     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(1) </a:t>
            </a:r>
            <a:r>
              <a:rPr lang="en-US" altLang="zh-CN" i="1" dirty="0">
                <a:ea typeface="宋体" panose="02010600030101010101" pitchFamily="2" charset="-122"/>
              </a:rPr>
              <a:t>return the same results </a:t>
            </a:r>
            <a:r>
              <a:rPr lang="en-US" altLang="zh-CN" dirty="0">
                <a:ea typeface="宋体" panose="02010600030101010101" pitchFamily="2" charset="-122"/>
              </a:rPr>
              <a:t>and                         	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(2) </a:t>
            </a:r>
            <a:r>
              <a:rPr lang="en-US" altLang="zh-CN" i="1" dirty="0">
                <a:ea typeface="宋体" panose="02010600030101010101" pitchFamily="2" charset="-122"/>
              </a:rPr>
              <a:t>leave the database in the same final state</a:t>
            </a:r>
            <a:r>
              <a:rPr lang="en-US" altLang="zh-CN" sz="2000" dirty="0">
                <a:ea typeface="宋体" panose="02010600030101010101" pitchFamily="2" charset="-122"/>
              </a:rPr>
              <a:t> 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when executed in either order: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 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   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 </a:t>
            </a:r>
            <a:endParaRPr lang="en-US" altLang="zh-CN" i="1" baseline="-25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Conventional Operations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609600" y="1524000"/>
            <a:ext cx="7772400" cy="48006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Read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600" i="1" dirty="0">
                <a:ea typeface="宋体" panose="02010600030101010101" pitchFamily="2" charset="-122"/>
              </a:rPr>
              <a:t>r(x, M)</a:t>
            </a:r>
            <a:r>
              <a:rPr lang="en-US" altLang="zh-CN" sz="2600" dirty="0">
                <a:ea typeface="宋体" panose="02010600030101010101" pitchFamily="2" charset="-122"/>
              </a:rPr>
              <a:t> -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copy the value</a:t>
            </a:r>
            <a:r>
              <a:rPr lang="en-US" altLang="zh-CN" sz="2600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of</a:t>
            </a:r>
            <a:r>
              <a:rPr lang="en-US" altLang="zh-CN" sz="2600" dirty="0">
                <a:solidFill>
                  <a:srgbClr val="CC0000"/>
                </a:solidFill>
                <a:ea typeface="宋体" panose="02010600030101010101" pitchFamily="2" charset="-122"/>
              </a:rPr>
              <a:t> database variable </a:t>
            </a:r>
            <a:r>
              <a:rPr lang="en-US" altLang="zh-CN" sz="2600" i="1" dirty="0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to </a:t>
            </a:r>
            <a:r>
              <a:rPr lang="en-US" altLang="zh-CN" sz="2600" dirty="0">
                <a:solidFill>
                  <a:srgbClr val="CC0000"/>
                </a:solidFill>
                <a:ea typeface="宋体" panose="02010600030101010101" pitchFamily="2" charset="-122"/>
              </a:rPr>
              <a:t>local variable </a:t>
            </a:r>
            <a:r>
              <a:rPr lang="en-US" altLang="zh-CN" sz="2600" i="1" dirty="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endParaRPr lang="en-US" altLang="zh-CN" sz="26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12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Write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600" i="1" dirty="0">
                <a:ea typeface="宋体" panose="02010600030101010101" pitchFamily="2" charset="-122"/>
              </a:rPr>
              <a:t>w(x, M)</a:t>
            </a:r>
            <a:r>
              <a:rPr lang="en-US" altLang="zh-CN" sz="2600" dirty="0">
                <a:ea typeface="宋体" panose="02010600030101010101" pitchFamily="2" charset="-122"/>
              </a:rPr>
              <a:t> -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copy the value of</a:t>
            </a:r>
            <a:r>
              <a:rPr lang="en-US" altLang="zh-CN" sz="2600" dirty="0">
                <a:solidFill>
                  <a:srgbClr val="CC0000"/>
                </a:solidFill>
                <a:ea typeface="宋体" panose="02010600030101010101" pitchFamily="2" charset="-122"/>
              </a:rPr>
              <a:t> local variable </a:t>
            </a:r>
            <a:r>
              <a:rPr lang="en-US" altLang="zh-CN" sz="2600" i="1" dirty="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to </a:t>
            </a:r>
            <a:r>
              <a:rPr lang="en-US" altLang="zh-CN" sz="2600" dirty="0">
                <a:solidFill>
                  <a:srgbClr val="CC0000"/>
                </a:solidFill>
                <a:ea typeface="宋体" panose="02010600030101010101" pitchFamily="2" charset="-122"/>
              </a:rPr>
              <a:t>database variable </a:t>
            </a:r>
            <a:r>
              <a:rPr lang="en-US" altLang="zh-CN" sz="2600" i="1" dirty="0">
                <a:solidFill>
                  <a:srgbClr val="CC0000"/>
                </a:solidFill>
                <a:ea typeface="宋体" panose="02010600030101010101" pitchFamily="2" charset="-122"/>
              </a:rPr>
              <a:t>x</a:t>
            </a:r>
            <a:endParaRPr lang="en-US" altLang="zh-CN" sz="26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12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We use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(x)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(x)</a:t>
            </a:r>
            <a:r>
              <a:rPr lang="en-US" altLang="zh-CN" dirty="0">
                <a:ea typeface="宋体" panose="02010600030101010101" pitchFamily="2" charset="-122"/>
              </a:rPr>
              <a:t> to mean a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read or write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by transaction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baseline="-25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7167245" y="6499860"/>
            <a:ext cx="1905000" cy="28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The Issue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xfrm>
            <a:off x="457200" y="1225550"/>
            <a:ext cx="8001000" cy="2316480"/>
          </a:xfrm>
        </p:spPr>
        <p:txBody>
          <a:bodyPr vert="horz" wrap="square" anchor="t">
            <a:spAutoFit/>
          </a:bodyPr>
          <a:p>
            <a:pPr lvl="0"/>
            <a:r>
              <a:rPr lang="en-US" altLang="x-none" dirty="0">
                <a:ea typeface="宋体" panose="02010600030101010101" pitchFamily="2" charset="-122"/>
              </a:rPr>
              <a:t>Maintaining database correctness when: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Many transactions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are accessing the</a:t>
            </a:r>
            <a:r>
              <a:rPr lang="en-US" altLang="x-none" dirty="0">
                <a:ea typeface="宋体" panose="02010600030101010101" pitchFamily="2" charset="-122"/>
              </a:rPr>
              <a:t>   database </a:t>
            </a: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concurrently</a:t>
            </a:r>
            <a:endParaRPr lang="en-US" altLang="x-none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dirty="0">
                <a:ea typeface="宋体" panose="02010600030101010101" pitchFamily="2" charset="-122"/>
              </a:rPr>
              <a:t>Assuming</a:t>
            </a: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x-none" dirty="0">
                <a:ea typeface="宋体" panose="02010600030101010101" pitchFamily="2" charset="-122"/>
              </a:rPr>
              <a:t>each transaction maintains </a:t>
            </a:r>
            <a:r>
              <a:rPr lang="en-US" altLang="x-none" dirty="0">
                <a:solidFill>
                  <a:schemeClr val="tx1"/>
                </a:solidFill>
                <a:ea typeface="宋体" panose="02010600030101010101" pitchFamily="2" charset="-122"/>
              </a:rPr>
              <a:t>database correctness</a:t>
            </a:r>
            <a:r>
              <a:rPr lang="en-US" altLang="x-none" dirty="0">
                <a:ea typeface="宋体" panose="02010600030101010101" pitchFamily="2" charset="-122"/>
              </a:rPr>
              <a:t> when </a:t>
            </a: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</a:rPr>
              <a:t>executed in isolation</a:t>
            </a:r>
            <a:endParaRPr lang="en-US" altLang="x-none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508635" y="4148455"/>
            <a:ext cx="8001000" cy="19126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600" b="1" u="non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1" u="none" kern="1200" baseline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x-none" sz="2600" i="0" dirty="0">
                <a:solidFill>
                  <a:srgbClr val="0000CC"/>
                </a:solidFill>
                <a:ea typeface="宋体" panose="02010600030101010101" pitchFamily="2" charset="-122"/>
              </a:rPr>
              <a:t>Contents</a:t>
            </a:r>
            <a:endParaRPr lang="en-US" altLang="x-none" sz="2600" i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600" i="0" dirty="0">
                <a:solidFill>
                  <a:srgbClr val="FF0000"/>
                </a:solidFill>
                <a:ea typeface="宋体" panose="02010600030101010101" pitchFamily="2" charset="-122"/>
              </a:rPr>
              <a:t>Isolation</a:t>
            </a:r>
            <a:endParaRPr lang="en-US" altLang="x-none" sz="2600" i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600" i="0" dirty="0">
                <a:solidFill>
                  <a:srgbClr val="FF0000"/>
                </a:solidFill>
                <a:ea typeface="宋体" panose="02010600030101010101" pitchFamily="2" charset="-122"/>
              </a:rPr>
              <a:t>Concurrency Control</a:t>
            </a:r>
            <a:endParaRPr lang="en-US" altLang="x-none" sz="2600" i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600" i="0" dirty="0">
                <a:solidFill>
                  <a:srgbClr val="FF0000"/>
                </a:solidFill>
                <a:ea typeface="宋体" panose="02010600030101010101" pitchFamily="2" charset="-122"/>
              </a:rPr>
              <a:t>Locking</a:t>
            </a:r>
            <a:endParaRPr lang="en-US" altLang="x-none" sz="2600" i="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72390" y="76200"/>
            <a:ext cx="8987790" cy="66167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Commutativity of Read and Write Operations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xfrm>
            <a:off x="685800" y="767715"/>
            <a:ext cx="7772400" cy="5635625"/>
          </a:xfrm>
        </p:spPr>
        <p:txBody>
          <a:bodyPr vert="horz" wrap="square" lIns="91440" tIns="45720" rIns="91440" bIns="45720" anchor="t"/>
          <a:p>
            <a:pPr lvl="0">
              <a:spcBef>
                <a:spcPts val="600"/>
              </a:spcBef>
            </a:pP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commutes with </a:t>
            </a:r>
            <a:r>
              <a:rPr lang="en-US" altLang="zh-CN" sz="2400" i="1" dirty="0">
                <a:ea typeface="宋体" panose="02010600030101010101" pitchFamily="2" charset="-122"/>
              </a:rPr>
              <a:t>p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if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They operate on different data items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commutes with 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(y) </a:t>
            </a: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(y)</a:t>
            </a:r>
            <a:endParaRPr lang="en-US" altLang="zh-CN" sz="2400" i="1" baseline="-250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Or both are reads (on same data item)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r>
              <a:rPr lang="en-US" altLang="zh-CN" sz="2400" dirty="0">
                <a:ea typeface="宋体" panose="02010600030101010101" pitchFamily="2" charset="-122"/>
              </a:rPr>
              <a:t> commutes with 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endParaRPr lang="en-US" altLang="zh-CN" sz="12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0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Operations that do not commute</a:t>
            </a:r>
            <a:r>
              <a:rPr lang="en-US" altLang="zh-CN" sz="2400" i="1" dirty="0">
                <a:ea typeface="宋体" panose="02010600030101010101" pitchFamily="2" charset="-122"/>
              </a:rPr>
              <a:t> conflict if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They operate on same data item, and at least one is write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conflicts with 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conflicts with 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2">
              <a:spcBef>
                <a:spcPts val="600"/>
              </a:spcBef>
            </a:pPr>
            <a:endParaRPr lang="en-US" altLang="zh-CN" sz="12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i="1" dirty="0">
                <a:solidFill>
                  <a:schemeClr val="accent6"/>
                </a:solidFill>
                <a:ea typeface="宋体" panose="02010600030101010101" pitchFamily="2" charset="-122"/>
              </a:rPr>
              <a:t>or they come from the same transaction.</a:t>
            </a:r>
            <a:endParaRPr lang="en-US" altLang="zh-CN" sz="2400" i="1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39000" y="838200"/>
            <a:ext cx="1828800" cy="2133600"/>
            <a:chOff x="11400" y="1320"/>
            <a:chExt cx="2880" cy="3360"/>
          </a:xfrm>
        </p:grpSpPr>
        <p:sp>
          <p:nvSpPr>
            <p:cNvPr id="2" name="右大括号 1"/>
            <p:cNvSpPr/>
            <p:nvPr/>
          </p:nvSpPr>
          <p:spPr>
            <a:xfrm>
              <a:off x="11400" y="1320"/>
              <a:ext cx="360" cy="33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806" y="2074"/>
              <a:ext cx="2474" cy="1872"/>
            </a:xfrm>
            <a:prstGeom prst="rect">
              <a:avLst/>
            </a:prstGeom>
            <a:noFill/>
          </p:spPr>
          <p:txBody>
            <a:bodyPr wrap="square" lIns="71755" rIns="71755" rtlCol="0">
              <a:spAutoFit/>
            </a:bodyPr>
            <a:p>
              <a:pPr algn="ctr"/>
              <a:r>
                <a:rPr lang="en-US" altLang="zh-CN" b="1">
                  <a:solidFill>
                    <a:schemeClr val="accent6"/>
                  </a:solidFill>
                </a:rPr>
                <a:t>p</a:t>
              </a:r>
              <a:r>
                <a:rPr lang="en-US" altLang="zh-CN" b="1" baseline="-25000">
                  <a:solidFill>
                    <a:schemeClr val="accent6"/>
                  </a:solidFill>
                </a:rPr>
                <a:t>1</a:t>
              </a:r>
              <a:r>
                <a:rPr lang="zh-CN" altLang="en-US" b="1">
                  <a:solidFill>
                    <a:schemeClr val="accent6"/>
                  </a:solidFill>
                  <a:ea typeface="宋体" panose="02010600030101010101" pitchFamily="2" charset="-122"/>
                </a:rPr>
                <a:t>和</a:t>
              </a:r>
              <a:r>
                <a:rPr lang="en-US" altLang="zh-CN" b="1">
                  <a:solidFill>
                    <a:schemeClr val="accent6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b="1" baseline="-25000">
                  <a:solidFill>
                    <a:schemeClr val="accent6"/>
                  </a:solidFill>
                  <a:ea typeface="宋体" panose="02010600030101010101" pitchFamily="2" charset="-122"/>
                </a:rPr>
                <a:t>2</a:t>
              </a:r>
              <a:r>
                <a:rPr lang="zh-CN" altLang="en-US" b="1">
                  <a:solidFill>
                    <a:schemeClr val="accent6"/>
                  </a:solidFill>
                  <a:ea typeface="宋体" panose="02010600030101010101" pitchFamily="2" charset="-122"/>
                </a:rPr>
                <a:t>来自于两个不同的事务</a:t>
              </a:r>
              <a:endParaRPr lang="zh-CN" altLang="en-US" b="1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3" name="Rectangle 3"/>
          <p:cNvSpPr>
            <a:spLocks noGrp="1"/>
          </p:cNvSpPr>
          <p:nvPr/>
        </p:nvSpPr>
        <p:spPr>
          <a:xfrm>
            <a:off x="125413" y="458788"/>
            <a:ext cx="8839200" cy="5832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400" b="1" u="non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400" b="1" u="non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24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Def. Conflicting Operations</a:t>
            </a:r>
            <a:r>
              <a:rPr lang="zh-CN" altLang="en-US" sz="2800" dirty="0">
                <a:ea typeface="宋体" panose="02010600030101010101" pitchFamily="2" charset="-122"/>
              </a:rPr>
              <a:t>（冲突动作）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914400" lvl="1" indent="-4572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Two operations X</a:t>
            </a:r>
            <a:r>
              <a:rPr lang="en-US" altLang="x-none" sz="2800" baseline="-25000" dirty="0">
                <a:ea typeface="宋体" panose="02010600030101010101" pitchFamily="2" charset="-122"/>
              </a:rPr>
              <a:t>i</a:t>
            </a:r>
            <a:r>
              <a:rPr lang="en-US" altLang="x-none" sz="2800" dirty="0">
                <a:ea typeface="宋体" panose="02010600030101010101" pitchFamily="2" charset="-122"/>
              </a:rPr>
              <a:t>(A) and Y</a:t>
            </a:r>
            <a:r>
              <a:rPr lang="en-US" altLang="x-none" sz="2800" baseline="-25000" dirty="0">
                <a:ea typeface="宋体" panose="02010600030101010101" pitchFamily="2" charset="-122"/>
              </a:rPr>
              <a:t>j</a:t>
            </a:r>
            <a:r>
              <a:rPr lang="en-US" altLang="x-none" sz="2800" dirty="0">
                <a:ea typeface="宋体" panose="02010600030101010101" pitchFamily="2" charset="-122"/>
              </a:rPr>
              <a:t>(B) in a history are said to </a:t>
            </a:r>
            <a:r>
              <a:rPr lang="en-US" altLang="x-none" sz="2800" i="1" dirty="0">
                <a:solidFill>
                  <a:srgbClr val="FF0066"/>
                </a:solidFill>
                <a:ea typeface="宋体" panose="02010600030101010101" pitchFamily="2" charset="-122"/>
              </a:rPr>
              <a:t>conflict</a:t>
            </a:r>
            <a:r>
              <a:rPr lang="en-US" altLang="x-none" sz="2800" i="1" dirty="0">
                <a:ea typeface="宋体" panose="02010600030101010101" pitchFamily="2" charset="-122"/>
              </a:rPr>
              <a:t> </a:t>
            </a:r>
            <a:r>
              <a:rPr lang="en-US" altLang="x-none" sz="2800" dirty="0">
                <a:ea typeface="宋体" panose="02010600030101010101" pitchFamily="2" charset="-122"/>
              </a:rPr>
              <a:t>(i.e., the order matters) if and only if the following three conditions hold: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marL="1371600" lvl="2" indent="-4572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5000"/>
              <a:buAutoNum type="arabicParenR"/>
            </a:pPr>
            <a:r>
              <a:rPr lang="en-US" altLang="x-none" sz="2800" i="0" dirty="0">
                <a:ea typeface="宋体" panose="02010600030101010101" pitchFamily="2" charset="-122"/>
              </a:rPr>
              <a:t>A </a:t>
            </a:r>
            <a:r>
              <a:rPr lang="en-US" altLang="x-none" sz="2800" i="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x-none" sz="2800" i="0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x-none" sz="2800" i="0" dirty="0">
                <a:ea typeface="宋体" panose="02010600030101010101" pitchFamily="2" charset="-122"/>
              </a:rPr>
              <a:t>B</a:t>
            </a:r>
            <a:endParaRPr lang="en-US" altLang="x-none" sz="2800" i="0" dirty="0">
              <a:ea typeface="宋体" panose="02010600030101010101" pitchFamily="2" charset="-122"/>
            </a:endParaRPr>
          </a:p>
          <a:p>
            <a:pPr marL="1371600" lvl="2" indent="-4572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5000"/>
              <a:buAutoNum type="arabicParenR"/>
            </a:pPr>
            <a:r>
              <a:rPr lang="en-US" altLang="x-none" sz="2800" i="0" dirty="0">
                <a:ea typeface="宋体" panose="02010600030101010101" pitchFamily="2" charset="-122"/>
              </a:rPr>
              <a:t>i </a:t>
            </a:r>
            <a:r>
              <a:rPr lang="en-US" altLang="x-none" sz="2800" i="0" dirty="0"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x-none" sz="2800" i="0" dirty="0">
                <a:ea typeface="宋体" panose="02010600030101010101" pitchFamily="2" charset="-122"/>
              </a:rPr>
              <a:t>j</a:t>
            </a:r>
            <a:endParaRPr lang="en-US" altLang="x-none" sz="2800" i="0" dirty="0">
              <a:ea typeface="宋体" panose="02010600030101010101" pitchFamily="2" charset="-122"/>
            </a:endParaRPr>
          </a:p>
          <a:p>
            <a:pPr marL="1371600" lvl="2" indent="-45720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5000"/>
              <a:buAutoNum type="arabicParenR"/>
            </a:pPr>
            <a:r>
              <a:rPr lang="en-US" altLang="zh-CN" sz="2800" i="0" dirty="0">
                <a:ea typeface="宋体" panose="02010600030101010101" pitchFamily="2" charset="-122"/>
              </a:rPr>
              <a:t>at least o</a:t>
            </a:r>
            <a:r>
              <a:rPr lang="en-US" altLang="x-none" sz="2800" i="0" dirty="0">
                <a:ea typeface="宋体" panose="02010600030101010101" pitchFamily="2" charset="-122"/>
              </a:rPr>
              <a:t>ne of the two operations X or Y is a write (W).</a:t>
            </a:r>
            <a:endParaRPr lang="en-US" altLang="x-none" sz="2800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518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Equivalence of Schedules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/>
          </p:nvPr>
        </p:nvSpPr>
        <p:spPr>
          <a:xfrm>
            <a:off x="76200" y="1371600"/>
            <a:ext cx="8991600" cy="457200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interchange of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rgbClr val="CC0000"/>
                </a:solidFill>
                <a:ea typeface="宋体" panose="02010600030101010101" pitchFamily="2" charset="-122"/>
              </a:rPr>
              <a:t>adjacent operations</a:t>
            </a:r>
            <a:r>
              <a:rPr lang="en-US" altLang="zh-CN" u="sng" dirty="0">
                <a:solidFill>
                  <a:srgbClr val="CC0000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 of </a:t>
            </a:r>
            <a:r>
              <a:rPr lang="en-US" altLang="zh-CN" u="sng" dirty="0">
                <a:solidFill>
                  <a:srgbClr val="CC0000"/>
                </a:solidFill>
                <a:ea typeface="宋体" panose="02010600030101010101" pitchFamily="2" charset="-122"/>
              </a:rPr>
              <a:t>different transactions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 a schedule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creates an equivalent schedule if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operations commute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zh-CN" sz="2600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zh-CN" sz="2600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  <a:buNone/>
            </a:pPr>
            <a:endParaRPr lang="en-US" altLang="zh-CN" sz="2600" dirty="0">
              <a:solidFill>
                <a:srgbClr val="2D2DB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</a:pPr>
            <a:r>
              <a:rPr lang="en-US" altLang="zh-CN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Equivalence is transitive</a:t>
            </a:r>
            <a:r>
              <a:rPr lang="zh-CN" altLang="en-US" sz="2800" u="sng" dirty="0">
                <a:solidFill>
                  <a:srgbClr val="FF0000"/>
                </a:solidFill>
                <a:ea typeface="宋体" panose="02010600030101010101" pitchFamily="2" charset="-122"/>
              </a:rPr>
              <a:t>!</a:t>
            </a:r>
            <a:endParaRPr lang="en-US" altLang="zh-CN" sz="2800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536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2947035"/>
            <a:ext cx="6770688" cy="126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Example of Equivalence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Text Box 5"/>
          <p:cNvSpPr txBox="1"/>
          <p:nvPr/>
        </p:nvSpPr>
        <p:spPr>
          <a:xfrm>
            <a:off x="2209800" y="1219200"/>
            <a:ext cx="4343400" cy="337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 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 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6"/>
          <p:cNvSpPr txBox="1"/>
          <p:nvPr/>
        </p:nvSpPr>
        <p:spPr>
          <a:xfrm>
            <a:off x="762000" y="5029200"/>
            <a:ext cx="6226175" cy="15525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is equivalent to 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the serial schedule 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is serializable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not equivalent to the serial schedule 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Line 7"/>
          <p:cNvSpPr/>
          <p:nvPr/>
        </p:nvSpPr>
        <p:spPr>
          <a:xfrm>
            <a:off x="4572000" y="1600200"/>
            <a:ext cx="533400" cy="3810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1" name="Line 8"/>
          <p:cNvSpPr/>
          <p:nvPr/>
        </p:nvSpPr>
        <p:spPr>
          <a:xfrm>
            <a:off x="3733800" y="2362200"/>
            <a:ext cx="457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2" name="Line 10"/>
          <p:cNvSpPr/>
          <p:nvPr/>
        </p:nvSpPr>
        <p:spPr>
          <a:xfrm>
            <a:off x="5334000" y="3048000"/>
            <a:ext cx="457200" cy="3810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3" name="Line 11"/>
          <p:cNvSpPr/>
          <p:nvPr/>
        </p:nvSpPr>
        <p:spPr>
          <a:xfrm>
            <a:off x="4572000" y="38100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4" name="Line 16"/>
          <p:cNvSpPr/>
          <p:nvPr/>
        </p:nvSpPr>
        <p:spPr>
          <a:xfrm>
            <a:off x="4419600" y="1066800"/>
            <a:ext cx="0" cy="30480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6395" name="Line 20"/>
          <p:cNvSpPr/>
          <p:nvPr/>
        </p:nvSpPr>
        <p:spPr>
          <a:xfrm>
            <a:off x="2971800" y="1066800"/>
            <a:ext cx="0" cy="30480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6396" name="Line 21"/>
          <p:cNvSpPr/>
          <p:nvPr/>
        </p:nvSpPr>
        <p:spPr>
          <a:xfrm>
            <a:off x="2971800" y="1066800"/>
            <a:ext cx="1447800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6397" name="Text Box 22"/>
          <p:cNvSpPr txBox="1"/>
          <p:nvPr/>
        </p:nvSpPr>
        <p:spPr>
          <a:xfrm>
            <a:off x="4479925" y="757238"/>
            <a:ext cx="11398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conflict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8" name="Line 23"/>
          <p:cNvSpPr/>
          <p:nvPr/>
        </p:nvSpPr>
        <p:spPr>
          <a:xfrm flipV="1">
            <a:off x="2895600" y="4572000"/>
            <a:ext cx="0" cy="30480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6399" name="Line 24"/>
          <p:cNvSpPr/>
          <p:nvPr/>
        </p:nvSpPr>
        <p:spPr>
          <a:xfrm flipV="1">
            <a:off x="5943600" y="4572000"/>
            <a:ext cx="0" cy="30480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6400" name="Line 25"/>
          <p:cNvSpPr/>
          <p:nvPr/>
        </p:nvSpPr>
        <p:spPr>
          <a:xfrm>
            <a:off x="2895600" y="4876800"/>
            <a:ext cx="3048000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6401" name="Text Box 26"/>
          <p:cNvSpPr txBox="1"/>
          <p:nvPr/>
        </p:nvSpPr>
        <p:spPr>
          <a:xfrm>
            <a:off x="6080125" y="4662488"/>
            <a:ext cx="2960688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conflicting operations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ordered in same way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4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8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2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charRg st="16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/>
      <p:bldP spid="16401" grpId="0"/>
      <p:bldP spid="1638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/>
        </p:nvSpPr>
        <p:spPr>
          <a:xfrm>
            <a:off x="8495030" y="6599555"/>
            <a:ext cx="567690" cy="257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050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Example of Equivalence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2" name="Text Box 2052"/>
          <p:cNvSpPr txBox="1"/>
          <p:nvPr/>
        </p:nvSpPr>
        <p:spPr>
          <a:xfrm>
            <a:off x="685800" y="1295400"/>
            <a:ext cx="2859088" cy="191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begin transaction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 (x, X);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X = X+4;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write (x, X);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commit;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Text Box 2058"/>
          <p:cNvSpPr txBox="1"/>
          <p:nvPr/>
        </p:nvSpPr>
        <p:spPr>
          <a:xfrm>
            <a:off x="4953000" y="1295400"/>
            <a:ext cx="2859088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begin transaction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 (x,Y);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write (y,Y);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commit;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Text Box 2060"/>
          <p:cNvSpPr txBox="1"/>
          <p:nvPr/>
        </p:nvSpPr>
        <p:spPr>
          <a:xfrm>
            <a:off x="2743200" y="3505200"/>
            <a:ext cx="5751513" cy="3094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u="sng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 state</a:t>
            </a:r>
            <a:r>
              <a:rPr lang="en-US" altLang="zh-CN" sz="2000" i="1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</a:t>
            </a:r>
            <a:r>
              <a:rPr lang="en-US" altLang="zh-CN" sz="2000" i="1" u="sng" dirty="0">
                <a:solidFill>
                  <a:srgbClr val="00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final state</a:t>
            </a:r>
            <a:endParaRPr lang="en-US" altLang="zh-CN" sz="2000" i="1" u="sng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i="1" u="sng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x=1, y=3          r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w</a:t>
            </a:r>
            <a:r>
              <a: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w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      x=5, y=1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x=1, y=3          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w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      x=5, y=1  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x=1, y=3          r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w</a:t>
            </a:r>
            <a:r>
              <a:rPr lang="en-US" altLang="zh-CN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w</a:t>
            </a:r>
            <a:r>
              <a: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x=5, y=5</a:t>
            </a:r>
            <a:endParaRPr lang="en-US" altLang="zh-CN" sz="20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Text Box 2071"/>
          <p:cNvSpPr txBox="1"/>
          <p:nvPr/>
        </p:nvSpPr>
        <p:spPr>
          <a:xfrm>
            <a:off x="228600" y="4572000"/>
            <a:ext cx="25288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Interchange 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commuting operations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Text Box 2072"/>
          <p:cNvSpPr txBox="1"/>
          <p:nvPr/>
        </p:nvSpPr>
        <p:spPr>
          <a:xfrm>
            <a:off x="228600" y="5334000"/>
            <a:ext cx="24717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Interchange</a:t>
            </a:r>
            <a:endParaRPr lang="en-US" altLang="zh-CN" sz="20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conflicting operations</a:t>
            </a:r>
            <a:endParaRPr lang="en-US" altLang="zh-CN" sz="20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7" name="Line 2073"/>
          <p:cNvSpPr/>
          <p:nvPr/>
        </p:nvSpPr>
        <p:spPr>
          <a:xfrm>
            <a:off x="3048000" y="1905000"/>
            <a:ext cx="144780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7418" name="Line 2074"/>
          <p:cNvSpPr/>
          <p:nvPr/>
        </p:nvSpPr>
        <p:spPr>
          <a:xfrm flipH="1">
            <a:off x="4876800" y="1905000"/>
            <a:ext cx="8382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7419" name="Line 2075"/>
          <p:cNvSpPr/>
          <p:nvPr/>
        </p:nvSpPr>
        <p:spPr>
          <a:xfrm flipH="1">
            <a:off x="5334000" y="2286000"/>
            <a:ext cx="457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7420" name="Line 2076"/>
          <p:cNvSpPr/>
          <p:nvPr/>
        </p:nvSpPr>
        <p:spPr>
          <a:xfrm>
            <a:off x="5334000" y="2667000"/>
            <a:ext cx="4572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7421" name="Line 2077"/>
          <p:cNvSpPr/>
          <p:nvPr/>
        </p:nvSpPr>
        <p:spPr>
          <a:xfrm>
            <a:off x="4876800" y="3048000"/>
            <a:ext cx="304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7422" name="Line 2078"/>
          <p:cNvSpPr/>
          <p:nvPr/>
        </p:nvSpPr>
        <p:spPr>
          <a:xfrm>
            <a:off x="3124200" y="2590800"/>
            <a:ext cx="320040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7423" name="Rectangle 15"/>
          <p:cNvSpPr/>
          <p:nvPr/>
        </p:nvSpPr>
        <p:spPr>
          <a:xfrm>
            <a:off x="4267200" y="4191000"/>
            <a:ext cx="2590800" cy="30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24" name="Rectangle 16"/>
          <p:cNvSpPr/>
          <p:nvPr/>
        </p:nvSpPr>
        <p:spPr>
          <a:xfrm>
            <a:off x="4241800" y="4775200"/>
            <a:ext cx="2692400" cy="330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25" name="Rectangle 17"/>
          <p:cNvSpPr/>
          <p:nvPr/>
        </p:nvSpPr>
        <p:spPr>
          <a:xfrm>
            <a:off x="4216400" y="5588000"/>
            <a:ext cx="2692400" cy="330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ctr"/>
          <a:p>
            <a:pPr lvl="0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140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204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258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charRg st="319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24" grpId="0" animBg="1"/>
      <p:bldP spid="174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1" name="Rectangle 3"/>
          <p:cNvSpPr>
            <a:spLocks noGrp="1"/>
          </p:cNvSpPr>
          <p:nvPr>
            <p:ph type="body"/>
          </p:nvPr>
        </p:nvSpPr>
        <p:spPr>
          <a:xfrm>
            <a:off x="457200" y="92075"/>
            <a:ext cx="8229600" cy="2366963"/>
          </a:xfrm>
        </p:spPr>
        <p:txBody>
          <a:bodyPr wrap="square" anchor="t"/>
          <a:p>
            <a:pPr lvl="0" eaLnBrk="1" hangingPunct="1"/>
            <a:r>
              <a:rPr lang="en-US" altLang="x-none" sz="3000" dirty="0">
                <a:ea typeface="宋体" panose="02010600030101010101" pitchFamily="2" charset="-122"/>
              </a:rPr>
              <a:t>serial schedule（</a:t>
            </a:r>
            <a:r>
              <a:rPr lang="zh-CN" altLang="en-US" sz="3000" dirty="0">
                <a:ea typeface="宋体" panose="02010600030101010101" pitchFamily="2" charset="-122"/>
              </a:rPr>
              <a:t>串行调度）</a:t>
            </a:r>
            <a:endParaRPr lang="zh-CN" altLang="en-US" sz="3000" dirty="0">
              <a:ea typeface="宋体" panose="02010600030101010101" pitchFamily="2" charset="-122"/>
            </a:endParaRPr>
          </a:p>
          <a:p>
            <a:pPr lvl="1" indent="-285750" eaLnBrk="1" hangingPunct="1"/>
            <a:r>
              <a:rPr lang="en-US" altLang="x-none" sz="3000" dirty="0">
                <a:ea typeface="宋体" panose="02010600030101010101" pitchFamily="2" charset="-122"/>
              </a:rPr>
              <a:t>all operations of a T</a:t>
            </a:r>
            <a:r>
              <a:rPr lang="en-US" altLang="x-none" sz="3000" baseline="-25000" dirty="0">
                <a:ea typeface="宋体" panose="02010600030101010101" pitchFamily="2" charset="-122"/>
              </a:rPr>
              <a:t>x</a:t>
            </a:r>
            <a:r>
              <a:rPr lang="en-US" altLang="x-none" sz="3000" dirty="0">
                <a:ea typeface="宋体" panose="02010600030101010101" pitchFamily="2" charset="-122"/>
              </a:rPr>
              <a:t> are performed in sequence with no interleaving with other transactions.</a:t>
            </a:r>
            <a:endParaRPr lang="zh-CN" altLang="en-US" sz="3000" dirty="0"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9" name="文本框 18438"/>
          <p:cNvSpPr txBox="1"/>
          <p:nvPr/>
        </p:nvSpPr>
        <p:spPr>
          <a:xfrm>
            <a:off x="1331913" y="2249805"/>
            <a:ext cx="6192837" cy="581660"/>
          </a:xfrm>
          <a:prstGeom prst="rect">
            <a:avLst/>
          </a:prstGeom>
          <a:noFill/>
          <a:ln w="222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 anchor="t">
            <a:spAutoFit/>
          </a:bodyPr>
          <a:p>
            <a:pPr lvl="0" algn="ctr"/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32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; T</a:t>
            </a:r>
            <a:r>
              <a:rPr lang="zh-CN" altLang="en-US" sz="32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; T</a:t>
            </a:r>
            <a:r>
              <a:rPr lang="zh-CN" altLang="en-US" sz="32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; ......; T</a:t>
            </a:r>
            <a:r>
              <a:rPr lang="en-US" altLang="zh-CN" sz="3200" b="1" baseline="-250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32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441" name="左弧形箭头 18440"/>
          <p:cNvSpPr/>
          <p:nvPr/>
        </p:nvSpPr>
        <p:spPr>
          <a:xfrm>
            <a:off x="1429068" y="2612708"/>
            <a:ext cx="287337" cy="1944687"/>
          </a:xfrm>
          <a:prstGeom prst="curvedRightArrow">
            <a:avLst>
              <a:gd name="adj1" fmla="val 87008"/>
              <a:gd name="adj2" fmla="val 222368"/>
              <a:gd name="adj3" fmla="val 3803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3318510"/>
            <a:ext cx="4857750" cy="239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153670"/>
            <a:ext cx="7772400" cy="563245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Serializable Schedules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type="body"/>
          </p:nvPr>
        </p:nvSpPr>
        <p:spPr>
          <a:xfrm>
            <a:off x="381000" y="1071245"/>
            <a:ext cx="8763000" cy="4419600"/>
          </a:xfrm>
        </p:spPr>
        <p:txBody>
          <a:bodyPr vert="horz" wrap="square" lIns="91440" tIns="45720" rIns="91440" bIns="45720" anchor="t"/>
          <a:p>
            <a:pPr lvl="0">
              <a:spcBef>
                <a:spcPct val="40000"/>
              </a:spcBef>
            </a:pP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S is serializable if it is equivalent to a serial schedule </a:t>
            </a:r>
            <a:endParaRPr lang="en-US" altLang="zh-CN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Transactions are isolated in a serializable schedule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schedule is correct for </a:t>
            </a:r>
            <a:r>
              <a:rPr lang="en-US" altLang="zh-CN" i="1" dirty="0">
                <a:ea typeface="宋体" panose="02010600030101010101" pitchFamily="2" charset="-122"/>
              </a:rPr>
              <a:t>any</a:t>
            </a:r>
            <a:r>
              <a:rPr lang="en-US" altLang="zh-CN" dirty="0">
                <a:ea typeface="宋体" panose="02010600030101010101" pitchFamily="2" charset="-122"/>
              </a:rPr>
              <a:t> application if it is a serializable schedule of consistent transactions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endParaRPr lang="en-US" altLang="zh-CN" sz="14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schedule :							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(x)  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(y)  w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 w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(y)	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is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not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serializable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grpSp>
        <p:nvGrpSpPr>
          <p:cNvPr id="18437" name="Group 5"/>
          <p:cNvGrpSpPr/>
          <p:nvPr/>
        </p:nvGrpSpPr>
        <p:grpSpPr>
          <a:xfrm>
            <a:off x="5029200" y="4810125"/>
            <a:ext cx="3505200" cy="1016000"/>
            <a:chOff x="0" y="0"/>
            <a:chExt cx="5520" cy="1602"/>
          </a:xfrm>
        </p:grpSpPr>
        <p:sp>
          <p:nvSpPr>
            <p:cNvPr id="18438" name="Text Box 6"/>
            <p:cNvSpPr txBox="1"/>
            <p:nvPr/>
          </p:nvSpPr>
          <p:spPr>
            <a:xfrm>
              <a:off x="500" y="752"/>
              <a:ext cx="5019" cy="85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lIns="90170" tIns="46990" rIns="90170" bIns="46990">
              <a:spAutoFit/>
            </a:bodyPr>
            <a:p>
              <a:pPr lvl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(x)</a:t>
              </a:r>
              <a:r>
                <a:rPr lang="en-US" altLang="zh-CN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</a:t>
              </a:r>
              <a:r>
                <a:rPr lang="en-US" altLang="zh-CN" b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(x)  w</a:t>
              </a:r>
              <a:r>
                <a:rPr lang="en-US" altLang="zh-CN" b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(y)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w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(x)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7"/>
            <p:cNvSpPr txBox="1"/>
            <p:nvPr/>
          </p:nvSpPr>
          <p:spPr>
            <a:xfrm>
              <a:off x="0" y="0"/>
              <a:ext cx="5521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/>
              <a:r>
                <a:rPr lang="zh-CN" altLang="en-US" dirty="0">
                  <a:latin typeface="Arial Unicode MS" panose="020B0604020202020204" charset="-122"/>
                  <a:ea typeface="Arial Unicode MS" panose="020B0604020202020204" charset="-122"/>
                </a:rPr>
                <a:t>serializable schedule：</a:t>
              </a:r>
              <a:endParaRPr lang="zh-CN" altLang="en-US" dirty="0"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216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charRg st="216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265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charRg st="265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1.3  Isolation Levels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8229600" cy="41148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800" dirty="0">
                <a:ea typeface="宋体" panose="02010600030101010101" pitchFamily="2" charset="-122"/>
              </a:rPr>
              <a:t>Serializable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Conflict Equivalence &amp; View Equivalence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Serialization Graph of a Schedule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Strict Schedules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9144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Isolation Levels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915400" cy="51816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Serializability provides a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conservative definition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correctness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ea typeface="宋体" panose="02010600030101010101" pitchFamily="2" charset="-122"/>
              </a:rPr>
              <a:t>For a particular application there might be              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many acceptable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en-US" altLang="zh-CN" sz="2600" i="1" dirty="0">
                <a:solidFill>
                  <a:schemeClr val="tx1"/>
                </a:solidFill>
                <a:ea typeface="宋体" panose="02010600030101010101" pitchFamily="2" charset="-122"/>
              </a:rPr>
              <a:t>non</a:t>
            </a: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-serializable schedules</a:t>
            </a:r>
            <a:endParaRPr lang="en-US" altLang="zh-CN" sz="2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ea typeface="宋体" panose="02010600030101010101" pitchFamily="2" charset="-122"/>
              </a:rPr>
              <a:t>Requiring serializability might degrade performance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DBMSs offer a variety of isolation levels: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solidFill>
                  <a:srgbClr val="CC0000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SERIALIZABLE</a:t>
            </a:r>
            <a:r>
              <a:rPr lang="en-US" altLang="zh-CN" sz="2600" dirty="0">
                <a:ea typeface="宋体" panose="02010600030101010101" pitchFamily="2" charset="-122"/>
              </a:rPr>
              <a:t> is the most stringent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/>
            <a:r>
              <a:rPr lang="en-US" altLang="zh-CN" sz="2600" dirty="0">
                <a:ea typeface="宋体" panose="02010600030101010101" pitchFamily="2" charset="-122"/>
              </a:rPr>
              <a:t>Lower levels of isolation give better performance 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2"/>
            <a:r>
              <a:rPr lang="en-US" altLang="zh-CN" sz="2600" i="1" dirty="0">
                <a:ea typeface="宋体" panose="02010600030101010101" pitchFamily="2" charset="-122"/>
              </a:rPr>
              <a:t>Might</a:t>
            </a:r>
            <a:r>
              <a:rPr lang="en-US" altLang="zh-CN" sz="2600" dirty="0">
                <a:ea typeface="宋体" panose="02010600030101010101" pitchFamily="2" charset="-122"/>
              </a:rPr>
              <a:t> allow </a:t>
            </a:r>
            <a:r>
              <a:rPr lang="en-US" altLang="zh-CN" sz="2600" dirty="0">
                <a:solidFill>
                  <a:srgbClr val="CC0000"/>
                </a:solidFill>
                <a:ea typeface="宋体" panose="02010600030101010101" pitchFamily="2" charset="-122"/>
              </a:rPr>
              <a:t>incorrect schedules</a:t>
            </a:r>
            <a:endParaRPr lang="en-US" altLang="zh-CN" sz="26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600" i="1" dirty="0">
                <a:ea typeface="宋体" panose="02010600030101010101" pitchFamily="2" charset="-122"/>
              </a:rPr>
              <a:t>Might</a:t>
            </a:r>
            <a:r>
              <a:rPr lang="en-US" altLang="zh-CN" sz="2600" dirty="0">
                <a:ea typeface="宋体" panose="02010600030101010101" pitchFamily="2" charset="-122"/>
              </a:rPr>
              <a:t> be </a:t>
            </a:r>
            <a:r>
              <a:rPr lang="en-US" altLang="zh-CN" sz="2600" dirty="0">
                <a:solidFill>
                  <a:srgbClr val="CC0000"/>
                </a:solidFill>
                <a:ea typeface="宋体" panose="02010600030101010101" pitchFamily="2" charset="-122"/>
              </a:rPr>
              <a:t>adequate for some applications</a:t>
            </a:r>
            <a:endParaRPr lang="en-US" altLang="zh-CN" sz="26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Serializable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48006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Theorem: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Schedule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can be derived from S</a:t>
            </a:r>
            <a:r>
              <a:rPr lang="en-US" altLang="zh-CN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by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sequence of commutative interchanges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if and only if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ea typeface="宋体" panose="02010600030101010101" pitchFamily="2" charset="-122"/>
              </a:rPr>
              <a:t>conflicting operations in S</a:t>
            </a:r>
            <a:r>
              <a:rPr lang="en-US" altLang="zh-CN" u="sng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1 </a:t>
            </a:r>
            <a:r>
              <a:rPr lang="en-US" altLang="zh-CN" u="sng" dirty="0">
                <a:solidFill>
                  <a:schemeClr val="accent2"/>
                </a:solidFill>
                <a:ea typeface="宋体" panose="02010600030101010101" pitchFamily="2" charset="-122"/>
              </a:rPr>
              <a:t>and S</a:t>
            </a:r>
            <a:r>
              <a:rPr lang="en-US" altLang="zh-CN" u="sng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u="sng" dirty="0">
                <a:solidFill>
                  <a:schemeClr val="accent2"/>
                </a:solidFill>
                <a:ea typeface="宋体" panose="02010600030101010101" pitchFamily="2" charset="-122"/>
              </a:rPr>
              <a:t> are ordered in the same way</a:t>
            </a:r>
            <a:endParaRPr lang="en-US" altLang="zh-CN" u="sng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Only If:</a:t>
            </a:r>
            <a:r>
              <a:rPr lang="en-US" altLang="zh-CN" i="1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Commutative interchanges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do not reorder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conflicting operations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If: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sequence of commutative interchanges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can be determined that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takes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to 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since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conflicting operations do not have to be reordered (see text)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80645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1.  Isolation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685800" y="1074420"/>
            <a:ext cx="7772400" cy="3119120"/>
          </a:xfrm>
        </p:spPr>
        <p:txBody>
          <a:bodyPr vert="horz" wrap="square" anchor="t">
            <a:spAutoFit/>
          </a:bodyPr>
          <a:p>
            <a:pPr lvl="0"/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Serial execution &amp; Concurrent execution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Schedule (调度</a:t>
            </a: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equivalence of schedules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serial schedule &amp; serializable schedule</a:t>
            </a:r>
            <a:endParaRPr lang="en-US" altLang="x-none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view serializable &amp; conflict serializable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Isolation level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Strict Schedules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4221480"/>
            <a:ext cx="689546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Conflict Equivalence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type="body"/>
          </p:nvPr>
        </p:nvSpPr>
        <p:spPr>
          <a:xfrm>
            <a:off x="457200" y="1981200"/>
            <a:ext cx="8458200" cy="41148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800" dirty="0">
                <a:ea typeface="宋体" panose="02010600030101010101" pitchFamily="2" charset="-122"/>
              </a:rPr>
              <a:t>Definition: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Two schedules,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000099"/>
                </a:solidFill>
                <a:ea typeface="宋体" panose="02010600030101010101" pitchFamily="2" charset="-122"/>
              </a:rPr>
              <a:t> and S</a:t>
            </a:r>
            <a:r>
              <a:rPr lang="en-US" altLang="zh-CN" sz="2800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of the same set of operations</a:t>
            </a:r>
            <a:r>
              <a:rPr lang="en-US" altLang="zh-CN" sz="2800" dirty="0">
                <a:ea typeface="宋体" panose="02010600030101010101" pitchFamily="2" charset="-122"/>
              </a:rPr>
              <a:t> are conflict equivalent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2800" dirty="0">
                <a:solidFill>
                  <a:srgbClr val="000099"/>
                </a:solidFill>
                <a:ea typeface="宋体" panose="02010600030101010101" pitchFamily="2" charset="-122"/>
              </a:rPr>
              <a:t>conflicting operations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are ordered</a:t>
            </a:r>
            <a:r>
              <a:rPr lang="en-US" altLang="zh-CN" sz="2800" dirty="0">
                <a:solidFill>
                  <a:srgbClr val="000099"/>
                </a:solidFill>
                <a:ea typeface="宋体" panose="02010600030101010101" pitchFamily="2" charset="-122"/>
              </a:rPr>
              <a:t> in the same way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 both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Or (using theorem)</a:t>
            </a:r>
            <a:r>
              <a:rPr lang="en-US" altLang="zh-CN" sz="2800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2800" dirty="0">
                <a:ea typeface="宋体" panose="02010600030101010101" pitchFamily="2" charset="-122"/>
              </a:rPr>
              <a:t>one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can be obtained from</a:t>
            </a:r>
            <a:r>
              <a:rPr lang="en-US" altLang="zh-CN" sz="2800" dirty="0">
                <a:ea typeface="宋体" panose="02010600030101010101" pitchFamily="2" charset="-122"/>
              </a:rPr>
              <a:t> the other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by a series of</a:t>
            </a:r>
            <a:r>
              <a:rPr lang="en-US" altLang="zh-CN" sz="2800" dirty="0">
                <a:ea typeface="宋体" panose="02010600030101010101" pitchFamily="2" charset="-122"/>
              </a:rPr>
              <a:t> commutative interchanges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charRg st="155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22532">
                                            <p:txEl>
                                              <p:charRg st="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22532">
                                            <p:txEl>
                                              <p:charRg st="0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30"/>
          <p:cNvSpPr/>
          <p:nvPr/>
        </p:nvSpPr>
        <p:spPr>
          <a:xfrm>
            <a:off x="685800" y="1143000"/>
            <a:ext cx="79248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Result: A schedule is serializable if it is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conflict equivalent to a serial schedule</a:t>
            </a:r>
            <a:endParaRPr lang="en-US" altLang="zh-CN" i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endParaRPr lang="en-US" altLang="zh-CN" i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342900" lvl="0" indent="-342900">
              <a:buChar char="•"/>
            </a:pPr>
            <a:endParaRPr lang="en-US" altLang="zh-CN" i="1" dirty="0">
              <a:ea typeface="宋体" panose="02010600030101010101" pitchFamily="2" charset="-122"/>
            </a:endParaRPr>
          </a:p>
          <a:p>
            <a:pPr marL="742950" lvl="1" indent="-285750">
              <a:buChar char="•"/>
            </a:pPr>
            <a:endParaRPr lang="en-US" altLang="zh-CN" i="1" dirty="0">
              <a:ea typeface="宋体" panose="02010600030101010101" pitchFamily="2" charset="-122"/>
            </a:endParaRPr>
          </a:p>
          <a:p>
            <a:pPr marL="742950" lvl="1" indent="-285750">
              <a:buChar char="•"/>
            </a:pPr>
            <a:endParaRPr lang="en-US" altLang="zh-CN" i="1" dirty="0">
              <a:ea typeface="宋体" panose="02010600030101010101" pitchFamily="2" charset="-122"/>
            </a:endParaRPr>
          </a:p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If in S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transactions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have several pairs of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conflicting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operations (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1,1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conflicts with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2,1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1,2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conflicts with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2,2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then:</a:t>
            </a:r>
            <a:endParaRPr lang="en-US" altLang="zh-CN" i="1" dirty="0"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sz="2200" i="1" dirty="0">
                <a:ea typeface="宋体" panose="02010600030101010101" pitchFamily="2" charset="-122"/>
              </a:rPr>
              <a:t>p</a:t>
            </a:r>
            <a:r>
              <a:rPr lang="en-US" altLang="zh-CN" sz="2200" i="1" baseline="-25000" dirty="0">
                <a:ea typeface="宋体" panose="02010600030101010101" pitchFamily="2" charset="-122"/>
              </a:rPr>
              <a:t>1,1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i="1" dirty="0">
                <a:ea typeface="宋体" panose="02010600030101010101" pitchFamily="2" charset="-122"/>
              </a:rPr>
              <a:t> &lt;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i="1" dirty="0">
                <a:ea typeface="宋体" panose="02010600030101010101" pitchFamily="2" charset="-122"/>
              </a:rPr>
              <a:t>p</a:t>
            </a:r>
            <a:r>
              <a:rPr lang="en-US" altLang="zh-CN" sz="2200" i="1" baseline="-25000" dirty="0">
                <a:ea typeface="宋体" panose="02010600030101010101" pitchFamily="2" charset="-122"/>
              </a:rPr>
              <a:t>2,1</a:t>
            </a:r>
            <a:r>
              <a:rPr lang="en-US" altLang="zh-CN" sz="2200" i="1" dirty="0">
                <a:ea typeface="宋体" panose="02010600030101010101" pitchFamily="2" charset="-122"/>
              </a:rPr>
              <a:t> 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zh-CN" sz="2200" i="1" dirty="0">
                <a:ea typeface="宋体" panose="02010600030101010101" pitchFamily="2" charset="-122"/>
              </a:rPr>
              <a:t> p</a:t>
            </a:r>
            <a:r>
              <a:rPr lang="en-US" altLang="zh-CN" sz="2200" i="1" baseline="-25000" dirty="0">
                <a:ea typeface="宋体" panose="02010600030101010101" pitchFamily="2" charset="-122"/>
              </a:rPr>
              <a:t>1,2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200" i="1" dirty="0">
                <a:ea typeface="宋体" panose="02010600030101010101" pitchFamily="2" charset="-122"/>
              </a:rPr>
              <a:t>&lt;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200" i="1" dirty="0">
                <a:ea typeface="宋体" panose="02010600030101010101" pitchFamily="2" charset="-122"/>
              </a:rPr>
              <a:t>p</a:t>
            </a:r>
            <a:r>
              <a:rPr lang="en-US" altLang="zh-CN" sz="2200" i="1" baseline="-25000" dirty="0">
                <a:ea typeface="宋体" panose="02010600030101010101" pitchFamily="2" charset="-122"/>
              </a:rPr>
              <a:t>2,2   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</a:rPr>
              <a:t>(or vice versa)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marL="742950" lvl="1" indent="-285750">
              <a:spcBef>
                <a:spcPct val="50000"/>
              </a:spcBef>
              <a:buNone/>
            </a:pPr>
            <a:r>
              <a:rPr lang="en-US" altLang="zh-CN" sz="2600" i="1" dirty="0">
                <a:solidFill>
                  <a:srgbClr val="006600"/>
                </a:solidFill>
                <a:ea typeface="宋体" panose="02010600030101010101" pitchFamily="2" charset="-122"/>
              </a:rPr>
              <a:t>in order for S to be</a:t>
            </a:r>
            <a:r>
              <a:rPr lang="en-US" altLang="zh-CN" sz="2600" i="1" dirty="0">
                <a:ea typeface="宋体" panose="02010600030101010101" pitchFamily="2" charset="-122"/>
              </a:rPr>
              <a:t> serializable</a:t>
            </a:r>
            <a:r>
              <a:rPr lang="en-US" altLang="zh-CN" i="1" dirty="0">
                <a:ea typeface="宋体" panose="02010600030101010101" pitchFamily="2" charset="-122"/>
              </a:rPr>
              <a:t>.</a:t>
            </a:r>
            <a:endParaRPr lang="en-US" altLang="zh-CN" sz="2600" i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3600" i="1" dirty="0">
                <a:solidFill>
                  <a:srgbClr val="CC0000"/>
                </a:solidFill>
                <a:ea typeface="宋体" panose="02010600030101010101" pitchFamily="2" charset="-122"/>
              </a:rPr>
              <a:t>Conflict Equivalence</a:t>
            </a:r>
            <a:endParaRPr lang="en-US" altLang="zh-CN" sz="36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23557" name="Text Box 12"/>
          <p:cNvSpPr txBox="1"/>
          <p:nvPr/>
        </p:nvSpPr>
        <p:spPr>
          <a:xfrm>
            <a:off x="1676400" y="2514600"/>
            <a:ext cx="30940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3558" name="Group 6"/>
          <p:cNvGrpSpPr/>
          <p:nvPr/>
        </p:nvGrpSpPr>
        <p:grpSpPr>
          <a:xfrm>
            <a:off x="1752600" y="2971800"/>
            <a:ext cx="971550" cy="549275"/>
            <a:chOff x="0" y="0"/>
            <a:chExt cx="612" cy="346"/>
          </a:xfrm>
        </p:grpSpPr>
        <p:grpSp>
          <p:nvGrpSpPr>
            <p:cNvPr id="23582" name="Group 7"/>
            <p:cNvGrpSpPr/>
            <p:nvPr/>
          </p:nvGrpSpPr>
          <p:grpSpPr>
            <a:xfrm>
              <a:off x="144" y="0"/>
              <a:ext cx="432" cy="144"/>
              <a:chOff x="0" y="0"/>
              <a:chExt cx="432" cy="144"/>
            </a:xfrm>
          </p:grpSpPr>
          <p:sp>
            <p:nvSpPr>
              <p:cNvPr id="23584" name="Line 6"/>
              <p:cNvSpPr/>
              <p:nvPr/>
            </p:nvSpPr>
            <p:spPr>
              <a:xfrm flipV="1">
                <a:off x="0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5" name="Line 7"/>
              <p:cNvSpPr/>
              <p:nvPr/>
            </p:nvSpPr>
            <p:spPr>
              <a:xfrm flipV="1">
                <a:off x="432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86" name="Line 10"/>
              <p:cNvSpPr/>
              <p:nvPr/>
            </p:nvSpPr>
            <p:spPr>
              <a:xfrm>
                <a:off x="0" y="14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3583" name="Text Box 13"/>
            <p:cNvSpPr txBox="1"/>
            <p:nvPr/>
          </p:nvSpPr>
          <p:spPr>
            <a:xfrm>
              <a:off x="0" y="96"/>
              <a:ext cx="6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conflict</a:t>
              </a:r>
              <a:r>
                <a:rPr lang="zh-CN" alt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endPara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564" name="Group 12"/>
          <p:cNvGrpSpPr/>
          <p:nvPr/>
        </p:nvGrpSpPr>
        <p:grpSpPr>
          <a:xfrm>
            <a:off x="4724400" y="1981200"/>
            <a:ext cx="2851150" cy="1463675"/>
            <a:chOff x="0" y="0"/>
            <a:chExt cx="1796" cy="922"/>
          </a:xfrm>
        </p:grpSpPr>
        <p:sp>
          <p:nvSpPr>
            <p:cNvPr id="23571" name="Text Box 14"/>
            <p:cNvSpPr txBox="1"/>
            <p:nvPr/>
          </p:nvSpPr>
          <p:spPr>
            <a:xfrm>
              <a:off x="720" y="672"/>
              <a:ext cx="6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conflict</a:t>
              </a:r>
              <a:r>
                <a:rPr lang="zh-CN" altLang="en-US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2" name="Text Box 15"/>
            <p:cNvSpPr txBox="1"/>
            <p:nvPr/>
          </p:nvSpPr>
          <p:spPr>
            <a:xfrm>
              <a:off x="336" y="0"/>
              <a:ext cx="6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conflict</a:t>
              </a:r>
              <a:r>
                <a:rPr lang="zh-CN" alt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endPara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73" name="Text Box 18"/>
            <p:cNvSpPr txBox="1"/>
            <p:nvPr/>
          </p:nvSpPr>
          <p:spPr>
            <a:xfrm>
              <a:off x="0" y="336"/>
              <a:ext cx="17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(x) w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(y) w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(x) r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(y)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23574" name="Group 16"/>
            <p:cNvGrpSpPr/>
            <p:nvPr/>
          </p:nvGrpSpPr>
          <p:grpSpPr>
            <a:xfrm>
              <a:off x="144" y="240"/>
              <a:ext cx="1008" cy="144"/>
              <a:chOff x="0" y="0"/>
              <a:chExt cx="432" cy="144"/>
            </a:xfrm>
          </p:grpSpPr>
          <p:sp>
            <p:nvSpPr>
              <p:cNvPr id="23579" name="Line 20"/>
              <p:cNvSpPr/>
              <p:nvPr/>
            </p:nvSpPr>
            <p:spPr>
              <a:xfrm flipV="1">
                <a:off x="0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0" name="Line 21"/>
              <p:cNvSpPr/>
              <p:nvPr/>
            </p:nvSpPr>
            <p:spPr>
              <a:xfrm>
                <a:off x="432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81" name="Line 22"/>
              <p:cNvSpPr/>
              <p:nvPr/>
            </p:nvSpPr>
            <p:spPr>
              <a:xfrm>
                <a:off x="0" y="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575" name="Group 20"/>
            <p:cNvGrpSpPr/>
            <p:nvPr/>
          </p:nvGrpSpPr>
          <p:grpSpPr>
            <a:xfrm>
              <a:off x="528" y="576"/>
              <a:ext cx="1008" cy="144"/>
              <a:chOff x="0" y="0"/>
              <a:chExt cx="336" cy="144"/>
            </a:xfrm>
          </p:grpSpPr>
          <p:sp>
            <p:nvSpPr>
              <p:cNvPr id="23576" name="Line 25"/>
              <p:cNvSpPr/>
              <p:nvPr/>
            </p:nvSpPr>
            <p:spPr>
              <a:xfrm flipV="1">
                <a:off x="0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7" name="Line 26"/>
              <p:cNvSpPr/>
              <p:nvPr/>
            </p:nvSpPr>
            <p:spPr>
              <a:xfrm flipV="1">
                <a:off x="336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78" name="Line 27"/>
              <p:cNvSpPr/>
              <p:nvPr/>
            </p:nvSpPr>
            <p:spPr>
              <a:xfrm>
                <a:off x="0" y="144"/>
                <a:ext cx="336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" name="Group 24"/>
          <p:cNvGrpSpPr/>
          <p:nvPr/>
        </p:nvGrpSpPr>
        <p:grpSpPr>
          <a:xfrm>
            <a:off x="3276600" y="2971800"/>
            <a:ext cx="971550" cy="549275"/>
            <a:chOff x="0" y="0"/>
            <a:chExt cx="612" cy="346"/>
          </a:xfrm>
        </p:grpSpPr>
        <p:grpSp>
          <p:nvGrpSpPr>
            <p:cNvPr id="23566" name="Group 25"/>
            <p:cNvGrpSpPr/>
            <p:nvPr/>
          </p:nvGrpSpPr>
          <p:grpSpPr>
            <a:xfrm>
              <a:off x="144" y="0"/>
              <a:ext cx="336" cy="144"/>
              <a:chOff x="0" y="0"/>
              <a:chExt cx="336" cy="144"/>
            </a:xfrm>
          </p:grpSpPr>
          <p:sp>
            <p:nvSpPr>
              <p:cNvPr id="23568" name="Line 8"/>
              <p:cNvSpPr/>
              <p:nvPr/>
            </p:nvSpPr>
            <p:spPr>
              <a:xfrm flipV="1">
                <a:off x="0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69" name="Line 9"/>
              <p:cNvSpPr/>
              <p:nvPr/>
            </p:nvSpPr>
            <p:spPr>
              <a:xfrm flipV="1">
                <a:off x="336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70" name="Line 11"/>
              <p:cNvSpPr/>
              <p:nvPr/>
            </p:nvSpPr>
            <p:spPr>
              <a:xfrm>
                <a:off x="0" y="144"/>
                <a:ext cx="336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3567" name="Text Box 31"/>
            <p:cNvSpPr txBox="1"/>
            <p:nvPr/>
          </p:nvSpPr>
          <p:spPr>
            <a:xfrm>
              <a:off x="0" y="96"/>
              <a:ext cx="6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conflict</a:t>
              </a:r>
              <a:r>
                <a:rPr lang="zh-CN" altLang="en-US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2286000" y="2117725"/>
            <a:ext cx="1676400" cy="549275"/>
            <a:chOff x="0" y="0"/>
            <a:chExt cx="2640" cy="865"/>
          </a:xfrm>
        </p:grpSpPr>
        <p:sp>
          <p:nvSpPr>
            <p:cNvPr id="23562" name="矩形 2"/>
            <p:cNvSpPr/>
            <p:nvPr/>
          </p:nvSpPr>
          <p:spPr>
            <a:xfrm>
              <a:off x="0" y="0"/>
              <a:ext cx="2640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commutativity</a:t>
              </a:r>
              <a:endPara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Line 32"/>
            <p:cNvSpPr/>
            <p:nvPr/>
          </p:nvSpPr>
          <p:spPr>
            <a:xfrm>
              <a:off x="720" y="505"/>
              <a:ext cx="1" cy="36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4" name="Line 33"/>
            <p:cNvSpPr/>
            <p:nvPr/>
          </p:nvSpPr>
          <p:spPr>
            <a:xfrm flipH="1">
              <a:off x="1920" y="505"/>
              <a:ext cx="1" cy="36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3565" name="Line 34"/>
            <p:cNvSpPr/>
            <p:nvPr/>
          </p:nvSpPr>
          <p:spPr>
            <a:xfrm>
              <a:off x="720" y="505"/>
              <a:ext cx="1200" cy="1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89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charRg st="89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charRg st="89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27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charRg st="227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charRg st="227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81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charRg st="281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charRg st="281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View Equivalence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49530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Two schedules of the same set of operations are</a:t>
            </a:r>
            <a:r>
              <a:rPr lang="en-US" altLang="zh-CN" sz="2800" dirty="0">
                <a:ea typeface="宋体" panose="02010600030101010101" pitchFamily="2" charset="-122"/>
              </a:rPr>
              <a:t> view equivalent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Corresponding</a:t>
            </a:r>
            <a:r>
              <a:rPr lang="en-US" altLang="zh-CN" sz="2800" dirty="0">
                <a:ea typeface="宋体" panose="02010600030101010101" pitchFamily="2" charset="-122"/>
              </a:rPr>
              <a:t> read operations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in each</a:t>
            </a:r>
            <a:r>
              <a:rPr lang="en-US" altLang="zh-CN" sz="2800" dirty="0">
                <a:ea typeface="宋体" panose="02010600030101010101" pitchFamily="2" charset="-122"/>
              </a:rPr>
              <a:t> return the same values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(hence computations are the same)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Both</a:t>
            </a:r>
            <a:r>
              <a:rPr lang="en-US" altLang="zh-CN" sz="2800" dirty="0">
                <a:ea typeface="宋体" panose="02010600030101010101" pitchFamily="2" charset="-122"/>
              </a:rPr>
              <a:t> schedules yield the same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final database state</a:t>
            </a:r>
            <a:endParaRPr lang="zh-CN" altLang="en-US" sz="28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6210"/>
            <a:ext cx="7772400" cy="650875"/>
          </a:xfrm>
        </p:spPr>
        <p:txBody>
          <a:bodyPr/>
          <a:p>
            <a:r>
              <a:rPr lang="en-US" altLang="zh-CN">
                <a:sym typeface="+mn-ea"/>
              </a:rPr>
              <a:t>view serializable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998855"/>
            <a:ext cx="7772400" cy="4859655"/>
          </a:xfrm>
        </p:spPr>
        <p:txBody>
          <a:bodyPr vert="horz"/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相同的一组事务，两个不同的调度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与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。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被称为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视图等价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”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当且仅当满足下列三个条件：</a:t>
            </a:r>
            <a:endParaRPr lang="zh-CN" altLang="en-US" sz="2400" dirty="0">
              <a:solidFill>
                <a:srgbClr val="0000CC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对每一个数据项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endParaRPr lang="en-US" altLang="zh-CN" sz="2400" b="1" dirty="0">
              <a:solidFill>
                <a:srgbClr val="0000CC"/>
              </a:solidFill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中事务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读到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的初始值，则在调度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中事务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也必须读到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的初始值；</a:t>
            </a:r>
            <a:endParaRPr lang="zh-CN" altLang="en-US" sz="2400" b="1" dirty="0">
              <a:solidFill>
                <a:srgbClr val="0000CC"/>
              </a:solidFill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中事务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执行了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sz="2400" baseline="-25000" dirty="0">
                <a:solidFill>
                  <a:srgbClr val="0000CC"/>
                </a:solidFill>
                <a:uFillTx/>
                <a:sym typeface="+mn-ea"/>
              </a:rPr>
              <a:t>k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，并且读到的是由事务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j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写入的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的值，则在调度</a:t>
            </a:r>
            <a:r>
              <a:rPr lang="en-US" sz="2400" dirty="0">
                <a:solidFill>
                  <a:srgbClr val="0000CC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中事务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r</a:t>
            </a:r>
            <a:r>
              <a:rPr lang="en-US" altLang="zh-CN" sz="2400" baseline="-25000" dirty="0">
                <a:solidFill>
                  <a:srgbClr val="0000CC"/>
                </a:solidFill>
                <a:uFillTx/>
                <a:sym typeface="+mn-ea"/>
              </a:rPr>
              <a:t>k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读到的也必须是由事务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j 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所写入的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的值；</a:t>
            </a:r>
            <a:endParaRPr lang="zh-CN" altLang="en-US" sz="2400" b="1" dirty="0">
              <a:solidFill>
                <a:srgbClr val="0000CC"/>
              </a:solidFill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中是由事务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来执行最后一条关于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的写操作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w</a:t>
            </a:r>
            <a:r>
              <a:rPr lang="en-US" altLang="zh-CN" sz="2400" baseline="-25000" dirty="0">
                <a:solidFill>
                  <a:srgbClr val="0000CC"/>
                </a:solidFill>
                <a:uFillTx/>
                <a:sym typeface="+mn-ea"/>
              </a:rPr>
              <a:t>k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，则在调度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中也一定是事务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T</a:t>
            </a:r>
            <a:r>
              <a:rPr lang="en-US" altLang="zh-CN" sz="2400" baseline="-25000" dirty="0">
                <a:solidFill>
                  <a:srgbClr val="0000CC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执行最后一条关于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的写操作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w</a:t>
            </a:r>
            <a:r>
              <a:rPr lang="en-US" altLang="zh-CN" sz="2400" baseline="-25000" dirty="0">
                <a:solidFill>
                  <a:srgbClr val="0000CC"/>
                </a:solidFill>
                <a:uFillTx/>
                <a:sym typeface="+mn-ea"/>
              </a:rPr>
              <a:t>k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。</a:t>
            </a:r>
            <a:endParaRPr lang="zh-CN" altLang="en-US" sz="2400">
              <a:solidFill>
                <a:srgbClr val="0000CC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View Equivalence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>
          <a:xfrm>
            <a:off x="381000" y="3276600"/>
            <a:ext cx="8458200" cy="30480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Schedule</a:t>
            </a:r>
            <a:r>
              <a:rPr lang="en-US" altLang="zh-CN" dirty="0">
                <a:ea typeface="宋体" panose="02010600030101010101" pitchFamily="2" charset="-122"/>
              </a:rPr>
              <a:t> is not conflict equivalent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serial schedule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Has same effect</a:t>
            </a:r>
            <a:r>
              <a:rPr lang="en-US" altLang="zh-CN" dirty="0">
                <a:ea typeface="宋体" panose="02010600030101010101" pitchFamily="2" charset="-122"/>
              </a:rPr>
              <a:t> as serial schedule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is</a:t>
            </a:r>
            <a:r>
              <a:rPr lang="en-US" altLang="zh-CN" dirty="0">
                <a:ea typeface="宋体" panose="02010600030101010101" pitchFamily="2" charset="-122"/>
              </a:rPr>
              <a:t> view equivalent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serial schedule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35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Hence</a:t>
            </a:r>
            <a:r>
              <a:rPr lang="en-US" altLang="zh-CN" dirty="0">
                <a:ea typeface="宋体" panose="02010600030101010101" pitchFamily="2" charset="-122"/>
              </a:rPr>
              <a:t> it is serializable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5" name="Text Box 4"/>
          <p:cNvSpPr txBox="1"/>
          <p:nvPr/>
        </p:nvSpPr>
        <p:spPr>
          <a:xfrm>
            <a:off x="1752600" y="1066800"/>
            <a:ext cx="60198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    w(y)   w(x)</a:t>
            </a:r>
            <a:endParaRPr lang="en-US" altLang="zh-CN" sz="28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r(y)                       w(x)</a:t>
            </a:r>
            <a:endParaRPr lang="en-US" altLang="zh-CN" sz="28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                                     w(x)</a:t>
            </a:r>
            <a:endParaRPr lang="en-US" altLang="zh-CN" sz="28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TextBox 1"/>
          <p:cNvSpPr txBox="1"/>
          <p:nvPr/>
        </p:nvSpPr>
        <p:spPr>
          <a:xfrm>
            <a:off x="609600" y="2667000"/>
            <a:ext cx="7391400" cy="6000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或表示为调度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S: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(y); w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(y); w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(x); w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(x); w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(x);</a:t>
            </a:r>
            <a:endParaRPr lang="zh-CN" altLang="en-US" sz="28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560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5604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5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10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14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80645"/>
            <a:ext cx="8457565" cy="606425"/>
          </a:xfrm>
        </p:spPr>
        <p:txBody>
          <a:bodyPr/>
          <a:p>
            <a:r>
              <a:rPr lang="en-US" altLang="zh-CN" sz="3200"/>
              <a:t>conflict</a:t>
            </a:r>
            <a:r>
              <a:rPr lang="zh-CN" altLang="en-US" sz="3200"/>
              <a:t> </a:t>
            </a:r>
            <a:r>
              <a:rPr lang="en-US" altLang="zh-CN" sz="3200">
                <a:sym typeface="+mn-ea"/>
              </a:rPr>
              <a:t>serializable </a:t>
            </a:r>
            <a:r>
              <a:rPr lang="en-US" altLang="zh-CN" sz="3200"/>
              <a:t>vs. view serializable</a:t>
            </a:r>
            <a:endParaRPr lang="en-US" altLang="zh-CN" sz="3200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342900" y="906145"/>
            <a:ext cx="8458200" cy="895985"/>
          </a:xfrm>
          <a:ln w="19050">
            <a:solidFill>
              <a:srgbClr val="0000CC"/>
            </a:solidFill>
          </a:ln>
        </p:spPr>
        <p:txBody>
          <a:bodyPr vert="horz">
            <a:spAutoFit/>
          </a:bodyPr>
          <a:p>
            <a:r>
              <a:rPr lang="zh-CN" altLang="en-US" sz="2400">
                <a:solidFill>
                  <a:srgbClr val="0000CC"/>
                </a:solidFill>
              </a:rPr>
              <a:t>一个 </a:t>
            </a:r>
            <a:r>
              <a:rPr lang="en-US" altLang="zh-CN" sz="2400"/>
              <a:t>‘</a:t>
            </a:r>
            <a:r>
              <a:rPr lang="zh-CN" altLang="en-US" sz="2400"/>
              <a:t>冲突可串行化调度</a:t>
            </a:r>
            <a:r>
              <a:rPr lang="en-US" altLang="zh-CN" sz="2400"/>
              <a:t>’ </a:t>
            </a:r>
            <a:r>
              <a:rPr lang="zh-CN" altLang="en-US" sz="2400">
                <a:solidFill>
                  <a:srgbClr val="0000CC"/>
                </a:solidFill>
              </a:rPr>
              <a:t>也一定是 </a:t>
            </a:r>
            <a:r>
              <a:rPr lang="en-US" altLang="zh-CN" sz="2400"/>
              <a:t>‘</a:t>
            </a:r>
            <a:r>
              <a:rPr lang="zh-CN" altLang="en-US" sz="2400"/>
              <a:t>视图可串行化调度</a:t>
            </a:r>
            <a:r>
              <a:rPr lang="en-US" altLang="zh-CN" sz="2400"/>
              <a:t>’</a:t>
            </a:r>
            <a:r>
              <a:rPr lang="zh-CN" altLang="en-US" sz="2400"/>
              <a:t>；</a:t>
            </a:r>
            <a:endParaRPr lang="zh-CN" altLang="en-US" sz="2400"/>
          </a:p>
          <a:p>
            <a:r>
              <a:rPr lang="zh-CN" altLang="en-US" sz="2400">
                <a:solidFill>
                  <a:srgbClr val="0000CC"/>
                </a:solidFill>
              </a:rPr>
              <a:t>但一个 </a:t>
            </a:r>
            <a:r>
              <a:rPr lang="en-US" altLang="zh-CN" sz="2400"/>
              <a:t>‘</a:t>
            </a:r>
            <a:r>
              <a:rPr lang="zh-CN" altLang="en-US" sz="2400"/>
              <a:t>视图可串行化调度</a:t>
            </a:r>
            <a:r>
              <a:rPr lang="en-US" altLang="zh-CN" sz="2400"/>
              <a:t>’ </a:t>
            </a:r>
            <a:r>
              <a:rPr lang="zh-CN" altLang="en-US" sz="2400">
                <a:solidFill>
                  <a:srgbClr val="0000CC"/>
                </a:solidFill>
              </a:rPr>
              <a:t>不一定是 </a:t>
            </a:r>
            <a:r>
              <a:rPr lang="en-US" altLang="zh-CN" sz="2400"/>
              <a:t>‘</a:t>
            </a:r>
            <a:r>
              <a:rPr lang="zh-CN" altLang="en-US" sz="2400"/>
              <a:t>冲突可串行化调度</a:t>
            </a:r>
            <a:r>
              <a:rPr lang="en-US" altLang="zh-CN" sz="2400"/>
              <a:t>’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81000" y="3087370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 sz="2400" b="1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  <a:defRPr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rgbClr val="0000CC"/>
                </a:solidFill>
              </a:rPr>
              <a:t>调度</a:t>
            </a:r>
            <a:r>
              <a:rPr lang="en-US" altLang="zh-CN">
                <a:solidFill>
                  <a:srgbClr val="0000CC"/>
                </a:solidFill>
              </a:rPr>
              <a:t>V</a:t>
            </a:r>
            <a:r>
              <a:rPr lang="zh-CN" altLang="en-US">
                <a:solidFill>
                  <a:srgbClr val="0000CC"/>
                </a:solidFill>
              </a:rPr>
              <a:t>不是一个冲突可串行化调度！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81000" y="1955800"/>
            <a:ext cx="8458200" cy="949325"/>
            <a:chOff x="600" y="3080"/>
            <a:chExt cx="13320" cy="1495"/>
          </a:xfrm>
        </p:grpSpPr>
        <p:sp>
          <p:nvSpPr>
            <p:cNvPr id="4" name="文本占位符 2"/>
            <p:cNvSpPr>
              <a:spLocks noGrp="1"/>
            </p:cNvSpPr>
            <p:nvPr/>
          </p:nvSpPr>
          <p:spPr>
            <a:xfrm>
              <a:off x="600" y="3080"/>
              <a:ext cx="13320" cy="141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q"/>
                <a:defRPr sz="24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Ø"/>
                <a:defRPr sz="2400" b="1" kern="1200">
                  <a:solidFill>
                    <a:schemeClr val="folHlink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v"/>
                <a:defRPr sz="2400" b="1" kern="1200">
                  <a:solidFill>
                    <a:schemeClr val="folHlink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>
                  <a:solidFill>
                    <a:srgbClr val="0000CC"/>
                  </a:solidFill>
                </a:rPr>
                <a:t>例如：</a:t>
              </a:r>
              <a:endParaRPr lang="zh-CN" altLang="en-US">
                <a:solidFill>
                  <a:srgbClr val="0000CC"/>
                </a:solidFill>
              </a:endParaRPr>
            </a:p>
            <a:p>
              <a:pPr marL="457200" lvl="1" indent="0">
                <a:buNone/>
              </a:pPr>
              <a:r>
                <a:rPr lang="zh-CN" altLang="en-US">
                  <a:solidFill>
                    <a:srgbClr val="0000CC"/>
                  </a:solidFill>
                </a:rPr>
                <a:t>调度</a:t>
              </a:r>
              <a:r>
                <a:rPr lang="en-US" altLang="zh-CN">
                  <a:solidFill>
                    <a:srgbClr val="0000CC"/>
                  </a:solidFill>
                </a:rPr>
                <a:t>V</a:t>
              </a:r>
              <a:r>
                <a:rPr lang="zh-CN" altLang="en-US">
                  <a:solidFill>
                    <a:srgbClr val="0000CC"/>
                  </a:solidFill>
                </a:rPr>
                <a:t>：</a:t>
              </a:r>
              <a:endParaRPr lang="zh-CN" altLang="en-US"/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175" y="3781"/>
            <a:ext cx="6350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1524000" imgH="190500" progId="Equation.KSEE3">
                    <p:embed/>
                  </p:oleObj>
                </mc:Choice>
                <mc:Fallback>
                  <p:oleObj name="" r:id="rId1" imgW="1524000" imgH="190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75" y="3781"/>
                          <a:ext cx="6350" cy="7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占位符 2"/>
          <p:cNvSpPr>
            <a:spLocks noGrp="1"/>
          </p:cNvSpPr>
          <p:nvPr/>
        </p:nvSpPr>
        <p:spPr>
          <a:xfrm>
            <a:off x="381000" y="4805045"/>
            <a:ext cx="8458200" cy="126174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 sz="2400" b="1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  <a:defRPr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0000CC"/>
                </a:solidFill>
              </a:rPr>
              <a:t>原因：在调度</a:t>
            </a:r>
            <a:r>
              <a:rPr lang="en-US" altLang="zh-CN">
                <a:solidFill>
                  <a:srgbClr val="0000CC"/>
                </a:solidFill>
              </a:rPr>
              <a:t>V</a:t>
            </a:r>
            <a:r>
              <a:rPr lang="zh-CN" altLang="en-US">
                <a:solidFill>
                  <a:srgbClr val="0000CC"/>
                </a:solidFill>
              </a:rPr>
              <a:t>中存在 </a:t>
            </a:r>
            <a:r>
              <a:rPr lang="en-US" altLang="zh-CN">
                <a:solidFill>
                  <a:srgbClr val="0000CC"/>
                </a:solidFill>
              </a:rPr>
              <a:t>‘</a:t>
            </a:r>
            <a:r>
              <a:rPr lang="zh-CN" altLang="en-US">
                <a:solidFill>
                  <a:srgbClr val="0000CC"/>
                </a:solidFill>
              </a:rPr>
              <a:t>盲写</a:t>
            </a:r>
            <a:r>
              <a:rPr lang="en-US" altLang="zh-CN">
                <a:solidFill>
                  <a:srgbClr val="0000CC"/>
                </a:solidFill>
              </a:rPr>
              <a:t>’ (blind write) </a:t>
            </a:r>
            <a:r>
              <a:rPr lang="zh-CN" altLang="en-US">
                <a:solidFill>
                  <a:srgbClr val="0000CC"/>
                </a:solidFill>
              </a:rPr>
              <a:t>操作！</a:t>
            </a:r>
            <a:endParaRPr lang="zh-CN" altLang="en-US">
              <a:solidFill>
                <a:srgbClr val="0000CC"/>
              </a:solidFill>
            </a:endParaRPr>
          </a:p>
          <a:p>
            <a:pPr lvl="1"/>
            <a:r>
              <a:rPr lang="zh-CN" altLang="en-US">
                <a:solidFill>
                  <a:schemeClr val="accent6"/>
                </a:solidFill>
                <a:sym typeface="+mn-ea"/>
              </a:rPr>
              <a:t>盲写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 (blind write): </a:t>
            </a:r>
            <a:r>
              <a:rPr lang="zh-CN" altLang="en-US">
                <a:solidFill>
                  <a:schemeClr val="accent6"/>
                </a:solidFill>
              </a:rPr>
              <a:t>一个事务</a:t>
            </a:r>
            <a:r>
              <a:rPr lang="en-US" altLang="zh-CN">
                <a:solidFill>
                  <a:schemeClr val="accent6"/>
                </a:solidFill>
              </a:rPr>
              <a:t>T</a:t>
            </a:r>
            <a:r>
              <a:rPr lang="zh-CN" altLang="en-US">
                <a:solidFill>
                  <a:schemeClr val="accent6"/>
                </a:solidFill>
              </a:rPr>
              <a:t>没有读取过数据项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r>
              <a:rPr lang="zh-CN" altLang="en-US">
                <a:solidFill>
                  <a:schemeClr val="accent6"/>
                </a:solidFill>
              </a:rPr>
              <a:t>的值，直接用</a:t>
            </a:r>
            <a:r>
              <a:rPr lang="en-US" altLang="zh-CN">
                <a:solidFill>
                  <a:schemeClr val="accent6"/>
                </a:solidFill>
              </a:rPr>
              <a:t>write</a:t>
            </a:r>
            <a:r>
              <a:rPr lang="zh-CN" altLang="en-US">
                <a:solidFill>
                  <a:schemeClr val="accent6"/>
                </a:solidFill>
              </a:rPr>
              <a:t>操作修改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r>
              <a:rPr lang="zh-CN" altLang="en-US">
                <a:solidFill>
                  <a:schemeClr val="accent6"/>
                </a:solidFill>
              </a:rPr>
              <a:t>的值。</a:t>
            </a:r>
            <a:endParaRPr lang="zh-CN" altLang="en-US">
              <a:solidFill>
                <a:schemeClr val="accent6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1000" y="3667125"/>
            <a:ext cx="8458200" cy="871855"/>
            <a:chOff x="600" y="5549"/>
            <a:chExt cx="13320" cy="1373"/>
          </a:xfrm>
        </p:grpSpPr>
        <p:sp>
          <p:nvSpPr>
            <p:cNvPr id="8" name="文本占位符 2"/>
            <p:cNvSpPr>
              <a:spLocks noGrp="1"/>
            </p:cNvSpPr>
            <p:nvPr/>
          </p:nvSpPr>
          <p:spPr>
            <a:xfrm>
              <a:off x="600" y="5549"/>
              <a:ext cx="133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q"/>
                <a:defRPr sz="2400" b="1" kern="1200">
                  <a:solidFill>
                    <a:schemeClr val="hlink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Ø"/>
                <a:defRPr sz="2400" b="1" kern="1200">
                  <a:solidFill>
                    <a:schemeClr val="folHlink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v"/>
                <a:defRPr sz="2400" b="1" kern="1200">
                  <a:solidFill>
                    <a:schemeClr val="folHlink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o"/>
                <a:defRPr sz="24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zh-CN" altLang="en-US">
                  <a:solidFill>
                    <a:srgbClr val="0000CC"/>
                  </a:solidFill>
                </a:rPr>
                <a:t>调度</a:t>
              </a:r>
              <a:r>
                <a:rPr lang="en-US" altLang="zh-CN">
                  <a:solidFill>
                    <a:srgbClr val="0000CC"/>
                  </a:solidFill>
                </a:rPr>
                <a:t>V ‘</a:t>
              </a:r>
              <a:r>
                <a:rPr lang="zh-CN" altLang="en-US">
                  <a:solidFill>
                    <a:srgbClr val="0000CC"/>
                  </a:solidFill>
                </a:rPr>
                <a:t>视图等价</a:t>
              </a:r>
              <a:r>
                <a:rPr lang="en-US" altLang="zh-CN">
                  <a:solidFill>
                    <a:srgbClr val="0000CC"/>
                  </a:solidFill>
                </a:rPr>
                <a:t>’ </a:t>
              </a:r>
              <a:r>
                <a:rPr lang="zh-CN" altLang="en-US">
                  <a:solidFill>
                    <a:srgbClr val="0000CC"/>
                  </a:solidFill>
                </a:rPr>
                <a:t>于下述的串行调度：</a:t>
              </a:r>
              <a:endParaRPr lang="zh-CN" altLang="en-US"/>
            </a:p>
          </p:txBody>
        </p: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62" y="6128"/>
            <a:ext cx="6350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3" imgW="1524000" imgH="190500" progId="Equation.KSEE3">
                    <p:embed/>
                  </p:oleObj>
                </mc:Choice>
                <mc:Fallback>
                  <p:oleObj name="" r:id="rId3" imgW="1524000" imgH="1905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62" y="6128"/>
                          <a:ext cx="6350" cy="7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Conflict vs View Equivalence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>
          <a:xfrm>
            <a:off x="304800" y="3962400"/>
            <a:ext cx="8610600" cy="21336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 concurrency control based on</a:t>
            </a:r>
            <a:r>
              <a:rPr lang="en-US" altLang="zh-CN" sz="2400" dirty="0">
                <a:ea typeface="宋体" panose="02010600030101010101" pitchFamily="2" charset="-122"/>
              </a:rPr>
              <a:t> view equivalence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should provide</a:t>
            </a:r>
            <a:r>
              <a:rPr lang="en-US" altLang="zh-CN" sz="2400" dirty="0">
                <a:ea typeface="宋体" panose="02010600030101010101" pitchFamily="2" charset="-122"/>
              </a:rPr>
              <a:t> better performance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than one based on</a:t>
            </a:r>
            <a:r>
              <a:rPr lang="en-US" altLang="zh-CN" sz="2400" dirty="0">
                <a:ea typeface="宋体" panose="02010600030101010101" pitchFamily="2" charset="-122"/>
              </a:rPr>
              <a:t> conflict equivalence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since less reordering is done</a:t>
            </a:r>
            <a:r>
              <a:rPr lang="en-US" altLang="zh-CN" sz="2400" dirty="0">
                <a:ea typeface="宋体" panose="02010600030101010101" pitchFamily="2" charset="-122"/>
              </a:rPr>
              <a:t> but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It is difficult to implement a view equivalence concurrency control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629" name="Oval 4"/>
          <p:cNvSpPr/>
          <p:nvPr/>
        </p:nvSpPr>
        <p:spPr>
          <a:xfrm>
            <a:off x="2667000" y="1295400"/>
            <a:ext cx="3276600" cy="2362200"/>
          </a:xfrm>
          <a:prstGeom prst="ellipse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0" name="Oval 5"/>
          <p:cNvSpPr/>
          <p:nvPr/>
        </p:nvSpPr>
        <p:spPr>
          <a:xfrm>
            <a:off x="3810000" y="1752600"/>
            <a:ext cx="1600200" cy="12192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Text Box 6"/>
          <p:cNvSpPr txBox="1"/>
          <p:nvPr/>
        </p:nvSpPr>
        <p:spPr>
          <a:xfrm>
            <a:off x="517525" y="1614488"/>
            <a:ext cx="1838325" cy="1311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of schedules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 are</a:t>
            </a: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view</a:t>
            </a:r>
            <a:endParaRPr lang="en-US" altLang="zh-CN" sz="20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equivalent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serial schedules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2" name="Text Box 7"/>
          <p:cNvSpPr txBox="1"/>
          <p:nvPr/>
        </p:nvSpPr>
        <p:spPr>
          <a:xfrm>
            <a:off x="6629400" y="1676400"/>
            <a:ext cx="1844675" cy="1311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 of schedules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that are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conflict</a:t>
            </a:r>
            <a:endParaRPr lang="en-US" altLang="zh-CN" sz="20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equivalent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serial schedules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3" name="Line 8"/>
          <p:cNvSpPr/>
          <p:nvPr/>
        </p:nvSpPr>
        <p:spPr>
          <a:xfrm>
            <a:off x="2133600" y="2133600"/>
            <a:ext cx="1066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34" name="Line 9"/>
          <p:cNvSpPr/>
          <p:nvPr/>
        </p:nvSpPr>
        <p:spPr>
          <a:xfrm flipH="1">
            <a:off x="4724400" y="2209800"/>
            <a:ext cx="19050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156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Conflict Equivalence and Serializability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>
          <a:xfrm>
            <a:off x="304800" y="2286000"/>
            <a:ext cx="8458200" cy="32004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Serializability: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a conservative notion</a:t>
            </a:r>
            <a:r>
              <a:rPr lang="en-US" altLang="zh-CN" sz="2400" dirty="0">
                <a:ea typeface="宋体" panose="02010600030101010101" pitchFamily="2" charset="-122"/>
              </a:rPr>
              <a:t> of correctness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Conflict equivalence: 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</a:rPr>
              <a:t>a conservative technique for determining serializability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chemeClr val="accent6"/>
                </a:solidFill>
                <a:ea typeface="宋体" panose="02010600030101010101" pitchFamily="2" charset="-122"/>
              </a:rPr>
              <a:t>Moreover:  a concurrency control that guarantees conflict equivalence to serial schedules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is easily implemented</a:t>
            </a:r>
            <a:endParaRPr lang="zh-CN" altLang="en-US" sz="24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6" name="Rectangle 3"/>
          <p:cNvSpPr>
            <a:spLocks noGrp="1"/>
          </p:cNvSpPr>
          <p:nvPr/>
        </p:nvSpPr>
        <p:spPr>
          <a:xfrm>
            <a:off x="304800" y="774700"/>
            <a:ext cx="8458200" cy="21164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600" b="1" u="non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1" u="none" kern="1200" baseline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2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1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50000"/>
              </a:spcBef>
            </a:pP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Serializability</a:t>
            </a:r>
            <a:r>
              <a:rPr lang="en-US" altLang="x-none" sz="2400" i="0" dirty="0">
                <a:solidFill>
                  <a:srgbClr val="0000CC"/>
                </a:solidFill>
                <a:ea typeface="宋体" panose="02010600030101010101" pitchFamily="2" charset="-122"/>
              </a:rPr>
              <a:t>:   a conservative notion of correctness</a:t>
            </a:r>
            <a:endParaRPr lang="en-US" altLang="x-none" sz="2400" i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Conflict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Serializable</a:t>
            </a:r>
            <a:r>
              <a:rPr lang="en-US" altLang="x-none" sz="2400" i="0" dirty="0">
                <a:solidFill>
                  <a:srgbClr val="0000CC"/>
                </a:solidFill>
                <a:ea typeface="宋体" panose="02010600030101010101" pitchFamily="2" charset="-122"/>
              </a:rPr>
              <a:t>:  </a:t>
            </a:r>
            <a:r>
              <a:rPr lang="en-US" altLang="x-none" i="0" dirty="0">
                <a:solidFill>
                  <a:srgbClr val="0000CC"/>
                </a:solidFill>
                <a:ea typeface="宋体" panose="02010600030101010101" pitchFamily="2" charset="-122"/>
              </a:rPr>
              <a:t>is easily to implement</a:t>
            </a:r>
            <a:endParaRPr lang="en-US" altLang="x-none" i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dirty="0">
                <a:solidFill>
                  <a:srgbClr val="CC0000"/>
                </a:solidFill>
                <a:ea typeface="宋体" panose="02010600030101010101" pitchFamily="2" charset="-122"/>
                <a:sym typeface="+mn-ea"/>
              </a:rPr>
              <a:t>View Serializable</a:t>
            </a:r>
            <a:r>
              <a:rPr lang="en-US" altLang="x-none" i="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: </a:t>
            </a:r>
            <a:r>
              <a:rPr lang="en-US" altLang="zh-CN" i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better performance but is difficult to implement</a:t>
            </a:r>
            <a:endParaRPr lang="en-US" altLang="zh-CN" sz="2400" i="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5" name="图片 14" descr="ACBH~)ZTLY32T[H4K(EK`U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8715" y="2823210"/>
            <a:ext cx="4681220" cy="3382645"/>
          </a:xfrm>
          <a:prstGeom prst="rect">
            <a:avLst/>
          </a:prstGeom>
        </p:spPr>
      </p:pic>
      <p:sp>
        <p:nvSpPr>
          <p:cNvPr id="8195" name="Rectangle 2"/>
          <p:cNvSpPr>
            <a:spLocks noGrp="1"/>
          </p:cNvSpPr>
          <p:nvPr/>
        </p:nvSpPr>
        <p:spPr>
          <a:xfrm>
            <a:off x="685800" y="5080"/>
            <a:ext cx="7772400" cy="5740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3200">
                <a:ea typeface="宋体" panose="02010600030101010101" pitchFamily="2" charset="-122"/>
              </a:rPr>
              <a:t>View &amp; Conflict Serializable</a:t>
            </a:r>
            <a:endParaRPr lang="en-US" alt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Serialization Graph of a Schedule 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304800" y="1981200"/>
            <a:ext cx="8382000" cy="41148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Nodes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represent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transactions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is 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directed edge</a:t>
            </a:r>
            <a:r>
              <a:rPr lang="en-US" altLang="zh-CN" dirty="0">
                <a:ea typeface="宋体" panose="02010600030101010101" pitchFamily="2" charset="-122"/>
              </a:rPr>
              <a:t> from node T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to node T</a:t>
            </a:r>
            <a:r>
              <a:rPr lang="en-US" altLang="zh-CN" baseline="-25000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has an operation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i,k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that</a:t>
            </a:r>
            <a:r>
              <a:rPr lang="en-US" altLang="zh-CN" dirty="0">
                <a:ea typeface="宋体" panose="02010600030101010101" pitchFamily="2" charset="-122"/>
              </a:rPr>
              <a:t> conflicts with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 operation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j,r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of</a:t>
            </a:r>
            <a:r>
              <a:rPr lang="en-US" altLang="zh-CN" dirty="0">
                <a:ea typeface="宋体" panose="02010600030101010101" pitchFamily="2" charset="-122"/>
              </a:rPr>
              <a:t> T</a:t>
            </a:r>
            <a:r>
              <a:rPr lang="en-US" altLang="zh-CN" baseline="-25000" dirty="0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i,k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precedes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ea typeface="宋体" panose="02010600030101010101" pitchFamily="2" charset="-122"/>
              </a:rPr>
              <a:t>j,r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</a:t>
            </a:r>
            <a:r>
              <a:rPr lang="en-US" altLang="zh-CN" dirty="0">
                <a:ea typeface="宋体" panose="02010600030101010101" pitchFamily="2" charset="-122"/>
              </a:rPr>
              <a:t> 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Theorem: 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schedule is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conflict serializable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if and only if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its serialization graph has no cycles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4800" y="4648200"/>
            <a:ext cx="8077200" cy="914400"/>
          </a:xfrm>
          <a:prstGeom prst="round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charRg st="181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>
                                            <p:txEl>
                                              <p:charRg st="181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>
                                            <p:txEl>
                                              <p:charRg st="181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1.1 Serial &amp; Concurrent Execution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xfrm>
            <a:off x="304800" y="1056005"/>
            <a:ext cx="8458200" cy="5236845"/>
          </a:xfrm>
        </p:spPr>
        <p:txBody>
          <a:bodyPr vert="horz" wrap="square" anchor="t"/>
          <a:p>
            <a:pPr lv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u="sng" dirty="0">
                <a:solidFill>
                  <a:srgbClr val="CC0000"/>
                </a:solidFill>
                <a:ea typeface="宋体" panose="02010600030101010101" pitchFamily="2" charset="-122"/>
              </a:rPr>
              <a:t>Serial execution</a:t>
            </a:r>
            <a:r>
              <a:rPr lang="en-US" altLang="x-none" sz="2400" dirty="0">
                <a:solidFill>
                  <a:srgbClr val="003300"/>
                </a:solidFill>
                <a:ea typeface="宋体" panose="02010600030101010101" pitchFamily="2" charset="-122"/>
              </a:rPr>
              <a:t>: </a:t>
            </a:r>
            <a:r>
              <a:rPr lang="en-US" altLang="x-none" sz="2400" i="1" dirty="0">
                <a:sym typeface="+mn-ea"/>
              </a:rPr>
              <a:t>trans. execute in sequence</a:t>
            </a:r>
            <a:endParaRPr lang="en-US" altLang="x-none" sz="2400" i="1" u="sng" dirty="0">
              <a:solidFill>
                <a:srgbClr val="003300"/>
              </a:solidFill>
              <a:ea typeface="宋体" panose="02010600030101010101" pitchFamily="2" charset="-122"/>
              <a:sym typeface="+mn-ea"/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rgbClr val="0000CC"/>
                </a:solidFill>
                <a:ea typeface="宋体" panose="02010600030101010101" pitchFamily="2" charset="-122"/>
              </a:rPr>
              <a:t>Since each transaction is consistent and  isolated</a:t>
            </a:r>
            <a:r>
              <a:rPr lang="en-US" altLang="x-none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ea typeface="宋体" panose="02010600030101010101" pitchFamily="2" charset="-122"/>
              </a:rPr>
              <a:t>from all others,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schedule is guaranteed to be correct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for all applications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Inadequate performance</a:t>
            </a:r>
            <a:r>
              <a:rPr lang="en-US" altLang="x-none" sz="2400" dirty="0">
                <a:ea typeface="宋体" panose="02010600030101010101" pitchFamily="2" charset="-122"/>
              </a:rPr>
              <a:t>: Since system has multiple asynchronous resources and transaction uses only one at a time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x-none" sz="2400" dirty="0">
              <a:ea typeface="宋体" panose="02010600030101010101" pitchFamily="2" charset="-122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u="sng" dirty="0">
                <a:solidFill>
                  <a:srgbClr val="CC0000"/>
                </a:solidFill>
                <a:ea typeface="宋体" panose="02010600030101010101" pitchFamily="2" charset="-122"/>
              </a:rPr>
              <a:t>Concurrent execution</a:t>
            </a:r>
            <a:r>
              <a:rPr lang="en-US" altLang="x-none" sz="2400" dirty="0">
                <a:solidFill>
                  <a:srgbClr val="003300"/>
                </a:solidFill>
                <a:ea typeface="宋体" panose="02010600030101010101" pitchFamily="2" charset="-122"/>
              </a:rPr>
              <a:t>: </a:t>
            </a:r>
            <a:r>
              <a:rPr lang="en-US" altLang="zh-CN" sz="2400" i="1">
                <a:sym typeface="+mn-ea"/>
              </a:rPr>
              <a:t>Interleaved execution of a set of consistent trans.</a:t>
            </a:r>
            <a:endParaRPr lang="en-US" altLang="x-none" sz="2400" i="1" u="sng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ea typeface="宋体" panose="02010600030101010101" pitchFamily="2" charset="-122"/>
              </a:rPr>
              <a:t>Improved performance (multiprogramming)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Some interleavings produce incorrect result</a:t>
            </a:r>
            <a:endParaRPr lang="en-US" altLang="x-none" sz="24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Concurrent schedules that are </a:t>
            </a:r>
            <a:r>
              <a:rPr lang="en-US" altLang="x-none" sz="2400" i="1" dirty="0">
                <a:solidFill>
                  <a:schemeClr val="accent6"/>
                </a:solidFill>
                <a:ea typeface="宋体" panose="02010600030101010101" pitchFamily="2" charset="-122"/>
              </a:rPr>
              <a:t>equivalent</a:t>
            </a:r>
            <a:r>
              <a:rPr lang="en-US" altLang="x-none" sz="2400" dirty="0">
                <a:solidFill>
                  <a:schemeClr val="accent6"/>
                </a:solidFill>
                <a:ea typeface="宋体" panose="02010600030101010101" pitchFamily="2" charset="-122"/>
              </a:rPr>
              <a:t> to serial schedules are referred to as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serializable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schedules.</a:t>
            </a:r>
            <a:endParaRPr lang="en-US" altLang="x-none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08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u="sng" dirty="0">
                <a:ea typeface="宋体" panose="02010600030101010101" pitchFamily="2" charset="-122"/>
              </a:rPr>
              <a:t>Example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  <p:sp>
        <p:nvSpPr>
          <p:cNvPr id="29715" name="Text Box 34"/>
          <p:cNvSpPr txBox="1"/>
          <p:nvPr/>
        </p:nvSpPr>
        <p:spPr>
          <a:xfrm>
            <a:off x="5715000" y="842645"/>
            <a:ext cx="3317875" cy="8953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is serializable in order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Text Box 36"/>
          <p:cNvSpPr txBox="1"/>
          <p:nvPr/>
        </p:nvSpPr>
        <p:spPr>
          <a:xfrm>
            <a:off x="5715000" y="4114800"/>
            <a:ext cx="3286760" cy="825500"/>
          </a:xfrm>
          <a:prstGeom prst="rect">
            <a:avLst/>
          </a:prstGeom>
          <a:noFill/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 is not serializable due 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to cycle T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76200" y="93028"/>
            <a:ext cx="2703513" cy="1890712"/>
            <a:chOff x="0" y="0"/>
            <a:chExt cx="4258" cy="2977"/>
          </a:xfrm>
        </p:grpSpPr>
        <p:grpSp>
          <p:nvGrpSpPr>
            <p:cNvPr id="29719" name="Group 39"/>
            <p:cNvGrpSpPr/>
            <p:nvPr/>
          </p:nvGrpSpPr>
          <p:grpSpPr>
            <a:xfrm>
              <a:off x="0" y="0"/>
              <a:ext cx="4258" cy="1537"/>
              <a:chOff x="0" y="0"/>
              <a:chExt cx="4258" cy="1537"/>
            </a:xfrm>
          </p:grpSpPr>
          <p:sp>
            <p:nvSpPr>
              <p:cNvPr id="29721" name="Text Box 38"/>
              <p:cNvSpPr txBox="1"/>
              <p:nvPr/>
            </p:nvSpPr>
            <p:spPr>
              <a:xfrm>
                <a:off x="0" y="817"/>
                <a:ext cx="4258" cy="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S:  … p</a:t>
                </a:r>
                <a:r>
                  <a:rPr lang="en-US" altLang="zh-CN" sz="2400" i="1" baseline="-250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1,i</a:t>
                </a:r>
                <a:r>
                  <a:rPr lang="en-US" altLang="zh-CN" sz="2400" i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…, p</a:t>
                </a:r>
                <a:r>
                  <a:rPr lang="en-US" altLang="zh-CN" sz="2400" i="1" baseline="-250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2,j</a:t>
                </a:r>
                <a:r>
                  <a:rPr lang="en-US" altLang="zh-CN" sz="2400" i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...</a:t>
                </a:r>
                <a:endPara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2" name="Line 39"/>
              <p:cNvSpPr/>
              <p:nvPr/>
            </p:nvSpPr>
            <p:spPr>
              <a:xfrm>
                <a:off x="1560" y="697"/>
                <a:ext cx="0" cy="36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23" name="Line 40"/>
              <p:cNvSpPr/>
              <p:nvPr/>
            </p:nvSpPr>
            <p:spPr>
              <a:xfrm>
                <a:off x="3360" y="697"/>
                <a:ext cx="0" cy="36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24" name="Line 41"/>
              <p:cNvSpPr/>
              <p:nvPr/>
            </p:nvSpPr>
            <p:spPr>
              <a:xfrm>
                <a:off x="1560" y="697"/>
                <a:ext cx="1800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25" name="Text Box 42"/>
              <p:cNvSpPr txBox="1"/>
              <p:nvPr/>
            </p:nvSpPr>
            <p:spPr>
              <a:xfrm>
                <a:off x="1775" y="0"/>
                <a:ext cx="2185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000" i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Conflict (*)</a:t>
                </a:r>
                <a:endPara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20" name="箭头 674"/>
            <p:cNvSpPr/>
            <p:nvPr/>
          </p:nvSpPr>
          <p:spPr>
            <a:xfrm>
              <a:off x="1440" y="1657"/>
              <a:ext cx="840" cy="132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ot"/>
              <a:headEnd type="none" w="med" len="med"/>
              <a:tailEnd type="stealth" w="lg" len="lg"/>
            </a:ln>
          </p:spPr>
        </p:sp>
      </p:grpSp>
      <p:grpSp>
        <p:nvGrpSpPr>
          <p:cNvPr id="6" name="组合 5"/>
          <p:cNvGrpSpPr/>
          <p:nvPr/>
        </p:nvGrpSpPr>
        <p:grpSpPr>
          <a:xfrm>
            <a:off x="822325" y="1341120"/>
            <a:ext cx="7127240" cy="2218690"/>
            <a:chOff x="1295" y="2112"/>
            <a:chExt cx="11224" cy="3494"/>
          </a:xfrm>
        </p:grpSpPr>
        <p:grpSp>
          <p:nvGrpSpPr>
            <p:cNvPr id="3" name="组合 2"/>
            <p:cNvGrpSpPr/>
            <p:nvPr/>
          </p:nvGrpSpPr>
          <p:grpSpPr>
            <a:xfrm>
              <a:off x="1295" y="2112"/>
              <a:ext cx="11224" cy="3494"/>
              <a:chOff x="1295" y="2945"/>
              <a:chExt cx="11224" cy="3494"/>
            </a:xfrm>
          </p:grpSpPr>
          <p:sp>
            <p:nvSpPr>
              <p:cNvPr id="29700" name="Text Box 3"/>
              <p:cNvSpPr txBox="1"/>
              <p:nvPr/>
            </p:nvSpPr>
            <p:spPr>
              <a:xfrm>
                <a:off x="129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1" name="Text Box 4"/>
              <p:cNvSpPr txBox="1"/>
              <p:nvPr/>
            </p:nvSpPr>
            <p:spPr>
              <a:xfrm>
                <a:off x="3095" y="294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2" name="Text Box 5"/>
              <p:cNvSpPr txBox="1"/>
              <p:nvPr/>
            </p:nvSpPr>
            <p:spPr>
              <a:xfrm>
                <a:off x="2855" y="57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3" name="Text Box 6"/>
              <p:cNvSpPr txBox="1"/>
              <p:nvPr/>
            </p:nvSpPr>
            <p:spPr>
              <a:xfrm>
                <a:off x="6335" y="294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4" name="Text Box 7"/>
              <p:cNvSpPr txBox="1"/>
              <p:nvPr/>
            </p:nvSpPr>
            <p:spPr>
              <a:xfrm>
                <a:off x="609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5" name="Text Box 8"/>
              <p:cNvSpPr txBox="1"/>
              <p:nvPr/>
            </p:nvSpPr>
            <p:spPr>
              <a:xfrm>
                <a:off x="885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6" name="Text Box 9"/>
              <p:cNvSpPr txBox="1"/>
              <p:nvPr/>
            </p:nvSpPr>
            <p:spPr>
              <a:xfrm>
                <a:off x="11735" y="4505"/>
                <a:ext cx="785" cy="735"/>
              </a:xfrm>
              <a:prstGeom prst="rect">
                <a:avLst/>
              </a:prstGeom>
              <a:noFill/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7" name="Line 10"/>
              <p:cNvSpPr/>
              <p:nvPr/>
            </p:nvSpPr>
            <p:spPr>
              <a:xfrm flipV="1">
                <a:off x="2040" y="3600"/>
                <a:ext cx="1080" cy="84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08" name="Line 11"/>
              <p:cNvSpPr/>
              <p:nvPr/>
            </p:nvSpPr>
            <p:spPr>
              <a:xfrm>
                <a:off x="4080" y="3240"/>
                <a:ext cx="2280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09" name="Line 12"/>
              <p:cNvSpPr/>
              <p:nvPr/>
            </p:nvSpPr>
            <p:spPr>
              <a:xfrm>
                <a:off x="2040" y="5040"/>
                <a:ext cx="840" cy="60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0" name="Line 13"/>
              <p:cNvSpPr/>
              <p:nvPr/>
            </p:nvSpPr>
            <p:spPr>
              <a:xfrm flipV="1">
                <a:off x="3600" y="5040"/>
                <a:ext cx="5160" cy="108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1" name="Line 14"/>
              <p:cNvSpPr/>
              <p:nvPr/>
            </p:nvSpPr>
            <p:spPr>
              <a:xfrm>
                <a:off x="9600" y="4920"/>
                <a:ext cx="2040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2" name="Line 15"/>
              <p:cNvSpPr/>
              <p:nvPr/>
            </p:nvSpPr>
            <p:spPr>
              <a:xfrm>
                <a:off x="6960" y="4800"/>
                <a:ext cx="1920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3" name="Line 16"/>
              <p:cNvSpPr/>
              <p:nvPr/>
            </p:nvSpPr>
            <p:spPr>
              <a:xfrm>
                <a:off x="4080" y="3480"/>
                <a:ext cx="4560" cy="108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14" name="Line 17"/>
              <p:cNvSpPr/>
              <p:nvPr/>
            </p:nvSpPr>
            <p:spPr>
              <a:xfrm flipV="1">
                <a:off x="3720" y="5040"/>
                <a:ext cx="2400" cy="72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" name="文本框 3"/>
            <p:cNvSpPr txBox="1"/>
            <p:nvPr/>
          </p:nvSpPr>
          <p:spPr>
            <a:xfrm>
              <a:off x="7372" y="4760"/>
              <a:ext cx="438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rgbClr val="FF0000"/>
                  </a:solidFill>
                </a:rPr>
                <a:t>SG of schedule S</a:t>
              </a:r>
              <a:endParaRPr lang="en-US" altLang="zh-CN" u="sng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8200" y="4267200"/>
            <a:ext cx="7127875" cy="2219325"/>
            <a:chOff x="1320" y="6720"/>
            <a:chExt cx="11225" cy="3495"/>
          </a:xfrm>
        </p:grpSpPr>
        <p:grpSp>
          <p:nvGrpSpPr>
            <p:cNvPr id="29717" name="Group 21"/>
            <p:cNvGrpSpPr/>
            <p:nvPr/>
          </p:nvGrpSpPr>
          <p:grpSpPr>
            <a:xfrm>
              <a:off x="1320" y="6720"/>
              <a:ext cx="11225" cy="3495"/>
              <a:chOff x="0" y="0"/>
              <a:chExt cx="4490" cy="1398"/>
            </a:xfrm>
          </p:grpSpPr>
          <p:sp>
            <p:nvSpPr>
              <p:cNvPr id="29726" name="Text Box 19"/>
              <p:cNvSpPr txBox="1"/>
              <p:nvPr/>
            </p:nvSpPr>
            <p:spPr>
              <a:xfrm>
                <a:off x="0" y="624"/>
                <a:ext cx="314" cy="294"/>
              </a:xfrm>
              <a:prstGeom prst="rect">
                <a:avLst/>
              </a:prstGeom>
              <a:noFill/>
              <a:ln w="952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7" name="Text Box 20"/>
              <p:cNvSpPr txBox="1"/>
              <p:nvPr/>
            </p:nvSpPr>
            <p:spPr>
              <a:xfrm>
                <a:off x="720" y="0"/>
                <a:ext cx="314" cy="294"/>
              </a:xfrm>
              <a:prstGeom prst="rect">
                <a:avLst/>
              </a:prstGeom>
              <a:noFill/>
              <a:ln w="952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8" name="Text Box 21"/>
              <p:cNvSpPr txBox="1"/>
              <p:nvPr/>
            </p:nvSpPr>
            <p:spPr>
              <a:xfrm>
                <a:off x="624" y="1104"/>
                <a:ext cx="314" cy="294"/>
              </a:xfrm>
              <a:prstGeom prst="rect">
                <a:avLst/>
              </a:prstGeom>
              <a:noFill/>
              <a:ln w="952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400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9" name="Text Box 22"/>
              <p:cNvSpPr txBox="1"/>
              <p:nvPr/>
            </p:nvSpPr>
            <p:spPr>
              <a:xfrm>
                <a:off x="2016" y="0"/>
                <a:ext cx="314" cy="294"/>
              </a:xfrm>
              <a:prstGeom prst="rect">
                <a:avLst/>
              </a:prstGeom>
              <a:noFill/>
              <a:ln w="952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400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0" name="Text Box 23"/>
              <p:cNvSpPr txBox="1"/>
              <p:nvPr/>
            </p:nvSpPr>
            <p:spPr>
              <a:xfrm>
                <a:off x="1920" y="624"/>
                <a:ext cx="314" cy="294"/>
              </a:xfrm>
              <a:prstGeom prst="rect">
                <a:avLst/>
              </a:prstGeom>
              <a:noFill/>
              <a:ln w="952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400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1" name="Text Box 24"/>
              <p:cNvSpPr txBox="1"/>
              <p:nvPr/>
            </p:nvSpPr>
            <p:spPr>
              <a:xfrm>
                <a:off x="3024" y="624"/>
                <a:ext cx="314" cy="294"/>
              </a:xfrm>
              <a:prstGeom prst="rect">
                <a:avLst/>
              </a:prstGeom>
              <a:noFill/>
              <a:ln w="952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400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2" name="Text Box 25"/>
              <p:cNvSpPr txBox="1"/>
              <p:nvPr/>
            </p:nvSpPr>
            <p:spPr>
              <a:xfrm>
                <a:off x="4176" y="624"/>
                <a:ext cx="314" cy="294"/>
              </a:xfrm>
              <a:prstGeom prst="rect">
                <a:avLst/>
              </a:prstGeom>
              <a:noFill/>
              <a:ln w="9525" cap="flat" cmpd="sng">
                <a:solidFill>
                  <a:srgbClr val="00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2400" i="1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400" i="1" dirty="0">
                  <a:solidFill>
                    <a:srgbClr val="00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3" name="Line 26"/>
              <p:cNvSpPr/>
              <p:nvPr/>
            </p:nvSpPr>
            <p:spPr>
              <a:xfrm flipV="1">
                <a:off x="298" y="262"/>
                <a:ext cx="432" cy="336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4" name="Line 27"/>
              <p:cNvSpPr/>
              <p:nvPr/>
            </p:nvSpPr>
            <p:spPr>
              <a:xfrm>
                <a:off x="1114" y="118"/>
                <a:ext cx="912" cy="0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5" name="Line 28"/>
              <p:cNvSpPr/>
              <p:nvPr/>
            </p:nvSpPr>
            <p:spPr>
              <a:xfrm>
                <a:off x="298" y="838"/>
                <a:ext cx="336" cy="240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6" name="Line 29"/>
              <p:cNvSpPr/>
              <p:nvPr/>
            </p:nvSpPr>
            <p:spPr>
              <a:xfrm flipV="1">
                <a:off x="922" y="838"/>
                <a:ext cx="2064" cy="432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7" name="Line 30"/>
              <p:cNvSpPr/>
              <p:nvPr/>
            </p:nvSpPr>
            <p:spPr>
              <a:xfrm>
                <a:off x="3322" y="790"/>
                <a:ext cx="816" cy="0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8" name="Line 31"/>
              <p:cNvSpPr/>
              <p:nvPr/>
            </p:nvSpPr>
            <p:spPr>
              <a:xfrm>
                <a:off x="2266" y="742"/>
                <a:ext cx="768" cy="0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9" name="Line 32"/>
              <p:cNvSpPr/>
              <p:nvPr/>
            </p:nvSpPr>
            <p:spPr>
              <a:xfrm>
                <a:off x="1114" y="214"/>
                <a:ext cx="1824" cy="432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40" name="Line 33"/>
              <p:cNvSpPr/>
              <p:nvPr/>
            </p:nvSpPr>
            <p:spPr>
              <a:xfrm flipV="1">
                <a:off x="970" y="838"/>
                <a:ext cx="960" cy="288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41" name="Line 37"/>
              <p:cNvSpPr/>
              <p:nvPr/>
            </p:nvSpPr>
            <p:spPr>
              <a:xfrm flipH="1" flipV="1">
                <a:off x="1200" y="192"/>
                <a:ext cx="2928" cy="480"/>
              </a:xfrm>
              <a:prstGeom prst="line">
                <a:avLst/>
              </a:prstGeom>
              <a:ln w="9525" cap="flat" cmpd="sng">
                <a:solidFill>
                  <a:srgbClr val="00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5" name="文本框 4"/>
            <p:cNvSpPr txBox="1"/>
            <p:nvPr/>
          </p:nvSpPr>
          <p:spPr>
            <a:xfrm>
              <a:off x="7372" y="9297"/>
              <a:ext cx="438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u="sng">
                  <a:solidFill>
                    <a:srgbClr val="FF0000"/>
                  </a:solidFill>
                </a:rPr>
                <a:t>SG of schedule H</a:t>
              </a:r>
              <a:endParaRPr lang="en-US" altLang="zh-CN" u="sng">
                <a:solidFill>
                  <a:srgbClr val="FF0000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88290" y="3799205"/>
            <a:ext cx="8474710" cy="1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bldLvl="0" animBg="1"/>
      <p:bldP spid="2971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685800" y="1295400"/>
            <a:ext cx="7772400" cy="5105400"/>
          </a:xfrm>
        </p:spPr>
        <p:txBody>
          <a:bodyPr vert="horz" wrap="square" lIns="91440" tIns="45720" rIns="91440" bIns="45720" anchor="t"/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Consider the nonserializable schedule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150000"/>
              </a:spcBef>
              <a:spcAft>
                <a:spcPct val="100000"/>
              </a:spcAft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(x) w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i="1" dirty="0">
                <a:ea typeface="宋体" panose="02010600030101010101" pitchFamily="2" charset="-122"/>
              </a:rPr>
              <a:t>(x) r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i="1" dirty="0">
                <a:ea typeface="宋体" panose="02010600030101010101" pitchFamily="2" charset="-122"/>
              </a:rPr>
              <a:t>(y) w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(y)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Two ways to think about it: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Because of the conflicts,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operations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of 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 cannot be interchanged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 make an equivalent</a:t>
            </a:r>
            <a:r>
              <a:rPr lang="en-US" altLang="zh-CN" dirty="0">
                <a:ea typeface="宋体" panose="02010600030101010101" pitchFamily="2" charset="-122"/>
              </a:rPr>
              <a:t> serial schedule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Because T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read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before T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wrote it,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must precede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in any ordering,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because T</a:t>
            </a:r>
            <a:r>
              <a:rPr lang="en-US" altLang="zh-CN" baseline="-25000" dirty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wrote</a:t>
            </a:r>
            <a:r>
              <a:rPr lang="en-US" altLang="zh-CN" i="1" dirty="0">
                <a:ea typeface="宋体" panose="02010600030101010101" pitchFamily="2" charset="-122"/>
              </a:rPr>
              <a:t> y</a:t>
            </a:r>
            <a:r>
              <a:rPr lang="en-US" altLang="zh-CN" dirty="0">
                <a:ea typeface="宋体" panose="02010600030101010101" pitchFamily="2" charset="-122"/>
              </a:rPr>
              <a:t> after T</a:t>
            </a:r>
            <a:r>
              <a:rPr lang="en-US" altLang="zh-CN" baseline="-25000" dirty="0">
                <a:ea typeface="宋体" panose="02010600030101010101" pitchFamily="2" charset="-122"/>
              </a:rPr>
              <a:t>2 </a:t>
            </a:r>
            <a:r>
              <a:rPr lang="en-US" altLang="zh-CN" dirty="0">
                <a:ea typeface="宋体" panose="02010600030101010101" pitchFamily="2" charset="-122"/>
              </a:rPr>
              <a:t> read it,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must follow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in any ordering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--- clearly an impossibility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Serializability and Nonserializability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0725" name="Group 5"/>
          <p:cNvGrpSpPr/>
          <p:nvPr/>
        </p:nvGrpSpPr>
        <p:grpSpPr>
          <a:xfrm>
            <a:off x="6477000" y="2057400"/>
            <a:ext cx="1631950" cy="914400"/>
            <a:chOff x="0" y="0"/>
            <a:chExt cx="1028" cy="576"/>
          </a:xfrm>
        </p:grpSpPr>
        <p:sp>
          <p:nvSpPr>
            <p:cNvPr id="30738" name="Freeform 4"/>
            <p:cNvSpPr/>
            <p:nvPr/>
          </p:nvSpPr>
          <p:spPr>
            <a:xfrm>
              <a:off x="127" y="0"/>
              <a:ext cx="62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36" y="0"/>
                </a:cxn>
                <a:cxn ang="0">
                  <a:pos x="624" y="192"/>
                </a:cxn>
              </a:cxnLst>
              <a:pathLst>
                <a:path w="624" h="192">
                  <a:moveTo>
                    <a:pt x="0" y="192"/>
                  </a:moveTo>
                  <a:cubicBezTo>
                    <a:pt x="116" y="96"/>
                    <a:pt x="232" y="0"/>
                    <a:pt x="336" y="0"/>
                  </a:cubicBezTo>
                  <a:cubicBezTo>
                    <a:pt x="440" y="0"/>
                    <a:pt x="576" y="160"/>
                    <a:pt x="624" y="192"/>
                  </a:cubicBezTo>
                </a:path>
              </a:pathLst>
            </a:custGeom>
            <a:noFill/>
            <a:ln w="25400" cap="flat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9" name="Freeform 5"/>
            <p:cNvSpPr/>
            <p:nvPr/>
          </p:nvSpPr>
          <p:spPr>
            <a:xfrm flipH="1" flipV="1">
              <a:off x="127" y="384"/>
              <a:ext cx="624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36" y="0"/>
                </a:cxn>
                <a:cxn ang="0">
                  <a:pos x="624" y="192"/>
                </a:cxn>
              </a:cxnLst>
              <a:pathLst>
                <a:path w="624" h="192">
                  <a:moveTo>
                    <a:pt x="0" y="192"/>
                  </a:moveTo>
                  <a:cubicBezTo>
                    <a:pt x="116" y="96"/>
                    <a:pt x="232" y="0"/>
                    <a:pt x="336" y="0"/>
                  </a:cubicBezTo>
                  <a:cubicBezTo>
                    <a:pt x="440" y="0"/>
                    <a:pt x="576" y="160"/>
                    <a:pt x="624" y="192"/>
                  </a:cubicBezTo>
                </a:path>
              </a:pathLst>
            </a:custGeom>
            <a:noFill/>
            <a:ln w="25400" cap="flat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0" name="Text Box 6"/>
            <p:cNvSpPr txBox="1"/>
            <p:nvPr/>
          </p:nvSpPr>
          <p:spPr>
            <a:xfrm>
              <a:off x="0" y="144"/>
              <a:ext cx="10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26" name="Group 9"/>
          <p:cNvGrpSpPr/>
          <p:nvPr/>
        </p:nvGrpSpPr>
        <p:grpSpPr>
          <a:xfrm>
            <a:off x="2667000" y="1676400"/>
            <a:ext cx="971550" cy="609600"/>
            <a:chOff x="0" y="0"/>
            <a:chExt cx="612" cy="384"/>
          </a:xfrm>
        </p:grpSpPr>
        <p:sp>
          <p:nvSpPr>
            <p:cNvPr id="30733" name="Text Box 9"/>
            <p:cNvSpPr txBox="1"/>
            <p:nvPr/>
          </p:nvSpPr>
          <p:spPr>
            <a:xfrm>
              <a:off x="0" y="0"/>
              <a:ext cx="6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conflict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34" name="Group 11"/>
            <p:cNvGrpSpPr/>
            <p:nvPr/>
          </p:nvGrpSpPr>
          <p:grpSpPr>
            <a:xfrm>
              <a:off x="0" y="240"/>
              <a:ext cx="576" cy="144"/>
              <a:chOff x="0" y="0"/>
              <a:chExt cx="432" cy="144"/>
            </a:xfrm>
          </p:grpSpPr>
          <p:sp>
            <p:nvSpPr>
              <p:cNvPr id="30735" name="Line 11"/>
              <p:cNvSpPr/>
              <p:nvPr/>
            </p:nvSpPr>
            <p:spPr>
              <a:xfrm flipV="1">
                <a:off x="0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6" name="Line 12"/>
              <p:cNvSpPr/>
              <p:nvPr/>
            </p:nvSpPr>
            <p:spPr>
              <a:xfrm>
                <a:off x="432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737" name="Line 13"/>
              <p:cNvSpPr/>
              <p:nvPr/>
            </p:nvSpPr>
            <p:spPr>
              <a:xfrm>
                <a:off x="0" y="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0727" name="Group 15"/>
          <p:cNvGrpSpPr/>
          <p:nvPr/>
        </p:nvGrpSpPr>
        <p:grpSpPr>
          <a:xfrm>
            <a:off x="4191000" y="2667000"/>
            <a:ext cx="1066800" cy="549275"/>
            <a:chOff x="0" y="0"/>
            <a:chExt cx="672" cy="346"/>
          </a:xfrm>
        </p:grpSpPr>
        <p:sp>
          <p:nvSpPr>
            <p:cNvPr id="30728" name="Text Box 15"/>
            <p:cNvSpPr txBox="1"/>
            <p:nvPr/>
          </p:nvSpPr>
          <p:spPr>
            <a:xfrm>
              <a:off x="48" y="96"/>
              <a:ext cx="6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conflict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29" name="Group 17"/>
            <p:cNvGrpSpPr/>
            <p:nvPr/>
          </p:nvGrpSpPr>
          <p:grpSpPr>
            <a:xfrm>
              <a:off x="0" y="0"/>
              <a:ext cx="672" cy="144"/>
              <a:chOff x="0" y="0"/>
              <a:chExt cx="336" cy="144"/>
            </a:xfrm>
          </p:grpSpPr>
          <p:sp>
            <p:nvSpPr>
              <p:cNvPr id="30730" name="Line 17"/>
              <p:cNvSpPr/>
              <p:nvPr/>
            </p:nvSpPr>
            <p:spPr>
              <a:xfrm flipV="1">
                <a:off x="0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1" name="Line 18"/>
              <p:cNvSpPr/>
              <p:nvPr/>
            </p:nvSpPr>
            <p:spPr>
              <a:xfrm flipV="1">
                <a:off x="336" y="0"/>
                <a:ext cx="0" cy="144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0732" name="Line 19"/>
              <p:cNvSpPr/>
              <p:nvPr/>
            </p:nvSpPr>
            <p:spPr>
              <a:xfrm>
                <a:off x="0" y="144"/>
                <a:ext cx="336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7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0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0723">
                                            <p:txEl>
                                              <p:charRg st="107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0723">
                                            <p:txEl>
                                              <p:charRg st="107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24" end="4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7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type="body"/>
          </p:nvPr>
        </p:nvSpPr>
        <p:spPr>
          <a:xfrm>
            <a:off x="0" y="1431925"/>
            <a:ext cx="9144000" cy="4417060"/>
          </a:xfrm>
        </p:spPr>
        <p:txBody>
          <a:bodyPr wrap="square" anchor="t"/>
          <a:p>
            <a:pPr lvl="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Proof.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x-none" sz="2800" dirty="0">
                <a:ea typeface="宋体" panose="02010600030101010101" pitchFamily="2" charset="-122"/>
              </a:rPr>
              <a:t>Assume there are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x-none" sz="2800" dirty="0">
                <a:ea typeface="宋体" panose="02010600030101010101" pitchFamily="2" charset="-122"/>
              </a:rPr>
              <a:t> transactions involved, and label them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800" dirty="0">
                <a:ea typeface="宋体" panose="02010600030101010101" pitchFamily="2" charset="-122"/>
              </a:rPr>
              <a:t>,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x-none" sz="2800" dirty="0">
                <a:ea typeface="宋体" panose="02010600030101010101" pitchFamily="2" charset="-122"/>
              </a:rPr>
              <a:t>, . . .,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m</a:t>
            </a:r>
            <a:r>
              <a:rPr lang="en-US" altLang="x-none" sz="2800" dirty="0">
                <a:ea typeface="宋体" panose="02010600030101010101" pitchFamily="2" charset="-122"/>
              </a:rPr>
              <a:t>. 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x-none" sz="2800" u="sng" dirty="0">
                <a:ea typeface="宋体" panose="02010600030101010101" pitchFamily="2" charset="-122"/>
              </a:rPr>
              <a:t>Because In any directed graph with no circuit there is always a vertex with no edge entering it</a:t>
            </a:r>
            <a:r>
              <a:rPr lang="en-US" altLang="x-none" sz="2800" dirty="0">
                <a:ea typeface="宋体" panose="02010600030101010101" pitchFamily="2" charset="-122"/>
              </a:rPr>
              <a:t>, thus there is a vertex(or transaction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x-none" sz="2800" dirty="0">
                <a:ea typeface="宋体" panose="02010600030101010101" pitchFamily="2" charset="-122"/>
              </a:rPr>
              <a:t>), with no edge entering it. We choose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x-none" sz="2800" dirty="0">
                <a:ea typeface="宋体" panose="02010600030101010101" pitchFamily="2" charset="-122"/>
              </a:rPr>
              <a:t> to be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(1)</a:t>
            </a:r>
            <a:r>
              <a:rPr lang="en-US" altLang="x-none" sz="2800" dirty="0">
                <a:ea typeface="宋体" panose="02010600030101010101" pitchFamily="2" charset="-122"/>
              </a:rPr>
              <a:t>.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70485"/>
            <a:ext cx="8764905" cy="107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14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5">
                                            <p:txEl>
                                              <p:charRg st="148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155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65">
                                            <p:txEl>
                                              <p:charRg st="155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charRg st="232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65">
                                            <p:txEl>
                                              <p:charRg st="232" end="4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灯片编号占位符 5"/>
          <p:cNvSpPr txBox="1">
            <a:spLocks noGrp="1"/>
          </p:cNvSpPr>
          <p:nvPr/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9A0DB2DC-4C9A-4742-B13C-FB6460FD3503}" type="slidenum">
              <a:rPr lang="zh-CN" altLang="en-US" sz="1400" b="1" i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Rectangle 3"/>
          <p:cNvSpPr>
            <a:spLocks noGrp="1"/>
          </p:cNvSpPr>
          <p:nvPr>
            <p:ph type="body"/>
          </p:nvPr>
        </p:nvSpPr>
        <p:spPr>
          <a:xfrm>
            <a:off x="0" y="0"/>
            <a:ext cx="9144000" cy="6477000"/>
          </a:xfrm>
        </p:spPr>
        <p:txBody>
          <a:bodyPr wrap="square" anchor="t"/>
          <a:p>
            <a:pPr lvl="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800" dirty="0">
                <a:ea typeface="宋体" panose="02010600030101010101" pitchFamily="2" charset="-122"/>
              </a:rPr>
              <a:t>Proof.(cont.)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800" dirty="0">
                <a:ea typeface="宋体" panose="02010600030101010101" pitchFamily="2" charset="-122"/>
              </a:rPr>
              <a:t>Note that since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(1)</a:t>
            </a:r>
            <a:r>
              <a:rPr lang="en-US" altLang="x-none" sz="2800" dirty="0">
                <a:ea typeface="宋体" panose="02010600030101010101" pitchFamily="2" charset="-122"/>
              </a:rPr>
              <a:t> has no edge entering it, there is no conflict in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H</a:t>
            </a:r>
            <a:r>
              <a:rPr lang="en-US" altLang="x-none" sz="2800" dirty="0">
                <a:ea typeface="宋体" panose="02010600030101010101" pitchFamily="2" charset="-122"/>
              </a:rPr>
              <a:t> that forces some other transaction to come earlier.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800" dirty="0">
                <a:ea typeface="宋体" panose="02010600030101010101" pitchFamily="2" charset="-122"/>
              </a:rPr>
              <a:t>Now remove this vertex,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(1)</a:t>
            </a:r>
            <a:r>
              <a:rPr lang="en-US" altLang="x-none" sz="2800" dirty="0">
                <a:ea typeface="宋体" panose="02010600030101010101" pitchFamily="2" charset="-122"/>
              </a:rPr>
              <a:t>, from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PG(H)</a:t>
            </a:r>
            <a:r>
              <a:rPr lang="en-US" altLang="x-none" sz="2800" dirty="0">
                <a:ea typeface="宋体" panose="02010600030101010101" pitchFamily="2" charset="-122"/>
              </a:rPr>
              <a:t> and all edges leaving it. Call the resulting graph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PG</a:t>
            </a:r>
            <a:r>
              <a:rPr lang="en-US" altLang="x-none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(H)</a:t>
            </a:r>
            <a:r>
              <a:rPr lang="en-US" altLang="x-none" sz="2800" dirty="0">
                <a:ea typeface="宋体" panose="02010600030101010101" pitchFamily="2" charset="-122"/>
              </a:rPr>
              <a:t> with no circuit.</a:t>
            </a: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600"/>
              </a:spcBef>
            </a:pPr>
            <a:endParaRPr lang="en-US" altLang="x-none" sz="2800" dirty="0">
              <a:ea typeface="宋体" panose="02010600030101010101" pitchFamily="2" charset="-122"/>
            </a:endParaRPr>
          </a:p>
          <a:p>
            <a:pPr lvl="1" indent="-285750"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x-none" sz="2800" dirty="0">
                <a:ea typeface="宋体" panose="02010600030101010101" pitchFamily="2" charset="-122"/>
              </a:rPr>
              <a:t>Continue in this fashion, removing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(2)</a:t>
            </a:r>
            <a:r>
              <a:rPr lang="en-US" altLang="x-none" sz="2800" dirty="0">
                <a:ea typeface="宋体" panose="02010600030101010101" pitchFamily="2" charset="-122"/>
              </a:rPr>
              <a:t> and all it's edges from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PG</a:t>
            </a:r>
            <a:r>
              <a:rPr lang="en-US" altLang="x-none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(H)</a:t>
            </a:r>
            <a:r>
              <a:rPr lang="en-US" altLang="x-none" sz="2800" dirty="0">
                <a:ea typeface="宋体" panose="02010600030101010101" pitchFamily="2" charset="-122"/>
              </a:rPr>
              <a:t>, and so on, choosing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(3) </a:t>
            </a:r>
            <a:r>
              <a:rPr lang="en-US" altLang="x-none" sz="2800" dirty="0">
                <a:ea typeface="宋体" panose="02010600030101010101" pitchFamily="2" charset="-122"/>
              </a:rPr>
              <a:t>from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PG</a:t>
            </a:r>
            <a:r>
              <a:rPr lang="en-US" altLang="x-none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(H)</a:t>
            </a:r>
            <a:r>
              <a:rPr lang="en-US" altLang="x-none" sz="2800" dirty="0">
                <a:ea typeface="宋体" panose="02010600030101010101" pitchFamily="2" charset="-122"/>
              </a:rPr>
              <a:t>, . . .,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x-none" sz="2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(m) </a:t>
            </a:r>
            <a:r>
              <a:rPr lang="en-US" altLang="x-none" sz="2800" dirty="0">
                <a:ea typeface="宋体" panose="02010600030101010101" pitchFamily="2" charset="-122"/>
              </a:rPr>
              <a:t>from 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PG</a:t>
            </a:r>
            <a:r>
              <a:rPr lang="en-US" altLang="x-none" sz="2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m-1</a:t>
            </a:r>
            <a:r>
              <a:rPr lang="en-US" altLang="x-none" sz="2800" dirty="0">
                <a:solidFill>
                  <a:srgbClr val="FF0000"/>
                </a:solidFill>
                <a:ea typeface="宋体" panose="02010600030101010101" pitchFamily="2" charset="-122"/>
              </a:rPr>
              <a:t>(H)</a:t>
            </a:r>
            <a:r>
              <a:rPr lang="en-US" altLang="x-none" sz="2800" dirty="0">
                <a:ea typeface="宋体" panose="02010600030101010101" pitchFamily="2" charset="-122"/>
              </a:rPr>
              <a:t>.</a:t>
            </a:r>
            <a:endParaRPr lang="en-US" altLang="x-none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257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>
                                            <p:txEl>
                                              <p:charRg st="257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>
                                            <p:txEl>
                                              <p:charRg st="257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304800" y="153035"/>
            <a:ext cx="8534400" cy="531495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Schedules with Aborted Transactions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381000" y="2287905"/>
            <a:ext cx="8458200" cy="28194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has aborted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but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has had an indirect effect on the database –</a:t>
            </a:r>
            <a:r>
              <a:rPr lang="en-US" altLang="zh-CN" sz="2400" dirty="0">
                <a:ea typeface="宋体" panose="02010600030101010101" pitchFamily="2" charset="-122"/>
              </a:rPr>
              <a:t> schedule is </a:t>
            </a:r>
            <a:r>
              <a:rPr lang="en-US" altLang="zh-CN" sz="2400" i="1" dirty="0">
                <a:ea typeface="宋体" panose="02010600030101010101" pitchFamily="2" charset="-122"/>
              </a:rPr>
              <a:t>un</a:t>
            </a:r>
            <a:r>
              <a:rPr lang="en-US" altLang="zh-CN" sz="2400" dirty="0">
                <a:ea typeface="宋体" panose="02010600030101010101" pitchFamily="2" charset="-122"/>
              </a:rPr>
              <a:t>recoverable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Problem: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read uncommitted data</a:t>
            </a:r>
            <a:r>
              <a:rPr lang="en-US" altLang="zh-CN" sz="2400" dirty="0">
                <a:ea typeface="宋体" panose="02010600030101010101" pitchFamily="2" charset="-122"/>
              </a:rPr>
              <a:t> - </a:t>
            </a:r>
            <a:r>
              <a:rPr lang="en-US" altLang="zh-CN" sz="2400" i="1" u="sng" dirty="0">
                <a:solidFill>
                  <a:srgbClr val="FF0000"/>
                </a:solidFill>
                <a:ea typeface="宋体" panose="02010600030101010101" pitchFamily="2" charset="-122"/>
              </a:rPr>
              <a:t>dirty read</a:t>
            </a:r>
            <a:endParaRPr lang="en-US" altLang="zh-CN" sz="2400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Solution: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 concurrency control is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recoverable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a typeface="宋体" panose="02010600030101010101" pitchFamily="2" charset="-122"/>
              </a:rPr>
              <a:t> it does not allow T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to commit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until</a:t>
            </a:r>
            <a:r>
              <a:rPr lang="en-US" altLang="zh-CN" sz="2400" dirty="0">
                <a:ea typeface="宋体" panose="02010600030101010101" pitchFamily="2" charset="-122"/>
              </a:rPr>
              <a:t> all other transactions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that wrote values T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read</a:t>
            </a:r>
            <a:r>
              <a:rPr lang="en-US" altLang="zh-CN" sz="2400" dirty="0">
                <a:ea typeface="宋体" panose="02010600030101010101" pitchFamily="2" charset="-122"/>
              </a:rPr>
              <a:t> have committed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1749" name="Text Box 4"/>
          <p:cNvSpPr txBox="1"/>
          <p:nvPr/>
        </p:nvSpPr>
        <p:spPr>
          <a:xfrm>
            <a:off x="2209800" y="768350"/>
            <a:ext cx="4989195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             r (x)   w(y)  commit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w(x)                                      abort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0" name="Group 6"/>
          <p:cNvGrpSpPr/>
          <p:nvPr/>
        </p:nvGrpSpPr>
        <p:grpSpPr>
          <a:xfrm>
            <a:off x="1147445" y="5183505"/>
            <a:ext cx="6453188" cy="1189038"/>
            <a:chOff x="0" y="0"/>
            <a:chExt cx="4065" cy="749"/>
          </a:xfrm>
        </p:grpSpPr>
        <p:sp>
          <p:nvSpPr>
            <p:cNvPr id="31752" name="Text Box 5"/>
            <p:cNvSpPr txBox="1"/>
            <p:nvPr/>
          </p:nvSpPr>
          <p:spPr>
            <a:xfrm>
              <a:off x="0" y="0"/>
              <a:ext cx="4065" cy="74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:              r (x)   w(y)                 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...waiting... </a:t>
              </a:r>
              <a:r>
                <a: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abort</a:t>
              </a:r>
              <a:endPara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 w(x)                                                   abort</a:t>
              </a:r>
              <a:endPara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Text Box 6"/>
            <p:cNvSpPr txBox="1"/>
            <p:nvPr/>
          </p:nvSpPr>
          <p:spPr>
            <a:xfrm>
              <a:off x="1968" y="0"/>
              <a:ext cx="63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lnSpc>
                  <a:spcPct val="75000"/>
                </a:lnSpc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request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lnSpc>
                  <a:spcPct val="75000"/>
                </a:lnSpc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commit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 Box 9"/>
          <p:cNvSpPr txBox="1"/>
          <p:nvPr/>
        </p:nvSpPr>
        <p:spPr>
          <a:xfrm>
            <a:off x="7467600" y="319436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（脏读）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95600" y="943610"/>
            <a:ext cx="5153660" cy="1260914"/>
            <a:chOff x="4560" y="1983"/>
            <a:chExt cx="8116" cy="1737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880" y="1983"/>
              <a:ext cx="25" cy="161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560" y="3600"/>
              <a:ext cx="6840" cy="1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176" y="3216"/>
              <a:ext cx="1500" cy="50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p>
              <a:pPr algn="ctr"/>
              <a:r>
                <a:rPr lang="en-US" altLang="zh-CN">
                  <a:solidFill>
                    <a:srgbClr val="CC0000"/>
                  </a:solidFill>
                </a:rPr>
                <a:t>time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7084" y="1983"/>
              <a:ext cx="25" cy="161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8222" y="1983"/>
              <a:ext cx="25" cy="161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9985" y="1983"/>
              <a:ext cx="25" cy="1617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7183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Abort and Recoverable Schedules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304800" y="1222375"/>
            <a:ext cx="8534400" cy="41148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Recoverable schedules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solve abort problem</a:t>
            </a:r>
            <a:r>
              <a:rPr lang="en-US" altLang="zh-CN" dirty="0">
                <a:ea typeface="宋体" panose="02010600030101010101" pitchFamily="2" charset="-122"/>
              </a:rPr>
              <a:t> but: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Allow cascaded abort: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abort of one transaction forces abort of another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75000"/>
              </a:spcBef>
            </a:pPr>
            <a:r>
              <a:rPr lang="en-US" altLang="zh-CN" dirty="0">
                <a:ea typeface="宋体" panose="02010600030101010101" pitchFamily="2" charset="-122"/>
              </a:rPr>
              <a:t>Better solution: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3" name="Text Box 4"/>
          <p:cNvSpPr txBox="1"/>
          <p:nvPr/>
        </p:nvSpPr>
        <p:spPr>
          <a:xfrm>
            <a:off x="1676400" y="2747010"/>
            <a:ext cx="5946140" cy="17373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                      r (y)  w(z) ................ abort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     r (x)  w(y)  ....................... abort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w(x) ................................ abort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4" name="Text Box 7"/>
          <p:cNvSpPr txBox="1"/>
          <p:nvPr/>
        </p:nvSpPr>
        <p:spPr>
          <a:xfrm>
            <a:off x="3352800" y="4926965"/>
            <a:ext cx="3195638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7500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prohibit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dirty reads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ldLvl="0" animBg="1"/>
      <p:bldP spid="3277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7" name="Text Box 4"/>
          <p:cNvSpPr txBox="1"/>
          <p:nvPr/>
        </p:nvSpPr>
        <p:spPr>
          <a:xfrm>
            <a:off x="1905000" y="3736340"/>
            <a:ext cx="4175125" cy="12052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 lIns="179705" tIns="0" rIns="179705" bIns="10795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w(x)  .......  abort 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         w(x) ................. abort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37965" y="3889375"/>
            <a:ext cx="1951355" cy="910590"/>
            <a:chOff x="6359" y="6125"/>
            <a:chExt cx="3073" cy="1434"/>
          </a:xfrm>
        </p:grpSpPr>
        <p:sp>
          <p:nvSpPr>
            <p:cNvPr id="4" name="矩形 3"/>
            <p:cNvSpPr/>
            <p:nvPr/>
          </p:nvSpPr>
          <p:spPr>
            <a:xfrm>
              <a:off x="6359" y="6125"/>
              <a:ext cx="1320" cy="5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112" y="6965"/>
              <a:ext cx="1320" cy="5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en-US" altLang="zh-CN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155575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u="sng" dirty="0">
                <a:ea typeface="宋体" panose="02010600030101010101" pitchFamily="2" charset="-122"/>
              </a:rPr>
              <a:t>Dirty Write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xfrm>
            <a:off x="457200" y="1527175"/>
            <a:ext cx="8153400" cy="4114800"/>
          </a:xfrm>
        </p:spPr>
        <p:txBody>
          <a:bodyPr vert="horz"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Dirty write: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A transaction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writes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a data item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written by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an 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active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transaction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dirty="0">
                <a:ea typeface="宋体" panose="02010600030101010101" pitchFamily="2" charset="-122"/>
              </a:rPr>
              <a:t>Dirty write complicates 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33798" name="Group 6"/>
          <p:cNvGrpSpPr/>
          <p:nvPr/>
        </p:nvGrpSpPr>
        <p:grpSpPr>
          <a:xfrm>
            <a:off x="2743200" y="3203575"/>
            <a:ext cx="2524125" cy="685800"/>
            <a:chOff x="0" y="0"/>
            <a:chExt cx="1590" cy="432"/>
          </a:xfrm>
        </p:grpSpPr>
        <p:sp>
          <p:nvSpPr>
            <p:cNvPr id="33803" name="Text Box 5"/>
            <p:cNvSpPr txBox="1"/>
            <p:nvPr/>
          </p:nvSpPr>
          <p:spPr>
            <a:xfrm>
              <a:off x="0" y="0"/>
              <a:ext cx="159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 rollback necessary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Line 6"/>
            <p:cNvSpPr/>
            <p:nvPr/>
          </p:nvSpPr>
          <p:spPr>
            <a:xfrm>
              <a:off x="816" y="240"/>
              <a:ext cx="0" cy="19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3801" name="Group 9"/>
          <p:cNvGrpSpPr/>
          <p:nvPr/>
        </p:nvGrpSpPr>
        <p:grpSpPr>
          <a:xfrm>
            <a:off x="4953000" y="4800600"/>
            <a:ext cx="2376488" cy="1006475"/>
            <a:chOff x="0" y="0"/>
            <a:chExt cx="1497" cy="634"/>
          </a:xfrm>
        </p:grpSpPr>
        <p:sp>
          <p:nvSpPr>
            <p:cNvPr id="2" name="Text Box 7"/>
            <p:cNvSpPr txBox="1"/>
            <p:nvPr/>
          </p:nvSpPr>
          <p:spPr>
            <a:xfrm>
              <a:off x="0" y="192"/>
              <a:ext cx="1497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what value of x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should be restored?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Line 8"/>
            <p:cNvSpPr/>
            <p:nvPr/>
          </p:nvSpPr>
          <p:spPr>
            <a:xfrm flipV="1">
              <a:off x="432" y="0"/>
              <a:ext cx="0" cy="240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" name="Text Box 9"/>
          <p:cNvSpPr txBox="1"/>
          <p:nvPr/>
        </p:nvSpPr>
        <p:spPr>
          <a:xfrm>
            <a:off x="4724400" y="2533650"/>
            <a:ext cx="15240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rollback</a:t>
            </a:r>
            <a:endParaRPr lang="en-US" altLang="zh-CN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155575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Strict Schedules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/>
          </p:nvPr>
        </p:nvSpPr>
        <p:spPr>
          <a:xfrm>
            <a:off x="304800" y="1296988"/>
            <a:ext cx="8458200" cy="5103812"/>
          </a:xfrm>
        </p:spPr>
        <p:txBody>
          <a:bodyPr vert="horz" wrap="square" lIns="91440" tIns="45720" rIns="91440" bIns="45720" anchor="t"/>
          <a:p>
            <a:pPr lvl="0">
              <a:spcBef>
                <a:spcPct val="10000"/>
              </a:spcBef>
              <a:spcAft>
                <a:spcPct val="50000"/>
              </a:spcAft>
            </a:pPr>
            <a:r>
              <a:rPr lang="en-US" altLang="zh-CN" dirty="0">
                <a:ea typeface="宋体" panose="02010600030101010101" pitchFamily="2" charset="-122"/>
              </a:rPr>
              <a:t>Strict schedule: </a:t>
            </a:r>
            <a:r>
              <a:rPr lang="zh-CN" altLang="en-US" u="sng" dirty="0">
                <a:solidFill>
                  <a:srgbClr val="000099"/>
                </a:solidFill>
                <a:ea typeface="宋体" panose="02010600030101010101" pitchFamily="2" charset="-122"/>
              </a:rPr>
              <a:t>d</a:t>
            </a:r>
            <a:r>
              <a:rPr lang="en-US" altLang="zh-CN" u="sng" dirty="0">
                <a:solidFill>
                  <a:srgbClr val="000099"/>
                </a:solidFill>
                <a:ea typeface="宋体" panose="02010600030101010101" pitchFamily="2" charset="-122"/>
              </a:rPr>
              <a:t>irty writes</a:t>
            </a:r>
            <a:r>
              <a:rPr lang="en-US" altLang="zh-CN" u="sng" dirty="0"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zh-CN" u="sng" dirty="0"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rgbClr val="000099"/>
                </a:solidFill>
                <a:ea typeface="宋体" panose="02010600030101010101" pitchFamily="2" charset="-122"/>
              </a:rPr>
              <a:t>dirty reads</a:t>
            </a:r>
            <a:r>
              <a:rPr lang="en-US" altLang="zh-CN" u="sng" dirty="0"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ea typeface="宋体" panose="02010600030101010101" pitchFamily="2" charset="-122"/>
              </a:rPr>
              <a:t>are</a:t>
            </a:r>
            <a:r>
              <a:rPr lang="en-US" altLang="zh-CN" u="sng" dirty="0"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solidFill>
                  <a:srgbClr val="000099"/>
                </a:solidFill>
                <a:ea typeface="宋体" panose="02010600030101010101" pitchFamily="2" charset="-122"/>
              </a:rPr>
              <a:t>prohibited</a:t>
            </a:r>
            <a:endParaRPr lang="en-US" altLang="zh-CN" u="sng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0">
              <a:spcBef>
                <a:spcPct val="10000"/>
              </a:spcBef>
              <a:spcAft>
                <a:spcPct val="50000"/>
              </a:spcAft>
            </a:pPr>
            <a:r>
              <a:rPr lang="en-US" altLang="zh-CN" dirty="0">
                <a:ea typeface="宋体" panose="02010600030101010101" pitchFamily="2" charset="-122"/>
              </a:rPr>
              <a:t>Strict and serializable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are two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different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properties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  <a:spcAft>
                <a:spcPct val="50000"/>
              </a:spcAft>
            </a:pPr>
            <a:r>
              <a:rPr lang="en-US" altLang="zh-CN" dirty="0">
                <a:ea typeface="宋体" panose="02010600030101010101" pitchFamily="2" charset="-122"/>
              </a:rPr>
              <a:t>Strict, non-serializable schedule:	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  <a:spcAft>
                <a:spcPct val="50000"/>
              </a:spcAft>
              <a:buNone/>
            </a:pPr>
            <a:r>
              <a:rPr lang="en-US" altLang="zh-CN" dirty="0">
                <a:ea typeface="宋体" panose="02010600030101010101" pitchFamily="2" charset="-122"/>
              </a:rPr>
              <a:t>			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(x) 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(x) r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(y)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w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(y) c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endParaRPr lang="en-US" altLang="zh-CN" i="1" baseline="-250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  <a:spcAft>
                <a:spcPct val="50000"/>
              </a:spcAft>
              <a:buNone/>
            </a:pPr>
            <a:endParaRPr lang="en-US" altLang="zh-CN" i="1" baseline="-250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  <a:spcAft>
                <a:spcPct val="50000"/>
              </a:spcAft>
            </a:pPr>
            <a:r>
              <a:rPr lang="en-US" altLang="zh-CN" dirty="0">
                <a:ea typeface="宋体" panose="02010600030101010101" pitchFamily="2" charset="-122"/>
              </a:rPr>
              <a:t>Serializable, non-strict schedule: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10000"/>
              </a:spcBef>
              <a:spcAft>
                <a:spcPct val="50000"/>
              </a:spcAft>
              <a:buNone/>
            </a:pPr>
            <a:r>
              <a:rPr lang="en-US" altLang="zh-CN" dirty="0">
                <a:ea typeface="宋体" panose="02010600030101010101" pitchFamily="2" charset="-122"/>
              </a:rPr>
              <a:t>			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(x)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(x) 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(y)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(y) c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endParaRPr lang="zh-CN" altLang="en-US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6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1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5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18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219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/>
        </p:nvSpPr>
        <p:spPr>
          <a:xfrm>
            <a:off x="276225" y="460375"/>
            <a:ext cx="8342630" cy="57150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 sz="2400" b="1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  <a:defRPr sz="2400" b="1" kern="1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o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0000CC"/>
                </a:solidFill>
              </a:rPr>
              <a:t>并发调度：</a:t>
            </a:r>
            <a:r>
              <a:rPr lang="zh-CN" altLang="en-US">
                <a:solidFill>
                  <a:srgbClr val="FF3300"/>
                </a:solidFill>
              </a:rPr>
              <a:t>提高计算机及</a:t>
            </a:r>
            <a:r>
              <a:rPr lang="en-US" altLang="zh-CN">
                <a:solidFill>
                  <a:srgbClr val="FF3300"/>
                </a:solidFill>
              </a:rPr>
              <a:t>DBMS</a:t>
            </a:r>
            <a:r>
              <a:rPr lang="zh-CN" altLang="en-US">
                <a:solidFill>
                  <a:srgbClr val="FF3300"/>
                </a:solidFill>
              </a:rPr>
              <a:t>的性能和效率</a:t>
            </a:r>
            <a:endParaRPr lang="zh-CN" altLang="en-US">
              <a:solidFill>
                <a:srgbClr val="FF3300"/>
              </a:solidFill>
            </a:endParaRP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可以充分利用计算机硬件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(CPU/DISK/...)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的并行处理能力，提高计算机硬件资源的利用率；</a:t>
            </a:r>
            <a:endParaRPr lang="zh-CN" altLang="en-US" sz="2000" dirty="0">
              <a:solidFill>
                <a:srgbClr val="0000CC"/>
              </a:solidFill>
              <a:ea typeface="楷体_GB2312" pitchFamily="49" charset="-122"/>
              <a:sym typeface="+mn-ea"/>
            </a:endParaRP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减少事务的平均响应时间，避免不必要的事务等待现象；</a:t>
            </a:r>
            <a:endParaRPr lang="zh-CN" altLang="en-US" sz="2000" dirty="0">
              <a:solidFill>
                <a:srgbClr val="0000CC"/>
              </a:solidFill>
              <a:sym typeface="+mn-ea"/>
            </a:endParaRP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提高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DBMS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的事务吞吐量。</a:t>
            </a:r>
            <a:endParaRPr lang="zh-CN" altLang="en-US" sz="2000" dirty="0">
              <a:solidFill>
                <a:srgbClr val="0000CC"/>
              </a:solidFill>
              <a:sym typeface="+mn-ea"/>
            </a:endParaRPr>
          </a:p>
          <a:p>
            <a:pPr lvl="1"/>
            <a:endParaRPr lang="zh-CN" altLang="en-US" sz="1000" dirty="0">
              <a:solidFill>
                <a:srgbClr val="0000CC"/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rgbClr val="0000CC"/>
                </a:solidFill>
              </a:rPr>
              <a:t>可串行化调度：</a:t>
            </a:r>
            <a:r>
              <a:rPr lang="zh-CN" altLang="en-US">
                <a:solidFill>
                  <a:srgbClr val="FF3300"/>
                </a:solidFill>
              </a:rPr>
              <a:t>兼顾事务处理的</a:t>
            </a:r>
            <a:r>
              <a:rPr lang="en-US" altLang="zh-CN">
                <a:solidFill>
                  <a:srgbClr val="FF3300"/>
                </a:solidFill>
              </a:rPr>
              <a:t>“</a:t>
            </a:r>
            <a:r>
              <a:rPr lang="zh-CN" altLang="en-US">
                <a:solidFill>
                  <a:srgbClr val="FF3300"/>
                </a:solidFill>
              </a:rPr>
              <a:t>性能和质量</a:t>
            </a:r>
            <a:r>
              <a:rPr lang="en-US" altLang="zh-CN">
                <a:solidFill>
                  <a:srgbClr val="FF3300"/>
                </a:solidFill>
              </a:rPr>
              <a:t>”</a:t>
            </a:r>
            <a:endParaRPr lang="en-US" altLang="zh-CN">
              <a:solidFill>
                <a:srgbClr val="FF3300"/>
              </a:solidFill>
            </a:endParaRPr>
          </a:p>
          <a:p>
            <a:pPr lvl="1"/>
            <a:r>
              <a:rPr lang="zh-CN" altLang="en-US" sz="2000">
                <a:solidFill>
                  <a:srgbClr val="0000CC"/>
                </a:solidFill>
              </a:rPr>
              <a:t>在一个事务的执行过程中，有可能在</a:t>
            </a:r>
            <a:r>
              <a:rPr lang="en-US" altLang="zh-CN" sz="2000">
                <a:solidFill>
                  <a:srgbClr val="0000CC"/>
                </a:solidFill>
              </a:rPr>
              <a:t>DB</a:t>
            </a:r>
            <a:r>
              <a:rPr lang="zh-CN" altLang="en-US" sz="2000">
                <a:solidFill>
                  <a:srgbClr val="0000CC"/>
                </a:solidFill>
              </a:rPr>
              <a:t>中留下</a:t>
            </a:r>
            <a:r>
              <a:rPr lang="en-US" altLang="zh-CN" sz="2000">
                <a:solidFill>
                  <a:srgbClr val="0000CC"/>
                </a:solidFill>
              </a:rPr>
              <a:t>“</a:t>
            </a:r>
            <a:r>
              <a:rPr lang="zh-CN" altLang="en-US" sz="2000">
                <a:solidFill>
                  <a:srgbClr val="0000CC"/>
                </a:solidFill>
              </a:rPr>
              <a:t>不一致</a:t>
            </a:r>
            <a:r>
              <a:rPr lang="en-US" altLang="zh-CN" sz="2000">
                <a:solidFill>
                  <a:srgbClr val="0000CC"/>
                </a:solidFill>
              </a:rPr>
              <a:t>”</a:t>
            </a:r>
            <a:r>
              <a:rPr lang="zh-CN" altLang="en-US" sz="2000">
                <a:solidFill>
                  <a:srgbClr val="0000CC"/>
                </a:solidFill>
              </a:rPr>
              <a:t>的数据；其他并发事务则可能</a:t>
            </a:r>
            <a:r>
              <a:rPr lang="en-US" altLang="zh-CN" sz="2000">
                <a:solidFill>
                  <a:srgbClr val="0000CC"/>
                </a:solidFill>
              </a:rPr>
              <a:t>‘</a:t>
            </a:r>
            <a:r>
              <a:rPr lang="zh-CN" altLang="en-US" sz="2000">
                <a:solidFill>
                  <a:srgbClr val="0000CC"/>
                </a:solidFill>
              </a:rPr>
              <a:t>访问</a:t>
            </a:r>
            <a:r>
              <a:rPr lang="en-US" altLang="zh-CN" sz="2000">
                <a:solidFill>
                  <a:srgbClr val="0000CC"/>
                </a:solidFill>
              </a:rPr>
              <a:t>’</a:t>
            </a:r>
            <a:r>
              <a:rPr lang="zh-CN" altLang="en-US" sz="2000">
                <a:solidFill>
                  <a:srgbClr val="0000CC"/>
                </a:solidFill>
              </a:rPr>
              <a:t>到这个不一致的数据</a:t>
            </a:r>
            <a:endParaRPr lang="zh-CN" altLang="en-US" sz="2000">
              <a:solidFill>
                <a:srgbClr val="0000CC"/>
              </a:solidFill>
            </a:endParaRPr>
          </a:p>
          <a:p>
            <a:pPr lvl="1"/>
            <a:r>
              <a:rPr lang="zh-CN" altLang="en-US" sz="2000">
                <a:solidFill>
                  <a:srgbClr val="0000CC"/>
                </a:solidFill>
              </a:rPr>
              <a:t>因此，不正确的并发调度可能导致错误的执行结果</a:t>
            </a:r>
            <a:endParaRPr lang="zh-CN" altLang="en-US" sz="2000">
              <a:solidFill>
                <a:srgbClr val="0000CC"/>
              </a:solidFill>
            </a:endParaRPr>
          </a:p>
          <a:p>
            <a:pPr lvl="1"/>
            <a:endParaRPr lang="zh-CN" altLang="en-US" sz="1000">
              <a:solidFill>
                <a:srgbClr val="0000CC"/>
              </a:solidFill>
            </a:endParaRPr>
          </a:p>
          <a:p>
            <a:pPr lvl="0"/>
            <a:r>
              <a:rPr lang="zh-CN" altLang="en-US">
                <a:solidFill>
                  <a:srgbClr val="0000CC"/>
                </a:solidFill>
              </a:rPr>
              <a:t>冲突可串行化调度：</a:t>
            </a:r>
            <a:r>
              <a:rPr lang="zh-CN" altLang="en-US">
                <a:solidFill>
                  <a:srgbClr val="FF3300"/>
                </a:solidFill>
              </a:rPr>
              <a:t>找到可串行化调度的实现途径</a:t>
            </a:r>
            <a:endParaRPr lang="zh-CN" altLang="en-US">
              <a:solidFill>
                <a:srgbClr val="FF3300"/>
              </a:solidFill>
            </a:endParaRPr>
          </a:p>
          <a:p>
            <a:pPr lvl="1"/>
            <a:r>
              <a:rPr lang="en-US" altLang="zh-CN" sz="2000">
                <a:solidFill>
                  <a:srgbClr val="0000CC"/>
                </a:solidFill>
              </a:rPr>
              <a:t>“</a:t>
            </a:r>
            <a:r>
              <a:rPr lang="zh-CN" altLang="en-US" sz="2000">
                <a:solidFill>
                  <a:srgbClr val="0000CC"/>
                </a:solidFill>
              </a:rPr>
              <a:t>给定一个调度，然后再判断它是不是</a:t>
            </a:r>
            <a:r>
              <a:rPr lang="en-US" altLang="zh-CN" sz="2000">
                <a:solidFill>
                  <a:srgbClr val="0000CC"/>
                </a:solidFill>
              </a:rPr>
              <a:t>‘</a:t>
            </a:r>
            <a:r>
              <a:rPr lang="zh-CN" altLang="en-US" sz="2000">
                <a:solidFill>
                  <a:srgbClr val="0000CC"/>
                </a:solidFill>
              </a:rPr>
              <a:t>可串行化</a:t>
            </a:r>
            <a:r>
              <a:rPr lang="en-US" altLang="zh-CN" sz="2000">
                <a:solidFill>
                  <a:srgbClr val="0000CC"/>
                </a:solidFill>
              </a:rPr>
              <a:t>’” </a:t>
            </a:r>
            <a:r>
              <a:rPr lang="zh-CN" altLang="en-US" sz="2000">
                <a:solidFill>
                  <a:srgbClr val="0000CC"/>
                </a:solidFill>
              </a:rPr>
              <a:t>没有实现价值！（事后诸葛亮）</a:t>
            </a:r>
            <a:endParaRPr lang="zh-CN" altLang="en-US" sz="2000">
              <a:solidFill>
                <a:srgbClr val="0000CC"/>
              </a:solidFill>
            </a:endParaRPr>
          </a:p>
          <a:p>
            <a:pPr lvl="1"/>
            <a:r>
              <a:rPr lang="zh-CN" altLang="en-US" sz="2000">
                <a:solidFill>
                  <a:srgbClr val="0000CC"/>
                </a:solidFill>
              </a:rPr>
              <a:t>采用并发控制技术，确保最终生成的调度是</a:t>
            </a:r>
            <a:r>
              <a:rPr lang="en-US" altLang="zh-CN" sz="2000">
                <a:solidFill>
                  <a:srgbClr val="0000CC"/>
                </a:solidFill>
              </a:rPr>
              <a:t>“</a:t>
            </a:r>
            <a:r>
              <a:rPr lang="zh-CN" altLang="en-US" sz="2000">
                <a:solidFill>
                  <a:srgbClr val="0000CC"/>
                </a:solidFill>
              </a:rPr>
              <a:t>冲突可串行化</a:t>
            </a:r>
            <a:r>
              <a:rPr lang="en-US" altLang="zh-CN" sz="2000">
                <a:solidFill>
                  <a:srgbClr val="0000CC"/>
                </a:solidFill>
              </a:rPr>
              <a:t>”</a:t>
            </a:r>
            <a:r>
              <a:rPr lang="zh-CN" altLang="en-US" sz="2000">
                <a:solidFill>
                  <a:srgbClr val="0000CC"/>
                </a:solidFill>
              </a:rPr>
              <a:t>！（预则立）</a:t>
            </a:r>
            <a:endParaRPr lang="en-US" altLang="zh-CN" sz="20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Concurrency Control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/>
            <a:r>
              <a:rPr lang="zh-CN" altLang="en-US" sz="2800" dirty="0">
                <a:ea typeface="宋体" panose="02010600030101010101" pitchFamily="2" charset="-122"/>
              </a:rPr>
              <a:t>Immediate Update &amp; Deferred Update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endParaRPr lang="zh-CN" altLang="en-US" sz="2800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Immediate-Update Pessimistic Control 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(IUPC)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1106170" y="0"/>
            <a:ext cx="6955155" cy="762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1.2 Transaction Schedule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>
          <a:xfrm>
            <a:off x="381000" y="4038600"/>
            <a:ext cx="8458200" cy="2514600"/>
          </a:xfrm>
        </p:spPr>
        <p:txBody>
          <a:bodyPr vert="horz" wrap="square" anchor="t"/>
          <a:p>
            <a:pPr lvl="0"/>
            <a:r>
              <a:rPr lang="en-US" altLang="x-none" sz="2200" dirty="0">
                <a:ea typeface="宋体" panose="02010600030101010101" pitchFamily="2" charset="-122"/>
              </a:rPr>
              <a:t>Consistent: performs </a:t>
            </a:r>
            <a:r>
              <a:rPr lang="en-US" altLang="x-none" sz="2200" dirty="0">
                <a:solidFill>
                  <a:srgbClr val="000099"/>
                </a:solidFill>
                <a:ea typeface="宋体" panose="02010600030101010101" pitchFamily="2" charset="-122"/>
              </a:rPr>
              <a:t>correctly when</a:t>
            </a:r>
            <a:r>
              <a:rPr lang="en-US" altLang="x-none" sz="2200" dirty="0">
                <a:ea typeface="宋体" panose="02010600030101010101" pitchFamily="2" charset="-122"/>
              </a:rPr>
              <a:t> executed in isolation starting in a consistent database state</a:t>
            </a:r>
            <a:endParaRPr lang="en-US" altLang="x-none" sz="2200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Preserves database consistency</a:t>
            </a:r>
            <a:endParaRPr lang="en-US" altLang="x-none" dirty="0">
              <a:ea typeface="宋体" panose="02010600030101010101" pitchFamily="2" charset="-122"/>
            </a:endParaRPr>
          </a:p>
          <a:p>
            <a:pPr lvl="1"/>
            <a:r>
              <a:rPr lang="en-US" altLang="x-none" dirty="0">
                <a:ea typeface="宋体" panose="02010600030101010101" pitchFamily="2" charset="-122"/>
              </a:rPr>
              <a:t>Moves database to a new state that corresponds to new real-world state</a:t>
            </a:r>
            <a:endParaRPr lang="en-US" altLang="x-none" dirty="0">
              <a:ea typeface="宋体" panose="02010600030101010101" pitchFamily="2" charset="-122"/>
            </a:endParaRPr>
          </a:p>
        </p:txBody>
      </p:sp>
      <p:sp>
        <p:nvSpPr>
          <p:cNvPr id="7173" name="Text Box 4"/>
          <p:cNvSpPr txBox="1"/>
          <p:nvPr/>
        </p:nvSpPr>
        <p:spPr>
          <a:xfrm>
            <a:off x="1219200" y="762000"/>
            <a:ext cx="3151505" cy="38582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x-none" baseline="-25000" dirty="0">
                <a:solidFill>
                  <a:srgbClr val="000099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x-none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begin_transaction();</a:t>
            </a:r>
            <a:endParaRPr lang="en-US" altLang="x-none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….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p</a:t>
            </a:r>
            <a:r>
              <a:rPr lang="en-US" altLang="x-none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1,1;</a:t>
            </a:r>
            <a:endParaRPr lang="en-US" altLang="x-none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….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x-none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1,2;</a:t>
            </a:r>
            <a:endParaRPr lang="en-US" altLang="x-none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….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p</a:t>
            </a:r>
            <a:r>
              <a:rPr lang="en-US" altLang="x-none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1,3</a:t>
            </a:r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x-none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x-none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commit();</a:t>
            </a:r>
            <a:endParaRPr lang="en-US" altLang="x-none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en-US" altLang="x-none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x-none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4" name="组合 7173"/>
          <p:cNvGrpSpPr/>
          <p:nvPr/>
        </p:nvGrpSpPr>
        <p:grpSpPr>
          <a:xfrm>
            <a:off x="2438400" y="1447800"/>
            <a:ext cx="2133600" cy="2438400"/>
            <a:chOff x="0" y="0"/>
            <a:chExt cx="2133600" cy="2438400"/>
          </a:xfrm>
        </p:grpSpPr>
        <p:sp>
          <p:nvSpPr>
            <p:cNvPr id="7175" name="Rectangle 5"/>
            <p:cNvSpPr/>
            <p:nvPr/>
          </p:nvSpPr>
          <p:spPr>
            <a:xfrm>
              <a:off x="838200" y="1524000"/>
              <a:ext cx="1295400" cy="9144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/>
              <a:r>
                <a:rPr lang="en-US" altLang="x-none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local</a:t>
              </a:r>
              <a:endParaRPr lang="en-US" altLang="x-none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/>
              <a:r>
                <a:rPr lang="en-US" altLang="x-none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variables</a:t>
              </a:r>
              <a:endParaRPr lang="en-US" altLang="x-none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Line 7"/>
            <p:cNvSpPr/>
            <p:nvPr/>
          </p:nvSpPr>
          <p:spPr>
            <a:xfrm>
              <a:off x="0" y="0"/>
              <a:ext cx="1371600" cy="1524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7" name="Line 8"/>
            <p:cNvSpPr/>
            <p:nvPr/>
          </p:nvSpPr>
          <p:spPr>
            <a:xfrm>
              <a:off x="76200" y="762000"/>
              <a:ext cx="762000" cy="762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8" name="Line 9"/>
            <p:cNvSpPr/>
            <p:nvPr/>
          </p:nvSpPr>
          <p:spPr>
            <a:xfrm>
              <a:off x="76200" y="1447800"/>
              <a:ext cx="762000" cy="685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179" name="组合 7178"/>
          <p:cNvGrpSpPr/>
          <p:nvPr/>
        </p:nvGrpSpPr>
        <p:grpSpPr>
          <a:xfrm>
            <a:off x="2590800" y="1219200"/>
            <a:ext cx="6399213" cy="2133600"/>
            <a:chOff x="0" y="0"/>
            <a:chExt cx="6399213" cy="2133600"/>
          </a:xfrm>
        </p:grpSpPr>
        <p:sp>
          <p:nvSpPr>
            <p:cNvPr id="7180" name="Line 15"/>
            <p:cNvSpPr/>
            <p:nvPr/>
          </p:nvSpPr>
          <p:spPr>
            <a:xfrm flipV="1">
              <a:off x="0" y="1524000"/>
              <a:ext cx="457200" cy="457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Line 25"/>
            <p:cNvSpPr/>
            <p:nvPr/>
          </p:nvSpPr>
          <p:spPr>
            <a:xfrm flipV="1">
              <a:off x="152400" y="1600200"/>
              <a:ext cx="533400" cy="533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182" name="组合 7181"/>
            <p:cNvGrpSpPr/>
            <p:nvPr/>
          </p:nvGrpSpPr>
          <p:grpSpPr>
            <a:xfrm>
              <a:off x="0" y="0"/>
              <a:ext cx="6399213" cy="1930400"/>
              <a:chOff x="0" y="0"/>
              <a:chExt cx="6399213" cy="1930400"/>
            </a:xfrm>
          </p:grpSpPr>
          <p:sp>
            <p:nvSpPr>
              <p:cNvPr id="7183" name="Line 13"/>
              <p:cNvSpPr/>
              <p:nvPr/>
            </p:nvSpPr>
            <p:spPr>
              <a:xfrm>
                <a:off x="76200" y="609600"/>
                <a:ext cx="3124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4" name="Line 14"/>
              <p:cNvSpPr/>
              <p:nvPr/>
            </p:nvSpPr>
            <p:spPr>
              <a:xfrm>
                <a:off x="0" y="1295400"/>
                <a:ext cx="32004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5" name="Line 17"/>
              <p:cNvSpPr/>
              <p:nvPr/>
            </p:nvSpPr>
            <p:spPr>
              <a:xfrm>
                <a:off x="3200400" y="609600"/>
                <a:ext cx="0" cy="9906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6" name="Line 20"/>
              <p:cNvSpPr/>
              <p:nvPr/>
            </p:nvSpPr>
            <p:spPr>
              <a:xfrm>
                <a:off x="457200" y="1524000"/>
                <a:ext cx="27432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7" name="Line 21"/>
              <p:cNvSpPr/>
              <p:nvPr/>
            </p:nvSpPr>
            <p:spPr>
              <a:xfrm>
                <a:off x="3200400" y="1066800"/>
                <a:ext cx="26670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88" name="Text Box 22"/>
              <p:cNvSpPr txBox="1"/>
              <p:nvPr/>
            </p:nvSpPr>
            <p:spPr>
              <a:xfrm>
                <a:off x="3276600" y="0"/>
                <a:ext cx="2584450" cy="1066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sz="20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Transaction schedule</a:t>
                </a:r>
                <a:endParaRPr lang="en-US" altLang="x-none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x-none" sz="20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(commit applies to this)</a:t>
                </a:r>
                <a:endParaRPr lang="en-US" altLang="x-none" sz="2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x-none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p</a:t>
                </a:r>
                <a:r>
                  <a:rPr lang="en-US" altLang="x-none" baseline="-250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1,1</a:t>
                </a:r>
                <a:r>
                  <a:rPr lang="en-US" altLang="x-none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p</a:t>
                </a:r>
                <a:r>
                  <a:rPr lang="en-US" altLang="x-none" baseline="-250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1,2</a:t>
                </a:r>
                <a:r>
                  <a:rPr lang="en-US" altLang="x-none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p</a:t>
                </a:r>
                <a:r>
                  <a:rPr lang="en-US" altLang="x-none" baseline="-250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1,3</a:t>
                </a:r>
                <a:endParaRPr lang="en-US" altLang="x-none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9" name="Text Box 23"/>
              <p:cNvSpPr txBox="1"/>
              <p:nvPr/>
            </p:nvSpPr>
            <p:spPr>
              <a:xfrm>
                <a:off x="5470525" y="1108075"/>
                <a:ext cx="928688" cy="822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lvl="0"/>
                <a:r>
                  <a:rPr lang="en-US" altLang="x-none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To db</a:t>
                </a:r>
                <a:endParaRPr lang="en-US" altLang="x-none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/>
                <a:r>
                  <a:rPr lang="en-US" altLang="x-none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server</a:t>
                </a:r>
                <a:endParaRPr lang="en-US" altLang="x-none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0" name="Line 26"/>
              <p:cNvSpPr/>
              <p:nvPr/>
            </p:nvSpPr>
            <p:spPr>
              <a:xfrm>
                <a:off x="685800" y="1600200"/>
                <a:ext cx="25146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9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charRg st="9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2">
                                            <p:txEl>
                                              <p:charRg st="9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2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charRg st="12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charRg st="129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Text Box 9"/>
          <p:cNvSpPr txBox="1"/>
          <p:nvPr/>
        </p:nvSpPr>
        <p:spPr>
          <a:xfrm>
            <a:off x="319088" y="1868488"/>
            <a:ext cx="2530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from transactions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Text Box 11"/>
          <p:cNvSpPr txBox="1"/>
          <p:nvPr/>
        </p:nvSpPr>
        <p:spPr>
          <a:xfrm>
            <a:off x="6100763" y="1917700"/>
            <a:ext cx="29416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to processing engine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Concurrency Control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70" name="Rectangle 3"/>
          <p:cNvSpPr>
            <a:spLocks noGrp="1"/>
          </p:cNvSpPr>
          <p:nvPr>
            <p:ph type="body"/>
          </p:nvPr>
        </p:nvSpPr>
        <p:spPr>
          <a:xfrm>
            <a:off x="381000" y="2743200"/>
            <a:ext cx="8305800" cy="35052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Concurrency control cannot see entire schedule: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sees one request at a time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must decide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whether to</a:t>
            </a:r>
            <a:r>
              <a:rPr lang="en-US" altLang="zh-CN" dirty="0">
                <a:ea typeface="宋体" panose="02010600030101010101" pitchFamily="2" charset="-122"/>
              </a:rPr>
              <a:t> allow it to be serviced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Strategy: Do not service a request if: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violates</a:t>
            </a:r>
            <a:r>
              <a:rPr lang="en-US" altLang="zh-CN" dirty="0">
                <a:ea typeface="宋体" panose="02010600030101010101" pitchFamily="2" charset="-122"/>
              </a:rPr>
              <a:t> strictness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</a:rPr>
              <a:t> serializability,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or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There is a possibility that</a:t>
            </a:r>
            <a:r>
              <a:rPr lang="en-US" altLang="zh-CN" dirty="0">
                <a:ea typeface="宋体" panose="02010600030101010101" pitchFamily="2" charset="-122"/>
              </a:rPr>
              <a:t> a subsequent arrival might cause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violation of</a:t>
            </a:r>
            <a:r>
              <a:rPr lang="en-US" altLang="zh-CN" dirty="0">
                <a:ea typeface="宋体" panose="02010600030101010101" pitchFamily="2" charset="-122"/>
              </a:rPr>
              <a:t> serializability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71" name="Rectangle 4"/>
          <p:cNvSpPr/>
          <p:nvPr/>
        </p:nvSpPr>
        <p:spPr>
          <a:xfrm>
            <a:off x="2773363" y="1524000"/>
            <a:ext cx="3352800" cy="914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Concurrency Control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872" name="Line 6"/>
          <p:cNvSpPr/>
          <p:nvPr/>
        </p:nvSpPr>
        <p:spPr>
          <a:xfrm>
            <a:off x="1096963" y="1905000"/>
            <a:ext cx="1676400" cy="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3" name="Line 7"/>
          <p:cNvSpPr/>
          <p:nvPr/>
        </p:nvSpPr>
        <p:spPr>
          <a:xfrm>
            <a:off x="6126163" y="1905000"/>
            <a:ext cx="1676400" cy="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Text Box 8"/>
          <p:cNvSpPr txBox="1"/>
          <p:nvPr/>
        </p:nvSpPr>
        <p:spPr>
          <a:xfrm>
            <a:off x="258763" y="1417638"/>
            <a:ext cx="23288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</a:rPr>
              <a:t>Arriving schedule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875" name="Text Box 10"/>
          <p:cNvSpPr txBox="1"/>
          <p:nvPr/>
        </p:nvSpPr>
        <p:spPr>
          <a:xfrm>
            <a:off x="6126163" y="1139825"/>
            <a:ext cx="272256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</a:rPr>
              <a:t>Strict and 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</a:rPr>
              <a:t>serializable schedule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Models of Concurrency Controls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8229600" cy="55626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Immediate Update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Write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item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copies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value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item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Commit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makes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updates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durable</a:t>
            </a:r>
            <a:endParaRPr lang="en-US" altLang="zh-CN" sz="20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Abort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undoes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updates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Deferred Update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Write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stores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new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value in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the transaction’s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(does 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update the database)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Read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copies value from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the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or the transaction’s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endParaRPr lang="en-US" altLang="zh-CN" sz="20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Commit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uses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to durably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update database</a:t>
            </a:r>
            <a:endParaRPr lang="en-US" altLang="zh-CN" sz="20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Abort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discards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endParaRPr lang="en-US" altLang="zh-CN" sz="20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4"/>
          <p:cNvSpPr txBox="1">
            <a:spLocks noGrp="1"/>
          </p:cNvSpPr>
          <p:nvPr/>
        </p:nvSpPr>
        <p:spPr>
          <a:xfrm>
            <a:off x="7048500" y="633603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Immediate vs. Deferred Update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8916" name="Group 4"/>
          <p:cNvGrpSpPr/>
          <p:nvPr/>
        </p:nvGrpSpPr>
        <p:grpSpPr>
          <a:xfrm>
            <a:off x="4495800" y="1828800"/>
            <a:ext cx="4267200" cy="4341813"/>
            <a:chOff x="0" y="0"/>
            <a:chExt cx="2688" cy="2735"/>
          </a:xfrm>
        </p:grpSpPr>
        <p:sp>
          <p:nvSpPr>
            <p:cNvPr id="38923" name="Oval 7"/>
            <p:cNvSpPr/>
            <p:nvPr/>
          </p:nvSpPr>
          <p:spPr>
            <a:xfrm>
              <a:off x="0" y="1728"/>
              <a:ext cx="1104" cy="67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Transaction</a:t>
              </a:r>
              <a:endParaRPr lang="en-US" altLang="zh-CN" sz="2200" i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T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24" name="Rectangle 8"/>
            <p:cNvSpPr/>
            <p:nvPr/>
          </p:nvSpPr>
          <p:spPr>
            <a:xfrm>
              <a:off x="96" y="0"/>
              <a:ext cx="912" cy="7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database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25" name="Text Box 9"/>
            <p:cNvSpPr txBox="1"/>
            <p:nvPr/>
          </p:nvSpPr>
          <p:spPr>
            <a:xfrm>
              <a:off x="2147" y="952"/>
              <a:ext cx="11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26" name="Rectangle 18"/>
            <p:cNvSpPr/>
            <p:nvPr/>
          </p:nvSpPr>
          <p:spPr>
            <a:xfrm>
              <a:off x="1728" y="0"/>
              <a:ext cx="960" cy="6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T’s</a:t>
              </a:r>
              <a:endPara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intentions</a:t>
              </a:r>
              <a:endPara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list</a:t>
              </a:r>
              <a:endPara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7" name="Line 20"/>
            <p:cNvSpPr/>
            <p:nvPr/>
          </p:nvSpPr>
          <p:spPr>
            <a:xfrm flipV="1">
              <a:off x="960" y="672"/>
              <a:ext cx="1248" cy="1152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8928" name="Line 21"/>
            <p:cNvSpPr/>
            <p:nvPr/>
          </p:nvSpPr>
          <p:spPr>
            <a:xfrm>
              <a:off x="528" y="768"/>
              <a:ext cx="0" cy="96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9" name="Line 30"/>
            <p:cNvSpPr/>
            <p:nvPr/>
          </p:nvSpPr>
          <p:spPr>
            <a:xfrm flipH="1">
              <a:off x="1008" y="336"/>
              <a:ext cx="720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0" name="Text Box 32"/>
            <p:cNvSpPr txBox="1"/>
            <p:nvPr/>
          </p:nvSpPr>
          <p:spPr>
            <a:xfrm>
              <a:off x="1478" y="1240"/>
              <a:ext cx="94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read/write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31" name="Text Box 33"/>
            <p:cNvSpPr txBox="1"/>
            <p:nvPr/>
          </p:nvSpPr>
          <p:spPr>
            <a:xfrm>
              <a:off x="518" y="1048"/>
              <a:ext cx="4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read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32" name="Text Box 34"/>
            <p:cNvSpPr txBox="1"/>
            <p:nvPr/>
          </p:nvSpPr>
          <p:spPr>
            <a:xfrm>
              <a:off x="1008" y="110"/>
              <a:ext cx="74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commit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33" name="Text Box 35"/>
            <p:cNvSpPr txBox="1"/>
            <p:nvPr/>
          </p:nvSpPr>
          <p:spPr>
            <a:xfrm>
              <a:off x="576" y="2447"/>
              <a:ext cx="16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Deferred Update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8917" name="Group 16"/>
          <p:cNvGrpSpPr/>
          <p:nvPr/>
        </p:nvGrpSpPr>
        <p:grpSpPr>
          <a:xfrm>
            <a:off x="1143000" y="1828800"/>
            <a:ext cx="2809875" cy="4341813"/>
            <a:chOff x="0" y="0"/>
            <a:chExt cx="1770" cy="2735"/>
          </a:xfrm>
        </p:grpSpPr>
        <p:sp>
          <p:nvSpPr>
            <p:cNvPr id="38918" name="Rectangle 3"/>
            <p:cNvSpPr/>
            <p:nvPr/>
          </p:nvSpPr>
          <p:spPr>
            <a:xfrm>
              <a:off x="192" y="0"/>
              <a:ext cx="912" cy="7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database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19" name="Oval 17"/>
            <p:cNvSpPr/>
            <p:nvPr/>
          </p:nvSpPr>
          <p:spPr>
            <a:xfrm>
              <a:off x="96" y="1728"/>
              <a:ext cx="1104" cy="67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Transaction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T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0" name="Line 29"/>
            <p:cNvSpPr/>
            <p:nvPr/>
          </p:nvSpPr>
          <p:spPr>
            <a:xfrm flipV="1">
              <a:off x="624" y="768"/>
              <a:ext cx="0" cy="96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8921" name="Text Box 31"/>
            <p:cNvSpPr txBox="1"/>
            <p:nvPr/>
          </p:nvSpPr>
          <p:spPr>
            <a:xfrm>
              <a:off x="662" y="952"/>
              <a:ext cx="94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read/write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2" name="Text Box 36"/>
            <p:cNvSpPr txBox="1"/>
            <p:nvPr/>
          </p:nvSpPr>
          <p:spPr>
            <a:xfrm>
              <a:off x="0" y="2447"/>
              <a:ext cx="177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Immediate Update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Models of Concurrency Controls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>
          <a:xfrm>
            <a:off x="383540" y="990600"/>
            <a:ext cx="8305800" cy="559816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003300"/>
                </a:solidFill>
                <a:ea typeface="宋体" panose="02010600030101010101" pitchFamily="2" charset="-122"/>
              </a:rPr>
              <a:t>Pessimistic</a:t>
            </a:r>
            <a:r>
              <a:rPr lang="en-US" altLang="zh-CN" sz="2400" u="sng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 transaction requests permission for each database (read/write) operation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Concurrency control can: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Grant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 operation (submit it for execution)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Delay</a:t>
            </a:r>
            <a:r>
              <a:rPr lang="en-US" altLang="zh-CN" sz="2400" dirty="0">
                <a:ea typeface="宋体" panose="02010600030101010101" pitchFamily="2" charset="-122"/>
              </a:rPr>
              <a:t> it until a subsequent event occurs (commit or abort of another transaction), or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Abort</a:t>
            </a:r>
            <a:r>
              <a:rPr lang="en-US" altLang="zh-CN" sz="2400" dirty="0">
                <a:ea typeface="宋体" panose="02010600030101010101" pitchFamily="2" charset="-122"/>
              </a:rPr>
              <a:t> the transaction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Decisions are made </a:t>
            </a:r>
            <a:r>
              <a:rPr lang="en-US" altLang="zh-CN" i="1" dirty="0">
                <a:ea typeface="宋体" panose="02010600030101010101" pitchFamily="2" charset="-122"/>
              </a:rPr>
              <a:t>conservatively</a:t>
            </a:r>
            <a:r>
              <a:rPr lang="en-US" altLang="zh-CN" dirty="0">
                <a:ea typeface="宋体" panose="02010600030101010101" pitchFamily="2" charset="-122"/>
              </a:rPr>
              <a:t> so that </a:t>
            </a:r>
            <a:r>
              <a:rPr lang="en-US" altLang="zh-CN" i="1" u="sng" dirty="0">
                <a:solidFill>
                  <a:srgbClr val="FF0000"/>
                </a:solidFill>
                <a:ea typeface="宋体" panose="02010600030101010101" pitchFamily="2" charset="-122"/>
              </a:rPr>
              <a:t>a commit request can always be granted</a:t>
            </a:r>
            <a:endParaRPr lang="en-US" altLang="zh-CN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Takes precautions</a:t>
            </a:r>
            <a:r>
              <a:rPr lang="en-US" altLang="zh-CN" sz="2400" dirty="0">
                <a:ea typeface="宋体" panose="02010600030101010101" pitchFamily="2" charset="-122"/>
              </a:rPr>
              <a:t> even if conflicts do not occur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11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charRg st="117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163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40">
                                            <p:txEl>
                                              <p:charRg st="163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250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0">
                                            <p:txEl>
                                              <p:charRg st="250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272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0">
                                            <p:txEl>
                                              <p:charRg st="272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353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940">
                                            <p:txEl>
                                              <p:charRg st="353" end="4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Models of Concurrency Controls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685800" y="1905000"/>
            <a:ext cx="8458200" cy="41910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u="sng" dirty="0">
                <a:solidFill>
                  <a:srgbClr val="003300"/>
                </a:solidFill>
                <a:ea typeface="宋体" panose="02010600030101010101" pitchFamily="2" charset="-122"/>
              </a:rPr>
              <a:t>Optimistic </a:t>
            </a:r>
            <a:r>
              <a:rPr lang="en-US" altLang="zh-CN" dirty="0">
                <a:solidFill>
                  <a:srgbClr val="003300"/>
                </a:solidFill>
                <a:ea typeface="宋体" panose="02010600030101010101" pitchFamily="2" charset="-122"/>
              </a:rPr>
              <a:t>-</a:t>
            </a:r>
            <a:endParaRPr lang="en-US" altLang="zh-CN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Request for database operations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(read/write) are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always granted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Request to commit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might be denied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Transaction is aborted if it performed a non-serializable operation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Assumes that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conflicts are not likely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0" y="231775"/>
            <a:ext cx="91440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(IUPC)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/>
          </p:nvPr>
        </p:nvSpPr>
        <p:spPr>
          <a:xfrm>
            <a:off x="533400" y="1678940"/>
            <a:ext cx="8001000" cy="41148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The most commonly used control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Consider first a simple case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Suppose such a control allowed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transaction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to perform some operation</a:t>
            </a:r>
            <a:r>
              <a:rPr lang="en-US" altLang="zh-CN" dirty="0">
                <a:ea typeface="宋体" panose="02010600030101010101" pitchFamily="2" charset="-122"/>
              </a:rPr>
              <a:t> and then, while T</a:t>
            </a:r>
            <a:r>
              <a:rPr lang="en-US" altLang="zh-CN" baseline="-25000" dirty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was still active,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allowed another transaction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to perform a conflicting operation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schedule might not be strict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 so this situation cannot be allowed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But consider a bit further what might happen …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19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19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60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41988">
                                            <p:txEl>
                                              <p:charRg st="60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1988">
                                            <p:txEl>
                                              <p:charRg st="60" end="2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241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31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152400" y="1143000"/>
            <a:ext cx="8839200" cy="1371600"/>
          </a:xfrm>
        </p:spPr>
        <p:txBody>
          <a:bodyPr vert="horz" wrap="square" lIns="91440" tIns="45720" rIns="91440" bIns="45720" anchor="t"/>
          <a:p>
            <a:pPr lvl="0">
              <a:spcBef>
                <a:spcPct val="40000"/>
              </a:spcBef>
            </a:pP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a typeface="宋体" panose="02010600030101010101" pitchFamily="2" charset="-122"/>
              </a:rPr>
              <a:t> T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executes op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(x)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and then</a:t>
            </a:r>
            <a:r>
              <a:rPr lang="en-US" altLang="zh-CN" sz="2400" dirty="0">
                <a:ea typeface="宋体" panose="02010600030101010101" pitchFamily="2" charset="-122"/>
              </a:rPr>
              <a:t> T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executes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conflicting operation</a:t>
            </a:r>
            <a:r>
              <a:rPr lang="en-US" altLang="zh-CN" sz="2400" dirty="0">
                <a:ea typeface="宋体" panose="02010600030101010101" pitchFamily="2" charset="-122"/>
              </a:rPr>
              <a:t> op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(x):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T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must follow T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in any equivalent serial schedule.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3013" name="Group 5"/>
          <p:cNvGrpSpPr/>
          <p:nvPr/>
        </p:nvGrpSpPr>
        <p:grpSpPr>
          <a:xfrm>
            <a:off x="1219200" y="5945188"/>
            <a:ext cx="5621338" cy="684212"/>
            <a:chOff x="0" y="0"/>
            <a:chExt cx="3541" cy="431"/>
          </a:xfrm>
        </p:grpSpPr>
        <p:sp>
          <p:nvSpPr>
            <p:cNvPr id="43016" name="AutoShape 4"/>
            <p:cNvSpPr/>
            <p:nvPr/>
          </p:nvSpPr>
          <p:spPr>
            <a:xfrm rot="-5400000">
              <a:off x="1104" y="-1104"/>
              <a:ext cx="144" cy="2352"/>
            </a:xfrm>
            <a:prstGeom prst="leftBrace">
              <a:avLst>
                <a:gd name="adj1" fmla="val 136111"/>
                <a:gd name="adj2" fmla="val 4953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Text Box 5"/>
            <p:cNvSpPr txBox="1"/>
            <p:nvPr/>
          </p:nvSpPr>
          <p:spPr>
            <a:xfrm>
              <a:off x="720" y="143"/>
              <a:ext cx="11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looks good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18" name="Text Box 6"/>
            <p:cNvSpPr txBox="1"/>
            <p:nvPr/>
          </p:nvSpPr>
          <p:spPr>
            <a:xfrm>
              <a:off x="2688" y="143"/>
              <a:ext cx="8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disaster</a:t>
              </a:r>
              <a:r>
                <a:rPr lang="zh-CN" altLang="en-US" sz="2400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!</a:t>
              </a:r>
              <a:endPara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19" name="Line 7"/>
            <p:cNvSpPr/>
            <p:nvPr/>
          </p:nvSpPr>
          <p:spPr>
            <a:xfrm flipV="1">
              <a:off x="2976" y="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2" name="Rectangle 3"/>
          <p:cNvSpPr txBox="1"/>
          <p:nvPr/>
        </p:nvSpPr>
        <p:spPr>
          <a:xfrm>
            <a:off x="152400" y="2667000"/>
            <a:ext cx="8839200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sz="2400" i="1" u="sng" dirty="0">
                <a:solidFill>
                  <a:srgbClr val="FF0000"/>
                </a:solidFill>
                <a:ea typeface="宋体" panose="02010600030101010101" pitchFamily="2" charset="-122"/>
              </a:rPr>
              <a:t>Problem</a:t>
            </a:r>
            <a:r>
              <a:rPr lang="en-US" altLang="zh-CN" sz="2400" i="1" dirty="0">
                <a:solidFill>
                  <a:srgbClr val="0033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i="1" dirty="0">
                <a:ea typeface="宋体" panose="02010600030101010101" pitchFamily="2" charset="-122"/>
              </a:rPr>
              <a:t> If T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 and T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later make conflicting accesses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to y</a:t>
            </a:r>
            <a:r>
              <a:rPr lang="en-US" altLang="zh-CN" sz="2400" i="1" dirty="0">
                <a:ea typeface="宋体" panose="02010600030101010101" pitchFamily="2" charset="-122"/>
              </a:rPr>
              <a:t>, control cannot allow ordering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(y), op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(y) </a:t>
            </a:r>
            <a:endParaRPr lang="en-US" altLang="zh-CN" sz="2400" i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742950" lvl="1" indent="-285750">
              <a:spcBef>
                <a:spcPct val="4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control has to use transitive closure of transaction ordering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to prevent loop</a:t>
            </a:r>
            <a:r>
              <a:rPr lang="en-US" altLang="zh-CN" i="1" dirty="0">
                <a:ea typeface="宋体" panose="02010600030101010101" pitchFamily="2" charset="-122"/>
              </a:rPr>
              <a:t> in serialization graph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 (too compl</a:t>
            </a:r>
            <a:r>
              <a:rPr lang="zh-CN" altLang="en-US" i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152400" y="4933950"/>
            <a:ext cx="8839200" cy="10096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Worse problem:		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marL="342900" lvl="0" indent="-342900">
              <a:spcBef>
                <a:spcPct val="40000"/>
              </a:spcBef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(x) 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(x) w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(y) commit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 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request_r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(y)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charRg st="108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2" build="p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2438400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/>
          <a:p>
            <a:pPr lvl="0">
              <a:spcBef>
                <a:spcPts val="60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Rule: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Do not grant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request that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imposes an ordering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among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transactions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</a:rPr>
              <a:t>delay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the requesting transaction)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Grant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request that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does not conflict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with previously granted requests of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transactions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 txBox="1"/>
          <p:nvPr/>
        </p:nvSpPr>
        <p:spPr>
          <a:xfrm>
            <a:off x="304800" y="4038600"/>
            <a:ext cx="86106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Rule can be used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as each request arrives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If a transaction’s request is delayed,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it is forced to wait (but the transaction is still considered active)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Delayed requests are reconsidered when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a transaction  completes (aborts or commits) </a:t>
            </a:r>
            <a:r>
              <a:rPr lang="en-US" altLang="zh-CN" i="1" dirty="0">
                <a:ea typeface="宋体" panose="02010600030101010101" pitchFamily="2" charset="-122"/>
              </a:rPr>
              <a:t>since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it becomes inactive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4403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403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4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150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7188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609600" y="762000"/>
            <a:ext cx="8153400" cy="3810000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Result: 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Each schedule S,</a:t>
            </a:r>
            <a:r>
              <a:rPr lang="en-US" altLang="zh-CN" dirty="0">
                <a:ea typeface="宋体" panose="02010600030101010101" pitchFamily="2" charset="-122"/>
              </a:rPr>
              <a:t> is equivalent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 a serial schedule</a:t>
            </a:r>
            <a:r>
              <a:rPr lang="en-US" altLang="zh-CN" dirty="0">
                <a:ea typeface="宋体" panose="02010600030101010101" pitchFamily="2" charset="-122"/>
              </a:rPr>
              <a:t> in which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transactions are</a:t>
            </a:r>
            <a:r>
              <a:rPr lang="en-US" altLang="zh-CN" dirty="0">
                <a:ea typeface="宋体" panose="02010600030101010101" pitchFamily="2" charset="-122"/>
              </a:rPr>
              <a:t> ordered in the order in which they commit in 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(and possibly other serial schedules as well)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Reason: 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When a transaction commits,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none of its operations conflict with those of other active transactions.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Therefore it can be ordered before all active transactions.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1" name="Text Box 4"/>
          <p:cNvSpPr txBox="1"/>
          <p:nvPr/>
        </p:nvSpPr>
        <p:spPr>
          <a:xfrm>
            <a:off x="3124200" y="6248400"/>
            <a:ext cx="318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w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Rectangle 3"/>
          <p:cNvSpPr txBox="1"/>
          <p:nvPr/>
        </p:nvSpPr>
        <p:spPr>
          <a:xfrm>
            <a:off x="609600" y="4648200"/>
            <a:ext cx="8153400" cy="1676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Example:  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marL="742950" lvl="1" indent="-285750">
              <a:spcBef>
                <a:spcPct val="0"/>
              </a:spcBef>
              <a:buChar char="•"/>
            </a:pP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The following (non-serializable) schedule is 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not permitted because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was active at the time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i="1" dirty="0">
                <a:ea typeface="宋体" panose="02010600030101010101" pitchFamily="2" charset="-122"/>
              </a:rPr>
              <a:t>(x),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which conflicts with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(x),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was requested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(Proof)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685800" y="4800600"/>
            <a:ext cx="8001000" cy="9144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S and 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 are conflict equivalent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The argument can be repeated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at subsequent commits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6085" name="Group 5"/>
          <p:cNvGrpSpPr/>
          <p:nvPr/>
        </p:nvGrpSpPr>
        <p:grpSpPr>
          <a:xfrm>
            <a:off x="2514600" y="1524000"/>
            <a:ext cx="3956050" cy="1387475"/>
            <a:chOff x="-144" y="0"/>
            <a:chExt cx="2492" cy="874"/>
          </a:xfrm>
        </p:grpSpPr>
        <p:sp>
          <p:nvSpPr>
            <p:cNvPr id="46092" name="Text Box 4"/>
            <p:cNvSpPr txBox="1"/>
            <p:nvPr/>
          </p:nvSpPr>
          <p:spPr>
            <a:xfrm>
              <a:off x="-144" y="0"/>
              <a:ext cx="17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S:    op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op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 op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3" name="AutoShape 5"/>
            <p:cNvSpPr/>
            <p:nvPr/>
          </p:nvSpPr>
          <p:spPr>
            <a:xfrm rot="-5400000">
              <a:off x="744" y="-120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Text Box 6"/>
            <p:cNvSpPr txBox="1"/>
            <p:nvPr/>
          </p:nvSpPr>
          <p:spPr>
            <a:xfrm>
              <a:off x="288" y="432"/>
              <a:ext cx="103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 conflicting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operations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Text Box 7"/>
            <p:cNvSpPr txBox="1"/>
            <p:nvPr/>
          </p:nvSpPr>
          <p:spPr>
            <a:xfrm>
              <a:off x="1440" y="480"/>
              <a:ext cx="9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 commit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Line 8"/>
            <p:cNvSpPr/>
            <p:nvPr/>
          </p:nvSpPr>
          <p:spPr>
            <a:xfrm flipH="1" flipV="1">
              <a:off x="1488" y="288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46091" name="Group 11"/>
          <p:cNvGrpSpPr/>
          <p:nvPr/>
        </p:nvGrpSpPr>
        <p:grpSpPr>
          <a:xfrm>
            <a:off x="2209800" y="3200400"/>
            <a:ext cx="3638550" cy="1352550"/>
            <a:chOff x="0" y="0"/>
            <a:chExt cx="2292" cy="852"/>
          </a:xfrm>
        </p:grpSpPr>
        <p:sp>
          <p:nvSpPr>
            <p:cNvPr id="46087" name="Text Box 10"/>
            <p:cNvSpPr txBox="1"/>
            <p:nvPr/>
          </p:nvSpPr>
          <p:spPr>
            <a:xfrm>
              <a:off x="192" y="0"/>
              <a:ext cx="210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  T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op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op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 op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Text Box 11"/>
            <p:cNvSpPr txBox="1"/>
            <p:nvPr/>
          </p:nvSpPr>
          <p:spPr>
            <a:xfrm>
              <a:off x="0" y="410"/>
              <a:ext cx="101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all operations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of T</a:t>
              </a:r>
              <a:r>
                <a:rPr lang="en-US" altLang="zh-CN" sz="20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Text Box 12"/>
            <p:cNvSpPr txBox="1"/>
            <p:nvPr/>
          </p:nvSpPr>
          <p:spPr>
            <a:xfrm>
              <a:off x="1152" y="410"/>
              <a:ext cx="111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remaining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operations of S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AutoShape 13"/>
            <p:cNvSpPr/>
            <p:nvPr/>
          </p:nvSpPr>
          <p:spPr>
            <a:xfrm rot="-5400000">
              <a:off x="1536" y="-214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952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" name="Line 14"/>
            <p:cNvSpPr/>
            <p:nvPr/>
          </p:nvSpPr>
          <p:spPr>
            <a:xfrm flipV="1">
              <a:off x="528" y="266"/>
              <a:ext cx="192" cy="19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3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307340"/>
            <a:ext cx="7772400" cy="1143000"/>
          </a:xfrm>
        </p:spPr>
        <p:txBody>
          <a:bodyPr vert="horz" wrap="square" anchor="ctr"/>
          <a:p>
            <a:pPr lvl="0"/>
            <a:r>
              <a:rPr lang="en-US" altLang="zh-CN">
                <a:ea typeface="宋体" panose="02010600030101010101" pitchFamily="2" charset="-122"/>
              </a:rPr>
              <a:t>Schedule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Text Box 3"/>
          <p:cNvSpPr txBox="1"/>
          <p:nvPr/>
        </p:nvSpPr>
        <p:spPr>
          <a:xfrm>
            <a:off x="517525" y="2708275"/>
            <a:ext cx="539750" cy="191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b="1" dirty="0">
                <a:latin typeface="Times New Roman" panose="02020603050405020304" pitchFamily="18" charset="0"/>
                <a:ea typeface="宋体" panose="02010600030101010101" pitchFamily="2" charset="-122"/>
              </a:rPr>
              <a:t>T3</a:t>
            </a:r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Line 4"/>
          <p:cNvSpPr/>
          <p:nvPr/>
        </p:nvSpPr>
        <p:spPr>
          <a:xfrm>
            <a:off x="1143000" y="2971800"/>
            <a:ext cx="1143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8" name="Line 5"/>
          <p:cNvSpPr/>
          <p:nvPr/>
        </p:nvSpPr>
        <p:spPr>
          <a:xfrm>
            <a:off x="1143000" y="3657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99" name="Line 6"/>
          <p:cNvSpPr/>
          <p:nvPr/>
        </p:nvSpPr>
        <p:spPr>
          <a:xfrm flipV="1">
            <a:off x="1143000" y="3657600"/>
            <a:ext cx="1143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0" name="Text Box 7"/>
          <p:cNvSpPr txBox="1"/>
          <p:nvPr/>
        </p:nvSpPr>
        <p:spPr>
          <a:xfrm>
            <a:off x="990600" y="4545013"/>
            <a:ext cx="13668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transaction</a:t>
            </a:r>
            <a:endParaRPr lang="en-US" altLang="x-none" sz="20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schedules</a:t>
            </a:r>
            <a:endParaRPr lang="en-US" altLang="x-none" sz="20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1" name="Rectangle 8"/>
          <p:cNvSpPr/>
          <p:nvPr/>
        </p:nvSpPr>
        <p:spPr>
          <a:xfrm>
            <a:off x="3810000" y="3048000"/>
            <a:ext cx="18288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r>
              <a:rPr lang="en-US" altLang="x-none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Concurrency </a:t>
            </a:r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/>
            <a:r>
              <a:rPr lang="en-US" altLang="x-none" b="1" dirty="0">
                <a:latin typeface="Times New Roman" panose="02020603050405020304" pitchFamily="18" charset="0"/>
                <a:ea typeface="宋体" panose="02010600030101010101" pitchFamily="2" charset="-122"/>
              </a:rPr>
              <a:t>Control</a:t>
            </a:r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2" name="Line 10"/>
          <p:cNvSpPr/>
          <p:nvPr/>
        </p:nvSpPr>
        <p:spPr>
          <a:xfrm>
            <a:off x="2209800" y="36576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3" name="Text Box 11"/>
          <p:cNvSpPr txBox="1"/>
          <p:nvPr/>
        </p:nvSpPr>
        <p:spPr>
          <a:xfrm>
            <a:off x="1981200" y="2182813"/>
            <a:ext cx="2436813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Arriving schedule</a:t>
            </a:r>
            <a:endParaRPr lang="en-US" altLang="x-none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(merge of transaction</a:t>
            </a:r>
            <a:endParaRPr lang="en-US" altLang="x-none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schedules)</a:t>
            </a:r>
            <a:endParaRPr lang="en-US" altLang="x-none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" name="Line 12"/>
          <p:cNvSpPr/>
          <p:nvPr/>
        </p:nvSpPr>
        <p:spPr>
          <a:xfrm>
            <a:off x="5638800" y="3657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5" name="Text Box 13"/>
          <p:cNvSpPr txBox="1"/>
          <p:nvPr/>
        </p:nvSpPr>
        <p:spPr>
          <a:xfrm>
            <a:off x="5715000" y="1981200"/>
            <a:ext cx="2449513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Schedule in which</a:t>
            </a:r>
            <a:endParaRPr lang="en-US" altLang="x-none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requests are serviced</a:t>
            </a:r>
            <a:endParaRPr lang="en-US" altLang="x-none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x-none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(to preserve isolation)</a:t>
            </a:r>
            <a:endParaRPr lang="en-US" altLang="x-none" sz="20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/>
          <p:nvPr/>
        </p:nvSpPr>
        <p:spPr>
          <a:xfrm>
            <a:off x="7070725" y="3470275"/>
            <a:ext cx="13366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  <a:endParaRPr lang="en-US" altLang="x-none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7" name="AutoShape 15"/>
          <p:cNvSpPr/>
          <p:nvPr/>
        </p:nvSpPr>
        <p:spPr>
          <a:xfrm rot="16200000">
            <a:off x="6057900" y="2019300"/>
            <a:ext cx="152400" cy="5105400"/>
          </a:xfrm>
          <a:prstGeom prst="leftBrace">
            <a:avLst>
              <a:gd name="adj1" fmla="val 279166"/>
              <a:gd name="adj2" fmla="val 50000"/>
            </a:avLst>
          </a:prstGeom>
          <a:noFill/>
          <a:ln w="9525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8" name="Text Box 16"/>
          <p:cNvSpPr txBox="1"/>
          <p:nvPr/>
        </p:nvSpPr>
        <p:spPr>
          <a:xfrm>
            <a:off x="5029200" y="4800600"/>
            <a:ext cx="2274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/>
            <a:r>
              <a:rPr lang="en-US" altLang="x-none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Database server</a:t>
            </a:r>
            <a:endParaRPr lang="en-US" altLang="x-none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9" name="Line 18"/>
          <p:cNvSpPr/>
          <p:nvPr/>
        </p:nvSpPr>
        <p:spPr>
          <a:xfrm flipH="1" flipV="1">
            <a:off x="1828800" y="4191000"/>
            <a:ext cx="152400" cy="381000"/>
          </a:xfrm>
          <a:prstGeom prst="line">
            <a:avLst/>
          </a:prstGeom>
          <a:ln w="9525" cap="flat" cmpd="sng">
            <a:solidFill>
              <a:srgbClr val="000099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210" name="Line 19"/>
          <p:cNvSpPr/>
          <p:nvPr/>
        </p:nvSpPr>
        <p:spPr>
          <a:xfrm flipH="1">
            <a:off x="3276600" y="2895600"/>
            <a:ext cx="0" cy="60960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211" name="Line 20"/>
          <p:cNvSpPr/>
          <p:nvPr/>
        </p:nvSpPr>
        <p:spPr>
          <a:xfrm>
            <a:off x="6553200" y="29718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03" grpId="0"/>
      <p:bldP spid="8205" grpId="0"/>
      <p:bldP spid="8207" grpId="0" bldLvl="0" animBg="1"/>
      <p:bldP spid="82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1026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1066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(IUPC) 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7108" name="Rectangle 1027"/>
          <p:cNvSpPr>
            <a:spLocks noGrp="1"/>
          </p:cNvSpPr>
          <p:nvPr>
            <p:ph type="body"/>
          </p:nvPr>
        </p:nvSpPr>
        <p:spPr>
          <a:xfrm>
            <a:off x="609600" y="2133600"/>
            <a:ext cx="7924800" cy="39624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Commit order is useful since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transactions might perform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external actions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visible to users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After a deposit transaction commits,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you expect a subsequent transaction</a:t>
            </a:r>
            <a:r>
              <a:rPr lang="en-US" altLang="zh-CN" dirty="0">
                <a:ea typeface="宋体" panose="02010600030101010101" pitchFamily="2" charset="-122"/>
              </a:rPr>
              <a:t> to see the new account balance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Deadlock in IUPC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305800" cy="15240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Problem: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Controls that cause transactions to </a:t>
            </a:r>
            <a:r>
              <a:rPr lang="en-US" altLang="zh-CN" dirty="0">
                <a:ea typeface="宋体" panose="02010600030101010101" pitchFamily="2" charset="-122"/>
              </a:rPr>
              <a:t>wait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can cause deadlocks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(x) 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(y)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Text Box 5"/>
          <p:cNvSpPr txBox="1"/>
          <p:nvPr/>
        </p:nvSpPr>
        <p:spPr>
          <a:xfrm>
            <a:off x="3124200" y="2698750"/>
            <a:ext cx="213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request r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(y)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5029200" y="2698750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request r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5" name="Rectangle 3"/>
          <p:cNvSpPr>
            <a:spLocks noGrp="1" noChangeArrowheads="1"/>
          </p:cNvSpPr>
          <p:nvPr/>
        </p:nvSpPr>
        <p:spPr bwMode="auto">
          <a:xfrm>
            <a:off x="508000" y="3505200"/>
            <a:ext cx="83058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Solution: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Abort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one transaction in the cycle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AutoNum type="circleNumDbPlain"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 wait-for graph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 detect cycle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when a request is delayed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or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AutoNum type="circleNumDbPlain"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Assume a deadlock when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transaction waits longer than some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time-out period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ldLvl="0"/>
      <p:bldP spid="48134" grpId="0" bldLvl="0"/>
      <p:bldP spid="48135" grpId="0" bldLvl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 Implementation of an IUPC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685800" y="1143000"/>
            <a:ext cx="7848600" cy="3352800"/>
          </a:xfrm>
          <a:ln>
            <a:solidFill>
              <a:srgbClr val="3366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transaction can read a database item if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holds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(shared)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lock </a:t>
            </a:r>
            <a:r>
              <a:rPr lang="en-US" altLang="zh-CN" dirty="0">
                <a:ea typeface="宋体" panose="02010600030101010101" pitchFamily="2" charset="-122"/>
              </a:rPr>
              <a:t>on the item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can read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</a:rPr>
              <a:t> update the item if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holds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(exclusive)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lock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transaction does not already hold the required lock,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lock request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is automatically made as part of the (read or write) request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7" name="Rectangle 4"/>
          <p:cNvSpPr/>
          <p:nvPr/>
        </p:nvSpPr>
        <p:spPr>
          <a:xfrm>
            <a:off x="685800" y="4495800"/>
            <a:ext cx="7848600" cy="1905000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All locks held by a transaction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are released when: </a:t>
            </a:r>
            <a:r>
              <a:rPr lang="en-US" altLang="zh-CN" i="1" dirty="0">
                <a:ea typeface="宋体" panose="02010600030101010101" pitchFamily="2" charset="-122"/>
              </a:rPr>
              <a:t>Transaction completes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(commits or aborts)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Delayed requests are re-examined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at this time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3. 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Read lock &amp; Write lock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Two-Phase Locking (两阶段封锁)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Strict Two-Phase Locking Control (STPLC)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Lock Granularity （锁粒度）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7010400" y="632714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>
          <a:xfrm>
            <a:off x="0" y="839470"/>
            <a:ext cx="9144000" cy="1371600"/>
          </a:xfrm>
        </p:spPr>
        <p:txBody>
          <a:bodyPr vert="horz" wrap="square" lIns="91440" tIns="45720" rIns="91440" bIns="45720" anchor="t"/>
          <a:p>
            <a:pPr marL="457200" lvl="0" indent="-45720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Request for read lock on an item</a:t>
            </a:r>
            <a:r>
              <a:rPr lang="en-US" altLang="zh-CN" sz="2400" dirty="0">
                <a:ea typeface="宋体" panose="02010600030101010101" pitchFamily="2" charset="-122"/>
              </a:rPr>
              <a:t> is granted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/>
            <a:r>
              <a:rPr lang="en-US" altLang="zh-CN" dirty="0">
                <a:ea typeface="宋体" panose="02010600030101010101" pitchFamily="2" charset="-122"/>
              </a:rPr>
              <a:t>No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transaction currently </a:t>
            </a:r>
            <a:r>
              <a:rPr lang="en-US" altLang="zh-CN" dirty="0">
                <a:ea typeface="宋体" panose="02010600030101010101" pitchFamily="2" charset="-122"/>
              </a:rPr>
              <a:t>holds write lock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on the item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/>
            <a:r>
              <a:rPr lang="en-US" altLang="zh-CN" dirty="0">
                <a:ea typeface="宋体" panose="02010600030101010101" pitchFamily="2" charset="-122"/>
              </a:rPr>
              <a:t>Cannot read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 item </a:t>
            </a:r>
            <a:r>
              <a:rPr lang="en-US" altLang="zh-CN" dirty="0">
                <a:ea typeface="宋体" panose="02010600030101010101" pitchFamily="2" charset="-122"/>
              </a:rPr>
              <a:t>written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by an active transaction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1205" name="Group 5"/>
          <p:cNvGrpSpPr/>
          <p:nvPr/>
        </p:nvGrpSpPr>
        <p:grpSpPr>
          <a:xfrm>
            <a:off x="2438400" y="4774565"/>
            <a:ext cx="5867400" cy="1552575"/>
            <a:chOff x="0" y="0"/>
            <a:chExt cx="3696" cy="978"/>
          </a:xfrm>
        </p:grpSpPr>
        <p:sp>
          <p:nvSpPr>
            <p:cNvPr id="51209" name="Text Box 4"/>
            <p:cNvSpPr txBox="1"/>
            <p:nvPr/>
          </p:nvSpPr>
          <p:spPr>
            <a:xfrm>
              <a:off x="0" y="0"/>
              <a:ext cx="3691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             </a:t>
              </a:r>
              <a:r>
                <a:rPr lang="en-US" altLang="zh-CN" sz="2400" i="1" dirty="0">
                  <a:ea typeface="宋体" panose="02010600030101010101" pitchFamily="2" charset="-122"/>
                </a:rPr>
                <a:t>Granted mode</a:t>
              </a:r>
              <a:endParaRPr lang="en-US" altLang="zh-CN" sz="2400" i="1" dirty="0"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Requested mode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read         write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read                                   x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 write 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               x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0" name="Line 5"/>
            <p:cNvSpPr/>
            <p:nvPr/>
          </p:nvSpPr>
          <p:spPr>
            <a:xfrm>
              <a:off x="1824" y="473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1" name="Line 6"/>
            <p:cNvSpPr/>
            <p:nvPr/>
          </p:nvSpPr>
          <p:spPr>
            <a:xfrm>
              <a:off x="1824" y="473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8"/>
          <p:cNvSpPr txBox="1"/>
          <p:nvPr/>
        </p:nvSpPr>
        <p:spPr>
          <a:xfrm>
            <a:off x="5714365" y="556450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0" y="2287270"/>
            <a:ext cx="9144000" cy="1257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buAutoNum type="arabicPeriod" startAt="2"/>
            </a:pP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Request for write lock on an item</a:t>
            </a:r>
            <a:r>
              <a:rPr lang="en-US" altLang="zh-CN" sz="2400" i="1" dirty="0">
                <a:ea typeface="宋体" panose="02010600030101010101" pitchFamily="2" charset="-122"/>
              </a:rPr>
              <a:t> is granted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No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transaction </a:t>
            </a:r>
            <a:r>
              <a:rPr lang="en-US" altLang="zh-CN" i="1" dirty="0">
                <a:ea typeface="宋体" panose="02010600030101010101" pitchFamily="2" charset="-122"/>
              </a:rPr>
              <a:t>holds any lock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on item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Cannot write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item</a:t>
            </a:r>
            <a:r>
              <a:rPr lang="en-US" altLang="zh-CN" i="1" dirty="0">
                <a:ea typeface="宋体" panose="02010600030101010101" pitchFamily="2" charset="-122"/>
              </a:rPr>
              <a:t> read/written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by an active transaction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0" y="3811270"/>
            <a:ext cx="8915400" cy="962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buAutoNum type="arabicPeriod" startAt="3"/>
            </a:pP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Transaction is delayed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 Request cannot be granted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0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4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204">
                                            <p:txEl>
                                              <p:charRg st="4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0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1204">
                                            <p:txEl>
                                              <p:charRg st="102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  <p:bldP spid="2" grpId="0"/>
      <p:bldP spid="3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>
          <a:xfrm>
            <a:off x="228600" y="1905000"/>
            <a:ext cx="8458200" cy="41148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All locks held by a transaction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are released when: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Transaction completes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(commits or aborts)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Delayed requests are re-examined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at this time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8305800" cy="41910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Result: A lock is not granted if: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Requested access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conflicts with</a:t>
            </a:r>
            <a:r>
              <a:rPr lang="en-US" altLang="zh-CN" dirty="0">
                <a:ea typeface="宋体" panose="02010600030101010101" pitchFamily="2" charset="-122"/>
              </a:rPr>
              <a:t> a prior access of an active transaction.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transaction waits.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This enforces the rule: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Do not grant a request that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imposes an ordering among active transactions (</a:t>
            </a:r>
            <a:r>
              <a:rPr lang="en-US" altLang="zh-CN" dirty="0">
                <a:ea typeface="宋体" panose="02010600030101010101" pitchFamily="2" charset="-122"/>
              </a:rPr>
              <a:t>delay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requesting transaction)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Resulting schedules are: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3253" name="Text Box 4"/>
          <p:cNvSpPr txBox="1"/>
          <p:nvPr/>
        </p:nvSpPr>
        <p:spPr>
          <a:xfrm>
            <a:off x="4953000" y="4826000"/>
            <a:ext cx="3548063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serializable</a:t>
            </a:r>
            <a:r>
              <a:rPr lang="en-US" altLang="zh-CN" i="1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strict</a:t>
            </a:r>
            <a:endParaRPr lang="en-US" altLang="zh-CN" i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9144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7" name="Rectangle 4"/>
          <p:cNvSpPr/>
          <p:nvPr/>
        </p:nvSpPr>
        <p:spPr>
          <a:xfrm>
            <a:off x="4419600" y="2743200"/>
            <a:ext cx="1905000" cy="9906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concurrency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control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54278" name="Line 5"/>
          <p:cNvSpPr/>
          <p:nvPr/>
        </p:nvSpPr>
        <p:spPr>
          <a:xfrm>
            <a:off x="304800" y="26670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79" name="Text Box 6"/>
          <p:cNvSpPr txBox="1"/>
          <p:nvPr/>
        </p:nvSpPr>
        <p:spPr>
          <a:xfrm>
            <a:off x="152400" y="2209800"/>
            <a:ext cx="196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 w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 c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4280" name="Text Box 7"/>
          <p:cNvSpPr txBox="1"/>
          <p:nvPr/>
        </p:nvSpPr>
        <p:spPr>
          <a:xfrm>
            <a:off x="517525" y="3748088"/>
            <a:ext cx="906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81" name="Text Box 9"/>
          <p:cNvSpPr txBox="1"/>
          <p:nvPr/>
        </p:nvSpPr>
        <p:spPr>
          <a:xfrm>
            <a:off x="1701800" y="2743200"/>
            <a:ext cx="276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 w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(x)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 c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endParaRPr lang="en-US" altLang="zh-CN" sz="2400" i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4282" name="Line 12"/>
          <p:cNvSpPr/>
          <p:nvPr/>
        </p:nvSpPr>
        <p:spPr>
          <a:xfrm>
            <a:off x="1752600" y="26670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3" name="Line 13"/>
          <p:cNvSpPr/>
          <p:nvPr/>
        </p:nvSpPr>
        <p:spPr>
          <a:xfrm flipH="1">
            <a:off x="304800" y="38100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4284" name="Line 14"/>
          <p:cNvSpPr/>
          <p:nvPr/>
        </p:nvSpPr>
        <p:spPr>
          <a:xfrm flipV="1">
            <a:off x="1752600" y="3200400"/>
            <a:ext cx="266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285" name="Group 13"/>
          <p:cNvGrpSpPr/>
          <p:nvPr/>
        </p:nvGrpSpPr>
        <p:grpSpPr>
          <a:xfrm>
            <a:off x="2286000" y="3352800"/>
            <a:ext cx="2417763" cy="2035175"/>
            <a:chOff x="0" y="0"/>
            <a:chExt cx="1523" cy="1282"/>
          </a:xfrm>
        </p:grpSpPr>
        <p:sp>
          <p:nvSpPr>
            <p:cNvPr id="54291" name="Text Box 17"/>
            <p:cNvSpPr txBox="1"/>
            <p:nvPr/>
          </p:nvSpPr>
          <p:spPr>
            <a:xfrm>
              <a:off x="0" y="304"/>
              <a:ext cx="1523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(x)</a:t>
              </a: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 forced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to wait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since T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holds read lock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on x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92" name="Line 18"/>
            <p:cNvSpPr/>
            <p:nvPr/>
          </p:nvSpPr>
          <p:spPr>
            <a:xfrm flipV="1">
              <a:off x="480" y="0"/>
              <a:ext cx="0" cy="288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54288" name="Group 16"/>
          <p:cNvGrpSpPr/>
          <p:nvPr/>
        </p:nvGrpSpPr>
        <p:grpSpPr>
          <a:xfrm>
            <a:off x="5867400" y="2730500"/>
            <a:ext cx="3198813" cy="2292350"/>
            <a:chOff x="0" y="0"/>
            <a:chExt cx="2015" cy="1444"/>
          </a:xfrm>
        </p:grpSpPr>
        <p:sp>
          <p:nvSpPr>
            <p:cNvPr id="54287" name="Text Box 11"/>
            <p:cNvSpPr txBox="1"/>
            <p:nvPr/>
          </p:nvSpPr>
          <p:spPr>
            <a:xfrm>
              <a:off x="288" y="0"/>
              <a:ext cx="17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(x) w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(x) c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(x)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Line 15"/>
            <p:cNvSpPr/>
            <p:nvPr/>
          </p:nvSpPr>
          <p:spPr>
            <a:xfrm>
              <a:off x="288" y="2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89" name="Text Box 19"/>
            <p:cNvSpPr txBox="1"/>
            <p:nvPr/>
          </p:nvSpPr>
          <p:spPr>
            <a:xfrm>
              <a:off x="0" y="696"/>
              <a:ext cx="194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(x)</a:t>
              </a: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 can be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scheduled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since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releases its locks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90" name="Line 20"/>
            <p:cNvSpPr/>
            <p:nvPr/>
          </p:nvSpPr>
          <p:spPr>
            <a:xfrm flipV="1">
              <a:off x="624" y="344"/>
              <a:ext cx="336" cy="3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 Implementation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534400" cy="51054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With each active database item x</a:t>
            </a:r>
            <a:r>
              <a:rPr lang="en-US" altLang="zh-CN" sz="2400" i="1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Associate a</a:t>
            </a:r>
            <a:r>
              <a:rPr lang="en-US" altLang="zh-CN" sz="2200" dirty="0">
                <a:ea typeface="宋体" panose="02010600030101010101" pitchFamily="2" charset="-122"/>
              </a:rPr>
              <a:t> lock set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L(x)</a:t>
            </a:r>
            <a:r>
              <a:rPr lang="en-US" altLang="zh-CN" sz="2200" dirty="0">
                <a:ea typeface="宋体" panose="02010600030101010101" pitchFamily="2" charset="-122"/>
              </a:rPr>
              <a:t>,</a:t>
            </a:r>
            <a:r>
              <a:rPr lang="en-US" altLang="zh-CN" sz="2200" i="1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and a</a:t>
            </a:r>
            <a:r>
              <a:rPr lang="en-US" altLang="zh-CN" sz="2200" dirty="0">
                <a:ea typeface="宋体" panose="02010600030101010101" pitchFamily="2" charset="-122"/>
              </a:rPr>
              <a:t> wait set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W(x)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L(x)</a:t>
            </a:r>
            <a:r>
              <a:rPr lang="en-US" altLang="zh-CN" sz="2200" dirty="0">
                <a:ea typeface="宋体" panose="02010600030101010101" pitchFamily="2" charset="-122"/>
              </a:rPr>
              <a:t> contains an entry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for each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granted lock on x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W(x)</a:t>
            </a:r>
            <a:r>
              <a:rPr lang="en-US" altLang="zh-CN" sz="2200" dirty="0">
                <a:ea typeface="宋体" panose="02010600030101010101" pitchFamily="2" charset="-122"/>
              </a:rPr>
              <a:t> contains an entry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for each pending request on x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When an entry is removed from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L(x)</a:t>
            </a:r>
            <a:r>
              <a:rPr lang="en-US" altLang="zh-CN" sz="2200" dirty="0">
                <a:ea typeface="宋体" panose="02010600030101010101" pitchFamily="2" charset="-122"/>
              </a:rPr>
              <a:t>: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promote (non-conflicting) entries from W(x)</a:t>
            </a:r>
            <a:r>
              <a:rPr lang="en-US" altLang="zh-CN" sz="2000" dirty="0">
                <a:ea typeface="宋体" panose="02010600030101010101" pitchFamily="2" charset="-122"/>
              </a:rPr>
              <a:t> using some scheduling policy.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endParaRPr lang="en-US" altLang="zh-CN" sz="2000" i="1" dirty="0"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With each transaction T</a:t>
            </a:r>
            <a:r>
              <a:rPr lang="en-US" altLang="zh-CN" sz="2400" baseline="-25000" dirty="0">
                <a:solidFill>
                  <a:srgbClr val="00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: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Associate</a:t>
            </a:r>
            <a:r>
              <a:rPr lang="en-US" altLang="zh-CN" sz="2200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dirty="0">
                <a:ea typeface="宋体" panose="02010600030101010101" pitchFamily="2" charset="-122"/>
              </a:rPr>
              <a:t> lock list </a:t>
            </a:r>
            <a:r>
              <a:rPr lang="en-US" altLang="zh-CN" sz="2200" dirty="0">
                <a:latin typeface="French Script MT" panose="03020402040607040605" pitchFamily="66" charset="0"/>
                <a:ea typeface="宋体" panose="02010600030101010101" pitchFamily="2" charset="-122"/>
              </a:rPr>
              <a:t>L</a:t>
            </a:r>
            <a:r>
              <a:rPr lang="en-US" altLang="zh-CN" sz="2200" baseline="-25000" dirty="0"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ea typeface="宋体" panose="02010600030101010101" pitchFamily="2" charset="-122"/>
              </a:rPr>
              <a:t> , 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French Script MT" panose="03020402040607040605" pitchFamily="66" charset="0"/>
                <a:ea typeface="宋体" panose="02010600030101010101" pitchFamily="2" charset="-122"/>
              </a:rPr>
              <a:t>L</a:t>
            </a:r>
            <a:r>
              <a:rPr lang="en-US" altLang="zh-CN" sz="2200" baseline="-25000" dirty="0">
                <a:ea typeface="宋体" panose="02010600030101010101" pitchFamily="2" charset="-122"/>
              </a:rPr>
              <a:t>i  </a:t>
            </a:r>
            <a:r>
              <a:rPr lang="en-US" altLang="zh-CN" sz="2200" dirty="0">
                <a:ea typeface="宋体" panose="02010600030101010101" pitchFamily="2" charset="-122"/>
              </a:rPr>
              <a:t>links T</a:t>
            </a:r>
            <a:r>
              <a:rPr lang="en-US" altLang="zh-CN" sz="2200" baseline="-25000" dirty="0"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ea typeface="宋体" panose="02010600030101010101" pitchFamily="2" charset="-122"/>
              </a:rPr>
              <a:t>’s elements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in all lock and wait sets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 Used to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release locks on termination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Rectangle 102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 Implementation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6324" name="Rectangle 1033"/>
          <p:cNvSpPr/>
          <p:nvPr/>
        </p:nvSpPr>
        <p:spPr>
          <a:xfrm>
            <a:off x="1219200" y="2438400"/>
            <a:ext cx="9906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6325" name="Group 5"/>
          <p:cNvGrpSpPr/>
          <p:nvPr/>
        </p:nvGrpSpPr>
        <p:grpSpPr>
          <a:xfrm>
            <a:off x="2209800" y="1828800"/>
            <a:ext cx="2895600" cy="838200"/>
            <a:chOff x="0" y="0"/>
            <a:chExt cx="1824" cy="528"/>
          </a:xfrm>
        </p:grpSpPr>
        <p:sp>
          <p:nvSpPr>
            <p:cNvPr id="56333" name="Rectangle 1027"/>
            <p:cNvSpPr/>
            <p:nvPr/>
          </p:nvSpPr>
          <p:spPr>
            <a:xfrm>
              <a:off x="480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6334" name="Rectangle 1028"/>
            <p:cNvSpPr/>
            <p:nvPr/>
          </p:nvSpPr>
          <p:spPr>
            <a:xfrm>
              <a:off x="1392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6335" name="Line 1039"/>
            <p:cNvSpPr/>
            <p:nvPr/>
          </p:nvSpPr>
          <p:spPr>
            <a:xfrm flipV="1">
              <a:off x="0" y="192"/>
              <a:ext cx="480" cy="336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6" name="Line 1040"/>
            <p:cNvSpPr/>
            <p:nvPr/>
          </p:nvSpPr>
          <p:spPr>
            <a:xfrm>
              <a:off x="912" y="192"/>
              <a:ext cx="480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7" name="Text Box 1052"/>
            <p:cNvSpPr txBox="1"/>
            <p:nvPr/>
          </p:nvSpPr>
          <p:spPr>
            <a:xfrm>
              <a:off x="48" y="4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L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6331" name="Group 11"/>
          <p:cNvGrpSpPr/>
          <p:nvPr/>
        </p:nvGrpSpPr>
        <p:grpSpPr>
          <a:xfrm>
            <a:off x="2209800" y="2667000"/>
            <a:ext cx="1447800" cy="838200"/>
            <a:chOff x="0" y="0"/>
            <a:chExt cx="912" cy="528"/>
          </a:xfrm>
        </p:grpSpPr>
        <p:sp>
          <p:nvSpPr>
            <p:cNvPr id="56330" name="Rectangle 1029"/>
            <p:cNvSpPr/>
            <p:nvPr/>
          </p:nvSpPr>
          <p:spPr>
            <a:xfrm>
              <a:off x="480" y="96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w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Line 1038"/>
            <p:cNvSpPr/>
            <p:nvPr/>
          </p:nvSpPr>
          <p:spPr>
            <a:xfrm>
              <a:off x="0" y="0"/>
              <a:ext cx="480" cy="3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2" name="Text Box 1053"/>
            <p:cNvSpPr txBox="1"/>
            <p:nvPr/>
          </p:nvSpPr>
          <p:spPr>
            <a:xfrm>
              <a:off x="38" y="169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W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AutoShape 1067"/>
          <p:cNvSpPr/>
          <p:nvPr/>
        </p:nvSpPr>
        <p:spPr>
          <a:xfrm>
            <a:off x="2362200" y="4800600"/>
            <a:ext cx="2590800" cy="533400"/>
          </a:xfrm>
          <a:prstGeom prst="accentBorderCallout2">
            <a:avLst>
              <a:gd name="adj1" fmla="val 21431"/>
              <a:gd name="adj2" fmla="val -2940"/>
              <a:gd name="adj3" fmla="val 21431"/>
              <a:gd name="adj4" fmla="val -15505"/>
              <a:gd name="adj5" fmla="val -335120"/>
              <a:gd name="adj6" fmla="val -28125"/>
            </a:avLst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arrow" w="lg" len="lg"/>
          </a:ln>
        </p:spPr>
        <p:txBody>
          <a:bodyPr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item ‘x’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1069"/>
          <p:cNvSpPr/>
          <p:nvPr/>
        </p:nvSpPr>
        <p:spPr>
          <a:xfrm>
            <a:off x="5715000" y="2971800"/>
            <a:ext cx="2743200" cy="838200"/>
          </a:xfrm>
          <a:prstGeom prst="accentBorderCallout2">
            <a:avLst>
              <a:gd name="adj1" fmla="val 13634"/>
              <a:gd name="adj2" fmla="val -2778"/>
              <a:gd name="adj3" fmla="val 13634"/>
              <a:gd name="adj4" fmla="val -31889"/>
              <a:gd name="adj5" fmla="val -62500"/>
              <a:gd name="adj6" fmla="val -61171"/>
            </a:avLst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arrow" w="lg" len="lg"/>
          </a:ln>
        </p:spPr>
        <p:txBody>
          <a:bodyPr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List of each granted lock on ‘x’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AutoShape 1070"/>
          <p:cNvSpPr/>
          <p:nvPr/>
        </p:nvSpPr>
        <p:spPr>
          <a:xfrm>
            <a:off x="5562600" y="4343400"/>
            <a:ext cx="3048000" cy="838200"/>
          </a:xfrm>
          <a:prstGeom prst="accentBorderCallout2">
            <a:avLst>
              <a:gd name="adj1" fmla="val 13634"/>
              <a:gd name="adj2" fmla="val -2500"/>
              <a:gd name="adj3" fmla="val 13634"/>
              <a:gd name="adj4" fmla="val -30523"/>
              <a:gd name="adj5" fmla="val -89583"/>
              <a:gd name="adj6" fmla="val -58750"/>
            </a:avLst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arrow" w="lg" len="lg"/>
          </a:ln>
        </p:spPr>
        <p:txBody>
          <a:bodyPr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 of each pending request on ‘x’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/>
        </p:nvSpPr>
        <p:spPr>
          <a:xfrm>
            <a:off x="7157720" y="6532245"/>
            <a:ext cx="1905000" cy="2489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>
          <a:xfrm>
            <a:off x="-3175" y="2957195"/>
            <a:ext cx="9065895" cy="3234690"/>
          </a:xfrm>
        </p:spPr>
        <p:txBody>
          <a:bodyPr vert="horz" wrap="square" anchor="t">
            <a:spAutoFit/>
          </a:bodyPr>
          <a:p>
            <a:pPr lvl="0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x-none" sz="2400" dirty="0">
                <a:ea typeface="宋体" panose="02010600030101010101" pitchFamily="2" charset="-122"/>
              </a:rPr>
              <a:t>Transforms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arriving interleaved schedule</a:t>
            </a:r>
            <a:r>
              <a:rPr lang="en-US" altLang="x-none" sz="2400" dirty="0">
                <a:ea typeface="宋体" panose="02010600030101010101" pitchFamily="2" charset="-122"/>
              </a:rPr>
              <a:t> into a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correct interleaved schedule</a:t>
            </a:r>
            <a:r>
              <a:rPr lang="en-US" altLang="x-none" sz="2400" dirty="0">
                <a:ea typeface="宋体" panose="02010600030101010101" pitchFamily="2" charset="-122"/>
              </a:rPr>
              <a:t> to be submitted to the DBMS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x-none" sz="2200" i="1" u="sng" dirty="0">
                <a:solidFill>
                  <a:srgbClr val="CC0000"/>
                </a:solidFill>
                <a:effectLst/>
                <a:ea typeface="宋体" panose="02010600030101010101" pitchFamily="2" charset="-122"/>
              </a:rPr>
              <a:t>Delays</a:t>
            </a:r>
            <a:r>
              <a:rPr lang="en-US" altLang="x-none" sz="2200" i="1" u="sng" dirty="0">
                <a:effectLst/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ea typeface="宋体" panose="02010600030101010101" pitchFamily="2" charset="-122"/>
              </a:rPr>
              <a:t>servicing a request  - causes a transaction to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wait</a:t>
            </a:r>
            <a:endParaRPr lang="en-US" altLang="x-none" sz="22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x-none" sz="2200" i="1" u="sng" dirty="0">
                <a:solidFill>
                  <a:srgbClr val="CC0000"/>
                </a:solidFill>
                <a:ea typeface="宋体" panose="02010600030101010101" pitchFamily="2" charset="-122"/>
              </a:rPr>
              <a:t>Refuses</a:t>
            </a:r>
            <a:r>
              <a:rPr lang="en-US" altLang="x-none" sz="2200" i="1" u="sng" dirty="0">
                <a:ea typeface="宋体" panose="02010600030101010101" pitchFamily="2" charset="-122"/>
              </a:rPr>
              <a:t> </a:t>
            </a:r>
            <a:r>
              <a:rPr lang="en-US" altLang="x-none" sz="2200" dirty="0">
                <a:ea typeface="宋体" panose="02010600030101010101" pitchFamily="2" charset="-122"/>
              </a:rPr>
              <a:t>to service a request - causes transaction to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abort</a:t>
            </a:r>
            <a:endParaRPr lang="en-US" altLang="x-none" sz="22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</a:pPr>
            <a:endParaRPr lang="en-US" altLang="x-none" sz="22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Actions</a:t>
            </a:r>
            <a:r>
              <a:rPr lang="en-US" altLang="x-none" sz="2400" dirty="0">
                <a:ea typeface="宋体" panose="02010600030101010101" pitchFamily="2" charset="-122"/>
              </a:rPr>
              <a:t> taken by concurrency control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have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ea typeface="宋体" panose="02010600030101010101" pitchFamily="2" charset="-122"/>
              </a:rPr>
              <a:t>performance costs</a:t>
            </a:r>
            <a:r>
              <a:rPr lang="en-US" altLang="x-none" sz="2400" dirty="0">
                <a:ea typeface="宋体" panose="02010600030101010101" pitchFamily="2" charset="-122"/>
              </a:rPr>
              <a:t> </a:t>
            </a:r>
            <a:endParaRPr lang="en-US" altLang="x-none" sz="24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x-none" sz="2200" dirty="0">
                <a:ea typeface="宋体" panose="02010600030101010101" pitchFamily="2" charset="-122"/>
              </a:rPr>
              <a:t>Goal is to 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avoid delaying</a:t>
            </a:r>
            <a:r>
              <a:rPr lang="en-US" altLang="x-none" sz="2200" dirty="0">
                <a:ea typeface="宋体" panose="02010600030101010101" pitchFamily="2" charset="-122"/>
              </a:rPr>
              <a:t> or</a:t>
            </a:r>
            <a:r>
              <a:rPr lang="en-US" altLang="x-none" sz="2200" dirty="0">
                <a:solidFill>
                  <a:srgbClr val="CC0000"/>
                </a:solidFill>
                <a:ea typeface="宋体" panose="02010600030101010101" pitchFamily="2" charset="-122"/>
              </a:rPr>
              <a:t> refusing</a:t>
            </a:r>
            <a:r>
              <a:rPr lang="en-US" altLang="x-none" sz="2200" dirty="0">
                <a:ea typeface="宋体" panose="02010600030101010101" pitchFamily="2" charset="-122"/>
              </a:rPr>
              <a:t> to service a request</a:t>
            </a:r>
            <a:endParaRPr lang="en-US" altLang="x-none" sz="2200" dirty="0">
              <a:ea typeface="宋体" panose="02010600030101010101" pitchFamily="2" charset="-122"/>
            </a:endParaRPr>
          </a:p>
        </p:txBody>
      </p:sp>
      <p:pic>
        <p:nvPicPr>
          <p:cNvPr id="2" name="图片 1" descr="_%8`9@~@[$BQKC6E18@45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59690"/>
            <a:ext cx="7190740" cy="2809240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 Implementation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grpSp>
        <p:nvGrpSpPr>
          <p:cNvPr id="57348" name="Group 4"/>
          <p:cNvGrpSpPr/>
          <p:nvPr/>
        </p:nvGrpSpPr>
        <p:grpSpPr>
          <a:xfrm>
            <a:off x="1676400" y="3886200"/>
            <a:ext cx="3810000" cy="1600200"/>
            <a:chOff x="0" y="0"/>
            <a:chExt cx="2400" cy="1008"/>
          </a:xfrm>
        </p:grpSpPr>
        <p:grpSp>
          <p:nvGrpSpPr>
            <p:cNvPr id="57368" name="Group 5"/>
            <p:cNvGrpSpPr/>
            <p:nvPr/>
          </p:nvGrpSpPr>
          <p:grpSpPr>
            <a:xfrm>
              <a:off x="0" y="0"/>
              <a:ext cx="1440" cy="672"/>
              <a:chOff x="0" y="0"/>
              <a:chExt cx="1440" cy="672"/>
            </a:xfrm>
          </p:grpSpPr>
          <p:sp>
            <p:nvSpPr>
              <p:cNvPr id="57375" name="Rectangle 9"/>
              <p:cNvSpPr/>
              <p:nvPr/>
            </p:nvSpPr>
            <p:spPr>
              <a:xfrm>
                <a:off x="1008" y="0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7376" name="Rectangle 10"/>
              <p:cNvSpPr/>
              <p:nvPr/>
            </p:nvSpPr>
            <p:spPr>
              <a:xfrm>
                <a:off x="0" y="384"/>
                <a:ext cx="624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y</a:t>
                </a:r>
                <a:endPara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7" name="Line 11"/>
              <p:cNvSpPr/>
              <p:nvPr/>
            </p:nvSpPr>
            <p:spPr>
              <a:xfrm flipV="1">
                <a:off x="624" y="240"/>
                <a:ext cx="384" cy="288"/>
              </a:xfrm>
              <a:prstGeom prst="line">
                <a:avLst/>
              </a:prstGeom>
              <a:ln w="9525" cap="flat" cmpd="sng">
                <a:solidFill>
                  <a:srgbClr val="0066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78" name="Text Box 12"/>
              <p:cNvSpPr txBox="1"/>
              <p:nvPr/>
            </p:nvSpPr>
            <p:spPr>
              <a:xfrm>
                <a:off x="662" y="122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L</a:t>
                </a:r>
                <a:endParaRPr lang="en-US" altLang="zh-CN" sz="2400" i="1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69" name="Group 10"/>
            <p:cNvGrpSpPr/>
            <p:nvPr/>
          </p:nvGrpSpPr>
          <p:grpSpPr>
            <a:xfrm>
              <a:off x="624" y="528"/>
              <a:ext cx="1776" cy="480"/>
              <a:chOff x="0" y="0"/>
              <a:chExt cx="1776" cy="480"/>
            </a:xfrm>
          </p:grpSpPr>
          <p:sp>
            <p:nvSpPr>
              <p:cNvPr id="57370" name="Rectangle 14"/>
              <p:cNvSpPr/>
              <p:nvPr/>
            </p:nvSpPr>
            <p:spPr>
              <a:xfrm>
                <a:off x="384" y="48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1" name="Rectangle 15"/>
              <p:cNvSpPr/>
              <p:nvPr/>
            </p:nvSpPr>
            <p:spPr>
              <a:xfrm>
                <a:off x="1344" y="48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2" name="Line 16"/>
              <p:cNvSpPr/>
              <p:nvPr/>
            </p:nvSpPr>
            <p:spPr>
              <a:xfrm>
                <a:off x="0" y="0"/>
                <a:ext cx="384" cy="288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73" name="Line 17"/>
              <p:cNvSpPr/>
              <p:nvPr/>
            </p:nvSpPr>
            <p:spPr>
              <a:xfrm>
                <a:off x="816" y="288"/>
                <a:ext cx="528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74" name="Text Box 18"/>
              <p:cNvSpPr txBox="1"/>
              <p:nvPr/>
            </p:nvSpPr>
            <p:spPr>
              <a:xfrm>
                <a:off x="0" y="144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7349" name="Group 16"/>
          <p:cNvGrpSpPr/>
          <p:nvPr/>
        </p:nvGrpSpPr>
        <p:grpSpPr>
          <a:xfrm>
            <a:off x="1524000" y="1676400"/>
            <a:ext cx="3886200" cy="1676400"/>
            <a:chOff x="0" y="0"/>
            <a:chExt cx="2448" cy="1056"/>
          </a:xfrm>
        </p:grpSpPr>
        <p:sp>
          <p:nvSpPr>
            <p:cNvPr id="57358" name="Rectangle 3"/>
            <p:cNvSpPr/>
            <p:nvPr/>
          </p:nvSpPr>
          <p:spPr>
            <a:xfrm>
              <a:off x="1104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7359" name="Rectangle 4"/>
            <p:cNvSpPr/>
            <p:nvPr/>
          </p:nvSpPr>
          <p:spPr>
            <a:xfrm>
              <a:off x="2016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7360" name="Rectangle 5"/>
            <p:cNvSpPr/>
            <p:nvPr/>
          </p:nvSpPr>
          <p:spPr>
            <a:xfrm>
              <a:off x="0" y="384"/>
              <a:ext cx="624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61" name="Line 6"/>
            <p:cNvSpPr/>
            <p:nvPr/>
          </p:nvSpPr>
          <p:spPr>
            <a:xfrm flipV="1">
              <a:off x="624" y="192"/>
              <a:ext cx="480" cy="336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2" name="Line 7"/>
            <p:cNvSpPr/>
            <p:nvPr/>
          </p:nvSpPr>
          <p:spPr>
            <a:xfrm>
              <a:off x="1536" y="192"/>
              <a:ext cx="480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3" name="Text Box 19"/>
            <p:cNvSpPr txBox="1"/>
            <p:nvPr/>
          </p:nvSpPr>
          <p:spPr>
            <a:xfrm>
              <a:off x="672" y="4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L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grpSp>
          <p:nvGrpSpPr>
            <p:cNvPr id="57364" name="Group 23"/>
            <p:cNvGrpSpPr/>
            <p:nvPr/>
          </p:nvGrpSpPr>
          <p:grpSpPr>
            <a:xfrm>
              <a:off x="624" y="528"/>
              <a:ext cx="912" cy="528"/>
              <a:chOff x="0" y="0"/>
              <a:chExt cx="912" cy="528"/>
            </a:xfrm>
          </p:grpSpPr>
          <p:sp>
            <p:nvSpPr>
              <p:cNvPr id="57365" name="Rectangle 21"/>
              <p:cNvSpPr/>
              <p:nvPr/>
            </p:nvSpPr>
            <p:spPr>
              <a:xfrm>
                <a:off x="480" y="96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66" name="Line 22"/>
              <p:cNvSpPr/>
              <p:nvPr/>
            </p:nvSpPr>
            <p:spPr>
              <a:xfrm>
                <a:off x="0" y="0"/>
                <a:ext cx="480" cy="336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67" name="Text Box 23"/>
              <p:cNvSpPr txBox="1"/>
              <p:nvPr/>
            </p:nvSpPr>
            <p:spPr>
              <a:xfrm>
                <a:off x="38" y="169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" name="Group 27"/>
          <p:cNvGrpSpPr/>
          <p:nvPr/>
        </p:nvGrpSpPr>
        <p:grpSpPr>
          <a:xfrm>
            <a:off x="4429125" y="1241425"/>
            <a:ext cx="4333875" cy="5029200"/>
            <a:chOff x="0" y="0"/>
            <a:chExt cx="2730" cy="3168"/>
          </a:xfrm>
        </p:grpSpPr>
        <p:sp>
          <p:nvSpPr>
            <p:cNvPr id="57352" name="Rectangle 25"/>
            <p:cNvSpPr/>
            <p:nvPr/>
          </p:nvSpPr>
          <p:spPr>
            <a:xfrm>
              <a:off x="1143" y="2818"/>
              <a:ext cx="38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latin typeface="French Script MT" panose="03020402040607040605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solidFill>
                    <a:srgbClr val="000099"/>
                  </a:solidFill>
                  <a:latin typeface="French Script MT" panose="03020402040607040605" pitchFamily="66" charset="0"/>
                  <a:ea typeface="宋体" panose="02010600030101010101" pitchFamily="2" charset="-122"/>
                </a:rPr>
                <a:t>L</a:t>
              </a:r>
              <a:r>
                <a:rPr lang="en-US" altLang="zh-CN" sz="2800" i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7353" name="Group 29"/>
            <p:cNvGrpSpPr/>
            <p:nvPr/>
          </p:nvGrpSpPr>
          <p:grpSpPr>
            <a:xfrm>
              <a:off x="426" y="706"/>
              <a:ext cx="720" cy="2304"/>
              <a:chOff x="0" y="0"/>
              <a:chExt cx="720" cy="2304"/>
            </a:xfrm>
          </p:grpSpPr>
          <p:sp>
            <p:nvSpPr>
              <p:cNvPr id="57356" name="Line 27"/>
              <p:cNvSpPr/>
              <p:nvPr/>
            </p:nvSpPr>
            <p:spPr>
              <a:xfrm flipH="1" flipV="1">
                <a:off x="0" y="1968"/>
                <a:ext cx="720" cy="336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dash"/>
                <a:headEnd type="none" w="med" len="med"/>
                <a:tailEnd type="triangle" w="med" len="med"/>
              </a:ln>
            </p:spPr>
          </p:sp>
          <p:sp>
            <p:nvSpPr>
              <p:cNvPr id="57357" name="Line 28"/>
              <p:cNvSpPr/>
              <p:nvPr/>
            </p:nvSpPr>
            <p:spPr>
              <a:xfrm flipV="1">
                <a:off x="0" y="0"/>
                <a:ext cx="0" cy="1536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dash"/>
                <a:headEnd type="none" w="med" len="med"/>
                <a:tailEnd type="triangle" w="med" len="med"/>
              </a:ln>
            </p:spPr>
          </p:sp>
        </p:grpSp>
        <p:sp>
          <p:nvSpPr>
            <p:cNvPr id="57354" name="Text Box 29"/>
            <p:cNvSpPr txBox="1"/>
            <p:nvPr/>
          </p:nvSpPr>
          <p:spPr>
            <a:xfrm>
              <a:off x="768" y="1008"/>
              <a:ext cx="1962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holds an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r lock on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and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waits for a w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lock on y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55" name="Freeform 30"/>
            <p:cNvSpPr/>
            <p:nvPr/>
          </p:nvSpPr>
          <p:spPr>
            <a:xfrm>
              <a:off x="0" y="0"/>
              <a:ext cx="864" cy="3168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192"/>
                </a:cxn>
                <a:cxn ang="0">
                  <a:pos x="0" y="1728"/>
                </a:cxn>
                <a:cxn ang="0">
                  <a:pos x="48" y="2928"/>
                </a:cxn>
                <a:cxn ang="0">
                  <a:pos x="864" y="3168"/>
                </a:cxn>
                <a:cxn ang="0">
                  <a:pos x="672" y="48"/>
                </a:cxn>
                <a:cxn ang="0">
                  <a:pos x="384" y="0"/>
                </a:cxn>
              </a:cxnLst>
              <a:pathLst>
                <a:path w="864" h="3168">
                  <a:moveTo>
                    <a:pt x="384" y="0"/>
                  </a:moveTo>
                  <a:lnTo>
                    <a:pt x="0" y="192"/>
                  </a:lnTo>
                  <a:lnTo>
                    <a:pt x="0" y="1728"/>
                  </a:lnTo>
                  <a:lnTo>
                    <a:pt x="48" y="2928"/>
                  </a:lnTo>
                  <a:lnTo>
                    <a:pt x="864" y="3168"/>
                  </a:lnTo>
                  <a:lnTo>
                    <a:pt x="672" y="48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CC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Text Box 33"/>
          <p:cNvSpPr txBox="1"/>
          <p:nvPr/>
        </p:nvSpPr>
        <p:spPr>
          <a:xfrm>
            <a:off x="6629400" y="51816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Transaction 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1722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Manual Locking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type="body"/>
          </p:nvPr>
        </p:nvSpPr>
        <p:spPr>
          <a:xfrm>
            <a:off x="152400" y="1163955"/>
            <a:ext cx="8763000" cy="3636645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Better performance possible if transactions are allowed to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release locks before commit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Ex: release lock on item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when finished accessing the item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However, early lock release can lead to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non-serializable schedules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8373" name="Group 5"/>
          <p:cNvGrpSpPr/>
          <p:nvPr/>
        </p:nvGrpSpPr>
        <p:grpSpPr>
          <a:xfrm>
            <a:off x="762000" y="4950509"/>
            <a:ext cx="7359651" cy="1240106"/>
            <a:chOff x="-144" y="80"/>
            <a:chExt cx="4636" cy="659"/>
          </a:xfrm>
        </p:grpSpPr>
        <p:sp>
          <p:nvSpPr>
            <p:cNvPr id="58375" name="Text Box 4"/>
            <p:cNvSpPr txBox="1"/>
            <p:nvPr/>
          </p:nvSpPr>
          <p:spPr>
            <a:xfrm>
              <a:off x="-144" y="80"/>
              <a:ext cx="4636" cy="43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l(x)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r(x)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u(x)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l(y)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r(y)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u(y)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                    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l(x) l(y)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w(x) w(y)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u(x) u(y)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6" name="AutoShape 6"/>
            <p:cNvSpPr/>
            <p:nvPr/>
          </p:nvSpPr>
          <p:spPr>
            <a:xfrm rot="-5400000">
              <a:off x="3048" y="216"/>
              <a:ext cx="48" cy="672"/>
            </a:xfrm>
            <a:prstGeom prst="leftBrace">
              <a:avLst>
                <a:gd name="adj1" fmla="val 116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Text Box 7"/>
            <p:cNvSpPr txBox="1"/>
            <p:nvPr/>
          </p:nvSpPr>
          <p:spPr>
            <a:xfrm>
              <a:off x="2736" y="528"/>
              <a:ext cx="603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commit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 Box 8"/>
          <p:cNvSpPr txBox="1"/>
          <p:nvPr/>
        </p:nvSpPr>
        <p:spPr>
          <a:xfrm>
            <a:off x="990600" y="2592705"/>
            <a:ext cx="6640830" cy="8229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r(x)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l(y)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r(y)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w(y)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u(y)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                            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l(x) l(z)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w(x) w(z)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u(x) u(z)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58372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8372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charRg st="8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8372">
                                            <p:txEl>
                                              <p:charRg st="8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8372">
                                            <p:txEl>
                                              <p:charRg st="87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Two-Phase Locking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304800" y="1143000"/>
            <a:ext cx="8534400" cy="5181600"/>
          </a:xfrm>
        </p:spPr>
        <p:txBody>
          <a:bodyPr vert="horz" wrap="square" lIns="91440" tIns="45720" rIns="91440" bIns="45720" anchor="t"/>
          <a:p>
            <a:pPr lvl="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Transaction does not release a lock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until it has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all the locks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it will ever require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Transaction has a locking phase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followed by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an unlocking phase</a:t>
            </a:r>
            <a:endParaRPr lang="en-US" altLang="zh-CN" sz="24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Guarantees serializability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when locking done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manually</a:t>
            </a:r>
            <a:endParaRPr lang="en-US" altLang="zh-CN" sz="24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zh-CN" altLang="en-US" sz="24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grpSp>
        <p:nvGrpSpPr>
          <p:cNvPr id="59397" name="Group 5"/>
          <p:cNvGrpSpPr/>
          <p:nvPr/>
        </p:nvGrpSpPr>
        <p:grpSpPr>
          <a:xfrm>
            <a:off x="914400" y="3429000"/>
            <a:ext cx="6270625" cy="1870075"/>
            <a:chOff x="0" y="0"/>
            <a:chExt cx="3950" cy="1178"/>
          </a:xfrm>
        </p:grpSpPr>
        <p:sp>
          <p:nvSpPr>
            <p:cNvPr id="59406" name="Line 4"/>
            <p:cNvSpPr/>
            <p:nvPr/>
          </p:nvSpPr>
          <p:spPr>
            <a:xfrm>
              <a:off x="912" y="28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07" name="Line 5"/>
            <p:cNvSpPr/>
            <p:nvPr/>
          </p:nvSpPr>
          <p:spPr>
            <a:xfrm>
              <a:off x="912" y="1008"/>
              <a:ext cx="2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8" name="Text Box 9"/>
            <p:cNvSpPr txBox="1"/>
            <p:nvPr/>
          </p:nvSpPr>
          <p:spPr>
            <a:xfrm>
              <a:off x="3494" y="890"/>
              <a:ext cx="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time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9" name="Text Box 10"/>
            <p:cNvSpPr txBox="1"/>
            <p:nvPr/>
          </p:nvSpPr>
          <p:spPr>
            <a:xfrm>
              <a:off x="0" y="0"/>
              <a:ext cx="851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Number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of locks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held by T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02" name="Line 12"/>
          <p:cNvSpPr/>
          <p:nvPr/>
        </p:nvSpPr>
        <p:spPr>
          <a:xfrm>
            <a:off x="4191000" y="4191000"/>
            <a:ext cx="1524000" cy="83820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3" name="Line 11"/>
          <p:cNvSpPr/>
          <p:nvPr/>
        </p:nvSpPr>
        <p:spPr>
          <a:xfrm flipV="1">
            <a:off x="2895600" y="4191000"/>
            <a:ext cx="1295400" cy="838200"/>
          </a:xfrm>
          <a:prstGeom prst="line">
            <a:avLst/>
          </a:prstGeom>
          <a:ln w="9525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9404" name="Group 12"/>
          <p:cNvGrpSpPr/>
          <p:nvPr/>
        </p:nvGrpSpPr>
        <p:grpSpPr>
          <a:xfrm>
            <a:off x="4191000" y="3194050"/>
            <a:ext cx="2089150" cy="920750"/>
            <a:chOff x="0" y="0"/>
            <a:chExt cx="1316" cy="580"/>
          </a:xfrm>
        </p:grpSpPr>
        <p:sp>
          <p:nvSpPr>
            <p:cNvPr id="2" name="Text Box 13"/>
            <p:cNvSpPr txBox="1"/>
            <p:nvPr/>
          </p:nvSpPr>
          <p:spPr>
            <a:xfrm>
              <a:off x="0" y="0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first unlock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5" name="Line 14"/>
            <p:cNvSpPr/>
            <p:nvPr/>
          </p:nvSpPr>
          <p:spPr>
            <a:xfrm flipH="1">
              <a:off x="0" y="29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3" name="Group 15"/>
          <p:cNvGrpSpPr/>
          <p:nvPr/>
        </p:nvGrpSpPr>
        <p:grpSpPr>
          <a:xfrm>
            <a:off x="5699125" y="3698875"/>
            <a:ext cx="1493838" cy="1177925"/>
            <a:chOff x="0" y="0"/>
            <a:chExt cx="941" cy="742"/>
          </a:xfrm>
        </p:grpSpPr>
        <p:sp>
          <p:nvSpPr>
            <p:cNvPr id="4" name="Text Box 15"/>
            <p:cNvSpPr txBox="1"/>
            <p:nvPr/>
          </p:nvSpPr>
          <p:spPr>
            <a:xfrm>
              <a:off x="0" y="0"/>
              <a:ext cx="9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commits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16"/>
            <p:cNvSpPr/>
            <p:nvPr/>
          </p:nvSpPr>
          <p:spPr>
            <a:xfrm flipH="1">
              <a:off x="154" y="262"/>
              <a:ext cx="4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8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59396">
                                            <p:txEl>
                                              <p:charRg st="8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9396">
                                            <p:txEl>
                                              <p:charRg st="85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15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Two-Phase Locking Control (TPLC)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838200" y="1295400"/>
            <a:ext cx="7848600" cy="5105400"/>
          </a:xfrm>
        </p:spPr>
        <p:txBody>
          <a:bodyPr vert="horz"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zh-CN" altLang="en-US" dirty="0">
                <a:ea typeface="宋体" panose="02010600030101010101" pitchFamily="2" charset="-122"/>
              </a:rPr>
              <a:t>	Theorem: 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		A concurrency control  that uses</a:t>
            </a:r>
            <a:r>
              <a:rPr lang="zh-CN" altLang="en-US" dirty="0">
                <a:ea typeface="宋体" panose="02010600030101010101" pitchFamily="2" charset="-122"/>
              </a:rPr>
              <a:t>               	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two phase locking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produces only</a:t>
            </a:r>
            <a:r>
              <a:rPr lang="zh-CN" altLang="en-US" dirty="0">
                <a:ea typeface="宋体" panose="02010600030101010101" pitchFamily="2" charset="-122"/>
              </a:rPr>
              <a:t> 	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serializable schedules</a:t>
            </a:r>
            <a:r>
              <a:rPr lang="zh-CN" altLang="en-US" dirty="0">
                <a:ea typeface="宋体" panose="02010600030101010101" pitchFamily="2" charset="-122"/>
              </a:rPr>
              <a:t>.</a:t>
            </a:r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4"/>
          <p:cNvSpPr/>
          <p:nvPr/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3200" i="1" dirty="0">
                <a:solidFill>
                  <a:srgbClr val="CC0000"/>
                </a:solidFill>
                <a:ea typeface="宋体" panose="02010600030101010101" pitchFamily="2" charset="-122"/>
              </a:rPr>
              <a:t>Proof Sketch </a:t>
            </a:r>
            <a:endParaRPr lang="en-US" altLang="zh-CN" sz="32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1444" name="Rectangle 5"/>
          <p:cNvSpPr/>
          <p:nvPr/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Let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in schedule S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be produced by a TPLC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and let 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’s first unlock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precede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’s first unlock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(t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):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spcBef>
                <a:spcPct val="50000"/>
              </a:spcBef>
              <a:buChar char="•"/>
            </a:pP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If T</a:t>
            </a:r>
            <a:r>
              <a:rPr lang="en-US" altLang="zh-CN" sz="22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2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 do not access common data items,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	        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spcBef>
                <a:spcPct val="50000"/>
              </a:spcBef>
              <a:buChar char="•"/>
            </a:pP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If they do,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							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’s first unlock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must precede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a lock request of 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000" i="1" baseline="-25000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being TPLC implies 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. 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Contradicts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assumption.  </a:t>
            </a:r>
            <a:endParaRPr lang="en-US" altLang="zh-CN" sz="20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Hence,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all conflicts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between 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are in the same direction.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Hence, serialization graph is cycle-free: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if exits cycle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…T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it must be the case that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&lt;…&lt; 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400" i="1" baseline="-25000" dirty="0">
              <a:solidFill>
                <a:srgbClr val="0000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5" name="Text Box 6"/>
          <p:cNvSpPr txBox="1"/>
          <p:nvPr/>
        </p:nvSpPr>
        <p:spPr>
          <a:xfrm>
            <a:off x="304800" y="1981200"/>
            <a:ext cx="8839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spcBef>
                <a:spcPct val="50000"/>
              </a:spcBef>
              <a:buNone/>
            </a:pPr>
            <a:r>
              <a:rPr lang="zh-CN" altLang="en-US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                                    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all  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operations commute.</a:t>
            </a: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6" name="Text Box 7"/>
          <p:cNvSpPr txBox="1"/>
          <p:nvPr/>
        </p:nvSpPr>
        <p:spPr>
          <a:xfrm>
            <a:off x="282575" y="2805113"/>
            <a:ext cx="8839200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spcBef>
                <a:spcPct val="50000"/>
              </a:spcBef>
              <a:buNone/>
            </a:pPr>
            <a:r>
              <a:rPr lang="zh-CN" altLang="en-US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all of T</a:t>
            </a:r>
            <a:r>
              <a:rPr lang="en-US" altLang="zh-CN" sz="22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’s accesses to common items  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must precede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all of T</a:t>
            </a:r>
            <a:r>
              <a:rPr lang="en-US" altLang="zh-CN" sz="22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’s.  Otherwise: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Two-Phase Locking Control (TPLC)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457200" y="1447800"/>
            <a:ext cx="8305800" cy="33528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schedule produced by a TPLC is: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Equivalent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</a:t>
            </a:r>
            <a:r>
              <a:rPr lang="en-US" altLang="zh-CN" dirty="0">
                <a:ea typeface="宋体" panose="02010600030101010101" pitchFamily="2" charset="-122"/>
              </a:rPr>
              <a:t> a serial schedule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 which</a:t>
            </a:r>
            <a:r>
              <a:rPr lang="en-US" altLang="zh-CN" dirty="0">
                <a:ea typeface="宋体" panose="02010600030101010101" pitchFamily="2" charset="-122"/>
              </a:rPr>
              <a:t> transactions are ordered by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time of their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first unlock operation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necessarily recoverable 			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(dirty reads and writes are possible)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69" name="Text Box 4"/>
          <p:cNvSpPr txBox="1"/>
          <p:nvPr/>
        </p:nvSpPr>
        <p:spPr>
          <a:xfrm>
            <a:off x="381000" y="4648200"/>
            <a:ext cx="8686800" cy="884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T1: 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l(x)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r(x)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w(y)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abort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T2:                                  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r(y)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l(z)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w(z)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u(z) u(y)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commit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470" name="Group 6"/>
          <p:cNvGrpSpPr/>
          <p:nvPr/>
        </p:nvGrpSpPr>
        <p:grpSpPr>
          <a:xfrm>
            <a:off x="3200400" y="4343400"/>
            <a:ext cx="1447800" cy="685800"/>
            <a:chOff x="0" y="0"/>
            <a:chExt cx="912" cy="432"/>
          </a:xfrm>
        </p:grpSpPr>
        <p:sp>
          <p:nvSpPr>
            <p:cNvPr id="62471" name="Line 9"/>
            <p:cNvSpPr/>
            <p:nvPr/>
          </p:nvSpPr>
          <p:spPr>
            <a:xfrm flipV="1">
              <a:off x="0" y="0"/>
              <a:ext cx="0" cy="192"/>
            </a:xfrm>
            <a:prstGeom prst="line">
              <a:avLst/>
            </a:prstGeom>
            <a:ln w="2540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2" name="Line 10"/>
            <p:cNvSpPr/>
            <p:nvPr/>
          </p:nvSpPr>
          <p:spPr>
            <a:xfrm>
              <a:off x="0" y="0"/>
              <a:ext cx="912" cy="0"/>
            </a:xfrm>
            <a:prstGeom prst="line">
              <a:avLst/>
            </a:prstGeom>
            <a:ln w="2540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3" name="Line 11"/>
            <p:cNvSpPr/>
            <p:nvPr/>
          </p:nvSpPr>
          <p:spPr>
            <a:xfrm>
              <a:off x="912" y="0"/>
              <a:ext cx="0" cy="432"/>
            </a:xfrm>
            <a:prstGeom prst="line">
              <a:avLst/>
            </a:prstGeom>
            <a:ln w="254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Strict Two-Phase Locking Control (STPLC)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81000" y="1371600"/>
            <a:ext cx="8458200" cy="49530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TPLC holding write locks until commit produces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strict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serializable schedules. Called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STPLC: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Locking is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automatic (all locks until commit)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Produces schedules equivalent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serial schedules with transactions ordered by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“Strict” is used in two different ways: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control releasing read locks early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guarantees strictness, but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is not necessarily a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strict TPLC (an STPLC).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3" name="Text Box 5"/>
          <p:cNvSpPr txBox="1"/>
          <p:nvPr/>
        </p:nvSpPr>
        <p:spPr>
          <a:xfrm>
            <a:off x="4953000" y="3271838"/>
            <a:ext cx="317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their commit time</a:t>
            </a:r>
            <a:endParaRPr lang="zh-CN" altLang="en-US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 vert="horz" wrap="square" lIns="91440" tIns="45720" rIns="91440" bIns="45720" anchor="ctr"/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Lock Granularity(粒度)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/>
          </p:nvPr>
        </p:nvSpPr>
        <p:spPr>
          <a:xfrm>
            <a:off x="304800" y="838200"/>
            <a:ext cx="8534400" cy="5562600"/>
          </a:xfrm>
        </p:spPr>
        <p:txBody>
          <a:bodyPr vert="horz" wrap="square" lIns="91440" tIns="45720" rIns="91440" bIns="45720" anchor="t"/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Data item: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variable, record, row, table, file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an item is accessed: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DBMS locks an entity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that contains the item</a:t>
            </a:r>
            <a:r>
              <a:rPr lang="en-US" altLang="zh-CN" sz="2000" dirty="0">
                <a:ea typeface="宋体" panose="02010600030101010101" pitchFamily="2" charset="-122"/>
              </a:rPr>
              <a:t>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Lock’s granularity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determined by entity’s size: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u="sng" dirty="0">
                <a:ea typeface="宋体" panose="02010600030101010101" pitchFamily="2" charset="-122"/>
              </a:rPr>
              <a:t>Coarse granularity</a:t>
            </a:r>
            <a:r>
              <a:rPr lang="en-US" altLang="zh-CN" dirty="0">
                <a:ea typeface="宋体" panose="02010600030101010101" pitchFamily="2" charset="-122"/>
              </a:rPr>
              <a:t> (large entities locked)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Advantage:</a:t>
            </a:r>
            <a:r>
              <a:rPr lang="en-US" altLang="zh-CN" dirty="0">
                <a:ea typeface="宋体" panose="02010600030101010101" pitchFamily="2" charset="-122"/>
              </a:rPr>
              <a:t> If transactions tend to </a:t>
            </a:r>
            <a:r>
              <a:rPr lang="en-US" altLang="zh-CN" i="1" dirty="0">
                <a:ea typeface="宋体" panose="02010600030101010101" pitchFamily="2" charset="-122"/>
              </a:rPr>
              <a:t>access multiple items in the same entity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fewer lock requests</a:t>
            </a:r>
            <a:r>
              <a:rPr lang="en-US" altLang="zh-CN" dirty="0">
                <a:ea typeface="宋体" panose="02010600030101010101" pitchFamily="2" charset="-122"/>
              </a:rPr>
              <a:t> need to be processed and  </a:t>
            </a:r>
            <a:r>
              <a:rPr lang="en-US" altLang="zh-CN" i="1" dirty="0">
                <a:ea typeface="宋体" panose="02010600030101010101" pitchFamily="2" charset="-122"/>
              </a:rPr>
              <a:t>less lock storage</a:t>
            </a:r>
            <a:r>
              <a:rPr lang="en-US" altLang="zh-CN" dirty="0">
                <a:ea typeface="宋体" panose="02010600030101010101" pitchFamily="2" charset="-122"/>
              </a:rPr>
              <a:t> space required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Disadvantage: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Concurrency is reduced</a:t>
            </a:r>
            <a:r>
              <a:rPr lang="en-US" altLang="zh-CN" dirty="0">
                <a:ea typeface="宋体" panose="02010600030101010101" pitchFamily="2" charset="-122"/>
              </a:rPr>
              <a:t> since some items are unnecessarily locked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u="sng" dirty="0">
                <a:ea typeface="宋体" panose="02010600030101010101" pitchFamily="2" charset="-122"/>
              </a:rPr>
              <a:t>Fine granularity</a:t>
            </a:r>
            <a:r>
              <a:rPr lang="en-US" altLang="zh-CN" dirty="0">
                <a:ea typeface="宋体" panose="02010600030101010101" pitchFamily="2" charset="-122"/>
              </a:rPr>
              <a:t> (small entities locked)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Advantages and disadvantages are reversed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4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charRg st="4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7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6">
                                            <p:txEl>
                                              <p:charRg st="7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11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16">
                                            <p:txEl>
                                              <p:charRg st="11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168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516">
                                            <p:txEl>
                                              <p:charRg st="168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213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6">
                                            <p:txEl>
                                              <p:charRg st="213" end="3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369" end="4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16">
                                            <p:txEl>
                                              <p:charRg st="369" end="4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448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6">
                                            <p:txEl>
                                              <p:charRg st="448" end="4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charRg st="490" end="5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516">
                                            <p:txEl>
                                              <p:charRg st="490" end="5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80645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 Granularity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533400" y="1150620"/>
            <a:ext cx="8229600" cy="41148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Table locking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(coarse)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 entire table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when a row is accessed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Row (tuple) locking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(fine)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 only the row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that is accessed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Page locking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(compromise)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 page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containing accessed row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4"/>
          <p:cNvSpPr txBox="1">
            <a:spLocks noGrp="1"/>
          </p:cNvSpPr>
          <p:nvPr/>
        </p:nvSpPr>
        <p:spPr>
          <a:xfrm>
            <a:off x="7094855" y="6442710"/>
            <a:ext cx="1905000" cy="2908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075" name="Rectangle 1026"/>
          <p:cNvSpPr>
            <a:spLocks noGrp="1"/>
          </p:cNvSpPr>
          <p:nvPr>
            <p:ph type="title"/>
          </p:nvPr>
        </p:nvSpPr>
        <p:spPr>
          <a:xfrm>
            <a:off x="1254760" y="89535"/>
            <a:ext cx="6934200" cy="609600"/>
          </a:xfrm>
        </p:spPr>
        <p:txBody>
          <a:bodyPr vert="horz" wrap="square" lIns="91440" tIns="45720" rIns="91440" bIns="45720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T</a:t>
            </a:r>
            <a:r>
              <a:rPr lang="zh-CN" altLang="en-US" sz="36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&amp; T</a:t>
            </a:r>
            <a:r>
              <a:rPr lang="zh-CN" altLang="en-US" sz="3600" b="1" baseline="-25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lang="zh-CN" altLang="en-US" sz="3600" b="1" baseline="-25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076" name="Oval 1031"/>
          <p:cNvSpPr/>
          <p:nvPr/>
        </p:nvSpPr>
        <p:spPr>
          <a:xfrm>
            <a:off x="1795463" y="1778000"/>
            <a:ext cx="1393825" cy="8620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3077" name="Oval 1035"/>
          <p:cNvSpPr/>
          <p:nvPr/>
        </p:nvSpPr>
        <p:spPr>
          <a:xfrm>
            <a:off x="1752600" y="4114800"/>
            <a:ext cx="1411288" cy="8747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3078" name="Rectangle 1036"/>
          <p:cNvSpPr/>
          <p:nvPr/>
        </p:nvSpPr>
        <p:spPr>
          <a:xfrm>
            <a:off x="3200400" y="2667000"/>
            <a:ext cx="709613" cy="7096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079" name="Rectangle 1037"/>
          <p:cNvSpPr/>
          <p:nvPr/>
        </p:nvSpPr>
        <p:spPr>
          <a:xfrm>
            <a:off x="3124200" y="5105400"/>
            <a:ext cx="754063" cy="7540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080" name="Text Box 1040"/>
          <p:cNvSpPr txBox="1"/>
          <p:nvPr/>
        </p:nvSpPr>
        <p:spPr>
          <a:xfrm>
            <a:off x="990600" y="2971800"/>
            <a:ext cx="20066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local computation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081" name="Text Box 1041"/>
          <p:cNvSpPr txBox="1"/>
          <p:nvPr/>
        </p:nvSpPr>
        <p:spPr>
          <a:xfrm>
            <a:off x="4106863" y="5562600"/>
            <a:ext cx="16541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local variables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082" name="Line 1053"/>
          <p:cNvSpPr/>
          <p:nvPr/>
        </p:nvSpPr>
        <p:spPr>
          <a:xfrm flipH="1" flipV="1">
            <a:off x="3649663" y="5486400"/>
            <a:ext cx="685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083" name="Line 1057"/>
          <p:cNvSpPr/>
          <p:nvPr/>
        </p:nvSpPr>
        <p:spPr>
          <a:xfrm flipV="1">
            <a:off x="1752600" y="2743200"/>
            <a:ext cx="1295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084" name="Line 1058"/>
          <p:cNvSpPr/>
          <p:nvPr/>
        </p:nvSpPr>
        <p:spPr>
          <a:xfrm>
            <a:off x="3048000" y="2438400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85" name="Line 1059"/>
          <p:cNvSpPr/>
          <p:nvPr/>
        </p:nvSpPr>
        <p:spPr>
          <a:xfrm>
            <a:off x="2971800" y="48006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86" name="Text Box 1061"/>
          <p:cNvSpPr txBox="1"/>
          <p:nvPr/>
        </p:nvSpPr>
        <p:spPr>
          <a:xfrm>
            <a:off x="230505" y="685800"/>
            <a:ext cx="1460500" cy="1840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begin trans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1,1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1,2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commit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087" name="Line 1062"/>
          <p:cNvSpPr/>
          <p:nvPr/>
        </p:nvSpPr>
        <p:spPr>
          <a:xfrm>
            <a:off x="1295400" y="1524000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088" name="Text Box 1061"/>
          <p:cNvSpPr txBox="1"/>
          <p:nvPr/>
        </p:nvSpPr>
        <p:spPr>
          <a:xfrm>
            <a:off x="229870" y="3937000"/>
            <a:ext cx="1435735" cy="1840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begin trans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zh-CN" altLang="en-US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aseline="-25000" dirty="0">
                <a:ea typeface="宋体" panose="02010600030101010101" pitchFamily="2" charset="-122"/>
              </a:rPr>
              <a:t>,1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zh-CN" altLang="en-US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aseline="-25000" dirty="0">
                <a:ea typeface="宋体" panose="02010600030101010101" pitchFamily="2" charset="-122"/>
              </a:rPr>
              <a:t>,2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commit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089" name="Line 1062"/>
          <p:cNvSpPr/>
          <p:nvPr/>
        </p:nvSpPr>
        <p:spPr>
          <a:xfrm flipV="1">
            <a:off x="1270000" y="4573588"/>
            <a:ext cx="863600" cy="2016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bevel/>
            <a:headEnd type="none" w="med" len="med"/>
            <a:tailEnd type="triangle" w="med" len="med"/>
          </a:ln>
        </p:spPr>
      </p:sp>
      <p:sp>
        <p:nvSpPr>
          <p:cNvPr id="3090" name="Line 18"/>
          <p:cNvSpPr/>
          <p:nvPr/>
        </p:nvSpPr>
        <p:spPr>
          <a:xfrm>
            <a:off x="230188" y="3581400"/>
            <a:ext cx="5408612" cy="1588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8631555" y="12700"/>
            <a:ext cx="487680" cy="23888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000" b="1" i="1" u="sng"/>
              <a:t>多用户事务执行示例</a:t>
            </a:r>
            <a:endParaRPr lang="zh-CN" altLang="en-US" sz="2000" b="1" i="1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6" name="Text Box 1061"/>
          <p:cNvSpPr txBox="1"/>
          <p:nvPr/>
        </p:nvSpPr>
        <p:spPr>
          <a:xfrm>
            <a:off x="230505" y="685800"/>
            <a:ext cx="1460500" cy="1840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begin trans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1,1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1,2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commit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3088" name="Text Box 1061"/>
          <p:cNvSpPr txBox="1"/>
          <p:nvPr/>
        </p:nvSpPr>
        <p:spPr>
          <a:xfrm>
            <a:off x="229870" y="3937000"/>
            <a:ext cx="1435735" cy="184023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begin trans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zh-CN" altLang="en-US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aseline="-25000" dirty="0">
                <a:ea typeface="宋体" panose="02010600030101010101" pitchFamily="2" charset="-122"/>
              </a:rPr>
              <a:t>,1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op</a:t>
            </a:r>
            <a:r>
              <a:rPr lang="zh-CN" altLang="en-US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aseline="-25000" dirty="0">
                <a:ea typeface="宋体" panose="02010600030101010101" pitchFamily="2" charset="-122"/>
              </a:rPr>
              <a:t>,2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  ..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commit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098" name="灯片编号占位符 4"/>
          <p:cNvSpPr txBox="1">
            <a:spLocks noGrp="1"/>
          </p:cNvSpPr>
          <p:nvPr/>
        </p:nvSpPr>
        <p:spPr>
          <a:xfrm>
            <a:off x="7094855" y="6456680"/>
            <a:ext cx="1905000" cy="2908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099" name="Rectangle 1026"/>
          <p:cNvSpPr>
            <a:spLocks noGrp="1"/>
          </p:cNvSpPr>
          <p:nvPr>
            <p:ph type="title"/>
          </p:nvPr>
        </p:nvSpPr>
        <p:spPr>
          <a:xfrm>
            <a:off x="752475" y="89535"/>
            <a:ext cx="6934200" cy="609600"/>
          </a:xfrm>
        </p:spPr>
        <p:txBody>
          <a:bodyPr vert="horz" wrap="square" lIns="91440" tIns="45720" rIns="91440" bIns="45720" anchor="ctr"/>
          <a:p>
            <a:pPr lvl="0"/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 Execution</a:t>
            </a:r>
            <a:endParaRPr lang="zh-CN" altLang="en-US" sz="3200" b="1" baseline="-25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100" name="Oval 1031"/>
          <p:cNvSpPr/>
          <p:nvPr/>
        </p:nvSpPr>
        <p:spPr>
          <a:xfrm>
            <a:off x="1795463" y="1778000"/>
            <a:ext cx="1393825" cy="8620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4101" name="Oval 1035"/>
          <p:cNvSpPr/>
          <p:nvPr/>
        </p:nvSpPr>
        <p:spPr>
          <a:xfrm>
            <a:off x="1752600" y="4114800"/>
            <a:ext cx="1411288" cy="8747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  <p:sp>
        <p:nvSpPr>
          <p:cNvPr id="4102" name="Rectangle 1036"/>
          <p:cNvSpPr/>
          <p:nvPr/>
        </p:nvSpPr>
        <p:spPr>
          <a:xfrm>
            <a:off x="3200400" y="2667000"/>
            <a:ext cx="709613" cy="7096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103" name="Rectangle 1037"/>
          <p:cNvSpPr/>
          <p:nvPr/>
        </p:nvSpPr>
        <p:spPr>
          <a:xfrm>
            <a:off x="3124200" y="5105400"/>
            <a:ext cx="754063" cy="7540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104" name="Text Box 1040"/>
          <p:cNvSpPr txBox="1"/>
          <p:nvPr/>
        </p:nvSpPr>
        <p:spPr>
          <a:xfrm>
            <a:off x="990600" y="2971800"/>
            <a:ext cx="20066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local computation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105" name="Text Box 1041"/>
          <p:cNvSpPr txBox="1"/>
          <p:nvPr/>
        </p:nvSpPr>
        <p:spPr>
          <a:xfrm>
            <a:off x="4106863" y="5562600"/>
            <a:ext cx="16541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local variables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106" name="Line 1053"/>
          <p:cNvSpPr/>
          <p:nvPr/>
        </p:nvSpPr>
        <p:spPr>
          <a:xfrm flipH="1" flipV="1">
            <a:off x="3649663" y="5486400"/>
            <a:ext cx="685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107" name="Line 1057"/>
          <p:cNvSpPr/>
          <p:nvPr/>
        </p:nvSpPr>
        <p:spPr>
          <a:xfrm flipV="1">
            <a:off x="1752600" y="2743200"/>
            <a:ext cx="1295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108" name="Line 1058"/>
          <p:cNvSpPr/>
          <p:nvPr/>
        </p:nvSpPr>
        <p:spPr>
          <a:xfrm>
            <a:off x="3048000" y="2438400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09" name="Line 1059"/>
          <p:cNvSpPr/>
          <p:nvPr/>
        </p:nvSpPr>
        <p:spPr>
          <a:xfrm>
            <a:off x="2971800" y="48006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11" name="Line 1062"/>
          <p:cNvSpPr/>
          <p:nvPr/>
        </p:nvSpPr>
        <p:spPr>
          <a:xfrm>
            <a:off x="1295400" y="1524000"/>
            <a:ext cx="8382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4113" name="Line 1062"/>
          <p:cNvSpPr/>
          <p:nvPr/>
        </p:nvSpPr>
        <p:spPr>
          <a:xfrm flipV="1">
            <a:off x="1270000" y="4573588"/>
            <a:ext cx="863600" cy="2016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triangle" w="med" len="med"/>
          </a:ln>
        </p:spPr>
      </p:sp>
      <p:sp>
        <p:nvSpPr>
          <p:cNvPr id="4114" name="Line 18"/>
          <p:cNvSpPr/>
          <p:nvPr/>
        </p:nvSpPr>
        <p:spPr>
          <a:xfrm>
            <a:off x="230188" y="3581400"/>
            <a:ext cx="5408612" cy="1588"/>
          </a:xfrm>
          <a:prstGeom prst="line">
            <a:avLst/>
          </a:prstGeom>
          <a:ln w="254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5379" name="Group 19"/>
          <p:cNvGrpSpPr/>
          <p:nvPr/>
        </p:nvGrpSpPr>
        <p:grpSpPr>
          <a:xfrm>
            <a:off x="3352800" y="1295400"/>
            <a:ext cx="4687888" cy="954088"/>
            <a:chOff x="0" y="0"/>
            <a:chExt cx="7383" cy="1501"/>
          </a:xfrm>
        </p:grpSpPr>
        <p:sp>
          <p:nvSpPr>
            <p:cNvPr id="4122" name="Text Box 1042"/>
            <p:cNvSpPr txBox="1"/>
            <p:nvPr/>
          </p:nvSpPr>
          <p:spPr>
            <a:xfrm>
              <a:off x="3235" y="0"/>
              <a:ext cx="4148" cy="11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sequence of db </a:t>
              </a:r>
              <a:endParaRPr lang="en-US" altLang="zh-CN" sz="24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operations output by  T</a:t>
              </a:r>
              <a:r>
                <a:rPr lang="en-US" altLang="zh-CN" sz="2400" baseline="-250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baseline="-250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23" name="Text Box 1044"/>
            <p:cNvSpPr txBox="1"/>
            <p:nvPr/>
          </p:nvSpPr>
          <p:spPr>
            <a:xfrm>
              <a:off x="0" y="797"/>
              <a:ext cx="227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op</a:t>
              </a:r>
              <a:r>
                <a:rPr lang="en-US" altLang="zh-CN" sz="2400" baseline="-250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1,1</a:t>
              </a:r>
              <a:r>
                <a:rPr lang="en-US" altLang="zh-CN" sz="24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op</a:t>
              </a:r>
              <a:r>
                <a:rPr lang="en-US" altLang="zh-CN" sz="2400" baseline="-250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1.2</a:t>
              </a:r>
              <a:r>
                <a:rPr lang="zh-CN" altLang="en-US" sz="2400" baseline="-250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c</a:t>
              </a:r>
              <a:r>
                <a:rPr lang="zh-CN" altLang="en-US" sz="2400" baseline="-25000" dirty="0">
                  <a:solidFill>
                    <a:schemeClr val="accent6"/>
                  </a:solidFill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solidFill>
                  <a:schemeClr val="accent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24" name="Line 1048"/>
            <p:cNvSpPr/>
            <p:nvPr/>
          </p:nvSpPr>
          <p:spPr>
            <a:xfrm>
              <a:off x="0" y="1440"/>
              <a:ext cx="22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  <p:sp>
          <p:nvSpPr>
            <p:cNvPr id="4125" name="Line 1054"/>
            <p:cNvSpPr/>
            <p:nvPr/>
          </p:nvSpPr>
          <p:spPr>
            <a:xfrm flipH="1">
              <a:off x="2155" y="720"/>
              <a:ext cx="120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bevel/>
              <a:headEnd type="none" w="med" len="med"/>
              <a:tailEnd type="triangle" w="med" len="med"/>
            </a:ln>
          </p:spPr>
        </p:sp>
      </p:grpSp>
      <p:grpSp>
        <p:nvGrpSpPr>
          <p:cNvPr id="15384" name="Group 24"/>
          <p:cNvGrpSpPr/>
          <p:nvPr/>
        </p:nvGrpSpPr>
        <p:grpSpPr>
          <a:xfrm>
            <a:off x="3276600" y="4572000"/>
            <a:ext cx="1697355" cy="457291"/>
            <a:chOff x="0" y="0"/>
            <a:chExt cx="2673" cy="719"/>
          </a:xfrm>
        </p:grpSpPr>
        <p:sp>
          <p:nvSpPr>
            <p:cNvPr id="15385" name="Text Box 1045"/>
            <p:cNvSpPr txBox="1">
              <a:spLocks noChangeArrowheads="1"/>
            </p:cNvSpPr>
            <p:nvPr/>
          </p:nvSpPr>
          <p:spPr bwMode="auto">
            <a:xfrm>
              <a:off x="0" y="0"/>
              <a:ext cx="2673" cy="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op</a:t>
              </a:r>
              <a:r>
                <a:rPr kumimoji="0" lang="en-US" altLang="zh-CN" sz="2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2,1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op</a:t>
              </a:r>
              <a:r>
                <a:rPr kumimoji="0" lang="en-US" altLang="zh-CN" sz="2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2.2</a:t>
              </a:r>
              <a:r>
                <a:rPr kumimoji="0" lang="zh-CN" altLang="en-US" sz="2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zh-CN" altLang="en-US" sz="2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1" name="Line 1049"/>
            <p:cNvSpPr/>
            <p:nvPr/>
          </p:nvSpPr>
          <p:spPr>
            <a:xfrm flipV="1">
              <a:off x="0" y="2"/>
              <a:ext cx="2280" cy="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bevel/>
              <a:headEnd type="none" w="med" len="med"/>
              <a:tailEnd type="triangle" w="med" len="med"/>
            </a:ln>
          </p:spPr>
        </p:sp>
      </p:grpSp>
      <p:grpSp>
        <p:nvGrpSpPr>
          <p:cNvPr id="2" name="组合 1"/>
          <p:cNvGrpSpPr/>
          <p:nvPr/>
        </p:nvGrpSpPr>
        <p:grpSpPr>
          <a:xfrm>
            <a:off x="4648200" y="3870325"/>
            <a:ext cx="3914584" cy="822960"/>
            <a:chOff x="4648198" y="3869593"/>
            <a:chExt cx="3914994" cy="824647"/>
          </a:xfrm>
        </p:grpSpPr>
        <p:sp>
          <p:nvSpPr>
            <p:cNvPr id="27" name="Text Box 1042"/>
            <p:cNvSpPr txBox="1">
              <a:spLocks noChangeArrowheads="1"/>
            </p:cNvSpPr>
            <p:nvPr/>
          </p:nvSpPr>
          <p:spPr bwMode="auto">
            <a:xfrm>
              <a:off x="5443111" y="3869593"/>
              <a:ext cx="3120081" cy="824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sequence of </a:t>
              </a:r>
              <a:r>
                <a:rPr kumimoji="0" lang="en-US" altLang="zh-CN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db</a:t>
              </a: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operations output by  T</a:t>
              </a:r>
              <a:r>
                <a:rPr kumimoji="0" lang="en-US" altLang="zh-CN" sz="2400" b="0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9" name="Line 1054"/>
            <p:cNvSpPr/>
            <p:nvPr/>
          </p:nvSpPr>
          <p:spPr>
            <a:xfrm flipH="1">
              <a:off x="4648198" y="4190824"/>
              <a:ext cx="761948" cy="1525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bevel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24271</Words>
  <Application>WPS 演示</Application>
  <PresentationFormat>全屏显示(4:3)</PresentationFormat>
  <Paragraphs>1306</Paragraphs>
  <Slides>78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微软雅黑</vt:lpstr>
      <vt:lpstr>Arial Unicode MS</vt:lpstr>
      <vt:lpstr>Symbol</vt:lpstr>
      <vt:lpstr>Century Gothic</vt:lpstr>
      <vt:lpstr>楷体_GB2312</vt:lpstr>
      <vt:lpstr>French Script MT</vt:lpstr>
      <vt:lpstr>新宋体</vt:lpstr>
      <vt:lpstr>Blank Presentation</vt:lpstr>
      <vt:lpstr>Equation.KSEE3</vt:lpstr>
      <vt:lpstr>Equation.KSEE3</vt:lpstr>
      <vt:lpstr>Implementing Isolation</vt:lpstr>
      <vt:lpstr>The Issue</vt:lpstr>
      <vt:lpstr>1.  Isolation</vt:lpstr>
      <vt:lpstr>1.1 Serial &amp; Concurrent Execution</vt:lpstr>
      <vt:lpstr>1.2 Transaction Schedule</vt:lpstr>
      <vt:lpstr>Schedule</vt:lpstr>
      <vt:lpstr>PowerPoint 演示文稿</vt:lpstr>
      <vt:lpstr>Transaction T1 &amp; T2</vt:lpstr>
      <vt:lpstr>Transaction Execution</vt:lpstr>
      <vt:lpstr>Sequence of DB op. input to DBMS</vt:lpstr>
      <vt:lpstr>Execution sequence of DB op. in DBMS</vt:lpstr>
      <vt:lpstr>Serial Execution in DBMS</vt:lpstr>
      <vt:lpstr>Concurrent Execution in DBMS</vt:lpstr>
      <vt:lpstr>PowerPoint 演示文稿</vt:lpstr>
      <vt:lpstr>PowerPoint 演示文稿</vt:lpstr>
      <vt:lpstr>next</vt:lpstr>
      <vt:lpstr>Schedule</vt:lpstr>
      <vt:lpstr>Correct Schedules</vt:lpstr>
      <vt:lpstr>Conventional Operations</vt:lpstr>
      <vt:lpstr>Commutativity of Read and Write Operations</vt:lpstr>
      <vt:lpstr>PowerPoint 演示文稿</vt:lpstr>
      <vt:lpstr>Equivalence of Schedules</vt:lpstr>
      <vt:lpstr>Example of Equivalence</vt:lpstr>
      <vt:lpstr>Example of Equivalence</vt:lpstr>
      <vt:lpstr>PowerPoint 演示文稿</vt:lpstr>
      <vt:lpstr>Serializable Schedules</vt:lpstr>
      <vt:lpstr>1.3  Isolation Levels</vt:lpstr>
      <vt:lpstr>Isolation Levels</vt:lpstr>
      <vt:lpstr>Serializable</vt:lpstr>
      <vt:lpstr>Conflict Equivalence</vt:lpstr>
      <vt:lpstr>PowerPoint 演示文稿</vt:lpstr>
      <vt:lpstr>View Equivalence</vt:lpstr>
      <vt:lpstr>view serializable</vt:lpstr>
      <vt:lpstr>View Equivalence</vt:lpstr>
      <vt:lpstr>conflict serializable vs. view serializable</vt:lpstr>
      <vt:lpstr>Conflict vs View Equivalence</vt:lpstr>
      <vt:lpstr>Conflict Equivalence and Serializability</vt:lpstr>
      <vt:lpstr>PowerPoint 演示文稿</vt:lpstr>
      <vt:lpstr>Serialization Graph of a Schedule S</vt:lpstr>
      <vt:lpstr>Example</vt:lpstr>
      <vt:lpstr>Serializability and Nonserializability</vt:lpstr>
      <vt:lpstr>PowerPoint 演示文稿</vt:lpstr>
      <vt:lpstr>PowerPoint 演示文稿</vt:lpstr>
      <vt:lpstr>Schedules with Aborted Transactions</vt:lpstr>
      <vt:lpstr>Abort and Recoverable Schedules</vt:lpstr>
      <vt:lpstr>Dirty Write</vt:lpstr>
      <vt:lpstr>Strict Schedules</vt:lpstr>
      <vt:lpstr>PowerPoint 演示文稿</vt:lpstr>
      <vt:lpstr>2. Concurrency Control</vt:lpstr>
      <vt:lpstr>Concurrency Control</vt:lpstr>
      <vt:lpstr>Models of Concurrency Controls</vt:lpstr>
      <vt:lpstr>Immediate vs. Deferred Update</vt:lpstr>
      <vt:lpstr>Models of Concurrency Controls</vt:lpstr>
      <vt:lpstr>Models of Concurrency Controls</vt:lpstr>
      <vt:lpstr>Immediate-Update Pessimistic Control  (IUPC)</vt:lpstr>
      <vt:lpstr>Immediate-Update Pessimistic Control</vt:lpstr>
      <vt:lpstr>Immediate-Update Pessimistic Control</vt:lpstr>
      <vt:lpstr>Immediate-Update Pessimistic Control</vt:lpstr>
      <vt:lpstr>Immediate-Update Pessimistic Control (Proof)</vt:lpstr>
      <vt:lpstr>Immediate-Update Pessimistic Control (IUPC) </vt:lpstr>
      <vt:lpstr>Deadlock in IUPC</vt:lpstr>
      <vt:lpstr>Locking Implementation of an IUPC</vt:lpstr>
      <vt:lpstr>3. Locking</vt:lpstr>
      <vt:lpstr>Locking</vt:lpstr>
      <vt:lpstr>Locking</vt:lpstr>
      <vt:lpstr>Locking</vt:lpstr>
      <vt:lpstr>Locking</vt:lpstr>
      <vt:lpstr>Locking Implementation</vt:lpstr>
      <vt:lpstr>Locking Implementation</vt:lpstr>
      <vt:lpstr>Locking Implementation</vt:lpstr>
      <vt:lpstr>Manual Locking</vt:lpstr>
      <vt:lpstr>Two-Phase Locking</vt:lpstr>
      <vt:lpstr>Two-Phase Locking Control (TPLC)</vt:lpstr>
      <vt:lpstr>PowerPoint 演示文稿</vt:lpstr>
      <vt:lpstr>Two-Phase Locking Control (TPLC)</vt:lpstr>
      <vt:lpstr>Strict Two-Phase Locking Control (STPLC)</vt:lpstr>
      <vt:lpstr>Lock Granularity(粒度)</vt:lpstr>
      <vt:lpstr>Lock Granularity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Isolation</dc:title>
  <dc:creator>ARTHUR  BERNSTEIN</dc:creator>
  <cp:lastModifiedBy>白杨1404057208</cp:lastModifiedBy>
  <cp:revision>689</cp:revision>
  <dcterms:created xsi:type="dcterms:W3CDTF">2000-09-24T14:22:00Z</dcterms:created>
  <dcterms:modified xsi:type="dcterms:W3CDTF">2018-03-15T01:44:02Z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