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365" r:id="rId4"/>
    <p:sldId id="324" r:id="rId5"/>
    <p:sldId id="643" r:id="rId6"/>
    <p:sldId id="644" r:id="rId7"/>
    <p:sldId id="258" r:id="rId8"/>
    <p:sldId id="368" r:id="rId9"/>
    <p:sldId id="259" r:id="rId10"/>
    <p:sldId id="451" r:id="rId11"/>
    <p:sldId id="857" r:id="rId12"/>
    <p:sldId id="260" r:id="rId13"/>
    <p:sldId id="775" r:id="rId14"/>
    <p:sldId id="340" r:id="rId15"/>
    <p:sldId id="261" r:id="rId16"/>
    <p:sldId id="262" r:id="rId17"/>
    <p:sldId id="263" r:id="rId18"/>
    <p:sldId id="308" r:id="rId19"/>
    <p:sldId id="322" r:id="rId20"/>
    <p:sldId id="361" r:id="rId21"/>
    <p:sldId id="532" r:id="rId22"/>
    <p:sldId id="323" r:id="rId23"/>
    <p:sldId id="341" r:id="rId24"/>
    <p:sldId id="325" r:id="rId25"/>
    <p:sldId id="645" r:id="rId26"/>
    <p:sldId id="307" r:id="rId27"/>
    <p:sldId id="777" r:id="rId28"/>
    <p:sldId id="264" r:id="rId29"/>
    <p:sldId id="309" r:id="rId30"/>
    <p:sldId id="345" r:id="rId31"/>
    <p:sldId id="265" r:id="rId32"/>
    <p:sldId id="266" r:id="rId33"/>
    <p:sldId id="778" r:id="rId34"/>
    <p:sldId id="862" r:id="rId35"/>
    <p:sldId id="863" r:id="rId36"/>
    <p:sldId id="864" r:id="rId37"/>
    <p:sldId id="333" r:id="rId38"/>
    <p:sldId id="269" r:id="rId39"/>
    <p:sldId id="270" r:id="rId40"/>
    <p:sldId id="312" r:id="rId41"/>
    <p:sldId id="364" r:id="rId42"/>
    <p:sldId id="268" r:id="rId43"/>
    <p:sldId id="311" r:id="rId44"/>
    <p:sldId id="313" r:id="rId45"/>
    <p:sldId id="347" r:id="rId46"/>
    <p:sldId id="332" r:id="rId47"/>
    <p:sldId id="533" r:id="rId48"/>
    <p:sldId id="279" r:id="rId49"/>
    <p:sldId id="280" r:id="rId50"/>
    <p:sldId id="362" r:id="rId51"/>
    <p:sldId id="281" r:id="rId52"/>
    <p:sldId id="282" r:id="rId53"/>
    <p:sldId id="370" r:id="rId54"/>
    <p:sldId id="944" r:id="rId55"/>
    <p:sldId id="945" r:id="rId56"/>
    <p:sldId id="534" r:id="rId57"/>
    <p:sldId id="366" r:id="rId58"/>
    <p:sldId id="283" r:id="rId59"/>
    <p:sldId id="732" r:id="rId60"/>
    <p:sldId id="284" r:id="rId61"/>
    <p:sldId id="733" r:id="rId63"/>
    <p:sldId id="285" r:id="rId64"/>
    <p:sldId id="286" r:id="rId65"/>
    <p:sldId id="606" r:id="rId66"/>
    <p:sldId id="353" r:id="rId67"/>
    <p:sldId id="354" r:id="rId68"/>
    <p:sldId id="355" r:id="rId69"/>
    <p:sldId id="356" r:id="rId70"/>
    <p:sldId id="359" r:id="rId71"/>
    <p:sldId id="991" r:id="rId72"/>
    <p:sldId id="357" r:id="rId73"/>
    <p:sldId id="990" r:id="rId74"/>
    <p:sldId id="358" r:id="rId75"/>
    <p:sldId id="992" r:id="rId76"/>
    <p:sldId id="288" r:id="rId77"/>
    <p:sldId id="336" r:id="rId78"/>
    <p:sldId id="289" r:id="rId79"/>
    <p:sldId id="291" r:id="rId80"/>
    <p:sldId id="535" r:id="rId81"/>
    <p:sldId id="292" r:id="rId82"/>
    <p:sldId id="367" r:id="rId83"/>
    <p:sldId id="293" r:id="rId84"/>
    <p:sldId id="294" r:id="rId85"/>
    <p:sldId id="295" r:id="rId86"/>
    <p:sldId id="343" r:id="rId87"/>
    <p:sldId id="296" r:id="rId88"/>
    <p:sldId id="297" r:id="rId89"/>
    <p:sldId id="298" r:id="rId90"/>
    <p:sldId id="299" r:id="rId91"/>
    <p:sldId id="344" r:id="rId92"/>
    <p:sldId id="300" r:id="rId93"/>
    <p:sldId id="301" r:id="rId94"/>
    <p:sldId id="350" r:id="rId95"/>
    <p:sldId id="302" r:id="rId96"/>
    <p:sldId id="349" r:id="rId97"/>
    <p:sldId id="360" r:id="rId98"/>
    <p:sldId id="303" r:id="rId99"/>
    <p:sldId id="304" r:id="rId100"/>
    <p:sldId id="337" r:id="rId101"/>
    <p:sldId id="305" r:id="rId102"/>
    <p:sldId id="316" r:id="rId103"/>
    <p:sldId id="317" r:id="rId104"/>
  </p:sldIdLst>
  <p:sldSz cx="9144000" cy="6858000" type="screen4x3"/>
  <p:notesSz cx="6831330" cy="93853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00"/>
    <a:srgbClr val="FF0000"/>
    <a:srgbClr val="FFFFCC"/>
    <a:srgbClr val="CCFFFF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1"/>
        <p:guide pos="3022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提供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zh-CN">
                <a:ea typeface="宋体" panose="02010600030101010101" pitchFamily="2" charset="-122"/>
              </a:rPr>
              <a:t>表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页面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两级的多粒度封锁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8077200" cy="1143000"/>
          </a:xfrm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8875" y="1587500"/>
            <a:ext cx="6652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Phantom Reads</a:t>
            </a:r>
            <a:r>
              <a:rPr lang="en-US" altLang="zh-CN"/>
              <a:t>  &amp;  </a:t>
            </a:r>
            <a:r>
              <a:rPr lang="en-US" altLang="zh-CN">
                <a:solidFill>
                  <a:srgbClr val="FF0000"/>
                </a:solidFill>
              </a:rPr>
              <a:t>Predicate Locks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0550" y="3033395"/>
            <a:ext cx="2167255" cy="137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Dirty Reads</a:t>
            </a:r>
            <a:endParaRPr lang="en-US" altLang="zh-CN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Dirty Writes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8545" y="3033395"/>
            <a:ext cx="2167255" cy="137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Table Locks</a:t>
            </a:r>
            <a:endParaRPr lang="en-US" altLang="zh-CN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Row Locks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Correct Execution at 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>
          <a:xfrm>
            <a:off x="685800" y="2209800"/>
            <a:ext cx="7772400" cy="35052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applications execute correctly at 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even though schedules are not serializable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reserving seats for a concert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Integrity constraint: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seat cannot be reserved by more than one person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Reserving Seats for a Concert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4114800"/>
          </a:xfrm>
        </p:spPr>
        <p:txBody>
          <a:bodyPr vert="horz" wrap="square" anchor="t"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reservation transaction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checks the status of two seats and then reserves one that is free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Schedule below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but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correct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preserves the constraint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Alternatively,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if both transactions had tried to reserve the same seat, then 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5" name="Text Box 4"/>
          <p:cNvSpPr txBox="1"/>
          <p:nvPr/>
        </p:nvSpPr>
        <p:spPr>
          <a:xfrm>
            <a:off x="381000" y="2973388"/>
            <a:ext cx="8382000" cy="107886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118745" rIns="90170" bIns="118745">
            <a:spAutoFit/>
          </a:bodyPr>
          <a:p>
            <a:pPr lvl="0">
              <a:lnSpc>
                <a:spcPct val="125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:  r(s1:Free)  r(s2:Free)                               w(s1:Res)  commit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5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r(s1:Free)  r(s2:Free)  w(s2:Res)  commit</a:t>
            </a:r>
            <a:endParaRPr lang="en-US" altLang="x-none" sz="2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6" name="Text Box 5"/>
          <p:cNvSpPr txBox="1"/>
          <p:nvPr/>
        </p:nvSpPr>
        <p:spPr>
          <a:xfrm>
            <a:off x="304800" y="5129213"/>
            <a:ext cx="8458200" cy="107569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118745" rIns="90170" bIns="118745">
            <a:spAutoFit/>
          </a:bodyPr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:  r(s1:Free)  r(s2:Free)                               w(s1:Res)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      ......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r(s1:Free)  r(s2:Free)  w(s1:Res)  commit</a:t>
            </a:r>
            <a:endParaRPr lang="zh-CN" altLang="en-US" sz="2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7" name="Text Box 8"/>
          <p:cNvSpPr txBox="1"/>
          <p:nvPr/>
        </p:nvSpPr>
        <p:spPr>
          <a:xfrm>
            <a:off x="7770813" y="5256530"/>
            <a:ext cx="941387" cy="46037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9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17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ldLvl="0" animBg="1"/>
      <p:bldP spid="97286" grpId="0" bldLvl="0" animBg="1"/>
      <p:bldP spid="9728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78105"/>
            <a:ext cx="7772400" cy="6858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(幻像) in RL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228600" y="994410"/>
            <a:ext cx="8915400" cy="1541780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occur when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row locking is used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SELECTs, UPDATEs, or DELETEs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using a pred.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creates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(using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) satisf.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2884805"/>
            <a:ext cx="8915400" cy="1771015"/>
            <a:chOff x="360" y="4543"/>
            <a:chExt cx="14040" cy="2789"/>
          </a:xfrm>
        </p:grpSpPr>
        <p:sp>
          <p:nvSpPr>
            <p:cNvPr id="12293" name="Text Box 5"/>
            <p:cNvSpPr txBox="1"/>
            <p:nvPr/>
          </p:nvSpPr>
          <p:spPr>
            <a:xfrm>
              <a:off x="1080" y="5462"/>
              <a:ext cx="12600" cy="1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UPDATE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Table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 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INSERT INTO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Table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SET  Attr = ….                 VALUES ( … satisfies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…)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WHERE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Rectangle 3"/>
            <p:cNvSpPr>
              <a:spLocks noGrp="1"/>
            </p:cNvSpPr>
            <p:nvPr/>
          </p:nvSpPr>
          <p:spPr>
            <a:xfrm>
              <a:off x="360" y="4543"/>
              <a:ext cx="14040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Example: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Rectangle 3"/>
          <p:cNvSpPr>
            <a:spLocks noGrp="1"/>
          </p:cNvSpPr>
          <p:nvPr/>
        </p:nvSpPr>
        <p:spPr>
          <a:xfrm>
            <a:off x="228600" y="4882515"/>
            <a:ext cx="8915400" cy="8229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zh-CN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在采用行级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或元组级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封锁粒度的情况下，在事务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的上述两条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语句之间不会产生锁冲突现象！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ldLvl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3" name="Group 3"/>
          <p:cNvGrpSpPr/>
          <p:nvPr/>
        </p:nvGrpSpPr>
        <p:grpSpPr bwMode="auto">
          <a:xfrm>
            <a:off x="1092200" y="1607185"/>
            <a:ext cx="6746875" cy="4191000"/>
            <a:chOff x="0" y="0"/>
            <a:chExt cx="3120" cy="2112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120" cy="211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Text Box 12"/>
            <p:cNvSpPr txBox="1">
              <a:spLocks noChangeArrowheads="1"/>
            </p:cNvSpPr>
            <p:nvPr/>
          </p:nvSpPr>
          <p:spPr bwMode="auto">
            <a:xfrm>
              <a:off x="0" y="1632"/>
              <a:ext cx="133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all rows that can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possibly be in table R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/>
        </p:nvSpPr>
        <p:spPr>
          <a:xfrm>
            <a:off x="773430" y="53213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in Row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573530" y="1920875"/>
            <a:ext cx="2400300" cy="1524000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9pPr>
          </a:lstStyle>
          <a:p>
            <a:pPr algn="ctr"/>
            <a:endParaRPr lang="zh-CN" altLang="en-US">
              <a:solidFill>
                <a:srgbClr val="CCFFFF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823721" y="2186306"/>
            <a:ext cx="1141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rows in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table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00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70" name="Group 10"/>
          <p:cNvGrpSpPr/>
          <p:nvPr/>
        </p:nvGrpSpPr>
        <p:grpSpPr bwMode="auto">
          <a:xfrm>
            <a:off x="3392805" y="2970531"/>
            <a:ext cx="2790825" cy="1066800"/>
            <a:chOff x="18" y="0"/>
            <a:chExt cx="1758" cy="672"/>
          </a:xfrm>
        </p:grpSpPr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8" y="0"/>
              <a:ext cx="1758" cy="672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429" y="123"/>
              <a:ext cx="13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satisfying 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predicate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4" name="Group 14"/>
          <p:cNvGrpSpPr/>
          <p:nvPr/>
        </p:nvGrpSpPr>
        <p:grpSpPr bwMode="auto">
          <a:xfrm>
            <a:off x="3745230" y="2067244"/>
            <a:ext cx="3822700" cy="1208087"/>
            <a:chOff x="0" y="0"/>
            <a:chExt cx="2408" cy="761"/>
          </a:xfrm>
        </p:grpSpPr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374" y="0"/>
              <a:ext cx="20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in 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 satisfying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(rows that can be locked)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 flipH="1">
              <a:off x="0" y="281"/>
              <a:ext cx="38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7" name="Group 17"/>
          <p:cNvGrpSpPr/>
          <p:nvPr/>
        </p:nvGrpSpPr>
        <p:grpSpPr bwMode="auto">
          <a:xfrm>
            <a:off x="4792980" y="3884931"/>
            <a:ext cx="2692400" cy="1235075"/>
            <a:chOff x="-540" y="0"/>
            <a:chExt cx="1696" cy="778"/>
          </a:xfrm>
        </p:grpSpPr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-540" y="336"/>
              <a:ext cx="16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satisfying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that do not exist in 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Line 17"/>
            <p:cNvSpPr>
              <a:spLocks noChangeShapeType="1"/>
            </p:cNvSpPr>
            <p:nvPr/>
          </p:nvSpPr>
          <p:spPr bwMode="auto">
            <a:xfrm flipH="1" flipV="1">
              <a:off x="96" y="0"/>
              <a:ext cx="384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06315" y="5008880"/>
            <a:ext cx="28073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(cann't be locked!!!)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 autoUpdateAnimBg="0"/>
      <p:bldP spid="15369" grpId="0" bldLvl="0" animBg="1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in RL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307975" y="1754505"/>
            <a:ext cx="8418830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UPDATE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cause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phantoms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with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row locking.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Why does 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not cause a similar problem with row locking?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8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Answer: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has been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cannot be deleted because it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2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 (PL)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153035" y="914400"/>
            <a:ext cx="8915400" cy="487680"/>
          </a:xfrm>
        </p:spPr>
        <p:txBody>
          <a:bodyPr vert="horz" wrap="square" anchor="t">
            <a:spAutoFit/>
          </a:bodyPr>
          <a:p>
            <a:pPr lvl="0" eaLnBrk="0" hangingPunct="0">
              <a:spcBef>
                <a:spcPct val="2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TL prevents phantoms;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RL does not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  </a:t>
            </a: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......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3035" y="1721485"/>
            <a:ext cx="8915400" cy="45535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spcBef>
                <a:spcPct val="2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also prevents phantoms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predicate describes a set of rows, some are in a table and some are not;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6305" lvl="4" indent="25654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Row Locking (RL),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name = ‘Mary’ is 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subset of the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satisfying name = ‘Mary’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in Accounts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Every SQL statement has an associated predicate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6305" lvl="4" indent="267970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executing a statement, acquire a (read or write) lock on the associated predicate</a:t>
            </a:r>
            <a:endParaRPr lang="en-US" altLang="x-none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predicate locks conflict if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one is a write </a:t>
            </a: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there exists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 (not necessarily in the table)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is contained in both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60338" y="290513"/>
            <a:ext cx="8763000" cy="852487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With PLs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304800" y="3581400"/>
            <a:ext cx="8458200" cy="27432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gets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 lock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predicate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name=‘Mary’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requests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write lock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on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None/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		(acctnum=‘123’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 name=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‘Mary’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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bal=100)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denied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overlap</a:t>
            </a: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9" name="组合 16388"/>
          <p:cNvGrpSpPr/>
          <p:nvPr/>
        </p:nvGrpSpPr>
        <p:grpSpPr>
          <a:xfrm>
            <a:off x="304800" y="1296988"/>
            <a:ext cx="8677275" cy="2011363"/>
            <a:chOff x="192" y="0"/>
            <a:chExt cx="5466" cy="1267"/>
          </a:xfrm>
        </p:grpSpPr>
        <p:sp>
          <p:nvSpPr>
            <p:cNvPr id="16390" name="Text Box 4"/>
            <p:cNvSpPr txBox="1"/>
            <p:nvPr/>
          </p:nvSpPr>
          <p:spPr>
            <a:xfrm>
              <a:off x="192" y="0"/>
              <a:ext cx="2514" cy="12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p>
              <a:pPr lvl="0"/>
              <a:r>
                <a:rPr lang="en-US" altLang="x-none" sz="24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Audit:</a:t>
              </a:r>
              <a:endPara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25000"/>
                </a:spcBef>
              </a:pP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SELECT SUM (balance)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FROM Accounts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WHERE name = ‘Mary’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Text Box 5"/>
            <p:cNvSpPr txBox="1"/>
            <p:nvPr/>
          </p:nvSpPr>
          <p:spPr>
            <a:xfrm>
              <a:off x="2976" y="0"/>
              <a:ext cx="2682" cy="12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p>
              <a:pPr lvl="0"/>
              <a:r>
                <a:rPr lang="en-US" altLang="x-none" sz="24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NewAccount:</a:t>
              </a:r>
              <a:endPara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25000"/>
                </a:spcBef>
              </a:pP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INSERT INTO Accounts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VALUES (‘123’,‘Mary’,100)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3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And Predicate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304800" y="1373188"/>
            <a:ext cx="8839200" cy="4953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Statements conflict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since: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overlap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 is a write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might be acc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with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bal &lt; 100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name = ‘Mary’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is conservative: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there might be no rows in Accounts satisfying both predicates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75565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name = ‘Mary’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86664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bal &lt; 100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And Predicate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81000" y="1371600"/>
            <a:ext cx="8229600" cy="48006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Statements commute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since: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are disjoint.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There can be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(in or not in Accounts) that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satisfy both predicates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phantom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involved in this (DELETE) case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75565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name = ‘Mary’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86664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 = ‘John’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04800" y="153988"/>
            <a:ext cx="84582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in Relational DB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685800" y="992188"/>
            <a:ext cx="7772400" cy="5486400"/>
          </a:xfrm>
        </p:spPr>
        <p:txBody>
          <a:bodyPr vert="horz" wrap="square" anchor="t"/>
          <a:p>
            <a:pPr lvl="0"/>
            <a:r>
              <a:rPr lang="en-US" altLang="x-none" sz="2400" b="1" u="sng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prevents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produces serializable schedules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negatively impacts performance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b="1" u="sng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prevent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produce nonserializable schedules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ok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b="1" u="sng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prevents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produces serializable schedules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 complex to implement</a:t>
            </a:r>
            <a:endParaRPr lang="zh-CN" altLang="en-US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304800" y="304800"/>
            <a:ext cx="8458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in Relational DB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5"/>
          <p:cNvSpPr/>
          <p:nvPr/>
        </p:nvSpPr>
        <p:spPr>
          <a:xfrm>
            <a:off x="685800" y="1371600"/>
            <a:ext cx="84582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an implementor to do?</a:t>
            </a:r>
            <a:endParaRPr lang="en-US" altLang="x-none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4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Later we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discuss more efficient  locking methods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locking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that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 phantoms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produce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schedules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矩形 4100"/>
          <p:cNvSpPr/>
          <p:nvPr/>
        </p:nvSpPr>
        <p:spPr>
          <a:xfrm>
            <a:off x="381000" y="121920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矩形 21508"/>
          <p:cNvSpPr/>
          <p:nvPr/>
        </p:nvSpPr>
        <p:spPr>
          <a:xfrm>
            <a:off x="381000" y="189865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382000" cy="14478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defines several isolation levels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than 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that allow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hence allow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more concurrency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Oval 5"/>
          <p:cNvSpPr/>
          <p:nvPr/>
        </p:nvSpPr>
        <p:spPr>
          <a:xfrm>
            <a:off x="990600" y="3505200"/>
            <a:ext cx="1828800" cy="1905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4" name="Oval 6"/>
          <p:cNvSpPr/>
          <p:nvPr/>
        </p:nvSpPr>
        <p:spPr>
          <a:xfrm>
            <a:off x="1295400" y="4191000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5" name="Text Box 8"/>
          <p:cNvSpPr txBox="1"/>
          <p:nvPr/>
        </p:nvSpPr>
        <p:spPr>
          <a:xfrm>
            <a:off x="304800" y="2740025"/>
            <a:ext cx="2892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schedules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Text Box 9"/>
          <p:cNvSpPr txBox="1"/>
          <p:nvPr/>
        </p:nvSpPr>
        <p:spPr>
          <a:xfrm>
            <a:off x="762000" y="5559425"/>
            <a:ext cx="32972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Schedules allowed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at a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isolation level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Line 10"/>
          <p:cNvSpPr/>
          <p:nvPr/>
        </p:nvSpPr>
        <p:spPr>
          <a:xfrm>
            <a:off x="1828800" y="31242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38" name="Line 11"/>
          <p:cNvSpPr/>
          <p:nvPr/>
        </p:nvSpPr>
        <p:spPr>
          <a:xfrm flipH="1" flipV="1">
            <a:off x="2514600" y="4953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39" name="Rectangle 12"/>
          <p:cNvSpPr/>
          <p:nvPr/>
        </p:nvSpPr>
        <p:spPr>
          <a:xfrm>
            <a:off x="5410200" y="3200400"/>
            <a:ext cx="1828800" cy="914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40" name="Text Box 13"/>
          <p:cNvSpPr txBox="1"/>
          <p:nvPr/>
        </p:nvSpPr>
        <p:spPr>
          <a:xfrm>
            <a:off x="5410200" y="3352800"/>
            <a:ext cx="1778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conc. control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1" name="Rectangle 14"/>
          <p:cNvSpPr/>
          <p:nvPr/>
        </p:nvSpPr>
        <p:spPr>
          <a:xfrm>
            <a:off x="5410200" y="4876800"/>
            <a:ext cx="18288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42" name="Text Box 15"/>
          <p:cNvSpPr txBox="1"/>
          <p:nvPr/>
        </p:nvSpPr>
        <p:spPr>
          <a:xfrm>
            <a:off x="2209800" y="3883025"/>
            <a:ext cx="3254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3" name="Text Box 16"/>
          <p:cNvSpPr txBox="1"/>
          <p:nvPr/>
        </p:nvSpPr>
        <p:spPr>
          <a:xfrm>
            <a:off x="5410200" y="5029200"/>
            <a:ext cx="1778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conc. control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4" name="Line 17"/>
          <p:cNvSpPr/>
          <p:nvPr/>
        </p:nvSpPr>
        <p:spPr>
          <a:xfrm>
            <a:off x="4648200" y="3657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5" name="Line 18"/>
          <p:cNvSpPr/>
          <p:nvPr/>
        </p:nvSpPr>
        <p:spPr>
          <a:xfrm>
            <a:off x="7239000" y="3657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6" name="Line 19"/>
          <p:cNvSpPr/>
          <p:nvPr/>
        </p:nvSpPr>
        <p:spPr>
          <a:xfrm>
            <a:off x="4724400" y="5334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7" name="Line 20"/>
          <p:cNvSpPr/>
          <p:nvPr/>
        </p:nvSpPr>
        <p:spPr>
          <a:xfrm>
            <a:off x="7239000" y="53340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8" name="Text Box 22"/>
          <p:cNvSpPr txBox="1"/>
          <p:nvPr/>
        </p:nvSpPr>
        <p:spPr>
          <a:xfrm>
            <a:off x="3889375" y="3425825"/>
            <a:ext cx="80264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input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9" name="Text Box 23"/>
          <p:cNvSpPr txBox="1"/>
          <p:nvPr/>
        </p:nvSpPr>
        <p:spPr>
          <a:xfrm>
            <a:off x="3965575" y="5102225"/>
            <a:ext cx="80264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input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0" name="Text Box 24"/>
          <p:cNvSpPr txBox="1"/>
          <p:nvPr/>
        </p:nvSpPr>
        <p:spPr>
          <a:xfrm>
            <a:off x="7924800" y="5102225"/>
            <a:ext cx="3254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1" name="Text Box 25"/>
          <p:cNvSpPr txBox="1"/>
          <p:nvPr/>
        </p:nvSpPr>
        <p:spPr>
          <a:xfrm>
            <a:off x="7848600" y="3429000"/>
            <a:ext cx="3889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2" name="Text Box 26"/>
          <p:cNvSpPr txBox="1"/>
          <p:nvPr/>
        </p:nvSpPr>
        <p:spPr>
          <a:xfrm>
            <a:off x="5410200" y="5867400"/>
            <a:ext cx="1828800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fewer delays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3" name="Text Box 27"/>
          <p:cNvSpPr txBox="1"/>
          <p:nvPr/>
        </p:nvSpPr>
        <p:spPr>
          <a:xfrm>
            <a:off x="5409565" y="2740025"/>
            <a:ext cx="182943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delays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4" name="Text Box 28"/>
          <p:cNvSpPr txBox="1"/>
          <p:nvPr/>
        </p:nvSpPr>
        <p:spPr>
          <a:xfrm>
            <a:off x="1752600" y="4343400"/>
            <a:ext cx="3889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s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bldLvl="0"/>
      <p:bldP spid="22540" grpId="0" bldLvl="0"/>
      <p:bldP spid="22548" grpId="0" bldLvl="0"/>
      <p:bldP spid="22551" grpId="0" bldLvl="0"/>
      <p:bldP spid="22553" grpId="0" bldLvl="0"/>
      <p:bldP spid="22541" grpId="0" bldLvl="0"/>
      <p:bldP spid="22543" grpId="0" bldLvl="0"/>
      <p:bldP spid="22549" grpId="0" bldLvl="0"/>
      <p:bldP spid="22550" grpId="0" bldLvl="0"/>
      <p:bldP spid="22552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152400" y="1600200"/>
            <a:ext cx="8991600" cy="4495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produced by CC operating at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 lower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than SERIALIZABLE: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correct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for some applications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40000"/>
              </a:spcBef>
              <a:buNone/>
            </a:pP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defines isolation levels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terms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certain anomalies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they do or do not allow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 (异常)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600200"/>
            <a:ext cx="84582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have already talked about some anomalies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Write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Lost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Non-Repeatable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Phantom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Now we discuss: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Non-Repeatable Read  vs.  Phantom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组合 25601"/>
          <p:cNvGrpSpPr/>
          <p:nvPr/>
        </p:nvGrpSpPr>
        <p:grpSpPr>
          <a:xfrm>
            <a:off x="798830" y="175260"/>
            <a:ext cx="7486650" cy="1382713"/>
            <a:chOff x="0" y="0"/>
            <a:chExt cx="11790" cy="2178"/>
          </a:xfrm>
        </p:grpSpPr>
        <p:sp>
          <p:nvSpPr>
            <p:cNvPr id="25604" name="文本框 25603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25603" name="图片 2560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708"/>
              <a:ext cx="8699" cy="145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5605" name="组合 25604"/>
          <p:cNvGrpSpPr/>
          <p:nvPr/>
        </p:nvGrpSpPr>
        <p:grpSpPr>
          <a:xfrm>
            <a:off x="798830" y="3310255"/>
            <a:ext cx="7486650" cy="1384602"/>
            <a:chOff x="0" y="0"/>
            <a:chExt cx="11790" cy="2180"/>
          </a:xfrm>
        </p:grpSpPr>
        <p:sp>
          <p:nvSpPr>
            <p:cNvPr id="25607" name="文本框 25606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 Box 4"/>
            <p:cNvSpPr txBox="1"/>
            <p:nvPr/>
          </p:nvSpPr>
          <p:spPr>
            <a:xfrm>
              <a:off x="591" y="688"/>
              <a:ext cx="9258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commit</a:t>
              </a:r>
              <a:endParaRPr lang="zh-CN" altLang="en-US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   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8" name="组合 25607"/>
          <p:cNvGrpSpPr/>
          <p:nvPr/>
        </p:nvGrpSpPr>
        <p:grpSpPr>
          <a:xfrm>
            <a:off x="798513" y="1737678"/>
            <a:ext cx="7486650" cy="1382107"/>
            <a:chOff x="0" y="0"/>
            <a:chExt cx="11790" cy="2178"/>
          </a:xfrm>
        </p:grpSpPr>
        <p:sp>
          <p:nvSpPr>
            <p:cNvPr id="25609" name="文本框 25608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Write: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4"/>
            <p:cNvSpPr txBox="1"/>
            <p:nvPr/>
          </p:nvSpPr>
          <p:spPr>
            <a:xfrm>
              <a:off x="671" y="649"/>
              <a:ext cx="7438" cy="148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  abort </a:t>
              </a:r>
              <a:endParaRPr lang="en-US" altLang="x-none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          abort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8830" y="4873625"/>
            <a:ext cx="7486650" cy="1384602"/>
            <a:chOff x="0" y="0"/>
            <a:chExt cx="11790" cy="2180"/>
          </a:xfrm>
        </p:grpSpPr>
        <p:sp>
          <p:nvSpPr>
            <p:cNvPr id="7" name="文本框 6"/>
            <p:cNvSpPr txBox="1"/>
            <p:nvPr/>
          </p:nvSpPr>
          <p:spPr>
            <a:xfrm>
              <a:off x="0" y="0"/>
              <a:ext cx="11790" cy="2164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Non-Repeatable Read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591" y="688"/>
              <a:ext cx="9258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  w(x)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r(x)                            r(x)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Anomaly: Non-Repeatable Read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685800" y="20605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Text Box 5"/>
          <p:cNvSpPr txBox="1"/>
          <p:nvPr/>
        </p:nvSpPr>
        <p:spPr>
          <a:xfrm>
            <a:off x="4572000" y="3203575"/>
            <a:ext cx="43576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SET balance = 1.05 * balance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Text Box 6"/>
          <p:cNvSpPr txBox="1"/>
          <p:nvPr/>
        </p:nvSpPr>
        <p:spPr>
          <a:xfrm>
            <a:off x="685800" y="44989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Text Box 7"/>
          <p:cNvSpPr txBox="1"/>
          <p:nvPr/>
        </p:nvSpPr>
        <p:spPr>
          <a:xfrm>
            <a:off x="1905000" y="144684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T1                                    T2</a:t>
            </a:r>
            <a:endParaRPr lang="en-US" altLang="x-none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Text Box 8"/>
          <p:cNvSpPr txBox="1"/>
          <p:nvPr/>
        </p:nvSpPr>
        <p:spPr>
          <a:xfrm>
            <a:off x="6019800" y="4645025"/>
            <a:ext cx="299085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introduce a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into predicate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name=‘Mary’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Line 9"/>
          <p:cNvSpPr/>
          <p:nvPr/>
        </p:nvSpPr>
        <p:spPr>
          <a:xfrm flipH="1" flipV="1">
            <a:off x="6248400" y="4343400"/>
            <a:ext cx="381000" cy="381000"/>
          </a:xfrm>
          <a:prstGeom prst="line">
            <a:avLst/>
          </a:prstGeom>
          <a:ln w="9525" cap="flat" cmpd="sng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</p:sp>
      <p:cxnSp>
        <p:nvCxnSpPr>
          <p:cNvPr id="2" name="直接连接符 1"/>
          <p:cNvCxnSpPr/>
          <p:nvPr/>
        </p:nvCxnSpPr>
        <p:spPr>
          <a:xfrm>
            <a:off x="4363085" y="1423035"/>
            <a:ext cx="56515" cy="459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7233285" y="644461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1026"/>
          <p:cNvSpPr>
            <a:spLocks noGrp="1"/>
          </p:cNvSpPr>
          <p:nvPr>
            <p:ph type="title"/>
          </p:nvPr>
        </p:nvSpPr>
        <p:spPr>
          <a:xfrm>
            <a:off x="304800" y="80645"/>
            <a:ext cx="8534400" cy="607695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 and Phantoms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1027"/>
          <p:cNvSpPr>
            <a:spLocks noGrp="1"/>
          </p:cNvSpPr>
          <p:nvPr>
            <p:ph type="body"/>
          </p:nvPr>
        </p:nvSpPr>
        <p:spPr>
          <a:xfrm>
            <a:off x="4619625" y="5090160"/>
            <a:ext cx="4500000" cy="1615440"/>
          </a:xfrm>
        </p:spPr>
        <p:txBody>
          <a:bodyPr vert="horz" wrap="square" anchor="t">
            <a:spAutoFit/>
          </a:bodyPr>
          <a:p>
            <a:pPr marL="0" lvl="0" indent="0" eaLnBrk="0" hangingPunct="0"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different sets of rows. The second returns at least one row not returned by the first.</a:t>
            </a:r>
            <a:endParaRPr lang="en-US" altLang="x-none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307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UPDATE Accounts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balance = 1.05*balance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Rectangle 1027"/>
          <p:cNvSpPr>
            <a:spLocks noGrp="1"/>
          </p:cNvSpPr>
          <p:nvPr/>
        </p:nvSpPr>
        <p:spPr>
          <a:xfrm>
            <a:off x="262255" y="5090160"/>
            <a:ext cx="4140000" cy="161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the same set of rows, but attribute values might be different.</a:t>
            </a:r>
            <a:endParaRPr lang="en-US" altLang="x-none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4752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 INTO Accounts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VALUES('123', ‘Mary’, 100);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" grpId="0"/>
      <p:bldP spid="3" grpId="0" animBg="1"/>
      <p:bldP spid="2765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381000" y="1220788"/>
            <a:ext cx="8458200" cy="4876800"/>
          </a:xfrm>
        </p:spPr>
        <p:txBody>
          <a:bodyPr vert="horz" wrap="square" anchor="t"/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-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REPEATABLE READ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; all schedules must be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228600" y="3870325"/>
            <a:ext cx="8915400" cy="2417445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Defining isolation levels in terms of anomalies leads to an ambiguous specification: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At what levels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writes allowed?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there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are not accounted for?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74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Isolation / Statement Isolation</a:t>
            </a:r>
            <a:endParaRPr lang="en-US" altLang="x-none" sz="274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845185"/>
            <a:ext cx="7198360" cy="305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3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1027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86800" cy="4191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execution must be isolated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might be executing several SQL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(from different transactions) concurrently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execution of statement involves the execution of a program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implementing that statement’s query plan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This might be a complex program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                	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While the execution of transactions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and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might not be isolated,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the execution of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must be isolated with respect to the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execution of 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Different About Locking in Relational Databases?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381000" y="1603375"/>
            <a:ext cx="85344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relational databases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are made to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 that satisfy a predicate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(for example, a SELECT statement)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should we lock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is a conflict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4722813" y="3652838"/>
            <a:ext cx="4191000" cy="2792412"/>
          </a:xfrm>
          <a:prstGeom prst="rect">
            <a:avLst/>
          </a:prstGeom>
          <a:solidFill>
            <a:schemeClr val="bg1">
              <a:alpha val="100000"/>
            </a:schemeClr>
          </a:solidFill>
          <a:ln w="158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p>
            <a:pPr lvl="0" eaLnBrk="0" hangingPunct="0"/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        Isolation Levels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52400" y="1676400"/>
            <a:ext cx="8839200" cy="51816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does not say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how to implement levels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is based on: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Entities locked: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rows, predicates, …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modes: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read &amp; write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duration: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acquired in order to execute a statement are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released when statement completes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acquired in order to execute a statement are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held until transaction completes</a:t>
            </a:r>
            <a:endParaRPr lang="en-US" altLang="x-none" sz="22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Medium: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something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between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533400" y="1449705"/>
            <a:ext cx="8382000" cy="4697095"/>
          </a:xfrm>
        </p:spPr>
        <p:txBody>
          <a:bodyPr vert="horz" wrap="square" anchor="t">
            <a:spAutoFit/>
          </a:bodyPr>
          <a:p>
            <a:pPr lvl="0">
              <a:spcBef>
                <a:spcPct val="35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are handled identically at all isolation levels: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predicate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associated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UPDATE, DELETE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statements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35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rules out dirty writes 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practice,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implemented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by acquiring locks on an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as well as the data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35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discuss index locking later</a:t>
            </a:r>
            <a:endParaRPr lang="en-US" altLang="x-none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locks handled differently at each level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7157720" y="6553835"/>
            <a:ext cx="1905000" cy="2273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97790" y="627380"/>
            <a:ext cx="8972550" cy="5699760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Hence a transaction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read a write-locked item!</a:t>
            </a:r>
            <a:endParaRPr lang="en-US" altLang="x-none" sz="2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Allows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reads, non-repeatable reads,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endParaRPr lang="en-US" altLang="x-none" sz="2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short-duration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on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returned by SELECT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Prevents dirty reads, but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are possible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REPEATABLE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locks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 rows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returned by SELECT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 dirty and non-repeatable reads, but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phantoms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are possible</a:t>
            </a:r>
            <a:endParaRPr lang="en-US" altLang="zh-CN" sz="20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SERIALIZABLE: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predicate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specified in WHERE clause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dirty reads, non-repeatable reads, and  phantoms and …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Guarantees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serializable schedules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58445" y="17780"/>
            <a:ext cx="8583295" cy="597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  <a:endParaRPr lang="en-US" altLang="zh-CN" sz="28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833745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Dirty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185545"/>
            <a:ext cx="6798310" cy="4678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346075"/>
            <a:ext cx="6864350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5658485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non-repeatable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1417320"/>
            <a:ext cx="6993890" cy="4241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38760"/>
            <a:ext cx="8095615" cy="8140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5671820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phantom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1150620"/>
            <a:ext cx="7301865" cy="4557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39700"/>
            <a:ext cx="8479790" cy="827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Rectangle 1026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Bad Things Can Happen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1027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every isolation level lower than SERIALIZABLE, bad things can happen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can be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Specifications of transactions might not be met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7157720" y="6477000"/>
            <a:ext cx="1905000" cy="3041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UNCOMMITTED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381000" y="1143635"/>
            <a:ext cx="8229600" cy="52578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Since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obtained,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can read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t, write locked by T</a:t>
            </a:r>
            <a:r>
              <a:rPr lang="en-US" altLang="x-none" sz="26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Some DBMSs allow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read-only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be executed at this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914400" y="2058670"/>
            <a:ext cx="4564380" cy="3307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abort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r(t)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Text Box 5"/>
          <p:cNvSpPr txBox="1"/>
          <p:nvPr/>
        </p:nvSpPr>
        <p:spPr>
          <a:xfrm>
            <a:off x="6017895" y="2209800"/>
            <a:ext cx="24495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aborted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Text Box 6"/>
          <p:cNvSpPr txBox="1"/>
          <p:nvPr/>
        </p:nvSpPr>
        <p:spPr>
          <a:xfrm>
            <a:off x="6017895" y="3351530"/>
            <a:ext cx="30257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intermediate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Text Box 7"/>
          <p:cNvSpPr txBox="1"/>
          <p:nvPr/>
        </p:nvSpPr>
        <p:spPr>
          <a:xfrm>
            <a:off x="6094095" y="4568825"/>
            <a:ext cx="2667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not see a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snapshot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94945" y="205740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70815" y="324231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46685" y="4502785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22555" y="561213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7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allAtOnce"/>
      <p:bldP spid="36871" grpId="0" build="allAtOnce"/>
      <p:bldP spid="368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228600" y="307340"/>
            <a:ext cx="86106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COMMITTED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685800" y="1678940"/>
            <a:ext cx="7772400" cy="4114800"/>
          </a:xfrm>
        </p:spPr>
        <p:txBody>
          <a:bodyPr vert="horz" wrap="square" anchor="t"/>
          <a:p>
            <a:pPr lvl="0"/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reads:</a:t>
            </a:r>
            <a:endParaRPr lang="en-US" altLang="zh-CN" sz="28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28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updates:</a:t>
            </a:r>
            <a:endParaRPr lang="en-US" altLang="zh-CN" sz="28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1355725" y="2252345"/>
            <a:ext cx="684000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r(t)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Text Box 5"/>
          <p:cNvSpPr txBox="1"/>
          <p:nvPr/>
        </p:nvSpPr>
        <p:spPr>
          <a:xfrm>
            <a:off x="1355725" y="4438015"/>
            <a:ext cx="684022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r(t)  w(t)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Problems at REPEATABLE READ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1027"/>
          <p:cNvSpPr>
            <a:spLocks noGrp="1"/>
          </p:cNvSpPr>
          <p:nvPr>
            <p:ph type="body"/>
          </p:nvPr>
        </p:nvSpPr>
        <p:spPr>
          <a:xfrm>
            <a:off x="685800" y="1678940"/>
            <a:ext cx="7848600" cy="4419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Phantoms: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satisfies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 constraint relates rows satisfying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38917" name="Text Box 1028"/>
          <p:cNvSpPr txBox="1"/>
          <p:nvPr/>
        </p:nvSpPr>
        <p:spPr>
          <a:xfrm>
            <a:off x="669925" y="2628900"/>
            <a:ext cx="8020685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r(pred)                                  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insert(t)  update(t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in Relational Databases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685800" y="5180013"/>
            <a:ext cx="8458200" cy="11430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conflict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not serializable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 Box 4"/>
          <p:cNvSpPr txBox="1"/>
          <p:nvPr/>
        </p:nvSpPr>
        <p:spPr>
          <a:xfrm>
            <a:off x="304800" y="995363"/>
            <a:ext cx="4191000" cy="3141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Text Box 18"/>
          <p:cNvSpPr txBox="1"/>
          <p:nvPr/>
        </p:nvSpPr>
        <p:spPr>
          <a:xfrm>
            <a:off x="4495800" y="995363"/>
            <a:ext cx="4383088" cy="3141662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 Accounts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1" name="直接连接符 2"/>
          <p:cNvCxnSpPr/>
          <p:nvPr/>
        </p:nvCxnSpPr>
        <p:spPr>
          <a:xfrm>
            <a:off x="4267200" y="995363"/>
            <a:ext cx="0" cy="3141662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6152" name="组合 6151"/>
          <p:cNvGrpSpPr/>
          <p:nvPr/>
        </p:nvGrpSpPr>
        <p:grpSpPr>
          <a:xfrm>
            <a:off x="-47625" y="995363"/>
            <a:ext cx="7362825" cy="2590800"/>
            <a:chOff x="0" y="0"/>
            <a:chExt cx="7362092" cy="2590800"/>
          </a:xfrm>
        </p:grpSpPr>
        <p:sp>
          <p:nvSpPr>
            <p:cNvPr id="6153" name="TextBox 3"/>
            <p:cNvSpPr txBox="1"/>
            <p:nvPr/>
          </p:nvSpPr>
          <p:spPr>
            <a:xfrm>
              <a:off x="1342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TextBox 10"/>
            <p:cNvSpPr txBox="1"/>
            <p:nvPr/>
          </p:nvSpPr>
          <p:spPr>
            <a:xfrm>
              <a:off x="6676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5" name="TextBox 11"/>
            <p:cNvSpPr txBox="1"/>
            <p:nvPr/>
          </p:nvSpPr>
          <p:spPr>
            <a:xfrm>
              <a:off x="0" y="7620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6" name="TextBox 12"/>
            <p:cNvSpPr txBox="1"/>
            <p:nvPr/>
          </p:nvSpPr>
          <p:spPr>
            <a:xfrm>
              <a:off x="0" y="21291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7" name="TextBox 13"/>
            <p:cNvSpPr txBox="1"/>
            <p:nvPr/>
          </p:nvSpPr>
          <p:spPr>
            <a:xfrm>
              <a:off x="4314092" y="6858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8" name="TextBox 14"/>
            <p:cNvSpPr txBox="1"/>
            <p:nvPr/>
          </p:nvSpPr>
          <p:spPr>
            <a:xfrm>
              <a:off x="4314092" y="20529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4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Levels of Isolation</a:t>
            </a:r>
            <a:endParaRPr lang="en-US" altLang="zh-CN" sz="4000" b="1">
              <a:ea typeface="宋体" panose="02010600030101010101" pitchFamily="2" charset="-122"/>
            </a:endParaRPr>
          </a:p>
        </p:txBody>
      </p:sp>
      <p:grpSp>
        <p:nvGrpSpPr>
          <p:cNvPr id="39940" name="组合 39939"/>
          <p:cNvGrpSpPr/>
          <p:nvPr/>
        </p:nvGrpSpPr>
        <p:grpSpPr>
          <a:xfrm>
            <a:off x="304800" y="2133600"/>
            <a:ext cx="8610600" cy="4038600"/>
            <a:chOff x="0" y="0"/>
            <a:chExt cx="5424" cy="2544"/>
          </a:xfrm>
        </p:grpSpPr>
        <p:sp>
          <p:nvSpPr>
            <p:cNvPr id="39941" name="Rectangle 4"/>
            <p:cNvSpPr/>
            <p:nvPr/>
          </p:nvSpPr>
          <p:spPr>
            <a:xfrm>
              <a:off x="3309" y="2120"/>
              <a:ext cx="1082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Rectangle 5"/>
            <p:cNvSpPr/>
            <p:nvPr/>
          </p:nvSpPr>
          <p:spPr>
            <a:xfrm>
              <a:off x="3309" y="1615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Rectangle 6"/>
            <p:cNvSpPr/>
            <p:nvPr/>
          </p:nvSpPr>
          <p:spPr>
            <a:xfrm>
              <a:off x="3309" y="1110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Rectangle 7"/>
            <p:cNvSpPr/>
            <p:nvPr/>
          </p:nvSpPr>
          <p:spPr>
            <a:xfrm>
              <a:off x="3309" y="555"/>
              <a:ext cx="1082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Rectangle 8"/>
            <p:cNvSpPr/>
            <p:nvPr/>
          </p:nvSpPr>
          <p:spPr>
            <a:xfrm>
              <a:off x="3309" y="0"/>
              <a:ext cx="1082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(Predicates)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Rectangle 9"/>
            <p:cNvSpPr/>
            <p:nvPr/>
          </p:nvSpPr>
          <p:spPr>
            <a:xfrm>
              <a:off x="4391" y="2120"/>
              <a:ext cx="1033" cy="42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Rectangle 10"/>
            <p:cNvSpPr/>
            <p:nvPr/>
          </p:nvSpPr>
          <p:spPr>
            <a:xfrm>
              <a:off x="2228" y="2120"/>
              <a:ext cx="1081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Rectangle 11"/>
            <p:cNvSpPr/>
            <p:nvPr/>
          </p:nvSpPr>
          <p:spPr>
            <a:xfrm>
              <a:off x="1195" y="2120"/>
              <a:ext cx="103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Rectangle 12"/>
            <p:cNvSpPr/>
            <p:nvPr/>
          </p:nvSpPr>
          <p:spPr>
            <a:xfrm>
              <a:off x="0" y="2120"/>
              <a:ext cx="1195" cy="424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Serializable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Rectangle 13"/>
            <p:cNvSpPr/>
            <p:nvPr/>
          </p:nvSpPr>
          <p:spPr>
            <a:xfrm>
              <a:off x="4391" y="1615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Update Anomaly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Rectangle 14"/>
            <p:cNvSpPr/>
            <p:nvPr/>
          </p:nvSpPr>
          <p:spPr>
            <a:xfrm>
              <a:off x="2228" y="1615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Rectangle 15"/>
            <p:cNvSpPr/>
            <p:nvPr/>
          </p:nvSpPr>
          <p:spPr>
            <a:xfrm>
              <a:off x="1195" y="1615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16"/>
            <p:cNvSpPr/>
            <p:nvPr/>
          </p:nvSpPr>
          <p:spPr>
            <a:xfrm>
              <a:off x="0" y="1615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Repeatable Read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7"/>
            <p:cNvSpPr/>
            <p:nvPr/>
          </p:nvSpPr>
          <p:spPr>
            <a:xfrm>
              <a:off x="4391" y="1110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Rectangle 18"/>
            <p:cNvSpPr/>
            <p:nvPr/>
          </p:nvSpPr>
          <p:spPr>
            <a:xfrm>
              <a:off x="2228" y="1110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Rectangle 19"/>
            <p:cNvSpPr/>
            <p:nvPr/>
          </p:nvSpPr>
          <p:spPr>
            <a:xfrm>
              <a:off x="1195" y="1110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Rectangle 20"/>
            <p:cNvSpPr/>
            <p:nvPr/>
          </p:nvSpPr>
          <p:spPr>
            <a:xfrm>
              <a:off x="0" y="1110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Committed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8" name="Rectangle 21"/>
            <p:cNvSpPr/>
            <p:nvPr/>
          </p:nvSpPr>
          <p:spPr>
            <a:xfrm>
              <a:off x="4391" y="555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9" name="Rectangle 22"/>
            <p:cNvSpPr/>
            <p:nvPr/>
          </p:nvSpPr>
          <p:spPr>
            <a:xfrm>
              <a:off x="2228" y="555"/>
              <a:ext cx="1081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Rectangle 23"/>
            <p:cNvSpPr/>
            <p:nvPr/>
          </p:nvSpPr>
          <p:spPr>
            <a:xfrm>
              <a:off x="1195" y="555"/>
              <a:ext cx="1033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(Read Only)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Rectangle 24"/>
            <p:cNvSpPr/>
            <p:nvPr/>
          </p:nvSpPr>
          <p:spPr>
            <a:xfrm>
              <a:off x="0" y="555"/>
              <a:ext cx="1195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Uncommitted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2" name="Rectangle 25"/>
            <p:cNvSpPr/>
            <p:nvPr/>
          </p:nvSpPr>
          <p:spPr>
            <a:xfrm>
              <a:off x="4391" y="0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Problem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3" name="Rectangle 26"/>
            <p:cNvSpPr/>
            <p:nvPr/>
          </p:nvSpPr>
          <p:spPr>
            <a:xfrm>
              <a:off x="2228" y="0"/>
              <a:ext cx="1081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 row ) 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4" name="Rectangle 27"/>
            <p:cNvSpPr/>
            <p:nvPr/>
          </p:nvSpPr>
          <p:spPr>
            <a:xfrm>
              <a:off x="1195" y="0"/>
              <a:ext cx="1033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Write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Line 28"/>
            <p:cNvSpPr/>
            <p:nvPr/>
          </p:nvSpPr>
          <p:spPr>
            <a:xfrm>
              <a:off x="1200" y="0"/>
              <a:ext cx="42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6" name="Line 29"/>
            <p:cNvSpPr/>
            <p:nvPr/>
          </p:nvSpPr>
          <p:spPr>
            <a:xfrm>
              <a:off x="0" y="55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Line 30"/>
            <p:cNvSpPr/>
            <p:nvPr/>
          </p:nvSpPr>
          <p:spPr>
            <a:xfrm>
              <a:off x="0" y="111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8" name="Line 31"/>
            <p:cNvSpPr/>
            <p:nvPr/>
          </p:nvSpPr>
          <p:spPr>
            <a:xfrm>
              <a:off x="0" y="161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32"/>
            <p:cNvSpPr/>
            <p:nvPr/>
          </p:nvSpPr>
          <p:spPr>
            <a:xfrm>
              <a:off x="0" y="212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Line 33"/>
            <p:cNvSpPr/>
            <p:nvPr/>
          </p:nvSpPr>
          <p:spPr>
            <a:xfrm>
              <a:off x="0" y="2544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Line 34"/>
            <p:cNvSpPr/>
            <p:nvPr/>
          </p:nvSpPr>
          <p:spPr>
            <a:xfrm>
              <a:off x="0" y="576"/>
              <a:ext cx="0" cy="19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2" name="Line 35"/>
            <p:cNvSpPr/>
            <p:nvPr/>
          </p:nvSpPr>
          <p:spPr>
            <a:xfrm>
              <a:off x="1195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3" name="Line 36"/>
            <p:cNvSpPr/>
            <p:nvPr/>
          </p:nvSpPr>
          <p:spPr>
            <a:xfrm>
              <a:off x="2228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4" name="Line 37"/>
            <p:cNvSpPr/>
            <p:nvPr/>
          </p:nvSpPr>
          <p:spPr>
            <a:xfrm>
              <a:off x="4391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Line 38"/>
            <p:cNvSpPr/>
            <p:nvPr/>
          </p:nvSpPr>
          <p:spPr>
            <a:xfrm>
              <a:off x="5424" y="0"/>
              <a:ext cx="0" cy="25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Line 39"/>
            <p:cNvSpPr/>
            <p:nvPr/>
          </p:nvSpPr>
          <p:spPr>
            <a:xfrm>
              <a:off x="3309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77" name="组合 39976"/>
          <p:cNvGrpSpPr/>
          <p:nvPr/>
        </p:nvGrpSpPr>
        <p:grpSpPr>
          <a:xfrm>
            <a:off x="228600" y="1006475"/>
            <a:ext cx="1524000" cy="1812925"/>
            <a:chOff x="0" y="0"/>
            <a:chExt cx="960" cy="1142"/>
          </a:xfrm>
        </p:grpSpPr>
        <p:sp>
          <p:nvSpPr>
            <p:cNvPr id="39978" name="Rectangle 41"/>
            <p:cNvSpPr/>
            <p:nvPr/>
          </p:nvSpPr>
          <p:spPr>
            <a:xfrm>
              <a:off x="0" y="0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Levels of Isolation</a:t>
              </a:r>
              <a:endPara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Line 42"/>
            <p:cNvSpPr/>
            <p:nvPr/>
          </p:nvSpPr>
          <p:spPr>
            <a:xfrm>
              <a:off x="48" y="518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Line 43"/>
            <p:cNvSpPr/>
            <p:nvPr/>
          </p:nvSpPr>
          <p:spPr>
            <a:xfrm>
              <a:off x="432" y="518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9981" name="Rectangle 44"/>
          <p:cNvSpPr/>
          <p:nvPr/>
        </p:nvSpPr>
        <p:spPr>
          <a:xfrm>
            <a:off x="2133600" y="990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Types of Locks</a:t>
            </a:r>
            <a:endParaRPr lang="en-US" altLang="x-none" sz="2400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82" name="Freeform 45"/>
          <p:cNvSpPr/>
          <p:nvPr/>
        </p:nvSpPr>
        <p:spPr>
          <a:xfrm>
            <a:off x="2286000" y="1447800"/>
            <a:ext cx="4800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024" h="384">
                <a:moveTo>
                  <a:pt x="0" y="384"/>
                </a:moveTo>
                <a:cubicBezTo>
                  <a:pt x="172" y="308"/>
                  <a:pt x="344" y="232"/>
                  <a:pt x="576" y="192"/>
                </a:cubicBezTo>
                <a:cubicBezTo>
                  <a:pt x="808" y="152"/>
                  <a:pt x="1224" y="176"/>
                  <a:pt x="1392" y="144"/>
                </a:cubicBezTo>
                <a:cubicBezTo>
                  <a:pt x="1560" y="112"/>
                  <a:pt x="1512" y="0"/>
                  <a:pt x="1584" y="0"/>
                </a:cubicBezTo>
                <a:cubicBezTo>
                  <a:pt x="1656" y="0"/>
                  <a:pt x="1632" y="104"/>
                  <a:pt x="1824" y="144"/>
                </a:cubicBezTo>
                <a:cubicBezTo>
                  <a:pt x="2016" y="184"/>
                  <a:pt x="2536" y="200"/>
                  <a:pt x="2736" y="240"/>
                </a:cubicBezTo>
                <a:cubicBezTo>
                  <a:pt x="2936" y="280"/>
                  <a:pt x="2968" y="360"/>
                  <a:pt x="30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152400" y="1371600"/>
            <a:ext cx="8610600" cy="5029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can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 assigned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different isolation levels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can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concurrently.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all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long-duration predicate locks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 transactions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have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long-duration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with respect to all writes.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SERIALIZABLE transaction either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sees the entire effect of another transaction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no effect.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at a lower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does not see the anomalies prohibited at that level.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8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89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0964">
                                            <p:txEl>
                                              <p:charRg st="8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0964">
                                            <p:txEl>
                                              <p:charRg st="85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0964">
                                            <p:txEl>
                                              <p:charRg st="289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0964">
                                            <p:txEl>
                                              <p:charRg st="289" end="3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383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Rectangle 1026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1027"/>
          <p:cNvSpPr>
            <a:spLocks noGrp="1"/>
          </p:cNvSpPr>
          <p:nvPr>
            <p:ph type="body"/>
          </p:nvPr>
        </p:nvSpPr>
        <p:spPr>
          <a:xfrm>
            <a:off x="381000" y="1677670"/>
            <a:ext cx="8305800" cy="40386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though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all transactions are designed to         be consistent,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lower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cause them to write inconsistent data to the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any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that inconsistent data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as a result return inconsistent data to user or store additional inconsistent data in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7244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DBMS provide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alleviate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that wants to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read an item now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possibly update it later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 an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on the item (manual locking)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is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be upgraded to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Often used with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updatable cursors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6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3012">
                                            <p:txEl>
                                              <p:charRg st="6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3012">
                                            <p:txEl>
                                              <p:charRg st="61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18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3012">
                                            <p:txEl>
                                              <p:charRg st="18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3012">
                                            <p:txEl>
                                              <p:charRg st="188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25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1028"/>
          <p:cNvSpPr txBox="1"/>
          <p:nvPr/>
        </p:nvSpPr>
        <p:spPr>
          <a:xfrm>
            <a:off x="1295400" y="3459480"/>
            <a:ext cx="6611620" cy="1920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            x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1027"/>
          <p:cNvSpPr>
            <a:spLocks noGrp="1"/>
          </p:cNvSpPr>
          <p:nvPr>
            <p:ph type="body"/>
          </p:nvPr>
        </p:nvSpPr>
        <p:spPr>
          <a:xfrm>
            <a:off x="381000" y="1981200"/>
            <a:ext cx="8305800" cy="11430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conflicts with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other update locks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with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write locks,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not with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read locks.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1028"/>
          <p:cNvSpPr txBox="1"/>
          <p:nvPr/>
        </p:nvSpPr>
        <p:spPr>
          <a:xfrm>
            <a:off x="1295400" y="3429000"/>
            <a:ext cx="6512560" cy="19202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update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            x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update                                x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Line 1029"/>
          <p:cNvSpPr/>
          <p:nvPr/>
        </p:nvSpPr>
        <p:spPr>
          <a:xfrm>
            <a:off x="3733800" y="4192588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9" name="Line 1030"/>
          <p:cNvSpPr/>
          <p:nvPr/>
        </p:nvSpPr>
        <p:spPr>
          <a:xfrm>
            <a:off x="3733800" y="4192588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533400" y="1905000"/>
            <a:ext cx="8153400" cy="4191000"/>
          </a:xfrm>
        </p:spPr>
        <p:txBody>
          <a:bodyPr vert="horz" wrap="square" anchor="t"/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 that causes a deadlock at CURSOR STABILITY (游标稳定性):</a:t>
            </a:r>
            <a:endParaRPr lang="zh-CN" altLang="en-US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fetch(t)        request_update(t)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fetch(t)                      request_update(t)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both fetches had requested update locks,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fetch would be made to wait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until T</a:t>
            </a:r>
            <a:r>
              <a:rPr lang="zh-CN" altLang="en-US" sz="2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had completed, avoiding the deadlock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184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矩形 46084"/>
          <p:cNvSpPr/>
          <p:nvPr/>
        </p:nvSpPr>
        <p:spPr>
          <a:xfrm>
            <a:off x="381000" y="2503488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(粒度锁)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696200" cy="44196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access data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at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levels of granularity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Many DBMSs provide 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fine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coarse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granularity locks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DBMS attempts to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automatically choose appropriate  granularity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 particular application might be able to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a particular granularity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6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7108">
                                            <p:txEl>
                                              <p:charRg st="6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7108">
                                            <p:txEl>
                                              <p:charRg st="6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1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7108">
                                            <p:txEl>
                                              <p:charRg st="11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7108">
                                            <p:txEl>
                                              <p:charRg st="11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8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7108">
                                            <p:txEl>
                                              <p:charRg st="18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7108">
                                            <p:txEl>
                                              <p:charRg st="18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304800" y="990600"/>
            <a:ext cx="8610600" cy="1600200"/>
          </a:xfrm>
          <a:ln>
            <a:solidFill>
              <a:schemeClr val="accent1"/>
            </a:solidFill>
          </a:ln>
        </p:spPr>
        <p:txBody>
          <a:bodyPr vert="horz" wrap="square" anchor="t"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holds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 (fine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field F</a:t>
            </a:r>
            <a:r>
              <a:rPr lang="en-US" altLang="zh-CN" sz="2400" b="1" baseline="-2500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record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conflicting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(coarse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 txBox="1"/>
          <p:nvPr/>
        </p:nvSpPr>
        <p:spPr>
          <a:xfrm>
            <a:off x="304800" y="510540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spcBef>
                <a:spcPct val="100000"/>
              </a:spcBef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does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the concurrency control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detect the conflict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it sees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items?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4" name="表格 48133"/>
          <p:cNvGraphicFramePr/>
          <p:nvPr/>
        </p:nvGraphicFramePr>
        <p:xfrm>
          <a:off x="2133600" y="358140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44" name="TextBox 2"/>
          <p:cNvSpPr txBox="1"/>
          <p:nvPr/>
        </p:nvSpPr>
        <p:spPr>
          <a:xfrm>
            <a:off x="152400" y="350520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48145" name="组合 48144"/>
          <p:cNvGrpSpPr/>
          <p:nvPr/>
        </p:nvGrpSpPr>
        <p:grpSpPr>
          <a:xfrm>
            <a:off x="2017713" y="2819400"/>
            <a:ext cx="6297612" cy="715963"/>
            <a:chOff x="0" y="0"/>
            <a:chExt cx="9916" cy="1127"/>
          </a:xfrm>
        </p:grpSpPr>
        <p:pic>
          <p:nvPicPr>
            <p:cNvPr id="48146" name="左大括号 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793"/>
              <a:ext cx="9917" cy="3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7" name="线形标注 2 12"/>
            <p:cNvSpPr/>
            <p:nvPr/>
          </p:nvSpPr>
          <p:spPr>
            <a:xfrm>
              <a:off x="2582" y="0"/>
              <a:ext cx="528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 requested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48" name="组合 48147"/>
          <p:cNvGrpSpPr/>
          <p:nvPr/>
        </p:nvGrpSpPr>
        <p:grpSpPr>
          <a:xfrm>
            <a:off x="2359025" y="3992563"/>
            <a:ext cx="3736975" cy="742950"/>
            <a:chOff x="0" y="0"/>
            <a:chExt cx="5885" cy="1170"/>
          </a:xfrm>
        </p:grpSpPr>
        <p:sp>
          <p:nvSpPr>
            <p:cNvPr id="48149" name="线形标注 2 5"/>
            <p:cNvSpPr/>
            <p:nvPr/>
          </p:nvSpPr>
          <p:spPr>
            <a:xfrm>
              <a:off x="2285" y="330"/>
              <a:ext cx="360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48150" name="直接箭头连接符 7"/>
            <p:cNvCxnSpPr/>
            <p:nvPr/>
          </p:nvCxnSpPr>
          <p:spPr>
            <a:xfrm>
              <a:off x="1175" y="190"/>
              <a:ext cx="1110" cy="485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cxnSp>
        <p:pic>
          <p:nvPicPr>
            <p:cNvPr id="48151" name="左大括号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63" cy="27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Rectangle 4"/>
          <p:cNvSpPr/>
          <p:nvPr/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(GL)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5"/>
          <p:cNvSpPr/>
          <p:nvPr/>
        </p:nvSpPr>
        <p:spPr>
          <a:xfrm>
            <a:off x="533400" y="990600"/>
            <a:ext cx="830580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p>
            <a:pPr marL="342900" lvl="0" indent="-342900">
              <a:spcBef>
                <a:spcPts val="600"/>
              </a:spcBef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Organize locks hierarchically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by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containment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 that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 transaction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get a fine grained lock it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ts val="6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first get a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coarse grained lock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</a:t>
            </a:r>
            <a:endParaRPr lang="en-US" altLang="x-none" sz="24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Rectangle 6"/>
          <p:cNvSpPr/>
          <p:nvPr/>
        </p:nvSpPr>
        <p:spPr>
          <a:xfrm>
            <a:off x="533400" y="4269740"/>
            <a:ext cx="83058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Hence, T</a:t>
            </a:r>
            <a:r>
              <a:rPr lang="en-US" altLang="x-none" sz="26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must:</a:t>
            </a:r>
            <a:endParaRPr lang="en-US" altLang="x-none" sz="26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get a lock on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Before getting a lock on F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400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T</a:t>
            </a:r>
            <a:r>
              <a:rPr lang="en-US" altLang="x-none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a conflicting lock on R</a:t>
            </a:r>
            <a:r>
              <a:rPr lang="en-US" altLang="x-none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aseline="-25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conflict with T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detected at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400" i="1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8" name="表格 49157"/>
          <p:cNvGraphicFramePr/>
          <p:nvPr/>
        </p:nvGraphicFramePr>
        <p:xfrm>
          <a:off x="2362200" y="350774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168" name="TextBox 6"/>
          <p:cNvSpPr txBox="1"/>
          <p:nvPr/>
        </p:nvSpPr>
        <p:spPr>
          <a:xfrm>
            <a:off x="381000" y="343154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91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91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1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9157">
                                            <p:txEl>
                                              <p:charRg st="1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157">
                                            <p:txEl>
                                              <p:charRg st="1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7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9157">
                                            <p:txEl>
                                              <p:charRg st="7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9157">
                                            <p:txEl>
                                              <p:charRg st="7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9157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9157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  <p:bldP spid="49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</a:t>
            </a:r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171" name="直接箭头连接符 7170"/>
          <p:cNvCxnSpPr/>
          <p:nvPr/>
        </p:nvCxnSpPr>
        <p:spPr>
          <a:xfrm>
            <a:off x="4572000" y="684213"/>
            <a:ext cx="3175" cy="47164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72" name="文本框 7171"/>
          <p:cNvSpPr txBox="1"/>
          <p:nvPr/>
        </p:nvSpPr>
        <p:spPr>
          <a:xfrm>
            <a:off x="76200" y="5495925"/>
            <a:ext cx="4419600" cy="530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1,1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(A);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(A);W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(D)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;R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1,2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(D);</a:t>
            </a:r>
            <a:endParaRPr lang="zh-CN" altLang="en-US" sz="24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4660900" y="5472113"/>
            <a:ext cx="4419600" cy="528637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p>
            <a:pPr lvl="0" algn="l" eaLnBrk="0" latinLnBrk="0" hangingPunct="0"/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(A);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1,1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(A);R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1,2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(D);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(D)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7174" name="图片 71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8" y="685800"/>
            <a:ext cx="3978275" cy="467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7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85800"/>
            <a:ext cx="3994150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文本框 7175"/>
          <p:cNvSpPr txBox="1"/>
          <p:nvPr/>
        </p:nvSpPr>
        <p:spPr>
          <a:xfrm>
            <a:off x="130175" y="6094413"/>
            <a:ext cx="88614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latinLnBrk="0" hangingPunct="0"/>
            <a:r>
              <a:rPr lang="zh-CN" altLang="en-US" b="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 is not conflict serializable!</a:t>
            </a:r>
            <a:endParaRPr lang="zh-CN" altLang="en-US" b="0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  <p:bldP spid="7173" grpId="0" bldLvl="0"/>
      <p:bldP spid="7176" grpId="0" bldLvl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381000" y="1219200"/>
            <a:ext cx="8458200" cy="4800600"/>
          </a:xfrm>
        </p:spPr>
        <p:txBody>
          <a:bodyPr vert="horz" wrap="square" anchor="t"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improvement: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lock on parent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weak</a:t>
            </a: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shared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an item,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must first get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an item,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must first get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 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Equivalent to an      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lock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and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an item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 indicates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transaction’s intention to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acquire conventional lock on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4"/>
          <p:cNvSpPr txBox="1"/>
          <p:nvPr/>
        </p:nvSpPr>
        <p:spPr>
          <a:xfrm>
            <a:off x="1371600" y="990600"/>
            <a:ext cx="6477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Requested                  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Granted mode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mode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IS     IX    S     X   SIX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IS             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SIX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4" name="Rectangle 16"/>
          <p:cNvSpPr/>
          <p:nvPr/>
        </p:nvSpPr>
        <p:spPr>
          <a:xfrm>
            <a:off x="4191000" y="1914525"/>
            <a:ext cx="320040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     x     x 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685800" y="5334000"/>
            <a:ext cx="8229600" cy="1371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denied an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(intends to update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contained items) since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reading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contained items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Line 6"/>
          <p:cNvSpPr/>
          <p:nvPr/>
        </p:nvSpPr>
        <p:spPr>
          <a:xfrm>
            <a:off x="3733800" y="21336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8" name="Line 7"/>
          <p:cNvSpPr/>
          <p:nvPr/>
        </p:nvSpPr>
        <p:spPr>
          <a:xfrm>
            <a:off x="3733800" y="21336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9" name="Line 9"/>
          <p:cNvSpPr/>
          <p:nvPr/>
        </p:nvSpPr>
        <p:spPr>
          <a:xfrm flipV="1">
            <a:off x="4495800" y="3124200"/>
            <a:ext cx="1219200" cy="20574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5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206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1206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4"/>
          <p:cNvSpPr txBox="1"/>
          <p:nvPr/>
        </p:nvSpPr>
        <p:spPr>
          <a:xfrm>
            <a:off x="1371600" y="990600"/>
            <a:ext cx="6477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Requested                  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Granted mode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mode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IS     IX    S     X   SIX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IS             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SIX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Rectangle 16"/>
          <p:cNvSpPr/>
          <p:nvPr/>
        </p:nvSpPr>
        <p:spPr>
          <a:xfrm>
            <a:off x="4191000" y="1914525"/>
            <a:ext cx="320040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     x     x 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type="body"/>
          </p:nvPr>
        </p:nvSpPr>
        <p:spPr>
          <a:xfrm>
            <a:off x="685800" y="5334000"/>
            <a:ext cx="8229600" cy="1371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granted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even though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holds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(since they may be accessing different subsets of contained items)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Line 6"/>
          <p:cNvSpPr/>
          <p:nvPr/>
        </p:nvSpPr>
        <p:spPr>
          <a:xfrm>
            <a:off x="3733800" y="21336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2" name="Line 7"/>
          <p:cNvSpPr/>
          <p:nvPr/>
        </p:nvSpPr>
        <p:spPr>
          <a:xfrm>
            <a:off x="3733800" y="21336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3" name="Line 9"/>
          <p:cNvSpPr/>
          <p:nvPr/>
        </p:nvSpPr>
        <p:spPr>
          <a:xfrm flipV="1">
            <a:off x="4038600" y="2590800"/>
            <a:ext cx="1066800" cy="27432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52234" name="椭圆 1"/>
          <p:cNvSpPr/>
          <p:nvPr/>
        </p:nvSpPr>
        <p:spPr>
          <a:xfrm>
            <a:off x="4876800" y="2133600"/>
            <a:ext cx="6858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190500"/>
            <a:ext cx="7333615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338455"/>
            <a:ext cx="842772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矩形 53252"/>
          <p:cNvSpPr/>
          <p:nvPr/>
        </p:nvSpPr>
        <p:spPr>
          <a:xfrm>
            <a:off x="381000" y="3184525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Index Locking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400"/>
          </a:xfrm>
        </p:spPr>
        <p:txBody>
          <a:bodyPr vert="horz" wrap="square" anchor="t"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- this works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executes SEL(P):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(where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a predicate), obtains long-duration </a:t>
            </a:r>
            <a:r>
              <a:rPr lang="en-US" altLang="x-none" sz="2400" b="1" i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executes INS(t):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requires long-duration         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prevented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the predicate 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this works but entails too much overhead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granular locking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 used?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 - Example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 Box 4"/>
          <p:cNvSpPr txBox="1"/>
          <p:nvPr/>
        </p:nvSpPr>
        <p:spPr>
          <a:xfrm>
            <a:off x="457200" y="920750"/>
            <a:ext cx="4953000" cy="1732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7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8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9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0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1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2" name="Text Box 34"/>
          <p:cNvSpPr txBox="1"/>
          <p:nvPr/>
        </p:nvSpPr>
        <p:spPr>
          <a:xfrm>
            <a:off x="460375" y="4727575"/>
            <a:ext cx="3902075" cy="1733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6333" name="组合 56332"/>
          <p:cNvGrpSpPr/>
          <p:nvPr/>
        </p:nvGrpSpPr>
        <p:grpSpPr>
          <a:xfrm>
            <a:off x="4191000" y="1878013"/>
            <a:ext cx="4572000" cy="2730500"/>
            <a:chOff x="0" y="0"/>
            <a:chExt cx="7200" cy="4300"/>
          </a:xfrm>
        </p:grpSpPr>
        <p:sp>
          <p:nvSpPr>
            <p:cNvPr id="56334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5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0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1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文本框 56342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ctr" eaLnBrk="0" latinLnBrk="0" hangingPunct="0"/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344" name="组合 56343"/>
          <p:cNvGrpSpPr/>
          <p:nvPr/>
        </p:nvGrpSpPr>
        <p:grpSpPr>
          <a:xfrm>
            <a:off x="4038600" y="5731711"/>
            <a:ext cx="5029200" cy="820737"/>
            <a:chOff x="0" y="-476"/>
            <a:chExt cx="7920" cy="1292"/>
          </a:xfrm>
        </p:grpSpPr>
        <p:sp>
          <p:nvSpPr>
            <p:cNvPr id="56345" name="文本框 56344"/>
            <p:cNvSpPr txBox="1"/>
            <p:nvPr/>
          </p:nvSpPr>
          <p:spPr>
            <a:xfrm>
              <a:off x="960" y="-476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右箭头 56345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347" name="组合 56346"/>
          <p:cNvGrpSpPr/>
          <p:nvPr/>
        </p:nvGrpSpPr>
        <p:grpSpPr>
          <a:xfrm>
            <a:off x="6553200" y="3733800"/>
            <a:ext cx="2054225" cy="1546225"/>
            <a:chOff x="0" y="0"/>
            <a:chExt cx="3234" cy="2434"/>
          </a:xfrm>
        </p:grpSpPr>
        <p:grpSp>
          <p:nvGrpSpPr>
            <p:cNvPr id="56348" name="组合 56347"/>
            <p:cNvGrpSpPr/>
            <p:nvPr/>
          </p:nvGrpSpPr>
          <p:grpSpPr>
            <a:xfrm>
              <a:off x="0" y="0"/>
              <a:ext cx="3235" cy="2435"/>
              <a:chOff x="0" y="0"/>
              <a:chExt cx="3235" cy="2435"/>
            </a:xfrm>
          </p:grpSpPr>
          <p:sp>
            <p:nvSpPr>
              <p:cNvPr id="56349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0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1" name="Text Box 39"/>
              <p:cNvSpPr txBox="1"/>
              <p:nvPr/>
            </p:nvSpPr>
            <p:spPr>
              <a:xfrm>
                <a:off x="959" y="1809"/>
                <a:ext cx="2276" cy="6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anchor="t">
                <a:spAutoFit/>
              </a:bodyPr>
              <a:p>
                <a:pPr lvl="0"/>
                <a:r>
                  <a:rPr lang="en-US" altLang="x-none" sz="200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Line 40"/>
              <p:cNvSpPr/>
              <p:nvPr/>
            </p:nvSpPr>
            <p:spPr>
              <a:xfrm flipH="1" flipV="1">
                <a:off x="1200" y="479"/>
                <a:ext cx="719" cy="145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bevel/>
                <a:headEnd type="none" w="med" len="med"/>
                <a:tailEnd type="arrow" w="med" len="med"/>
              </a:ln>
            </p:spPr>
          </p:sp>
          <p:sp>
            <p:nvSpPr>
              <p:cNvPr id="56353" name="文本框 56352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6354" name="文本框 56353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Appropriate Index for 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54864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Assume containment hierarchy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2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table/pages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endParaRPr lang="en-US" altLang="x-none" sz="1000" b="1" i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SEL(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 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Since it must read every page to find rows satisfying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INS(t)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page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into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 (on table), h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ence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 potential) phantom is prevented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However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transaction can read parts of the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that are stored on pages other than the one on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stored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矩形 57348"/>
          <p:cNvSpPr/>
          <p:nvPr/>
        </p:nvSpPr>
        <p:spPr>
          <a:xfrm>
            <a:off x="304800" y="1828800"/>
            <a:ext cx="8382000" cy="2209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to Lock?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685800" y="1373188"/>
            <a:ext cx="7924800" cy="45720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tables (TL)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serializable but 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suffers because lock granularity is coarse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rows (RL)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improves because lock granularity is fine but 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not serializable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 vert="horz" wrap="square" anchor="ctr"/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Index G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ranular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ocking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 Box 4"/>
          <p:cNvSpPr txBox="1"/>
          <p:nvPr/>
        </p:nvSpPr>
        <p:spPr>
          <a:xfrm>
            <a:off x="457200" y="617538"/>
            <a:ext cx="4340225" cy="21002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2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5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6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8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9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80" name="Text Box 34"/>
          <p:cNvSpPr txBox="1"/>
          <p:nvPr/>
        </p:nvSpPr>
        <p:spPr>
          <a:xfrm>
            <a:off x="460375" y="4576763"/>
            <a:ext cx="3902075" cy="17481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r>
              <a:rPr lang="zh-CN" altLang="en-US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sz="2200" b="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8381" name="组合 58380"/>
          <p:cNvGrpSpPr/>
          <p:nvPr/>
        </p:nvGrpSpPr>
        <p:grpSpPr>
          <a:xfrm>
            <a:off x="4191000" y="2286000"/>
            <a:ext cx="4572000" cy="2322513"/>
            <a:chOff x="0" y="0"/>
            <a:chExt cx="7200" cy="4300"/>
          </a:xfrm>
        </p:grpSpPr>
        <p:sp>
          <p:nvSpPr>
            <p:cNvPr id="58382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3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4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5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6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7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8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9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90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文本框 58390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ctr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58392" name="组合 58391"/>
          <p:cNvGrpSpPr/>
          <p:nvPr/>
        </p:nvGrpSpPr>
        <p:grpSpPr>
          <a:xfrm>
            <a:off x="4038600" y="5882899"/>
            <a:ext cx="5029200" cy="820737"/>
            <a:chOff x="0" y="-238"/>
            <a:chExt cx="7920" cy="1292"/>
          </a:xfrm>
        </p:grpSpPr>
        <p:sp>
          <p:nvSpPr>
            <p:cNvPr id="58393" name="文本框 58392"/>
            <p:cNvSpPr txBox="1"/>
            <p:nvPr/>
          </p:nvSpPr>
          <p:spPr>
            <a:xfrm>
              <a:off x="960" y="-238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4" name="右箭头 58393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5" name="组合 58394"/>
          <p:cNvGrpSpPr/>
          <p:nvPr/>
        </p:nvGrpSpPr>
        <p:grpSpPr>
          <a:xfrm>
            <a:off x="4648200" y="674688"/>
            <a:ext cx="4495800" cy="1309687"/>
            <a:chOff x="0" y="0"/>
            <a:chExt cx="7079" cy="2064"/>
          </a:xfrm>
        </p:grpSpPr>
        <p:sp>
          <p:nvSpPr>
            <p:cNvPr id="58396" name="文本框 58395"/>
            <p:cNvSpPr txBox="1"/>
            <p:nvPr/>
          </p:nvSpPr>
          <p:spPr>
            <a:xfrm>
              <a:off x="841" y="0"/>
              <a:ext cx="6239" cy="20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because no index can be used for salary&gt;7000, T</a:t>
              </a:r>
              <a:r>
                <a:rPr lang="zh-CN" altLang="en-US" sz="20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must read every page to find rows satisfying</a:t>
              </a:r>
              <a:r>
                <a:rPr lang="en-US" altLang="x-none" sz="2000" b="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salary&gt;7000</a:t>
              </a:r>
              <a:endParaRPr lang="zh-CN" altLang="en-US" sz="20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右箭头 58396"/>
            <p:cNvSpPr/>
            <p:nvPr/>
          </p:nvSpPr>
          <p:spPr>
            <a:xfrm>
              <a:off x="0" y="738"/>
              <a:ext cx="840" cy="24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8" name="组合 58397"/>
          <p:cNvGrpSpPr/>
          <p:nvPr/>
        </p:nvGrpSpPr>
        <p:grpSpPr>
          <a:xfrm>
            <a:off x="6020905" y="3733800"/>
            <a:ext cx="2825989" cy="2088103"/>
            <a:chOff x="-838" y="0"/>
            <a:chExt cx="4449" cy="3287"/>
          </a:xfrm>
        </p:grpSpPr>
        <p:grpSp>
          <p:nvGrpSpPr>
            <p:cNvPr id="58399" name="组合 58398"/>
            <p:cNvGrpSpPr/>
            <p:nvPr/>
          </p:nvGrpSpPr>
          <p:grpSpPr>
            <a:xfrm>
              <a:off x="-838" y="0"/>
              <a:ext cx="4449" cy="3287"/>
              <a:chOff x="-838" y="0"/>
              <a:chExt cx="4449" cy="3287"/>
            </a:xfrm>
          </p:grpSpPr>
          <p:sp>
            <p:nvSpPr>
              <p:cNvPr id="58400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1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2" name="Text Box 39"/>
              <p:cNvSpPr txBox="1"/>
              <p:nvPr/>
            </p:nvSpPr>
            <p:spPr>
              <a:xfrm>
                <a:off x="-838" y="1690"/>
                <a:ext cx="4449" cy="15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/>
                <a:r>
                  <a:rPr lang="zh-CN" altLang="x-none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计划在页面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中插入新元组，需要申请表上的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锁和页面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</a:t>
                </a:r>
                <a:endParaRPr lang="zh-CN" altLang="en-US" sz="2000" i="1" dirty="0">
                  <a:solidFill>
                    <a:schemeClr val="accent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3" name="Line 40"/>
              <p:cNvSpPr/>
              <p:nvPr/>
            </p:nvSpPr>
            <p:spPr>
              <a:xfrm flipH="1" flipV="1">
                <a:off x="1200" y="479"/>
                <a:ext cx="719" cy="119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miter/>
                <a:headEnd type="none" w="med" len="med"/>
                <a:tailEnd type="arrow" w="med" len="med"/>
              </a:ln>
            </p:spPr>
          </p:sp>
          <p:sp>
            <p:nvSpPr>
              <p:cNvPr id="58404" name="文本框 58403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8405" name="文本框 58404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85340" y="5851525"/>
            <a:ext cx="15722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i="1">
                <a:solidFill>
                  <a:srgbClr val="FF0000"/>
                </a:solidFill>
              </a:rPr>
              <a:t>waiting </a:t>
            </a:r>
            <a:r>
              <a:rPr lang="en-US" altLang="zh-CN" sz="2200" i="1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  <a:endParaRPr lang="en-US" altLang="zh-CN" sz="220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 exists on attribute 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8229600" cy="2895600"/>
          </a:xfrm>
          <a:ln w="19050">
            <a:solidFill>
              <a:schemeClr val="accent2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obtains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uses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locate pages containing rows satisfying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acquires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locks on them.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(no conflict)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 on page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into which            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/>
        </p:nvSpPr>
        <p:spPr>
          <a:xfrm>
            <a:off x="584200" y="4806950"/>
            <a:ext cx="8229600" cy="989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4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x-none" sz="27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might not be locked by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7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, a phantom can result.</a:t>
            </a:r>
            <a:endParaRPr lang="en-US" altLang="x-none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0" y="762000"/>
            <a:ext cx="9144000" cy="361950"/>
          </a:xfrm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pages of the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in addition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1270000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an unclustered B</a:t>
            </a:r>
            <a:r>
              <a:rPr lang="en-US" altLang="x-none" sz="22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tree.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0" y="1644015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(SEL(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pages containing rows satisfying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containing entries satisfying 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3760470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(INS(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 into which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to be inserted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into which the index entry for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will be stored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if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satisfies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6025515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Clr>
                <a:srgbClr val="00B050"/>
              </a:buClr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phantom is prevented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3" animBg="1" uiExpand="1" build="p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1219200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9" name="Rectangle 2"/>
          <p:cNvSpPr>
            <a:spLocks noGrp="1"/>
          </p:cNvSpPr>
          <p:nvPr>
            <p:ph type="title"/>
          </p:nvPr>
        </p:nvSpPr>
        <p:spPr>
          <a:xfrm>
            <a:off x="685800" y="53023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 - Example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Text Box 4"/>
          <p:cNvSpPr txBox="1"/>
          <p:nvPr/>
        </p:nvSpPr>
        <p:spPr>
          <a:xfrm>
            <a:off x="79375" y="692468"/>
            <a:ext cx="4243705" cy="2139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a, b, d,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426720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5181600"/>
            <a:ext cx="3902075" cy="16471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c,</a:t>
            </a:r>
            <a:r>
              <a:rPr lang="zh-CN" altLang="en-US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819400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648200" y="5882958"/>
            <a:ext cx="4419600" cy="782637"/>
          </a:xfrm>
          <a:prstGeom prst="rect">
            <a:avLst/>
          </a:prstGeom>
          <a:solidFill>
            <a:schemeClr val="hlink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on index page e, </a:t>
            </a:r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is prevented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x-none" sz="22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75" name="组合 61474"/>
          <p:cNvGrpSpPr/>
          <p:nvPr/>
        </p:nvGrpSpPr>
        <p:grpSpPr>
          <a:xfrm>
            <a:off x="6629400" y="3657600"/>
            <a:ext cx="1978660" cy="2076369"/>
            <a:chOff x="0" y="0"/>
            <a:chExt cx="3115" cy="3269"/>
          </a:xfrm>
        </p:grpSpPr>
        <p:grpSp>
          <p:nvGrpSpPr>
            <p:cNvPr id="61476" name="组合 61475"/>
            <p:cNvGrpSpPr/>
            <p:nvPr/>
          </p:nvGrpSpPr>
          <p:grpSpPr>
            <a:xfrm>
              <a:off x="0" y="1560"/>
              <a:ext cx="3115" cy="1709"/>
              <a:chOff x="0" y="0"/>
              <a:chExt cx="3115" cy="1709"/>
            </a:xfrm>
          </p:grpSpPr>
          <p:sp>
            <p:nvSpPr>
              <p:cNvPr id="61477" name="Line 37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8" name="Line 38"/>
              <p:cNvSpPr/>
              <p:nvPr/>
            </p:nvSpPr>
            <p:spPr>
              <a:xfrm>
                <a:off x="0" y="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9" name="Text Box 39"/>
              <p:cNvSpPr txBox="1"/>
              <p:nvPr/>
            </p:nvSpPr>
            <p:spPr>
              <a:xfrm>
                <a:off x="840" y="1084"/>
                <a:ext cx="2275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80" name="Line 40"/>
              <p:cNvSpPr/>
              <p:nvPr/>
            </p:nvSpPr>
            <p:spPr>
              <a:xfrm flipH="1" flipV="1">
                <a:off x="1201" y="120"/>
                <a:ext cx="720" cy="112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arrow" w="med" len="med"/>
              </a:ln>
            </p:spPr>
          </p:sp>
        </p:grpSp>
        <p:sp>
          <p:nvSpPr>
            <p:cNvPr id="61481" name="箭头 803"/>
            <p:cNvSpPr/>
            <p:nvPr/>
          </p:nvSpPr>
          <p:spPr>
            <a:xfrm flipH="1">
              <a:off x="960" y="0"/>
              <a:ext cx="240" cy="60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482" name="椭圆 61481"/>
          <p:cNvSpPr/>
          <p:nvPr/>
        </p:nvSpPr>
        <p:spPr>
          <a:xfrm>
            <a:off x="2362200" y="2377123"/>
            <a:ext cx="1600200" cy="455612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3" name="椭圆 61482"/>
          <p:cNvSpPr/>
          <p:nvPr/>
        </p:nvSpPr>
        <p:spPr>
          <a:xfrm>
            <a:off x="2401888" y="6424613"/>
            <a:ext cx="1600200" cy="381000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4" name="文本框 61483"/>
          <p:cNvSpPr txBox="1"/>
          <p:nvPr/>
        </p:nvSpPr>
        <p:spPr>
          <a:xfrm>
            <a:off x="7010400" y="4876800"/>
            <a:ext cx="361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0" latin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bldLvl="0" animBg="1"/>
      <p:bldP spid="61484" grpId="0" bldLvl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157720" y="6553200"/>
            <a:ext cx="1905000" cy="2279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Index, Predicate &amp; Key-Range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229870" y="1219835"/>
            <a:ext cx="8622665" cy="2209800"/>
          </a:xfrm>
          <a:ln w="19050">
            <a:solidFill>
              <a:srgbClr val="0000CC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clause: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refers to a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if there is an index on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index lock on index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a predicate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that predicate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 txBox="1"/>
          <p:nvPr/>
        </p:nvSpPr>
        <p:spPr>
          <a:xfrm>
            <a:off x="229870" y="3658235"/>
            <a:ext cx="8622665" cy="27432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>
              <a:spcBef>
                <a:spcPct val="75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refers to a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predicate such as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 salary &lt; 70000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if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an index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salary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key-range index lock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can be used to get the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of a predicate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50000&lt;salary&lt;70000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ldLvl="0" animBg="1"/>
      <p:bldP spid="6246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447800"/>
            <a:ext cx="8458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Instead of locking index pages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at the leaf level are locked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such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interpreted as a </a:t>
            </a: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a range</a:t>
            </a:r>
            <a:endParaRPr lang="en-US" altLang="x-none" sz="2400" b="1" i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i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domain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an attribute is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A…Z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suppose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 some time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entries in the index are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 G  P  R  X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  <a:buNone/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interpreted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a lock on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half-open interval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[G  P)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which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includes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but not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矩形 63492"/>
          <p:cNvSpPr/>
          <p:nvPr/>
        </p:nvSpPr>
        <p:spPr>
          <a:xfrm>
            <a:off x="1143000" y="4114800"/>
            <a:ext cx="2133600" cy="4572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charRg st="12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charRg st="127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charRg st="22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charRg st="224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charRg st="245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charRg st="245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515" name="Rectangle 1026"/>
          <p:cNvSpPr>
            <a:spLocks noGrp="1"/>
          </p:cNvSpPr>
          <p:nvPr>
            <p:ph type="title"/>
          </p:nvPr>
        </p:nvSpPr>
        <p:spPr>
          <a:xfrm>
            <a:off x="685800" y="80963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1027"/>
          <p:cNvSpPr>
            <a:spLocks noGrp="1"/>
          </p:cNvSpPr>
          <p:nvPr>
            <p:ph type="body"/>
          </p:nvPr>
        </p:nvSpPr>
        <p:spPr>
          <a:xfrm>
            <a:off x="685800" y="1376363"/>
            <a:ext cx="80010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special cases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locks everything greater than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new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must be provided for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[A C)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endParaRPr lang="en-US" altLang="x-none" sz="1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for example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lock the interval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H&lt;K&lt;Q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we would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G and P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矩形 64516"/>
          <p:cNvSpPr/>
          <p:nvPr/>
        </p:nvSpPr>
        <p:spPr>
          <a:xfrm>
            <a:off x="5864225" y="1376363"/>
            <a:ext cx="2136775" cy="4572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518" name="TextBox 1"/>
          <p:cNvSpPr txBox="1"/>
          <p:nvPr/>
        </p:nvSpPr>
        <p:spPr>
          <a:xfrm>
            <a:off x="2781935" y="5637530"/>
            <a:ext cx="366268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dist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   G   P   R   X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4519" name="组合 64518"/>
          <p:cNvGrpSpPr/>
          <p:nvPr/>
        </p:nvGrpSpPr>
        <p:grpSpPr>
          <a:xfrm>
            <a:off x="3948113" y="5941626"/>
            <a:ext cx="1981200" cy="851287"/>
            <a:chOff x="-119" y="-238"/>
            <a:chExt cx="3120" cy="1340"/>
          </a:xfrm>
        </p:grpSpPr>
        <p:sp>
          <p:nvSpPr>
            <p:cNvPr id="64520" name="TextBox 2"/>
            <p:cNvSpPr txBox="1"/>
            <p:nvPr/>
          </p:nvSpPr>
          <p:spPr>
            <a:xfrm>
              <a:off x="-119" y="280"/>
              <a:ext cx="312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rPr>
                <a:t>H      Q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cxnSp>
          <p:nvCxnSpPr>
            <p:cNvPr id="64521" name="直接箭头连接符 4"/>
            <p:cNvCxnSpPr/>
            <p:nvPr/>
          </p:nvCxnSpPr>
          <p:spPr>
            <a:xfrm flipV="1">
              <a:off x="241" y="-238"/>
              <a:ext cx="0" cy="68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</p:cxnSp>
        <p:cxnSp>
          <p:nvCxnSpPr>
            <p:cNvPr id="64522" name="直接箭头连接符 9"/>
            <p:cNvCxnSpPr/>
            <p:nvPr/>
          </p:nvCxnSpPr>
          <p:spPr>
            <a:xfrm flipV="1">
              <a:off x="1558" y="-238"/>
              <a:ext cx="0" cy="68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</p:cxnSp>
      </p:grpSp>
      <p:sp>
        <p:nvSpPr>
          <p:cNvPr id="64523" name="椭圆 64522"/>
          <p:cNvSpPr/>
          <p:nvPr/>
        </p:nvSpPr>
        <p:spPr>
          <a:xfrm>
            <a:off x="3642995" y="5637213"/>
            <a:ext cx="381000" cy="53498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524" name="椭圆 64523"/>
          <p:cNvSpPr/>
          <p:nvPr/>
        </p:nvSpPr>
        <p:spPr>
          <a:xfrm>
            <a:off x="4450080" y="5638800"/>
            <a:ext cx="381000" cy="533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525" name="箭头 835"/>
          <p:cNvSpPr/>
          <p:nvPr/>
        </p:nvSpPr>
        <p:spPr>
          <a:xfrm flipH="1">
            <a:off x="3787775" y="4954905"/>
            <a:ext cx="22225" cy="607695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</p:sp>
      <p:sp>
        <p:nvSpPr>
          <p:cNvPr id="64526" name="箭头 835"/>
          <p:cNvSpPr/>
          <p:nvPr/>
        </p:nvSpPr>
        <p:spPr>
          <a:xfrm flipH="1">
            <a:off x="4638040" y="4876800"/>
            <a:ext cx="16256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6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charRg st="6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6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9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16">
                                            <p:txEl>
                                              <p:charRg st="194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53988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457200" y="992188"/>
            <a:ext cx="8305800" cy="5029200"/>
          </a:xfrm>
        </p:spPr>
        <p:txBody>
          <a:bodyPr vert="horz" wrap="square" anchor="t"/>
          <a:p>
            <a:pPr lvl="0">
              <a:lnSpc>
                <a:spcPct val="80000"/>
              </a:lnSpc>
              <a:spcBef>
                <a:spcPct val="2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C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G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25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3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insert a new key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the index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thus locking the interval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thus splitting the interval into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thus locking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3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statement had a lock 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part of a key-range, then the first step of the insert protocol could not be done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Thus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are prevented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the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 is equivalent to a predicate lock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矩形 65540"/>
          <p:cNvSpPr/>
          <p:nvPr/>
        </p:nvSpPr>
        <p:spPr>
          <a:xfrm>
            <a:off x="5334000" y="914400"/>
            <a:ext cx="2212975" cy="542925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542" name="矩形 65541"/>
          <p:cNvSpPr/>
          <p:nvPr/>
        </p:nvSpPr>
        <p:spPr>
          <a:xfrm>
            <a:off x="381000" y="1752600"/>
            <a:ext cx="8458200" cy="20574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8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charRg st="83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12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40">
                                            <p:txEl>
                                              <p:charRg st="124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181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40">
                                            <p:txEl>
                                              <p:charRg st="181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20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charRg st="209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233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40">
                                            <p:txEl>
                                              <p:charRg st="233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356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40">
                                            <p:txEl>
                                              <p:charRg st="356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a 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610600" cy="5562600"/>
          </a:xfrm>
        </p:spPr>
        <p:txBody>
          <a:bodyPr vert="horz" wrap="square" anchor="t"/>
          <a:p>
            <a:pPr lvl="0">
              <a:spcBef>
                <a:spcPct val="25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Many operations need to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 an index structure concurrently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a bottleneck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if conventional two-phase locking mechanisms were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Understanding index semantics, we can develop a more efficient locking algorithm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Goal is to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maintain isolation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among different operations, concurrently accessing the index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latches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 term locks on leaf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we have been discussing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still obtained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661795"/>
            <a:ext cx="6480810" cy="417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Table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xfrm>
            <a:off x="307975" y="4424363"/>
            <a:ext cx="5180013" cy="11430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 Box 4"/>
          <p:cNvSpPr txBox="1"/>
          <p:nvPr/>
        </p:nvSpPr>
        <p:spPr>
          <a:xfrm>
            <a:off x="304800" y="844550"/>
            <a:ext cx="4191000" cy="3141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Text Box 18"/>
          <p:cNvSpPr txBox="1"/>
          <p:nvPr/>
        </p:nvSpPr>
        <p:spPr>
          <a:xfrm>
            <a:off x="4572000" y="844550"/>
            <a:ext cx="4383088" cy="3141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INSERT INTO Accounts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223" name="直接连接符 2"/>
          <p:cNvCxnSpPr/>
          <p:nvPr/>
        </p:nvCxnSpPr>
        <p:spPr>
          <a:xfrm>
            <a:off x="4267200" y="844550"/>
            <a:ext cx="0" cy="3141663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9224" name="直接连接符 2"/>
          <p:cNvCxnSpPr/>
          <p:nvPr/>
        </p:nvCxnSpPr>
        <p:spPr>
          <a:xfrm>
            <a:off x="304800" y="4197350"/>
            <a:ext cx="868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9225" name="组合 9224"/>
          <p:cNvGrpSpPr/>
          <p:nvPr/>
        </p:nvGrpSpPr>
        <p:grpSpPr>
          <a:xfrm>
            <a:off x="28575" y="844550"/>
            <a:ext cx="7362825" cy="2590800"/>
            <a:chOff x="0" y="0"/>
            <a:chExt cx="7362092" cy="2590800"/>
          </a:xfrm>
        </p:grpSpPr>
        <p:sp>
          <p:nvSpPr>
            <p:cNvPr id="9226" name="TextBox 3"/>
            <p:cNvSpPr txBox="1"/>
            <p:nvPr/>
          </p:nvSpPr>
          <p:spPr>
            <a:xfrm>
              <a:off x="1342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TextBox 10"/>
            <p:cNvSpPr txBox="1"/>
            <p:nvPr/>
          </p:nvSpPr>
          <p:spPr>
            <a:xfrm>
              <a:off x="6676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TextBox 11"/>
            <p:cNvSpPr txBox="1"/>
            <p:nvPr/>
          </p:nvSpPr>
          <p:spPr>
            <a:xfrm>
              <a:off x="0" y="7620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9" name="TextBox 12"/>
            <p:cNvSpPr txBox="1"/>
            <p:nvPr/>
          </p:nvSpPr>
          <p:spPr>
            <a:xfrm>
              <a:off x="0" y="21291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Box 13"/>
            <p:cNvSpPr txBox="1"/>
            <p:nvPr/>
          </p:nvSpPr>
          <p:spPr>
            <a:xfrm>
              <a:off x="4314092" y="6858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Box 14"/>
            <p:cNvSpPr txBox="1"/>
            <p:nvPr/>
          </p:nvSpPr>
          <p:spPr>
            <a:xfrm>
              <a:off x="4314092" y="20529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2" name="文本框 9231"/>
          <p:cNvSpPr txBox="1"/>
          <p:nvPr/>
        </p:nvSpPr>
        <p:spPr>
          <a:xfrm>
            <a:off x="5714683" y="4375785"/>
            <a:ext cx="3276600" cy="192278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在采用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‘Table Locking’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的情况下，无论以何种顺序执行，最终产生的一定是这两个事务之间的串行调度(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or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>
                                            <p:txEl>
                                              <p:char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char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9232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457200" y="1071880"/>
            <a:ext cx="8305800" cy="41148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read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tree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new entry 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previous entry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(its parent)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released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operation will never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revisit the parent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write operation of a concurrent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pass this operation as it goes down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coupling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crabbing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8005" y="4716145"/>
            <a:ext cx="3329305" cy="214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4218940" y="3414395"/>
            <a:ext cx="897890" cy="50400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</a:rPr>
              <a:t>no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9675" y="808038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</a:rPr>
              <a:t>N := root of B</a:t>
            </a:r>
            <a:r>
              <a:rPr lang="en-US" altLang="zh-CN" sz="2400" baseline="30000">
                <a:solidFill>
                  <a:schemeClr val="accent6"/>
                </a:solidFill>
              </a:rPr>
              <a:t>+</a:t>
            </a:r>
            <a:r>
              <a:rPr lang="en-US" altLang="zh-CN" sz="2400">
                <a:solidFill>
                  <a:schemeClr val="accent6"/>
                </a:solidFill>
              </a:rPr>
              <a:t> tree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1670050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2480310" y="2557780"/>
            <a:ext cx="3780028" cy="9207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N = K ?</a:t>
            </a:r>
            <a:endParaRPr lang="en-US" altLang="zh-CN" sz="24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2355" y="2802890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结束</a:t>
            </a:r>
            <a:endParaRPr lang="zh-CN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127500"/>
            <a:ext cx="3780028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寻找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的子节点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0310" y="5425123"/>
            <a:ext cx="3780028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释放节点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:= M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>
            <a:off x="4445635" y="126873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45940" y="215138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45940" y="3511550"/>
            <a:ext cx="0" cy="61200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21810" y="499872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6260465" y="3018155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28420" y="2988310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8420" y="5825490"/>
            <a:ext cx="1152008" cy="29845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328420" y="2988310"/>
            <a:ext cx="0" cy="2808021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6600"/>
                </a:solidFill>
              </a:rPr>
              <a:t>request for read lock of node K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1110" y="2540000"/>
            <a:ext cx="89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</a:rPr>
              <a:t>yes</a:t>
            </a:r>
            <a:endParaRPr lang="en-US" altLang="zh-CN">
              <a:solidFill>
                <a:srgbClr val="0000CC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33600" y="3886200"/>
            <a:ext cx="6158865" cy="2590800"/>
            <a:chOff x="3360" y="6120"/>
            <a:chExt cx="9699" cy="4080"/>
          </a:xfrm>
        </p:grpSpPr>
        <p:sp>
          <p:nvSpPr>
            <p:cNvPr id="19" name="矩形 18"/>
            <p:cNvSpPr/>
            <p:nvPr/>
          </p:nvSpPr>
          <p:spPr>
            <a:xfrm>
              <a:off x="3360" y="6120"/>
              <a:ext cx="7080" cy="40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257" y="7534"/>
              <a:ext cx="280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lock</a:t>
              </a:r>
              <a:endPara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coupling</a:t>
              </a:r>
              <a:endParaRPr lang="zh-CN" altLang="zh-CN" sz="24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381000" y="1295400"/>
            <a:ext cx="8229600" cy="51054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write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tree 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new entry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if that entry is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full,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on all its parents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can be released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altLang="x-none" sz="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insert 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might have to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back up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tree,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revisiting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perhaps splitting some nodes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that occurs,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because N is not full, it will not have to split N and therefore will not have to go further up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Thus it 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release locks further up in the tree.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4218940" y="4699000"/>
            <a:ext cx="897890" cy="50400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</a:rPr>
              <a:t>no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9675" y="808038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</a:rPr>
              <a:t>N := root of B</a:t>
            </a:r>
            <a:r>
              <a:rPr lang="en-US" altLang="zh-CN" sz="2400" baseline="30000">
                <a:solidFill>
                  <a:schemeClr val="accent6"/>
                </a:solidFill>
              </a:rPr>
              <a:t>+</a:t>
            </a:r>
            <a:r>
              <a:rPr lang="en-US" altLang="zh-CN" sz="2400">
                <a:solidFill>
                  <a:schemeClr val="accent6"/>
                </a:solidFill>
              </a:rPr>
              <a:t> tree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1670050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lock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2480310" y="3842385"/>
            <a:ext cx="3780028" cy="9207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N = K ?</a:t>
            </a:r>
            <a:endParaRPr lang="en-US" altLang="zh-CN" sz="24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2355" y="4087495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结束</a:t>
            </a:r>
            <a:endParaRPr lang="zh-CN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5454333"/>
            <a:ext cx="3780028" cy="119888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寻找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的子节点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lock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:= M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0630" y="2540000"/>
            <a:ext cx="6242685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if  ( </a:t>
            </a:r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not full )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then (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释放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的所有祖先节点上的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lock)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>
            <a:off x="4370070" y="126873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45940" y="215138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45940" y="4796155"/>
            <a:ext cx="0" cy="61200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21810" y="3411855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60465" y="4287520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2770" y="2988310"/>
            <a:ext cx="612005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2770" y="5825490"/>
            <a:ext cx="1908014" cy="29845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72770" y="2988310"/>
            <a:ext cx="0" cy="2808021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6600"/>
                </a:solidFill>
              </a:rPr>
              <a:t>request for write lock of node K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7465" y="3842385"/>
            <a:ext cx="89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</a:rPr>
              <a:t>yes</a:t>
            </a:r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and Index Locking Summary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>
          <a:xfrm>
            <a:off x="762000" y="1752600"/>
            <a:ext cx="7467600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Algorithm has property that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lock conflict that prevents phantoms will occur: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an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the table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no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there is no index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write operations need not get an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whole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only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which allows more concurrency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charRg st="15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charRg st="158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Statement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can  be treated as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if it were a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followed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an index attribute is changed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index entry for the tuple must be moved to a new position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transaction must obtain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both the old and new index pages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8077200" cy="4267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avoid acquiring many fine grain locks on a table,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 DBMS can set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 threshold. </a:t>
            </a:r>
            <a:endParaRPr lang="en-US" altLang="zh-CN" sz="26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more than the threshold number of tuple (or page) locks are acquired,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the DBMS automatically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trades them in for a table lock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  but …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Beware of deadlock</a:t>
            </a: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Hints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8534400" cy="48768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lowest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correct isolation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Embedding constraints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schema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permit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use of an even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 level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Constraint violation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due to interleaving detected at commit time (an optimistic approach)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user interaction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after a lock has been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indexes and denormalization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support frequently executed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deadlocks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controlling the order in which locks are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3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11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2708">
                                            <p:txEl>
                                              <p:charRg st="3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2708">
                                            <p:txEl>
                                              <p:charRg st="3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2708">
                                            <p:txEl>
                                              <p:charRg st="11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72708">
                                            <p:txEl>
                                              <p:charRg st="111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2708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2708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328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矩形 73732"/>
          <p:cNvSpPr/>
          <p:nvPr/>
        </p:nvSpPr>
        <p:spPr>
          <a:xfrm>
            <a:off x="381000" y="4392613"/>
            <a:ext cx="8305800" cy="1093787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610600" cy="5257800"/>
          </a:xfrm>
        </p:spPr>
        <p:txBody>
          <a:bodyPr vert="horz" wrap="square" anchor="t"/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Version: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containing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 of all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committed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transactions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100000"/>
              </a:spcBef>
            </a:pP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multi-version DBMS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maintains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versions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created in the (recent) past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Major goal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a multi-version DBMS: </a:t>
            </a:r>
            <a:r>
              <a:rPr lang="zh-CN" altLang="en-US" sz="26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the need for read locks</a:t>
            </a:r>
            <a:endParaRPr lang="zh-CN" altLang="en-US" sz="2600" b="1" i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Text Box 4"/>
          <p:cNvSpPr txBox="1"/>
          <p:nvPr/>
        </p:nvSpPr>
        <p:spPr>
          <a:xfrm>
            <a:off x="920750" y="2362200"/>
            <a:ext cx="65468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(z)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758" name="组合 74757"/>
          <p:cNvGrpSpPr/>
          <p:nvPr/>
        </p:nvGrpSpPr>
        <p:grpSpPr>
          <a:xfrm>
            <a:off x="1528763" y="2819400"/>
            <a:ext cx="2427287" cy="1079500"/>
            <a:chOff x="0" y="0"/>
            <a:chExt cx="1529" cy="680"/>
          </a:xfrm>
        </p:grpSpPr>
        <p:sp>
          <p:nvSpPr>
            <p:cNvPr id="74759" name="Text Box 5"/>
            <p:cNvSpPr txBox="1"/>
            <p:nvPr/>
          </p:nvSpPr>
          <p:spPr>
            <a:xfrm>
              <a:off x="0" y="46"/>
              <a:ext cx="1529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1</a:t>
              </a:r>
              <a:endPara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0" name="Line 8"/>
            <p:cNvSpPr/>
            <p:nvPr/>
          </p:nvSpPr>
          <p:spPr>
            <a:xfrm flipV="1">
              <a:off x="1152" y="0"/>
              <a:ext cx="0" cy="288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74761" name="组合 74760"/>
          <p:cNvGrpSpPr/>
          <p:nvPr/>
        </p:nvGrpSpPr>
        <p:grpSpPr>
          <a:xfrm>
            <a:off x="5791200" y="2819400"/>
            <a:ext cx="2736850" cy="1506538"/>
            <a:chOff x="0" y="0"/>
            <a:chExt cx="1724" cy="949"/>
          </a:xfrm>
        </p:grpSpPr>
        <p:sp>
          <p:nvSpPr>
            <p:cNvPr id="74762" name="Text Box 7"/>
            <p:cNvSpPr txBox="1"/>
            <p:nvPr/>
          </p:nvSpPr>
          <p:spPr>
            <a:xfrm>
              <a:off x="0" y="46"/>
              <a:ext cx="1724" cy="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2</a:t>
              </a:r>
              <a:endPara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of 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and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zh-CN" altLang="en-US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Line 9"/>
            <p:cNvSpPr/>
            <p:nvPr/>
          </p:nvSpPr>
          <p:spPr>
            <a:xfrm flipV="1">
              <a:off x="0" y="0"/>
              <a:ext cx="0" cy="192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0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6">
                                            <p:txEl>
                                              <p:charRg st="103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7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6">
                                            <p:txEl>
                                              <p:charRg st="176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153988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Row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>
          <a:xfrm>
            <a:off x="990600" y="1222375"/>
            <a:ext cx="7924800" cy="50292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row 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releases all locks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releases all locks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5" name="组合 10244"/>
          <p:cNvGrpSpPr/>
          <p:nvPr/>
        </p:nvGrpSpPr>
        <p:grpSpPr>
          <a:xfrm>
            <a:off x="1905" y="1492884"/>
            <a:ext cx="811213" cy="5043489"/>
            <a:chOff x="0" y="-1594"/>
            <a:chExt cx="511" cy="3177"/>
          </a:xfrm>
        </p:grpSpPr>
        <p:sp>
          <p:nvSpPr>
            <p:cNvPr id="10246" name="Line 4"/>
            <p:cNvSpPr/>
            <p:nvPr/>
          </p:nvSpPr>
          <p:spPr>
            <a:xfrm flipH="1">
              <a:off x="185" y="-1594"/>
              <a:ext cx="7" cy="28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7" name="Text Box 5"/>
            <p:cNvSpPr txBox="1"/>
            <p:nvPr/>
          </p:nvSpPr>
          <p:spPr>
            <a:xfrm>
              <a:off x="0" y="1295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5780" y="1755140"/>
            <a:ext cx="720090" cy="4253230"/>
            <a:chOff x="828" y="2764"/>
            <a:chExt cx="1134" cy="6698"/>
          </a:xfrm>
        </p:grpSpPr>
        <p:sp>
          <p:nvSpPr>
            <p:cNvPr id="2" name="文本框 1"/>
            <p:cNvSpPr txBox="1"/>
            <p:nvPr/>
          </p:nvSpPr>
          <p:spPr>
            <a:xfrm>
              <a:off x="828" y="2764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1,1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28" y="7874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1,2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8" y="8668"/>
              <a:ext cx="1134" cy="79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8" y="5271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p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2,2</a:t>
              </a:r>
              <a:endParaRPr lang="en-US" altLang="zh-CN" baseline="-25000">
                <a:solidFill>
                  <a:srgbClr val="0000CC"/>
                </a:solidFill>
                <a:uFillTx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8" y="6065"/>
              <a:ext cx="1134" cy="79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c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</a:t>
              </a:r>
              <a:endParaRPr lang="en-US" altLang="zh-CN" baseline="-25000">
                <a:solidFill>
                  <a:srgbClr val="0000CC"/>
                </a:solidFill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8" y="4477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p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2,1</a:t>
              </a:r>
              <a:endParaRPr lang="en-US" altLang="zh-CN" baseline="-25000">
                <a:solidFill>
                  <a:srgbClr val="0000CC"/>
                </a:solidFill>
                <a:uFillTx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28" y="3480"/>
              <a:ext cx="1134" cy="9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   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8" y="6877"/>
              <a:ext cx="1134" cy="9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   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6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1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6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0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11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59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zh-CN" altLang="en-US" sz="4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</a:t>
            </a:r>
            <a:endParaRPr lang="zh-CN" altLang="en-US" sz="4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-9525" y="228600"/>
            <a:ext cx="9153525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>
          <a:xfrm>
            <a:off x="0" y="1066800"/>
            <a:ext cx="9144000" cy="55626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DBMSs guarantee that statements are isolated: 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sees state produced by 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complete execution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of other statements, but state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not be committed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guarantees that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Statement executed in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 whose value is a version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statement-level read consistency</a:t>
            </a:r>
            <a:endParaRPr lang="en-US" altLang="x-none" sz="24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</a:t>
            </a:r>
            <a:r>
              <a:rPr lang="en-US" altLang="x-none" sz="2400" b="1" i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also guarantee that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 access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 version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  <a:endParaRPr lang="en-US" altLang="x-none" sz="24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153400" cy="43434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Distinguishes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advance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read-only (R/O) transactions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read/write (R/W)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 use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(conventional)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immediate-update, pessimistic control</a:t>
            </a:r>
            <a:r>
              <a:rPr lang="en-US" altLang="x-none" sz="2400" b="1" u="sng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Hence, transactions access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current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version of the database.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the reads of a particular R/O transaction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</a:t>
            </a:r>
            <a:r>
              <a:rPr lang="en-US" altLang="x-none" sz="2400" b="1" baseline="-25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satisfied using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 version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when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requested its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read.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charRg st="9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7828">
                                            <p:txEl>
                                              <p:charRg st="9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7828">
                                            <p:txEl>
                                              <p:charRg st="90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charRg st="237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4876800"/>
          </a:xfrm>
        </p:spPr>
        <p:txBody>
          <a:bodyPr vert="horz" wrap="square" anchor="t"/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Assuming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R/W transactions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executed at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SERIALIZABLE,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schedules are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serializable: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in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order.</a:t>
            </a:r>
            <a:endParaRPr lang="en-US" altLang="x-none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R/O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serialized after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created the version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it read.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serial order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commit order.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transactions see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transaction-level read consistency.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3" name="矩形 78852"/>
          <p:cNvSpPr/>
          <p:nvPr/>
        </p:nvSpPr>
        <p:spPr>
          <a:xfrm>
            <a:off x="381000" y="2514600"/>
            <a:ext cx="8534400" cy="21336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8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charRg st="88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13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2">
                                            <p:txEl>
                                              <p:charRg st="137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228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2">
                                            <p:txEl>
                                              <p:charRg st="228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274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52">
                                            <p:txEl>
                                              <p:charRg st="274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>
          <a:xfrm>
            <a:off x="990600" y="3429000"/>
            <a:ext cx="7094538" cy="2209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6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read/only</a:t>
            </a: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sees the version produced by T</a:t>
            </a:r>
            <a:r>
              <a:rPr lang="en-US" altLang="zh-CN" sz="26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600" b="1" baseline="-2500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equivalent serial order is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6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Text Box 4"/>
          <p:cNvSpPr txBox="1"/>
          <p:nvPr/>
        </p:nvSpPr>
        <p:spPr>
          <a:xfrm>
            <a:off x="1066800" y="2208213"/>
            <a:ext cx="755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Freeform 7"/>
          <p:cNvSpPr/>
          <p:nvPr/>
        </p:nvSpPr>
        <p:spPr>
          <a:xfrm>
            <a:off x="1066800" y="2743200"/>
            <a:ext cx="4114800" cy="39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pathLst>
              <a:path w="2544" h="248">
                <a:moveTo>
                  <a:pt x="2544" y="48"/>
                </a:moveTo>
                <a:cubicBezTo>
                  <a:pt x="2132" y="148"/>
                  <a:pt x="1720" y="248"/>
                  <a:pt x="1296" y="240"/>
                </a:cubicBezTo>
                <a:cubicBezTo>
                  <a:pt x="872" y="232"/>
                  <a:pt x="436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79" name="Freeform 8"/>
          <p:cNvSpPr/>
          <p:nvPr/>
        </p:nvSpPr>
        <p:spPr>
          <a:xfrm>
            <a:off x="2514600" y="1892300"/>
            <a:ext cx="4800600" cy="39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832" h="248">
                <a:moveTo>
                  <a:pt x="2832" y="248"/>
                </a:moveTo>
                <a:cubicBezTo>
                  <a:pt x="2228" y="132"/>
                  <a:pt x="1624" y="16"/>
                  <a:pt x="1152" y="8"/>
                </a:cubicBezTo>
                <a:cubicBezTo>
                  <a:pt x="680" y="0"/>
                  <a:pt x="192" y="16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98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98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charRg st="4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9876">
                                            <p:txEl>
                                              <p:charRg st="4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9876">
                                            <p:txEl>
                                              <p:charRg st="42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charRg st="7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5029200"/>
          </a:xfrm>
        </p:spPr>
        <p:txBody>
          <a:bodyPr vert="horz" wrap="square" anchor="t"/>
          <a:p>
            <a:pPr lvl="0" eaLnBrk="0" hangingPunct="0">
              <a:spcBef>
                <a:spcPct val="1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maintains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counter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(VC).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Incremented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each time a R/W transaction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new version of a data item created by a R/W transaction is tagged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with 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transaction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R/O transaction makes its 1st read request,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becomes its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request to read an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satisfied by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the item having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largest version number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less than or equal to the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transaction’s counter value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3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0">
                                            <p:txEl>
                                              <p:charRg st="3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8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charRg st="88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216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900">
                                            <p:txEl>
                                              <p:charRg st="216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312" end="4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0">
                                            <p:txEl>
                                              <p:charRg st="312" end="4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body"/>
          </p:nvPr>
        </p:nvSpPr>
        <p:spPr>
          <a:xfrm rot="-10800000" flipV="1">
            <a:off x="381000" y="5562600"/>
            <a:ext cx="8534400" cy="609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 read by a R/O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with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 4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/>
          <p:nvPr/>
        </p:nvSpPr>
        <p:spPr>
          <a:xfrm>
            <a:off x="1447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1676400" y="137001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/>
          <p:nvPr/>
        </p:nvSpPr>
        <p:spPr>
          <a:xfrm>
            <a:off x="144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7" name="Rectangle 7"/>
          <p:cNvSpPr/>
          <p:nvPr/>
        </p:nvSpPr>
        <p:spPr>
          <a:xfrm>
            <a:off x="1447800" y="4191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3352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9" name="Rectangle 9"/>
          <p:cNvSpPr/>
          <p:nvPr/>
        </p:nvSpPr>
        <p:spPr>
          <a:xfrm>
            <a:off x="3352800" y="3048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/>
          <p:nvPr/>
        </p:nvSpPr>
        <p:spPr>
          <a:xfrm>
            <a:off x="3352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1" name="Rectangle 11"/>
          <p:cNvSpPr/>
          <p:nvPr/>
        </p:nvSpPr>
        <p:spPr>
          <a:xfrm>
            <a:off x="52578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.223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2" name="Rectangle 12"/>
          <p:cNvSpPr/>
          <p:nvPr/>
        </p:nvSpPr>
        <p:spPr>
          <a:xfrm>
            <a:off x="525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.24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3" name="Text Box 13"/>
          <p:cNvSpPr txBox="1"/>
          <p:nvPr/>
        </p:nvSpPr>
        <p:spPr>
          <a:xfrm>
            <a:off x="3641725" y="13350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4" name="Text Box 14"/>
          <p:cNvSpPr txBox="1"/>
          <p:nvPr/>
        </p:nvSpPr>
        <p:spPr>
          <a:xfrm>
            <a:off x="5562600" y="13684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5" name="Rectangle 26"/>
          <p:cNvSpPr/>
          <p:nvPr/>
        </p:nvSpPr>
        <p:spPr>
          <a:xfrm>
            <a:off x="190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6" name="Text Box 27"/>
          <p:cNvSpPr txBox="1"/>
          <p:nvPr/>
        </p:nvSpPr>
        <p:spPr>
          <a:xfrm>
            <a:off x="2209800" y="9144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7" name="Rectangle 28"/>
          <p:cNvSpPr/>
          <p:nvPr/>
        </p:nvSpPr>
        <p:spPr>
          <a:xfrm>
            <a:off x="571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8" name="Text Box 29"/>
          <p:cNvSpPr txBox="1"/>
          <p:nvPr/>
        </p:nvSpPr>
        <p:spPr>
          <a:xfrm>
            <a:off x="3810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9" name="Text Box 31"/>
          <p:cNvSpPr txBox="1"/>
          <p:nvPr/>
        </p:nvSpPr>
        <p:spPr>
          <a:xfrm>
            <a:off x="190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0" name="Text Box 32"/>
          <p:cNvSpPr txBox="1"/>
          <p:nvPr/>
        </p:nvSpPr>
        <p:spPr>
          <a:xfrm>
            <a:off x="1905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1" name="Text Box 33"/>
          <p:cNvSpPr txBox="1"/>
          <p:nvPr/>
        </p:nvSpPr>
        <p:spPr>
          <a:xfrm>
            <a:off x="3810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2" name="Text Box 34"/>
          <p:cNvSpPr txBox="1"/>
          <p:nvPr/>
        </p:nvSpPr>
        <p:spPr>
          <a:xfrm>
            <a:off x="571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v5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3" name="Text Box 35"/>
          <p:cNvSpPr txBox="1"/>
          <p:nvPr/>
        </p:nvSpPr>
        <p:spPr>
          <a:xfrm>
            <a:off x="3810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v6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4" name="Rectangle 36"/>
          <p:cNvSpPr/>
          <p:nvPr/>
        </p:nvSpPr>
        <p:spPr>
          <a:xfrm>
            <a:off x="70866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5" name="Rectangle 39"/>
          <p:cNvSpPr/>
          <p:nvPr/>
        </p:nvSpPr>
        <p:spPr>
          <a:xfrm>
            <a:off x="74676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v4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6" name="Rectangle 40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Database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7" name="Text Box 41"/>
          <p:cNvSpPr txBox="1"/>
          <p:nvPr/>
        </p:nvSpPr>
        <p:spPr>
          <a:xfrm>
            <a:off x="7391400" y="1368425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48" name="组合 81947"/>
          <p:cNvGrpSpPr/>
          <p:nvPr/>
        </p:nvGrpSpPr>
        <p:grpSpPr>
          <a:xfrm>
            <a:off x="1143000" y="1828800"/>
            <a:ext cx="6934200" cy="3505200"/>
            <a:chOff x="0" y="0"/>
            <a:chExt cx="4368" cy="2208"/>
          </a:xfrm>
        </p:grpSpPr>
        <p:grpSp>
          <p:nvGrpSpPr>
            <p:cNvPr id="81949" name="组合 81948"/>
            <p:cNvGrpSpPr/>
            <p:nvPr/>
          </p:nvGrpSpPr>
          <p:grpSpPr>
            <a:xfrm>
              <a:off x="0" y="0"/>
              <a:ext cx="4368" cy="2208"/>
              <a:chOff x="0" y="0"/>
              <a:chExt cx="4368" cy="2208"/>
            </a:xfrm>
          </p:grpSpPr>
          <p:sp>
            <p:nvSpPr>
              <p:cNvPr id="81950" name="Line 18"/>
              <p:cNvSpPr/>
              <p:nvPr/>
            </p:nvSpPr>
            <p:spPr>
              <a:xfrm>
                <a:off x="0" y="2208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1" name="Line 19"/>
              <p:cNvSpPr/>
              <p:nvPr/>
            </p:nvSpPr>
            <p:spPr>
              <a:xfrm flipV="1">
                <a:off x="1056" y="1440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2" name="Line 20"/>
              <p:cNvSpPr/>
              <p:nvPr/>
            </p:nvSpPr>
            <p:spPr>
              <a:xfrm>
                <a:off x="1056" y="1440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3" name="Line 21"/>
              <p:cNvSpPr/>
              <p:nvPr/>
            </p:nvSpPr>
            <p:spPr>
              <a:xfrm flipV="1">
                <a:off x="2256" y="672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4" name="Line 22"/>
              <p:cNvSpPr/>
              <p:nvPr/>
            </p:nvSpPr>
            <p:spPr>
              <a:xfrm>
                <a:off x="2256" y="672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5" name="Rectangle 42"/>
              <p:cNvSpPr/>
              <p:nvPr/>
            </p:nvSpPr>
            <p:spPr>
              <a:xfrm>
                <a:off x="192" y="148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123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6" name="Rectangle 43"/>
              <p:cNvSpPr/>
              <p:nvPr/>
            </p:nvSpPr>
            <p:spPr>
              <a:xfrm>
                <a:off x="1392" y="76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ab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7" name="Rectangle 44"/>
              <p:cNvSpPr/>
              <p:nvPr/>
            </p:nvSpPr>
            <p:spPr>
              <a:xfrm>
                <a:off x="2592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.223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8" name="Rectangle 45"/>
              <p:cNvSpPr/>
              <p:nvPr/>
            </p:nvSpPr>
            <p:spPr>
              <a:xfrm>
                <a:off x="3744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38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59" name="Text Box 47"/>
            <p:cNvSpPr txBox="1"/>
            <p:nvPr/>
          </p:nvSpPr>
          <p:spPr>
            <a:xfrm>
              <a:off x="480" y="148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0" name="Text Box 48"/>
            <p:cNvSpPr txBox="1"/>
            <p:nvPr/>
          </p:nvSpPr>
          <p:spPr>
            <a:xfrm>
              <a:off x="1680" y="76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1" name="Text Box 49"/>
            <p:cNvSpPr txBox="1"/>
            <p:nvPr/>
          </p:nvSpPr>
          <p:spPr>
            <a:xfrm>
              <a:off x="2880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v1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2" name="Rectangle 50"/>
            <p:cNvSpPr/>
            <p:nvPr/>
          </p:nvSpPr>
          <p:spPr>
            <a:xfrm>
              <a:off x="3984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v4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Multiversion Control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>
          <a:xfrm>
            <a:off x="457200" y="2514600"/>
            <a:ext cx="8305800" cy="1905000"/>
          </a:xfrm>
        </p:spPr>
        <p:txBody>
          <a:bodyPr vert="horz" wrap="square" anchor="t"/>
          <a:p>
            <a:pPr lvl="0"/>
            <a:r>
              <a:rPr lang="en-US" altLang="x-none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 do not use read locks.</a:t>
            </a:r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wait.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cause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R/W transactions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wait.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charRg st="5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8">
                                            <p:txEl>
                                              <p:charRg st="5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10600" cy="4800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 before: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get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read consistency.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acquire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(delay other write statements)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(committed) version at time of read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delayed by write locks,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since read locks are not requested.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charRg st="1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charRg st="1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charRg st="9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>
                                            <p:txEl>
                                              <p:charRg st="9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charRg st="174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972">
                                            <p:txEl>
                                              <p:charRg st="174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charRg st="24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972">
                                            <p:txEl>
                                              <p:charRg st="243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>
          <a:xfrm>
            <a:off x="533400" y="3276600"/>
            <a:ext cx="8229600" cy="29718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uses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v1.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takes the value of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from v0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 from v1.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no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serial order.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Text Box 4"/>
          <p:cNvSpPr txBox="1"/>
          <p:nvPr/>
        </p:nvSpPr>
        <p:spPr>
          <a:xfrm>
            <a:off x="381000" y="1981200"/>
            <a:ext cx="8397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4998" name="组合 84997"/>
          <p:cNvGrpSpPr/>
          <p:nvPr/>
        </p:nvGrpSpPr>
        <p:grpSpPr>
          <a:xfrm>
            <a:off x="914400" y="1525588"/>
            <a:ext cx="6934200" cy="533400"/>
            <a:chOff x="0" y="0"/>
            <a:chExt cx="10920" cy="840"/>
          </a:xfrm>
        </p:grpSpPr>
        <p:sp>
          <p:nvSpPr>
            <p:cNvPr id="84999" name="Freeform 7"/>
            <p:cNvSpPr/>
            <p:nvPr/>
          </p:nvSpPr>
          <p:spPr>
            <a:xfrm>
              <a:off x="0" y="360"/>
              <a:ext cx="6120" cy="47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2112" h="192">
                  <a:moveTo>
                    <a:pt x="2112" y="192"/>
                  </a:moveTo>
                  <a:cubicBezTo>
                    <a:pt x="1664" y="96"/>
                    <a:pt x="1216" y="0"/>
                    <a:pt x="864" y="0"/>
                  </a:cubicBezTo>
                  <a:cubicBezTo>
                    <a:pt x="512" y="0"/>
                    <a:pt x="256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0" name="Freeform 8"/>
            <p:cNvSpPr/>
            <p:nvPr/>
          </p:nvSpPr>
          <p:spPr>
            <a:xfrm>
              <a:off x="1680" y="0"/>
              <a:ext cx="9240" cy="84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3312" h="336">
                  <a:moveTo>
                    <a:pt x="3312" y="336"/>
                  </a:moveTo>
                  <a:cubicBezTo>
                    <a:pt x="2460" y="168"/>
                    <a:pt x="1608" y="0"/>
                    <a:pt x="1056" y="0"/>
                  </a:cubicBezTo>
                  <a:cubicBezTo>
                    <a:pt x="504" y="0"/>
                    <a:pt x="252" y="168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5001" name="组合 85000"/>
          <p:cNvGrpSpPr/>
          <p:nvPr/>
        </p:nvGrpSpPr>
        <p:grpSpPr>
          <a:xfrm>
            <a:off x="381000" y="2439988"/>
            <a:ext cx="5181600" cy="457200"/>
            <a:chOff x="0" y="0"/>
            <a:chExt cx="8160" cy="720"/>
          </a:xfrm>
        </p:grpSpPr>
        <p:sp>
          <p:nvSpPr>
            <p:cNvPr id="85002" name="Freeform 6"/>
            <p:cNvSpPr/>
            <p:nvPr/>
          </p:nvSpPr>
          <p:spPr>
            <a:xfrm>
              <a:off x="1920" y="120"/>
              <a:ext cx="6240" cy="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2256" h="240">
                  <a:moveTo>
                    <a:pt x="2256" y="0"/>
                  </a:moveTo>
                  <a:cubicBezTo>
                    <a:pt x="1724" y="120"/>
                    <a:pt x="1192" y="240"/>
                    <a:pt x="816" y="240"/>
                  </a:cubicBezTo>
                  <a:cubicBezTo>
                    <a:pt x="440" y="240"/>
                    <a:pt x="144" y="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3" name="Freeform 9"/>
            <p:cNvSpPr/>
            <p:nvPr/>
          </p:nvSpPr>
          <p:spPr>
            <a:xfrm>
              <a:off x="0" y="0"/>
              <a:ext cx="3240" cy="5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96" h="200">
                  <a:moveTo>
                    <a:pt x="1296" y="48"/>
                  </a:moveTo>
                  <a:cubicBezTo>
                    <a:pt x="1044" y="124"/>
                    <a:pt x="792" y="200"/>
                    <a:pt x="576" y="192"/>
                  </a:cubicBezTo>
                  <a:cubicBezTo>
                    <a:pt x="360" y="184"/>
                    <a:pt x="96" y="3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4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6">
                                            <p:txEl>
                                              <p:charRg st="42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8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996">
                                            <p:txEl>
                                              <p:charRg st="88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Row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6350" y="5864225"/>
            <a:ext cx="608330" cy="457200"/>
          </a:xfrm>
        </p:spPr>
        <p:txBody>
          <a:bodyPr vert="horz" wrap="square" anchor="t">
            <a:spAutoFit/>
          </a:bodyPr>
          <a:p>
            <a:pPr marL="1905" lvl="0" indent="-344805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Text Box 4"/>
          <p:cNvSpPr txBox="1"/>
          <p:nvPr/>
        </p:nvSpPr>
        <p:spPr>
          <a:xfrm>
            <a:off x="614363" y="841375"/>
            <a:ext cx="3886200" cy="4838700"/>
          </a:xfrm>
          <a:prstGeom prst="rect">
            <a:avLst/>
          </a:prstGeom>
          <a:solidFill>
            <a:schemeClr val="bg1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>
              <a:spcBef>
                <a:spcPct val="35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0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INSERT INTO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COMMIT;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COMMIT;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0" name="组合 11269"/>
          <p:cNvGrpSpPr/>
          <p:nvPr/>
        </p:nvGrpSpPr>
        <p:grpSpPr>
          <a:xfrm>
            <a:off x="14288" y="1001713"/>
            <a:ext cx="806450" cy="4694237"/>
            <a:chOff x="0" y="0"/>
            <a:chExt cx="1271" cy="7393"/>
          </a:xfrm>
        </p:grpSpPr>
        <p:sp>
          <p:nvSpPr>
            <p:cNvPr id="11271" name="TextBox 11"/>
            <p:cNvSpPr txBox="1"/>
            <p:nvPr/>
          </p:nvSpPr>
          <p:spPr>
            <a:xfrm>
              <a:off x="23" y="0"/>
              <a:ext cx="1153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TextBox 12"/>
            <p:cNvSpPr txBox="1"/>
            <p:nvPr/>
          </p:nvSpPr>
          <p:spPr>
            <a:xfrm>
              <a:off x="23" y="5365"/>
              <a:ext cx="1153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Box 13"/>
            <p:cNvSpPr txBox="1"/>
            <p:nvPr/>
          </p:nvSpPr>
          <p:spPr>
            <a:xfrm>
              <a:off x="34" y="1546"/>
              <a:ext cx="1154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Box 14"/>
            <p:cNvSpPr txBox="1"/>
            <p:nvPr/>
          </p:nvSpPr>
          <p:spPr>
            <a:xfrm>
              <a:off x="34" y="4174"/>
              <a:ext cx="1154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Box 14"/>
            <p:cNvSpPr txBox="1"/>
            <p:nvPr/>
          </p:nvSpPr>
          <p:spPr>
            <a:xfrm>
              <a:off x="0" y="2744"/>
              <a:ext cx="1154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TextBox 12"/>
            <p:cNvSpPr txBox="1"/>
            <p:nvPr/>
          </p:nvSpPr>
          <p:spPr>
            <a:xfrm>
              <a:off x="119" y="6577"/>
              <a:ext cx="1153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7" name="Rectangle 1027"/>
          <p:cNvSpPr>
            <a:spLocks noGrp="1"/>
          </p:cNvSpPr>
          <p:nvPr/>
        </p:nvSpPr>
        <p:spPr>
          <a:xfrm>
            <a:off x="4646613" y="1065213"/>
            <a:ext cx="4419600" cy="495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905" lvl="0" indent="-1905">
              <a:spcBef>
                <a:spcPct val="40000"/>
              </a:spcBef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two SELECT statements in Audit see inconsistent data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i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Reason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Audit’s SELECT and NewAccount’s INSERT (on table Accounts)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 not commute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but the row locks held by Audit did not delay the INSERT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40000"/>
              </a:spcBef>
            </a:pPr>
            <a:r>
              <a:rPr lang="zh-CN" altLang="en-US" sz="25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</a:t>
            </a:r>
            <a:r>
              <a:rPr lang="zh-CN" altLang="en-US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x-none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inserted row is referred to as a phantom</a:t>
            </a:r>
            <a:r>
              <a:rPr lang="zh-CN" altLang="en-US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8" name="组合 11277"/>
          <p:cNvGrpSpPr/>
          <p:nvPr/>
        </p:nvGrpSpPr>
        <p:grpSpPr>
          <a:xfrm>
            <a:off x="3505200" y="1370013"/>
            <a:ext cx="1447800" cy="3352800"/>
            <a:chOff x="0" y="0"/>
            <a:chExt cx="2280" cy="5279"/>
          </a:xfrm>
        </p:grpSpPr>
        <p:sp>
          <p:nvSpPr>
            <p:cNvPr id="11279" name="箭头 872"/>
            <p:cNvSpPr/>
            <p:nvPr/>
          </p:nvSpPr>
          <p:spPr>
            <a:xfrm flipH="1" flipV="1">
              <a:off x="600" y="0"/>
              <a:ext cx="1680" cy="48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11280" name="箭头 872"/>
            <p:cNvSpPr/>
            <p:nvPr/>
          </p:nvSpPr>
          <p:spPr>
            <a:xfrm flipH="1">
              <a:off x="0" y="561"/>
              <a:ext cx="2242" cy="471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lg" len="med"/>
            </a:ln>
          </p:spPr>
        </p:sp>
      </p:grpSp>
      <p:grpSp>
        <p:nvGrpSpPr>
          <p:cNvPr id="11281" name="组合 11280"/>
          <p:cNvGrpSpPr/>
          <p:nvPr/>
        </p:nvGrpSpPr>
        <p:grpSpPr>
          <a:xfrm>
            <a:off x="3962400" y="1674813"/>
            <a:ext cx="1143000" cy="992187"/>
            <a:chOff x="0" y="0"/>
            <a:chExt cx="1800" cy="1561"/>
          </a:xfrm>
        </p:grpSpPr>
        <p:sp>
          <p:nvSpPr>
            <p:cNvPr id="11282" name="箭头 872"/>
            <p:cNvSpPr/>
            <p:nvPr/>
          </p:nvSpPr>
          <p:spPr>
            <a:xfrm flipH="1" flipV="1">
              <a:off x="0" y="0"/>
              <a:ext cx="1800" cy="14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lg" len="med"/>
            </a:ln>
          </p:spPr>
        </p:sp>
        <p:sp>
          <p:nvSpPr>
            <p:cNvPr id="11283" name="箭头 872"/>
            <p:cNvSpPr/>
            <p:nvPr/>
          </p:nvSpPr>
          <p:spPr>
            <a:xfrm flipH="1" flipV="1">
              <a:off x="480" y="1321"/>
              <a:ext cx="1282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med"/>
            </a:ln>
          </p:spPr>
        </p:sp>
      </p:grpSp>
      <p:sp>
        <p:nvSpPr>
          <p:cNvPr id="2" name="Rectangle 3"/>
          <p:cNvSpPr>
            <a:spLocks noGrp="1"/>
          </p:cNvSpPr>
          <p:nvPr/>
        </p:nvSpPr>
        <p:spPr>
          <a:xfrm>
            <a:off x="596900" y="5864225"/>
            <a:ext cx="3953510" cy="54419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anchor="t">
            <a:no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lvl="0" indent="-344805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6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77">
                                            <p:txEl>
                                              <p:charRg st="6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18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7">
                                            <p:txEl>
                                              <p:charRg st="189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xfrm>
            <a:off x="228600" y="1905000"/>
            <a:ext cx="8610600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Satisfies 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ANSI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definition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 level,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addition ...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Provides transaction-level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consistency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   R/O transactions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reads do not wait for writes and writes do not wait for reads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of 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supported by Oracle.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charRg st="8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charRg st="8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charRg st="14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6020">
                                            <p:txEl>
                                              <p:charRg st="149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charRg st="22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20">
                                            <p:txEl>
                                              <p:charRg st="228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458200" cy="50292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distinguish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between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reads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that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time of its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 request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Guarantees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write sets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of any two concurrently executing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 be disjoint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implementations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this specification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8067" name="Rectangle 2050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Rectangle 2051"/>
          <p:cNvSpPr>
            <a:spLocks noGrp="1"/>
          </p:cNvSpPr>
          <p:nvPr>
            <p:ph type="body"/>
          </p:nvPr>
        </p:nvSpPr>
        <p:spPr>
          <a:xfrm>
            <a:off x="381000" y="2286000"/>
            <a:ext cx="8458200" cy="38100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use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deferred-update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(intentions list).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is allowed to commit only if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no concurrent  transaction: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before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T,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updated a data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T also updated.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685800" y="3581400"/>
            <a:ext cx="8077200" cy="3048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is optimistic: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It can be implemented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without </a:t>
            </a:r>
            <a:r>
              <a:rPr lang="en-US" altLang="x-none" sz="24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not possible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Validation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(write set intersection) is required for R/W transactions and abort is possible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might not be serializable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Text Box 4"/>
          <p:cNvSpPr txBox="1"/>
          <p:nvPr/>
        </p:nvSpPr>
        <p:spPr>
          <a:xfrm>
            <a:off x="685800" y="1751013"/>
            <a:ext cx="14598650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 r(x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                                      w(x)   request_commit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r(x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w(x)   request_commit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endParaRPr lang="en-US" altLang="x-none" sz="24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094" name="组合 89093"/>
          <p:cNvGrpSpPr/>
          <p:nvPr/>
        </p:nvGrpSpPr>
        <p:grpSpPr>
          <a:xfrm>
            <a:off x="609600" y="2438400"/>
            <a:ext cx="2278063" cy="774700"/>
            <a:chOff x="0" y="0"/>
            <a:chExt cx="1435" cy="488"/>
          </a:xfrm>
        </p:grpSpPr>
        <p:sp>
          <p:nvSpPr>
            <p:cNvPr id="89095" name="Text Box 7"/>
            <p:cNvSpPr txBox="1"/>
            <p:nvPr/>
          </p:nvSpPr>
          <p:spPr>
            <a:xfrm>
              <a:off x="0" y="238"/>
              <a:ext cx="14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counter value = n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6" name="Line 8"/>
            <p:cNvSpPr/>
            <p:nvPr/>
          </p:nvSpPr>
          <p:spPr>
            <a:xfrm flipV="1">
              <a:off x="384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9097" name="组合 89096"/>
          <p:cNvGrpSpPr/>
          <p:nvPr/>
        </p:nvGrpSpPr>
        <p:grpSpPr>
          <a:xfrm>
            <a:off x="3581400" y="2514600"/>
            <a:ext cx="2286000" cy="1079500"/>
            <a:chOff x="0" y="0"/>
            <a:chExt cx="1440" cy="680"/>
          </a:xfrm>
        </p:grpSpPr>
        <p:sp>
          <p:nvSpPr>
            <p:cNvPr id="89098" name="Line 9"/>
            <p:cNvSpPr/>
            <p:nvPr/>
          </p:nvSpPr>
          <p:spPr>
            <a:xfrm flipV="1">
              <a:off x="480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9" name="Text Box 10"/>
            <p:cNvSpPr txBox="1"/>
            <p:nvPr/>
          </p:nvSpPr>
          <p:spPr>
            <a:xfrm>
              <a:off x="0" y="238"/>
              <a:ext cx="14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commit and create w(x</a:t>
              </a:r>
              <a:r>
                <a:rPr lang="en-US" altLang="x-none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100" name="组合 89099"/>
          <p:cNvGrpSpPr/>
          <p:nvPr/>
        </p:nvGrpSpPr>
        <p:grpSpPr>
          <a:xfrm>
            <a:off x="6629400" y="2133600"/>
            <a:ext cx="819150" cy="774700"/>
            <a:chOff x="0" y="0"/>
            <a:chExt cx="516" cy="488"/>
          </a:xfrm>
        </p:grpSpPr>
        <p:sp>
          <p:nvSpPr>
            <p:cNvPr id="89101" name="Text Box 11"/>
            <p:cNvSpPr txBox="1"/>
            <p:nvPr/>
          </p:nvSpPr>
          <p:spPr>
            <a:xfrm>
              <a:off x="0" y="238"/>
              <a:ext cx="5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abort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Line 12"/>
            <p:cNvSpPr/>
            <p:nvPr/>
          </p:nvSpPr>
          <p:spPr>
            <a:xfrm flipV="1">
              <a:off x="240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9103" name="Text Box 13"/>
          <p:cNvSpPr txBox="1"/>
          <p:nvPr/>
        </p:nvSpPr>
        <p:spPr>
          <a:xfrm>
            <a:off x="3200400" y="1292225"/>
            <a:ext cx="21415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to intentions list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04" name="Line 14"/>
          <p:cNvSpPr/>
          <p:nvPr/>
        </p:nvSpPr>
        <p:spPr>
          <a:xfrm flipH="1">
            <a:off x="3124200" y="16764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9105" name="Line 15"/>
          <p:cNvSpPr/>
          <p:nvPr/>
        </p:nvSpPr>
        <p:spPr>
          <a:xfrm>
            <a:off x="4495800" y="16764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2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8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176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 vert="horz" wrap="square" anchor="ctr"/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type="body"/>
          </p:nvPr>
        </p:nvSpPr>
        <p:spPr>
          <a:xfrm>
            <a:off x="685800" y="2590800"/>
            <a:ext cx="8001000" cy="23622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 update pessimistic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control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 do not get any locks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and execute as in the previous implementation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1139" name="Rectangle 4"/>
          <p:cNvSpPr/>
          <p:nvPr/>
        </p:nvSpPr>
        <p:spPr>
          <a:xfrm>
            <a:off x="685800" y="3048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zh-CN" altLang="en-US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155575" y="1755775"/>
            <a:ext cx="8686800" cy="4568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that wants to perform a write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on some item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must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 write lock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version number of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greater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 that of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endParaRPr lang="en-US" altLang="x-none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Otherwise,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if another transaction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T’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has a write lock on that item,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waits until that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completes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commits,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aborts,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is given the write lock and allowed to write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Anomalies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type="body"/>
          </p:nvPr>
        </p:nvSpPr>
        <p:spPr>
          <a:xfrm>
            <a:off x="0" y="1295400"/>
            <a:ext cx="8915400" cy="5105400"/>
          </a:xfrm>
        </p:spPr>
        <p:txBody>
          <a:bodyPr vert="horz" wrap="square" anchor="t"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anomalies are impossible: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read, dirty write, non-repeatable read, lost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However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schedules might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be serializable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Constraint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0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violated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Referred to as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write skew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Text Box 4"/>
          <p:cNvSpPr txBox="1"/>
          <p:nvPr/>
        </p:nvSpPr>
        <p:spPr>
          <a:xfrm>
            <a:off x="911225" y="3732530"/>
            <a:ext cx="8004175" cy="914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2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r(a=10)  r(b=10)                              w(a=-5)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5000"/>
              </a:spcBef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r(a=10)  r(b=10)  w(b=-5)  commit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3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charRg st="136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4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0" y="5029200"/>
            <a:ext cx="9144000" cy="15240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 transactions commit.</a:t>
            </a:r>
            <a:endParaRPr lang="en-US" altLang="zh-CN" sz="24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reads of a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satisfied from the same version.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 </a:t>
            </a:r>
            <a:r>
              <a:rPr lang="en-US" altLang="zh-CN" sz="2400" b="1" i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works correctly!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why?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4572000" y="1827213"/>
            <a:ext cx="42814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NewAccnt: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INSERT INTO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Text Box 6"/>
          <p:cNvSpPr/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b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Text Box 7"/>
          <p:cNvSpPr txBox="1"/>
          <p:nvPr/>
        </p:nvSpPr>
        <p:spPr>
          <a:xfrm>
            <a:off x="0" y="1141413"/>
            <a:ext cx="4241800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totbal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Text Box 8"/>
          <p:cNvSpPr txBox="1"/>
          <p:nvPr/>
        </p:nvSpPr>
        <p:spPr>
          <a:xfrm>
            <a:off x="762000" y="436563"/>
            <a:ext cx="73199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2" name="Text Box 9"/>
          <p:cNvSpPr txBox="1"/>
          <p:nvPr/>
        </p:nvSpPr>
        <p:spPr>
          <a:xfrm>
            <a:off x="4876800" y="3127375"/>
            <a:ext cx="4056063" cy="161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3" name="直接连接符 93192"/>
          <p:cNvSpPr/>
          <p:nvPr/>
        </p:nvSpPr>
        <p:spPr>
          <a:xfrm>
            <a:off x="4419600" y="1143000"/>
            <a:ext cx="0" cy="38862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arrow" w="med" len="lg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82296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a transaction executes SELECT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a concurrent transaction might insert a phantom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SELECT is repeated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phantom will not be in the result set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Therefore,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apparently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phantoms cannot occur at SNAPSHOT isolation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But …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>
          <a:xfrm>
            <a:off x="381000" y="1752600"/>
            <a:ext cx="8382000" cy="43434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 schedules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due to phantoms        are possible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concurrent transactions each execute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SEL(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) and then insert a row satisfying 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Neither sees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row inserted by the other.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schedule is not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phantom if it occurred at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REPEATABLE READ.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write skew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32126</Words>
  <Application>WPS 演示</Application>
  <PresentationFormat>全屏显示(4:3)</PresentationFormat>
  <Paragraphs>1577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微软雅黑</vt:lpstr>
      <vt:lpstr>Arial Unicode MS</vt:lpstr>
      <vt:lpstr>Symbol</vt:lpstr>
      <vt:lpstr>Wingdings</vt:lpstr>
      <vt:lpstr>Default Design</vt:lpstr>
      <vt:lpstr>Isolation in Relational Databases</vt:lpstr>
      <vt:lpstr>Isolation in Relational Databases</vt:lpstr>
      <vt:lpstr>What’s Different About Locking in Relational Databases?</vt:lpstr>
      <vt:lpstr>Conflicts in Relational Databases</vt:lpstr>
      <vt:lpstr>Interleaved execution</vt:lpstr>
      <vt:lpstr>What to Lock?</vt:lpstr>
      <vt:lpstr>with Table Locking</vt:lpstr>
      <vt:lpstr>Problem with Row Locking</vt:lpstr>
      <vt:lpstr>Problem with Row Locking</vt:lpstr>
      <vt:lpstr>PowerPoint 演示文稿</vt:lpstr>
      <vt:lpstr>Phantoms (幻像) in RL</vt:lpstr>
      <vt:lpstr>PowerPoint 演示文稿</vt:lpstr>
      <vt:lpstr>Phantoms in RL</vt:lpstr>
      <vt:lpstr>Predicate Locking (PL)</vt:lpstr>
      <vt:lpstr>Preventing Phantoms With PLs</vt:lpstr>
      <vt:lpstr>Conflicts And Predicate Locks</vt:lpstr>
      <vt:lpstr>Conflicts And Predicate Locks</vt:lpstr>
      <vt:lpstr>Serializability in Relational DB</vt:lpstr>
      <vt:lpstr>PowerPoint 演示文稿</vt:lpstr>
      <vt:lpstr>Isolation in Relational Databases</vt:lpstr>
      <vt:lpstr>Isolation Levels</vt:lpstr>
      <vt:lpstr>Isolation Levels</vt:lpstr>
      <vt:lpstr>Anomaly (异常)</vt:lpstr>
      <vt:lpstr>PowerPoint 演示文稿</vt:lpstr>
      <vt:lpstr>Anomaly: Non-Repeatable Read</vt:lpstr>
      <vt:lpstr>Non-Repeatable Reads and Phantoms</vt:lpstr>
      <vt:lpstr>SQL Isolation Levels</vt:lpstr>
      <vt:lpstr>SQL Isolation Levels</vt:lpstr>
      <vt:lpstr>Statement Isolation</vt:lpstr>
      <vt:lpstr>Locking Implementation of SQL         Isolation Levels</vt:lpstr>
      <vt:lpstr>Locking Implementation of SQL Isolation Levels</vt:lpstr>
      <vt:lpstr>PowerPoint 演示文稿</vt:lpstr>
      <vt:lpstr>Dirty read</vt:lpstr>
      <vt:lpstr>non-repeatable read</vt:lpstr>
      <vt:lpstr>phantom read</vt:lpstr>
      <vt:lpstr>Bad Things Can Happen</vt:lpstr>
      <vt:lpstr>Some Problems at READ UNCOMMITTED </vt:lpstr>
      <vt:lpstr>Some Problems at READ COMMITTED</vt:lpstr>
      <vt:lpstr>Problems at REPEATABLE READ</vt:lpstr>
      <vt:lpstr>Levels of Isolation</vt:lpstr>
      <vt:lpstr>Implications of Locking Implementation</vt:lpstr>
      <vt:lpstr>Implications of Locking Implementation</vt:lpstr>
      <vt:lpstr>Update Locks</vt:lpstr>
      <vt:lpstr>Update Locks</vt:lpstr>
      <vt:lpstr>Update Locks</vt:lpstr>
      <vt:lpstr>Isolation in Relational Databases</vt:lpstr>
      <vt:lpstr>Granular Locks (粒度锁)</vt:lpstr>
      <vt:lpstr>Granular Locks</vt:lpstr>
      <vt:lpstr>PowerPoint 演示文稿</vt:lpstr>
      <vt:lpstr>Intention Locking</vt:lpstr>
      <vt:lpstr>Conflict Table</vt:lpstr>
      <vt:lpstr>Conflict Table</vt:lpstr>
      <vt:lpstr>PowerPoint 演示文稿</vt:lpstr>
      <vt:lpstr>PowerPoint 演示文稿</vt:lpstr>
      <vt:lpstr>Isolation in Relational Databases</vt:lpstr>
      <vt:lpstr>Index Locking</vt:lpstr>
      <vt:lpstr>Preventing Phantoms </vt:lpstr>
      <vt:lpstr>Lock entire table - Example</vt:lpstr>
      <vt:lpstr>No Appropriate Index for P</vt:lpstr>
      <vt:lpstr>No Index Granular Locking - table / pages</vt:lpstr>
      <vt:lpstr>Index I exists on attribute P</vt:lpstr>
      <vt:lpstr>Index Locking</vt:lpstr>
      <vt:lpstr>Index Locking - Example</vt:lpstr>
      <vt:lpstr>Index, Predicate &amp; Key-Range Locks</vt:lpstr>
      <vt:lpstr>Key-Range Locking</vt:lpstr>
      <vt:lpstr>Key-Range Locking (cont)</vt:lpstr>
      <vt:lpstr>Key-Range Locking (cont)</vt:lpstr>
      <vt:lpstr>Locking a B-Tree Index</vt:lpstr>
      <vt:lpstr>Read Locks on a B+-Tree Index</vt:lpstr>
      <vt:lpstr>Read Locks on a B-Tree Index</vt:lpstr>
      <vt:lpstr>PowerPoint 演示文稿</vt:lpstr>
      <vt:lpstr>Write Locks on a B-Tree Index</vt:lpstr>
      <vt:lpstr>PowerPoint 演示文稿</vt:lpstr>
      <vt:lpstr>Granular and Index Locking Summary</vt:lpstr>
      <vt:lpstr>UPDATE Statement</vt:lpstr>
      <vt:lpstr>Lock Escalation</vt:lpstr>
      <vt:lpstr>Performance Hints</vt:lpstr>
      <vt:lpstr>Isolation in Relational Databases</vt:lpstr>
      <vt:lpstr>Multiversion Controls (MVCs)</vt:lpstr>
      <vt:lpstr>Multiversion Controls</vt:lpstr>
      <vt:lpstr>Read-Consistency</vt:lpstr>
      <vt:lpstr>Read-Only MVC</vt:lpstr>
      <vt:lpstr>Read-Only MVC</vt:lpstr>
      <vt:lpstr>Example</vt:lpstr>
      <vt:lpstr>Implementation</vt:lpstr>
      <vt:lpstr>Multiversion Database</vt:lpstr>
      <vt:lpstr>Read-Only Multiversion Control</vt:lpstr>
      <vt:lpstr>Read-Consistency MVC</vt:lpstr>
      <vt:lpstr>Example</vt:lpstr>
      <vt:lpstr>Read-Consistency MVC</vt:lpstr>
      <vt:lpstr>SNAPSHOT Isolation</vt:lpstr>
      <vt:lpstr>First Committer Wins Implementation</vt:lpstr>
      <vt:lpstr>First Committer Wins</vt:lpstr>
      <vt:lpstr> Locking Implementation of SNAPSHOT Isolation</vt:lpstr>
      <vt:lpstr>PowerPoint 演示文稿</vt:lpstr>
      <vt:lpstr>Anomalies at SNAPSHOT Isolation</vt:lpstr>
      <vt:lpstr> </vt:lpstr>
      <vt:lpstr>Phantoms at SNAPSHOT Isolation</vt:lpstr>
      <vt:lpstr>Phantoms at SNAPSHOT Isolation</vt:lpstr>
      <vt:lpstr>Correct Execution at  SNAPSHOT Isolation</vt:lpstr>
      <vt:lpstr>Reserving Seats for a Concert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njujack</cp:lastModifiedBy>
  <cp:revision>639</cp:revision>
  <cp:lastPrinted>1999-04-25T15:25:00Z</cp:lastPrinted>
  <dcterms:created xsi:type="dcterms:W3CDTF">2000-10-08T19:30:00Z</dcterms:created>
  <dcterms:modified xsi:type="dcterms:W3CDTF">2018-03-29T01:44:41Z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