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30" r:id="rId4"/>
    <p:sldId id="309" r:id="rId5"/>
    <p:sldId id="258" r:id="rId6"/>
    <p:sldId id="257" r:id="rId7"/>
    <p:sldId id="259" r:id="rId8"/>
    <p:sldId id="335" r:id="rId9"/>
    <p:sldId id="260" r:id="rId10"/>
    <p:sldId id="261" r:id="rId11"/>
    <p:sldId id="515" r:id="rId13"/>
    <p:sldId id="312" r:id="rId14"/>
    <p:sldId id="262" r:id="rId15"/>
    <p:sldId id="336" r:id="rId16"/>
    <p:sldId id="313" r:id="rId17"/>
    <p:sldId id="263" r:id="rId18"/>
    <p:sldId id="264" r:id="rId19"/>
    <p:sldId id="314" r:id="rId20"/>
    <p:sldId id="265" r:id="rId21"/>
    <p:sldId id="266" r:id="rId22"/>
    <p:sldId id="393" r:id="rId23"/>
    <p:sldId id="267" r:id="rId24"/>
    <p:sldId id="268" r:id="rId25"/>
    <p:sldId id="269" r:id="rId26"/>
    <p:sldId id="270" r:id="rId27"/>
    <p:sldId id="271" r:id="rId28"/>
    <p:sldId id="272" r:id="rId29"/>
    <p:sldId id="394" r:id="rId30"/>
    <p:sldId id="273" r:id="rId31"/>
    <p:sldId id="331" r:id="rId32"/>
    <p:sldId id="274" r:id="rId33"/>
    <p:sldId id="276" r:id="rId34"/>
    <p:sldId id="577" r:id="rId35"/>
    <p:sldId id="395" r:id="rId36"/>
    <p:sldId id="442" r:id="rId37"/>
    <p:sldId id="275" r:id="rId38"/>
    <p:sldId id="578" r:id="rId39"/>
    <p:sldId id="310" r:id="rId40"/>
    <p:sldId id="396" r:id="rId41"/>
    <p:sldId id="579" r:id="rId42"/>
    <p:sldId id="580" r:id="rId43"/>
    <p:sldId id="581" r:id="rId44"/>
    <p:sldId id="281" r:id="rId45"/>
    <p:sldId id="481" r:id="rId46"/>
    <p:sldId id="279" r:id="rId47"/>
    <p:sldId id="311" r:id="rId48"/>
    <p:sldId id="319" r:id="rId49"/>
    <p:sldId id="282" r:id="rId50"/>
    <p:sldId id="283" r:id="rId51"/>
    <p:sldId id="317" r:id="rId52"/>
    <p:sldId id="33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5" r:id="rId64"/>
    <p:sldId id="296" r:id="rId65"/>
    <p:sldId id="443" r:id="rId66"/>
    <p:sldId id="297" r:id="rId67"/>
    <p:sldId id="298" r:id="rId68"/>
    <p:sldId id="334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99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4"/>
        <p:guide pos="2928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在一条</a:t>
            </a:r>
            <a:r>
              <a:rPr lang="en-US" altLang="zh-CN"/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中，可以只包含</a:t>
            </a:r>
            <a:r>
              <a:rPr lang="en-US" altLang="zh-CN">
                <a:ea typeface="宋体" panose="02010600030101010101" pitchFamily="2" charset="-122"/>
              </a:rPr>
              <a:t>Before Image</a:t>
            </a:r>
            <a:r>
              <a:rPr lang="zh-CN" altLang="en-US">
                <a:ea typeface="宋体" panose="02010600030101010101" pitchFamily="2" charset="-122"/>
              </a:rPr>
              <a:t>的值，或者只包含</a:t>
            </a:r>
            <a:r>
              <a:rPr lang="en-US" altLang="zh-CN">
                <a:ea typeface="宋体" panose="02010600030101010101" pitchFamily="2" charset="-122"/>
              </a:rPr>
              <a:t>After Image</a:t>
            </a:r>
            <a:r>
              <a:rPr lang="zh-CN" altLang="en-US">
                <a:ea typeface="宋体" panose="02010600030101010101" pitchFamily="2" charset="-122"/>
              </a:rPr>
              <a:t>的值，也可以同时包含</a:t>
            </a:r>
            <a:r>
              <a:rPr lang="en-US" altLang="zh-CN">
                <a:ea typeface="宋体" panose="02010600030101010101" pitchFamily="2" charset="-122"/>
              </a:rPr>
              <a:t>Before Image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After Image</a:t>
            </a:r>
            <a:r>
              <a:rPr lang="zh-CN" altLang="en-US">
                <a:ea typeface="宋体" panose="02010600030101010101" pitchFamily="2" charset="-122"/>
              </a:rPr>
              <a:t>的值。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）如果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只包含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Before Image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的值，</a:t>
            </a:r>
            <a:r>
              <a:rPr lang="zh-CN" altLang="en-US">
                <a:ea typeface="宋体" panose="02010600030101010101" pitchFamily="2" charset="-122"/>
              </a:rPr>
              <a:t>它只能用于撤销对应更新操作的结果（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相当于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undo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该更新操作</a:t>
            </a:r>
            <a:r>
              <a:rPr lang="zh-CN" altLang="en-US">
                <a:ea typeface="宋体" panose="02010600030101010101" pitchFamily="2" charset="-122"/>
              </a:rPr>
              <a:t>），因而也被称为是</a:t>
            </a:r>
            <a:r>
              <a:rPr lang="en-US" altLang="zh-CN">
                <a:ea typeface="宋体" panose="02010600030101010101" pitchFamily="2" charset="-122"/>
              </a:rPr>
              <a:t>&lt;undo record&gt;</a:t>
            </a:r>
            <a:r>
              <a:rPr lang="zh-CN" altLang="en-US">
                <a:ea typeface="宋体" panose="02010600030101010101" pitchFamily="2" charset="-122"/>
              </a:rPr>
              <a:t>；由</a:t>
            </a:r>
            <a:r>
              <a:rPr lang="en-US" altLang="zh-CN">
                <a:ea typeface="宋体" panose="02010600030101010101" pitchFamily="2" charset="-122"/>
              </a:rPr>
              <a:t>&lt;undo record&gt;</a:t>
            </a:r>
            <a:r>
              <a:rPr lang="zh-CN" altLang="en-US">
                <a:ea typeface="宋体" panose="02010600030101010101" pitchFamily="2" charset="-122"/>
              </a:rPr>
              <a:t>构成的日志文件也被称为是</a:t>
            </a:r>
            <a:r>
              <a:rPr lang="en-US" altLang="zh-CN">
                <a:ea typeface="宋体" panose="02010600030101010101" pitchFamily="2" charset="-122"/>
              </a:rPr>
              <a:t>undo log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）如果只包含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After Image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的值，它只能用于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重现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对应更新操作的结果（相当于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redo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该更新操作），因而也被称为是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&lt;redo record&gt;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；由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&lt;redo record&gt;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构成的日志文件也被称为是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redo log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）如果同时包含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Before Image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After Image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，那么该</a:t>
            </a:r>
            <a:r>
              <a:rPr lang="en-US" altLang="zh-CN">
                <a:sym typeface="+mn-ea"/>
              </a:rPr>
              <a:t>&lt;update record&gt;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既可用于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undo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也可用于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redo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，由此构成的日志文件也被称为是联合的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undo/redo log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优点：可以立即实现事务更新结果的持久化</a:t>
            </a:r>
            <a:endParaRPr lang="zh-CN" altLang="en-US"/>
          </a:p>
          <a:p>
            <a:r>
              <a:rPr lang="zh-CN" altLang="en-US"/>
              <a:t>缺点：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）事务的提交需要更长的执行时间；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）在同一个</a:t>
            </a:r>
            <a:r>
              <a:rPr lang="en-US" altLang="zh-CN">
                <a:ea typeface="宋体" panose="02010600030101010101" pitchFamily="2" charset="-122"/>
              </a:rPr>
              <a:t>cache page</a:t>
            </a:r>
            <a:r>
              <a:rPr lang="zh-CN" altLang="en-US">
                <a:ea typeface="宋体" panose="02010600030101010101" pitchFamily="2" charset="-122"/>
              </a:rPr>
              <a:t>中，可能包含多个并发事务的更新结果，每一个事务的提交都需要写一次</a:t>
            </a:r>
            <a:r>
              <a:rPr lang="en-US" altLang="zh-CN">
                <a:ea typeface="宋体" panose="02010600030101010101" pitchFamily="2" charset="-122"/>
              </a:rPr>
              <a:t>DISK</a:t>
            </a:r>
            <a:r>
              <a:rPr lang="zh-CN" altLang="en-US">
                <a:ea typeface="宋体" panose="02010600030101010101" pitchFamily="2" charset="-122"/>
              </a:rPr>
              <a:t>，而且还会带来其他问题（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）与最常见的</a:t>
            </a:r>
            <a:r>
              <a:rPr lang="en-US" altLang="zh-CN">
                <a:ea typeface="宋体" panose="02010600030101010101" pitchFamily="2" charset="-122"/>
              </a:rPr>
              <a:t>LRU</a:t>
            </a:r>
            <a:r>
              <a:rPr lang="zh-CN" altLang="en-US">
                <a:ea typeface="宋体" panose="02010600030101010101" pitchFamily="2" charset="-122"/>
              </a:rPr>
              <a:t>页面淘汰算法不同</a:t>
            </a:r>
            <a:r>
              <a:rPr lang="en-US" altLang="zh-CN">
                <a:ea typeface="宋体" panose="02010600030101010101" pitchFamily="2" charset="-122"/>
              </a:rPr>
              <a:t>......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）有些事务最终可能是被</a:t>
            </a:r>
            <a:r>
              <a:rPr lang="en-US" altLang="zh-CN">
                <a:ea typeface="宋体" panose="02010600030101010101" pitchFamily="2" charset="-122"/>
              </a:rPr>
              <a:t>abort</a:t>
            </a:r>
            <a:r>
              <a:rPr lang="zh-CN" altLang="en-US">
                <a:ea typeface="宋体" panose="02010600030101010101" pitchFamily="2" charset="-122"/>
              </a:rPr>
              <a:t>，而他们的更新结果可能因其他事务的</a:t>
            </a:r>
            <a:r>
              <a:rPr lang="en-US" altLang="zh-CN">
                <a:ea typeface="宋体" panose="02010600030101010101" pitchFamily="2" charset="-122"/>
              </a:rPr>
              <a:t>commit</a:t>
            </a:r>
            <a:r>
              <a:rPr lang="zh-CN" altLang="en-US">
                <a:ea typeface="宋体" panose="02010600030101010101" pitchFamily="2" charset="-122"/>
              </a:rPr>
              <a:t>而被写入了数据库的</a:t>
            </a:r>
            <a:r>
              <a:rPr lang="en-US" altLang="zh-CN">
                <a:ea typeface="宋体" panose="02010600030101010101" pitchFamily="2" charset="-122"/>
              </a:rPr>
              <a:t>DISK</a:t>
            </a:r>
            <a:r>
              <a:rPr lang="zh-CN" altLang="en-US">
                <a:ea typeface="宋体" panose="02010600030101010101" pitchFamily="2" charset="-122"/>
              </a:rPr>
              <a:t>，此时需要执行复杂的</a:t>
            </a:r>
            <a:r>
              <a:rPr lang="en-US" altLang="zh-CN">
                <a:ea typeface="宋体" panose="02010600030101010101" pitchFamily="2" charset="-122"/>
              </a:rPr>
              <a:t>undo</a:t>
            </a:r>
            <a:r>
              <a:rPr lang="zh-CN" altLang="en-US">
                <a:ea typeface="宋体" panose="02010600030101010101" pitchFamily="2" charset="-122"/>
              </a:rPr>
              <a:t>处理；</a:t>
            </a:r>
            <a:r>
              <a:rPr lang="en-US" altLang="zh-CN">
                <a:ea typeface="宋体" panose="02010600030101010101" pitchFamily="2" charset="-122"/>
              </a:rPr>
              <a:t>......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优点：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zh-CN">
                <a:ea typeface="宋体" panose="02010600030101010101" pitchFamily="2" charset="-122"/>
              </a:rPr>
              <a:t>事务的提交不需要</a:t>
            </a:r>
            <a:r>
              <a:rPr lang="en-US" altLang="zh-CN">
                <a:ea typeface="宋体" panose="02010600030101010101" pitchFamily="2" charset="-122"/>
              </a:rPr>
              <a:t>forced</a:t>
            </a:r>
            <a:r>
              <a:rPr lang="zh-CN" altLang="en-US">
                <a:ea typeface="宋体" panose="02010600030101010101" pitchFamily="2" charset="-122"/>
              </a:rPr>
              <a:t>数据库；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cache</a:t>
            </a:r>
            <a:r>
              <a:rPr lang="zh-CN" altLang="en-US">
                <a:ea typeface="宋体" panose="02010600030101010101" pitchFamily="2" charset="-122"/>
              </a:rPr>
              <a:t>的管理与事务提交与否无关；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缺点：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）增加了日志的数据量（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中同时包含 </a:t>
            </a:r>
            <a:r>
              <a:rPr lang="en-US" altLang="zh-CN">
                <a:ea typeface="宋体" panose="02010600030101010101" pitchFamily="2" charset="-122"/>
              </a:rPr>
              <a:t>before image </a:t>
            </a:r>
            <a:r>
              <a:rPr lang="zh-CN" altLang="en-US">
                <a:ea typeface="宋体" panose="02010600030101010101" pitchFamily="2" charset="-122"/>
              </a:rPr>
              <a:t>和 </a:t>
            </a:r>
            <a:r>
              <a:rPr lang="en-US" altLang="zh-CN">
                <a:ea typeface="宋体" panose="02010600030101010101" pitchFamily="2" charset="-122"/>
              </a:rPr>
              <a:t>after image</a:t>
            </a:r>
            <a:r>
              <a:rPr lang="zh-CN" altLang="en-US">
                <a:ea typeface="宋体" panose="02010600030101010101" pitchFamily="2" charset="-122"/>
              </a:rPr>
              <a:t>）；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）增加了</a:t>
            </a:r>
            <a:r>
              <a:rPr lang="en-US" altLang="zh-CN">
                <a:ea typeface="宋体" panose="02010600030101010101" pitchFamily="2" charset="-122"/>
              </a:rPr>
              <a:t>crash</a:t>
            </a:r>
            <a:r>
              <a:rPr lang="zh-CN" altLang="en-US">
                <a:ea typeface="宋体" panose="02010600030101010101" pitchFamily="2" charset="-122"/>
              </a:rPr>
              <a:t>之后的系统重启恢复的工作量（需要对所有的事务做恢复：已提交事务的</a:t>
            </a:r>
            <a:r>
              <a:rPr lang="en-US" altLang="zh-CN">
                <a:ea typeface="宋体" panose="02010600030101010101" pitchFamily="2" charset="-122"/>
              </a:rPr>
              <a:t>REDO</a:t>
            </a:r>
            <a:r>
              <a:rPr lang="zh-CN" altLang="en-US">
                <a:ea typeface="宋体" panose="02010600030101010101" pitchFamily="2" charset="-122"/>
              </a:rPr>
              <a:t>和未提交事务的</a:t>
            </a:r>
            <a:r>
              <a:rPr lang="en-US" altLang="zh-CN">
                <a:ea typeface="宋体" panose="02010600030101010101" pitchFamily="2" charset="-122"/>
              </a:rPr>
              <a:t>UNDO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为了降低系统崩溃之后的重启过程中的恢复工作，可定期在日志中插入检查点。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在同一个</a:t>
            </a:r>
            <a:r>
              <a:rPr lang="en-US" altLang="zh-CN"/>
              <a:t>cache page</a:t>
            </a:r>
            <a:r>
              <a:rPr lang="zh-CN" altLang="en-US">
                <a:ea typeface="宋体" panose="02010600030101010101" pitchFamily="2" charset="-122"/>
              </a:rPr>
              <a:t>中，可能既有已提交事务的更新结果，也有未结束事务的更新结果。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未结束事务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是指那些</a:t>
            </a:r>
            <a:r>
              <a:rPr lang="en-US" altLang="zh-CN">
                <a:ea typeface="宋体" panose="02010600030101010101" pitchFamily="2" charset="-122"/>
              </a:rPr>
              <a:t>crash</a:t>
            </a:r>
            <a:r>
              <a:rPr lang="zh-CN" altLang="en-US">
                <a:ea typeface="宋体" panose="02010600030101010101" pitchFamily="2" charset="-122"/>
              </a:rPr>
              <a:t>时正在运行的事务，或者说是被</a:t>
            </a:r>
            <a:r>
              <a:rPr lang="en-US" altLang="zh-CN">
                <a:ea typeface="宋体" panose="02010600030101010101" pitchFamily="2" charset="-122"/>
              </a:rPr>
              <a:t>crash</a:t>
            </a:r>
            <a:r>
              <a:rPr lang="zh-CN" altLang="en-US">
                <a:ea typeface="宋体" panose="02010600030101010101" pitchFamily="2" charset="-122"/>
              </a:rPr>
              <a:t>故障异常终止的事务，在系统重启并完成</a:t>
            </a:r>
            <a:r>
              <a:rPr lang="en-US" altLang="zh-CN">
                <a:ea typeface="宋体" panose="02010600030101010101" pitchFamily="2" charset="-122"/>
              </a:rPr>
              <a:t>recovery</a:t>
            </a:r>
            <a:r>
              <a:rPr lang="zh-CN" altLang="en-US">
                <a:ea typeface="宋体" panose="02010600030101010101" pitchFamily="2" charset="-122"/>
              </a:rPr>
              <a:t>处理后，它们将会作为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被放弃的事务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来处理（在日志中为它们添加</a:t>
            </a:r>
            <a:r>
              <a:rPr lang="en-US" altLang="zh-CN">
                <a:ea typeface="宋体" panose="02010600030101010101" pitchFamily="2" charset="-122"/>
              </a:rPr>
              <a:t>&lt;abort record&gt;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sharp checkpoint</a:t>
            </a:r>
            <a:r>
              <a:rPr lang="zh-CN" altLang="en-US">
                <a:ea typeface="宋体" panose="02010600030101010101" pitchFamily="2" charset="-122"/>
              </a:rPr>
              <a:t>设置步骤：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、暂停所有的数据访问服务；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、将数据库</a:t>
            </a:r>
            <a:r>
              <a:rPr lang="en-US" altLang="zh-CN">
                <a:ea typeface="宋体" panose="02010600030101010101" pitchFamily="2" charset="-122"/>
              </a:rPr>
              <a:t>cache</a:t>
            </a:r>
            <a:r>
              <a:rPr lang="zh-CN" altLang="en-US">
                <a:ea typeface="宋体" panose="02010600030101010101" pitchFamily="2" charset="-122"/>
              </a:rPr>
              <a:t>缓冲中的所有</a:t>
            </a:r>
            <a:r>
              <a:rPr lang="en-US" altLang="zh-CN">
                <a:ea typeface="宋体" panose="02010600030101010101" pitchFamily="2" charset="-122"/>
              </a:rPr>
              <a:t>dirty page</a:t>
            </a:r>
            <a:r>
              <a:rPr lang="zh-CN" altLang="en-US">
                <a:ea typeface="宋体" panose="02010600030101010101" pitchFamily="2" charset="-122"/>
              </a:rPr>
              <a:t>写入数据库磁盘；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log</a:t>
            </a:r>
            <a:r>
              <a:rPr lang="zh-CN" altLang="en-US">
                <a:ea typeface="宋体" panose="02010600030101010101" pitchFamily="2" charset="-122"/>
              </a:rPr>
              <a:t>中插入检查点日志</a:t>
            </a:r>
            <a:r>
              <a:rPr lang="en-US" altLang="zh-CN">
                <a:ea typeface="宋体" panose="02010600030101010101" pitchFamily="2" charset="-122"/>
              </a:rPr>
              <a:t>&lt;CK&gt;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、将</a:t>
            </a:r>
            <a:r>
              <a:rPr lang="en-US" altLang="zh-CN">
                <a:ea typeface="宋体" panose="02010600030101010101" pitchFamily="2" charset="-122"/>
              </a:rPr>
              <a:t>log buffer</a:t>
            </a:r>
            <a:r>
              <a:rPr lang="zh-CN" altLang="en-US">
                <a:ea typeface="宋体" panose="02010600030101010101" pitchFamily="2" charset="-122"/>
              </a:rPr>
              <a:t>中的信息写入日志文件（这一步不是必须的）。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在日志文件中，每一个运行已结束的事务都有开始日志（</a:t>
            </a:r>
            <a:r>
              <a:rPr lang="en-US" altLang="zh-CN">
                <a:ea typeface="宋体" panose="02010600030101010101" pitchFamily="2" charset="-122"/>
              </a:rPr>
              <a:t>begin record</a:t>
            </a:r>
            <a:r>
              <a:rPr lang="zh-CN" altLang="en-US">
                <a:ea typeface="宋体" panose="02010600030101010101" pitchFamily="2" charset="-122"/>
              </a:rPr>
              <a:t>）和结束日志（</a:t>
            </a:r>
            <a:r>
              <a:rPr lang="en-US" altLang="zh-CN">
                <a:ea typeface="宋体" panose="02010600030101010101" pitchFamily="2" charset="-122"/>
              </a:rPr>
              <a:t>commit record </a:t>
            </a:r>
            <a:r>
              <a:rPr lang="zh-CN" altLang="en-US">
                <a:ea typeface="宋体" panose="02010600030101010101" pitchFamily="2" charset="-122"/>
              </a:rPr>
              <a:t>或 </a:t>
            </a:r>
            <a:r>
              <a:rPr lang="en-US" altLang="zh-CN">
                <a:ea typeface="宋体" panose="02010600030101010101" pitchFamily="2" charset="-122"/>
              </a:rPr>
              <a:t>abort record</a:t>
            </a:r>
            <a:r>
              <a:rPr lang="zh-CN" altLang="en-US">
                <a:ea typeface="宋体" panose="02010600030101010101" pitchFamily="2" charset="-122"/>
              </a:rPr>
              <a:t>）；只有开始日志而没有结束日志的事务，都是正在运行的事务（</a:t>
            </a:r>
            <a:r>
              <a:rPr lang="en-US" altLang="zh-CN">
                <a:ea typeface="宋体" panose="02010600030101010101" pitchFamily="2" charset="-122"/>
              </a:rPr>
              <a:t>active tranction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/>
              <a:t>Pass 1</a:t>
            </a:r>
            <a:r>
              <a:rPr lang="zh-CN" altLang="zh-CN">
                <a:ea typeface="宋体" panose="02010600030101010101" pitchFamily="2" charset="-122"/>
              </a:rPr>
              <a:t>：逆向扫描日志文件至最近的一个</a:t>
            </a:r>
            <a:r>
              <a:rPr lang="en-US" altLang="zh-CN">
                <a:ea typeface="宋体" panose="02010600030101010101" pitchFamily="2" charset="-122"/>
              </a:rPr>
              <a:t>checkpoint</a:t>
            </a:r>
            <a:r>
              <a:rPr lang="zh-CN" altLang="en-US">
                <a:ea typeface="宋体" panose="02010600030101010101" pitchFamily="2" charset="-122"/>
              </a:rPr>
              <a:t>，同时收集没有结束日志的事务的标识（事务集合</a:t>
            </a:r>
            <a:r>
              <a:rPr lang="en-US" altLang="zh-CN">
                <a:ea typeface="宋体" panose="02010600030101010101" pitchFamily="2" charset="-122"/>
              </a:rPr>
              <a:t>Uset</a:t>
            </a:r>
            <a:r>
              <a:rPr lang="zh-CN" altLang="en-US">
                <a:ea typeface="宋体" panose="02010600030101010101" pitchFamily="2" charset="-122"/>
              </a:rPr>
              <a:t>）；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Pass 2</a:t>
            </a:r>
            <a:r>
              <a:rPr lang="zh-CN" altLang="en-US">
                <a:ea typeface="宋体" panose="02010600030101010101" pitchFamily="2" charset="-122"/>
              </a:rPr>
              <a:t>：从最近的一个</a:t>
            </a:r>
            <a:r>
              <a:rPr lang="en-US" altLang="zh-CN">
                <a:ea typeface="宋体" panose="02010600030101010101" pitchFamily="2" charset="-122"/>
              </a:rPr>
              <a:t>CK</a:t>
            </a:r>
            <a:r>
              <a:rPr lang="zh-CN" altLang="en-US">
                <a:ea typeface="宋体" panose="02010600030101010101" pitchFamily="2" charset="-122"/>
              </a:rPr>
              <a:t>正向扫描日志文件，对已结束事务（不属于</a:t>
            </a:r>
            <a:r>
              <a:rPr lang="en-US" altLang="zh-CN">
                <a:ea typeface="宋体" panose="02010600030101010101" pitchFamily="2" charset="-122"/>
              </a:rPr>
              <a:t>Uset</a:t>
            </a:r>
            <a:r>
              <a:rPr lang="zh-CN" altLang="en-US">
                <a:ea typeface="宋体" panose="02010600030101010101" pitchFamily="2" charset="-122"/>
              </a:rPr>
              <a:t>的事务）做</a:t>
            </a:r>
            <a:r>
              <a:rPr lang="en-US" altLang="zh-CN">
                <a:ea typeface="宋体" panose="02010600030101010101" pitchFamily="2" charset="-122"/>
              </a:rPr>
              <a:t>REDO</a:t>
            </a:r>
            <a:r>
              <a:rPr lang="zh-CN" altLang="en-US">
                <a:ea typeface="宋体" panose="02010600030101010101" pitchFamily="2" charset="-122"/>
              </a:rPr>
              <a:t>（利用其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after image</a:t>
            </a:r>
            <a:r>
              <a:rPr lang="zh-CN" altLang="en-US">
                <a:ea typeface="宋体" panose="02010600030101010101" pitchFamily="2" charset="-122"/>
              </a:rPr>
              <a:t>修改数据库）；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Pass 3</a:t>
            </a:r>
            <a:r>
              <a:rPr lang="zh-CN" altLang="en-US">
                <a:ea typeface="宋体" panose="02010600030101010101" pitchFamily="2" charset="-122"/>
              </a:rPr>
              <a:t>：逆向扫描日志文件，对</a:t>
            </a:r>
            <a:r>
              <a:rPr lang="en-US" altLang="zh-CN">
                <a:ea typeface="宋体" panose="02010600030101010101" pitchFamily="2" charset="-122"/>
              </a:rPr>
              <a:t>Uset</a:t>
            </a:r>
            <a:r>
              <a:rPr lang="zh-CN" altLang="en-US">
                <a:ea typeface="宋体" panose="02010600030101010101" pitchFamily="2" charset="-122"/>
              </a:rPr>
              <a:t>中的事务做</a:t>
            </a:r>
            <a:r>
              <a:rPr lang="en-US" altLang="zh-CN">
                <a:ea typeface="宋体" panose="02010600030101010101" pitchFamily="2" charset="-122"/>
              </a:rPr>
              <a:t>rollback</a:t>
            </a:r>
            <a:r>
              <a:rPr lang="zh-CN" altLang="en-US">
                <a:ea typeface="宋体" panose="02010600030101010101" pitchFamily="2" charset="-122"/>
              </a:rPr>
              <a:t>（利用其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before image</a:t>
            </a:r>
            <a:r>
              <a:rPr lang="zh-CN" altLang="en-US">
                <a:ea typeface="宋体" panose="02010600030101010101" pitchFamily="2" charset="-122"/>
              </a:rPr>
              <a:t>修改数据库，同时在日志中</a:t>
            </a:r>
            <a:r>
              <a:rPr lang="en-US" altLang="zh-CN">
                <a:ea typeface="宋体" panose="02010600030101010101" pitchFamily="2" charset="-122"/>
              </a:rPr>
              <a:t>append</a:t>
            </a:r>
            <a:r>
              <a:rPr lang="zh-CN" altLang="en-US">
                <a:ea typeface="宋体" panose="02010600030101010101" pitchFamily="2" charset="-122"/>
              </a:rPr>
              <a:t>一条补偿记录），直至所有未结束事务的日志全部处理完（处理完</a:t>
            </a:r>
            <a:r>
              <a:rPr lang="en-US" altLang="zh-CN">
                <a:ea typeface="宋体" panose="02010600030101010101" pitchFamily="2" charset="-122"/>
              </a:rPr>
              <a:t>Uset</a:t>
            </a:r>
            <a:r>
              <a:rPr lang="zh-CN" altLang="en-US">
                <a:ea typeface="宋体" panose="02010600030101010101" pitchFamily="2" charset="-122"/>
              </a:rPr>
              <a:t>中所有事务的</a:t>
            </a:r>
            <a:r>
              <a:rPr lang="en-US" altLang="zh-CN">
                <a:ea typeface="宋体" panose="02010600030101010101" pitchFamily="2" charset="-122"/>
              </a:rPr>
              <a:t>&lt;begin record&gt;</a:t>
            </a:r>
            <a:r>
              <a:rPr lang="zh-CN" altLang="en-US">
                <a:ea typeface="宋体" panose="02010600030101010101" pitchFamily="2" charset="-122"/>
              </a:rPr>
              <a:t>）；最后在日志尾部为</a:t>
            </a:r>
            <a:r>
              <a:rPr lang="en-US" altLang="zh-CN">
                <a:ea typeface="宋体" panose="02010600030101010101" pitchFamily="2" charset="-122"/>
              </a:rPr>
              <a:t>Uset</a:t>
            </a:r>
            <a:r>
              <a:rPr lang="zh-CN" altLang="en-US">
                <a:ea typeface="宋体" panose="02010600030101010101" pitchFamily="2" charset="-122"/>
              </a:rPr>
              <a:t>中的每一个事务添加一条</a:t>
            </a:r>
            <a:r>
              <a:rPr lang="en-US" altLang="zh-CN">
                <a:ea typeface="宋体" panose="02010600030101010101" pitchFamily="2" charset="-122"/>
              </a:rPr>
              <a:t>&lt;abort record&gt;</a:t>
            </a:r>
            <a:r>
              <a:rPr lang="zh-CN" altLang="en-US">
                <a:ea typeface="宋体" panose="02010600030101010101" pitchFamily="2" charset="-122"/>
              </a:rPr>
              <a:t>日志。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事实上，一个事务的</a:t>
            </a:r>
            <a:r>
              <a:rPr lang="en-US" altLang="zh-CN">
                <a:ea typeface="宋体" panose="02010600030101010101" pitchFamily="2" charset="-122"/>
              </a:rPr>
              <a:t>rollback</a:t>
            </a:r>
            <a:r>
              <a:rPr lang="zh-CN" altLang="en-US">
                <a:ea typeface="宋体" panose="02010600030101010101" pitchFamily="2" charset="-122"/>
              </a:rPr>
              <a:t>处理流程包括：为每一条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在日志中</a:t>
            </a:r>
            <a:r>
              <a:rPr lang="en-US" altLang="zh-CN">
                <a:ea typeface="宋体" panose="02010600030101010101" pitchFamily="2" charset="-122"/>
              </a:rPr>
              <a:t>append</a:t>
            </a:r>
            <a:r>
              <a:rPr lang="zh-CN" altLang="en-US">
                <a:ea typeface="宋体" panose="02010600030101010101" pitchFamily="2" charset="-122"/>
              </a:rPr>
              <a:t>一条补偿记录，最后在日志中为该事务</a:t>
            </a:r>
            <a:r>
              <a:rPr lang="en-US" altLang="zh-CN">
                <a:ea typeface="宋体" panose="02010600030101010101" pitchFamily="2" charset="-122"/>
              </a:rPr>
              <a:t>append</a:t>
            </a:r>
            <a:r>
              <a:rPr lang="zh-CN" altLang="en-US">
                <a:ea typeface="宋体" panose="02010600030101010101" pitchFamily="2" charset="-122"/>
              </a:rPr>
              <a:t>一条</a:t>
            </a:r>
            <a:r>
              <a:rPr lang="en-US" altLang="zh-CN">
                <a:ea typeface="宋体" panose="02010600030101010101" pitchFamily="2" charset="-122"/>
              </a:rPr>
              <a:t>&lt;abort record&gt;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Question: </a:t>
            </a:r>
            <a:r>
              <a:rPr lang="zh-CN" altLang="zh-CN">
                <a:ea typeface="宋体" panose="02010600030101010101" pitchFamily="2" charset="-122"/>
              </a:rPr>
              <a:t>在这里，没有讨论在恢复过程中，数据库和日志信息的</a:t>
            </a:r>
            <a:r>
              <a:rPr lang="en-US" altLang="zh-CN">
                <a:ea typeface="宋体" panose="02010600030101010101" pitchFamily="2" charset="-122"/>
              </a:rPr>
              <a:t>forced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unforced</a:t>
            </a:r>
            <a:r>
              <a:rPr lang="zh-CN" altLang="en-US">
                <a:ea typeface="宋体" panose="02010600030101010101" pitchFamily="2" charset="-122"/>
              </a:rPr>
              <a:t>的问题，为什么？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这里讨论的是对那些有</a:t>
            </a:r>
            <a:r>
              <a:rPr lang="en-US" altLang="zh-CN"/>
              <a:t>&lt;commit record&gt;</a:t>
            </a:r>
            <a:r>
              <a:rPr lang="zh-CN" altLang="en-US">
                <a:ea typeface="宋体" panose="02010600030101010101" pitchFamily="2" charset="-122"/>
              </a:rPr>
              <a:t>的事务，在</a:t>
            </a:r>
            <a:r>
              <a:rPr lang="en-US" altLang="zh-CN">
                <a:ea typeface="宋体" panose="02010600030101010101" pitchFamily="2" charset="-122"/>
              </a:rPr>
              <a:t>pass 2</a:t>
            </a:r>
            <a:r>
              <a:rPr lang="zh-CN" altLang="en-US">
                <a:ea typeface="宋体" panose="02010600030101010101" pitchFamily="2" charset="-122"/>
              </a:rPr>
              <a:t>中的 </a:t>
            </a:r>
            <a:r>
              <a:rPr lang="en-US" altLang="zh-CN">
                <a:ea typeface="宋体" panose="02010600030101010101" pitchFamily="2" charset="-122"/>
              </a:rPr>
              <a:t>rollforward </a:t>
            </a:r>
            <a:r>
              <a:rPr lang="zh-CN" altLang="en-US">
                <a:ea typeface="宋体" panose="02010600030101010101" pitchFamily="2" charset="-122"/>
              </a:rPr>
              <a:t>满足 </a:t>
            </a:r>
            <a:r>
              <a:rPr lang="en-US" altLang="zh-CN">
                <a:ea typeface="宋体" panose="02010600030101010101" pitchFamily="2" charset="-122"/>
              </a:rPr>
              <a:t>idempotent &amp; harmless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如果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是一个已经有</a:t>
            </a:r>
            <a:r>
              <a:rPr lang="en-US" altLang="zh-CN">
                <a:ea typeface="宋体" panose="02010600030101010101" pitchFamily="2" charset="-122"/>
              </a:rPr>
              <a:t>&lt;abort record&gt;</a:t>
            </a:r>
            <a:r>
              <a:rPr lang="zh-CN" altLang="en-US">
                <a:ea typeface="宋体" panose="02010600030101010101" pitchFamily="2" charset="-122"/>
              </a:rPr>
              <a:t>日志的事务，其</a:t>
            </a:r>
            <a:r>
              <a:rPr lang="en-US" altLang="zh-CN">
                <a:ea typeface="宋体" panose="02010600030101010101" pitchFamily="2" charset="-122"/>
              </a:rPr>
              <a:t>rollback</a:t>
            </a:r>
            <a:r>
              <a:rPr lang="zh-CN" altLang="en-US">
                <a:ea typeface="宋体" panose="02010600030101010101" pitchFamily="2" charset="-122"/>
              </a:rPr>
              <a:t>是在</a:t>
            </a:r>
            <a:r>
              <a:rPr lang="en-US">
                <a:ea typeface="宋体" panose="02010600030101010101" pitchFamily="2" charset="-122"/>
              </a:rPr>
              <a:t>crash</a:t>
            </a:r>
            <a:r>
              <a:rPr lang="zh-CN" altLang="en-US">
                <a:ea typeface="宋体" panose="02010600030101010101" pitchFamily="2" charset="-122"/>
              </a:rPr>
              <a:t>前就已经处理完的；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是一个被</a:t>
            </a:r>
            <a:r>
              <a:rPr lang="en-US" altLang="zh-CN">
                <a:ea typeface="宋体" panose="02010600030101010101" pitchFamily="2" charset="-122"/>
              </a:rPr>
              <a:t>crash</a:t>
            </a:r>
            <a:r>
              <a:rPr lang="zh-CN" altLang="en-US">
                <a:ea typeface="宋体" panose="02010600030101010101" pitchFamily="2" charset="-122"/>
              </a:rPr>
              <a:t>打断的事务（在日志中没有结束标志），那么在</a:t>
            </a:r>
            <a:r>
              <a:rPr lang="en-US" altLang="zh-CN">
                <a:ea typeface="宋体" panose="02010600030101010101" pitchFamily="2" charset="-122"/>
              </a:rPr>
              <a:t>pass 3</a:t>
            </a:r>
            <a:r>
              <a:rPr lang="zh-CN" altLang="en-US">
                <a:ea typeface="宋体" panose="02010600030101010101" pitchFamily="2" charset="-122"/>
              </a:rPr>
              <a:t>处理过程中，会自动的为其每一条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添加一条补偿日志。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最后系统再为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添加一条</a:t>
            </a:r>
            <a:r>
              <a:rPr lang="en-US" altLang="zh-CN">
                <a:ea typeface="宋体" panose="02010600030101010101" pitchFamily="2" charset="-122"/>
              </a:rPr>
              <a:t>&lt;abort record&gt;. </a:t>
            </a:r>
            <a:r>
              <a:rPr lang="zh-CN" altLang="en-US">
                <a:ea typeface="宋体" panose="02010600030101010101" pitchFamily="2" charset="-122"/>
              </a:rPr>
              <a:t>一方面可以保证在正常情况下，每一个事务在日志中都有始有终；另一方面，当下一次再出现</a:t>
            </a:r>
            <a:r>
              <a:rPr lang="en-US" altLang="zh-CN">
                <a:ea typeface="宋体" panose="02010600030101010101" pitchFamily="2" charset="-122"/>
              </a:rPr>
              <a:t>crash</a:t>
            </a:r>
            <a:r>
              <a:rPr lang="zh-CN" altLang="en-US">
                <a:ea typeface="宋体" panose="02010600030101010101" pitchFamily="2" charset="-122"/>
              </a:rPr>
              <a:t>故障时，就不需要再对这些事务做</a:t>
            </a:r>
            <a:r>
              <a:rPr lang="en-US" altLang="zh-CN">
                <a:ea typeface="宋体" panose="02010600030101010101" pitchFamily="2" charset="-122"/>
              </a:rPr>
              <a:t>rollback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只要日志文件没有收到破坏，可以再次启动机器，从第一步开始重复以前的恢复过程，直至能够完成所有的恢复处理步骤。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Question: </a:t>
            </a:r>
            <a:r>
              <a:rPr lang="zh-CN" altLang="zh-CN">
                <a:ea typeface="宋体" panose="02010600030101010101" pitchFamily="2" charset="-122"/>
              </a:rPr>
              <a:t>如果</a:t>
            </a:r>
            <a:r>
              <a:rPr lang="en-US" altLang="zh-CN">
                <a:ea typeface="宋体" panose="02010600030101010101" pitchFamily="2" charset="-122"/>
              </a:rPr>
              <a:t>U1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U2</a:t>
            </a:r>
            <a:r>
              <a:rPr lang="zh-CN" altLang="en-US">
                <a:ea typeface="宋体" panose="02010600030101010101" pitchFamily="2" charset="-122"/>
              </a:rPr>
              <a:t>修改的是同一个</a:t>
            </a:r>
            <a:r>
              <a:rPr lang="en-US" altLang="zh-CN">
                <a:ea typeface="宋体" panose="02010600030101010101" pitchFamily="2" charset="-122"/>
              </a:rPr>
              <a:t>page</a:t>
            </a:r>
            <a:r>
              <a:rPr lang="zh-CN" altLang="en-US">
                <a:ea typeface="宋体" panose="02010600030101010101" pitchFamily="2" charset="-122"/>
              </a:rPr>
              <a:t>，会出现什么样的情况？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这是一个</a:t>
            </a:r>
            <a:r>
              <a:rPr lang="en-US" altLang="zh-CN"/>
              <a:t>undo log</a:t>
            </a:r>
            <a:r>
              <a:rPr lang="zh-CN" altLang="en-US">
                <a:ea typeface="宋体" panose="02010600030101010101" pitchFamily="2" charset="-122"/>
              </a:rPr>
              <a:t>的例子。如果把其中的</a:t>
            </a:r>
            <a:r>
              <a:rPr lang="en-US" altLang="zh-CN">
                <a:ea typeface="宋体" panose="02010600030101010101" pitchFamily="2" charset="-122"/>
              </a:rPr>
              <a:t>before image</a:t>
            </a:r>
            <a:r>
              <a:rPr lang="zh-CN" altLang="en-US">
                <a:ea typeface="宋体" panose="02010600030101010101" pitchFamily="2" charset="-122"/>
              </a:rPr>
              <a:t>替换为</a:t>
            </a:r>
            <a:r>
              <a:rPr lang="en-US" altLang="zh-CN">
                <a:ea typeface="宋体" panose="02010600030101010101" pitchFamily="2" charset="-122"/>
              </a:rPr>
              <a:t>after image</a:t>
            </a:r>
            <a:r>
              <a:rPr lang="zh-CN" altLang="en-US">
                <a:ea typeface="宋体" panose="02010600030101010101" pitchFamily="2" charset="-122"/>
              </a:rPr>
              <a:t>，那么就构成了</a:t>
            </a:r>
            <a:r>
              <a:rPr lang="en-US" altLang="zh-CN">
                <a:ea typeface="宋体" panose="02010600030101010101" pitchFamily="2" charset="-122"/>
              </a:rPr>
              <a:t>redo log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三级存储：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memory/cache</a:t>
            </a:r>
            <a:endParaRPr lang="en-US" altLang="zh-CN"/>
          </a:p>
          <a:p>
            <a:r>
              <a:rPr lang="en-US" altLang="zh-CN"/>
              <a:t>disk:  log file </a:t>
            </a:r>
            <a:r>
              <a:rPr lang="zh-CN" altLang="zh-CN">
                <a:ea typeface="宋体" panose="02010600030101010101" pitchFamily="2" charset="-122"/>
              </a:rPr>
              <a:t>中只需要维护 </a:t>
            </a:r>
            <a:r>
              <a:rPr lang="en-US" altLang="zh-CN">
                <a:ea typeface="宋体" panose="02010600030101010101" pitchFamily="2" charset="-122"/>
              </a:rPr>
              <a:t>active transaction's log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tertiary storage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问题：一条数据库更新操作，可能对应着多条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ea typeface="宋体" panose="02010600030101010101" pitchFamily="2" charset="-122"/>
              </a:rPr>
              <a:t>日志以及庞大的</a:t>
            </a:r>
            <a:r>
              <a:rPr lang="en-US" altLang="zh-CN">
                <a:ea typeface="宋体" panose="02010600030101010101" pitchFamily="2" charset="-122"/>
              </a:rPr>
              <a:t>before&amp;after image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解决办法：定义一个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逆操作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，以操作作为 前后像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问题 </a:t>
            </a:r>
            <a:r>
              <a:rPr lang="en-US" altLang="zh-CN"/>
              <a:t>1</a:t>
            </a:r>
            <a:r>
              <a:rPr lang="zh-CN" altLang="en-US"/>
              <a:t>：以实际操作作为恢复的执行步骤，可能不满足</a:t>
            </a:r>
            <a:r>
              <a:rPr lang="en-US" altLang="zh-CN"/>
              <a:t>‘</a:t>
            </a:r>
            <a:r>
              <a:rPr lang="zh-CN" altLang="en-US">
                <a:ea typeface="宋体" panose="02010600030101010101" pitchFamily="2" charset="-122"/>
              </a:rPr>
              <a:t>等幂次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解决方法：如果数据库</a:t>
            </a:r>
            <a:r>
              <a:rPr lang="en-US" altLang="zh-CN">
                <a:ea typeface="宋体" panose="02010600030101010101" pitchFamily="2" charset="-122"/>
              </a:rPr>
              <a:t>page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LSN</a:t>
            </a:r>
            <a:r>
              <a:rPr lang="zh-CN" altLang="en-US">
                <a:ea typeface="宋体" panose="02010600030101010101" pitchFamily="2" charset="-122"/>
              </a:rPr>
              <a:t>大于或等于日志的</a:t>
            </a:r>
            <a:r>
              <a:rPr lang="en-US" altLang="zh-CN">
                <a:ea typeface="宋体" panose="02010600030101010101" pitchFamily="2" charset="-122"/>
              </a:rPr>
              <a:t>LSN</a:t>
            </a:r>
            <a:r>
              <a:rPr lang="zh-CN" altLang="en-US">
                <a:ea typeface="宋体" panose="02010600030101010101" pitchFamily="2" charset="-122"/>
              </a:rPr>
              <a:t>，则忽略该条</a:t>
            </a:r>
            <a:r>
              <a:rPr lang="en-US" altLang="zh-CN">
                <a:ea typeface="宋体" panose="02010600030101010101" pitchFamily="2" charset="-122"/>
              </a:rPr>
              <a:t>&lt;update record&gt;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问题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 有些操作不具有原子性，在其执行过程中发生系统崩溃，那么可能导致数据库处于一种不一致状态。从而导致恢复的结果也不正确。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的解决办法：将原操作进行原子化分解，每个原子化的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子操作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对应一条 </a:t>
            </a:r>
            <a:r>
              <a:rPr lang="en-US" altLang="zh-CN">
                <a:ea typeface="宋体" panose="02010600030101010101" pitchFamily="2" charset="-122"/>
              </a:rPr>
              <a:t>log record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pass 1: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pass 2: </a:t>
            </a:r>
            <a:r>
              <a:rPr lang="zh-CN" altLang="en-US">
                <a:ea typeface="宋体" panose="02010600030101010101" pitchFamily="2" charset="-122"/>
              </a:rPr>
              <a:t>只需要对那些有</a:t>
            </a:r>
            <a:r>
              <a:rPr lang="en-US" altLang="zh-CN">
                <a:ea typeface="宋体" panose="02010600030101010101" pitchFamily="2" charset="-122"/>
              </a:rPr>
              <a:t>&lt;commit record&gt;</a:t>
            </a:r>
            <a:r>
              <a:rPr lang="zh-CN" altLang="en-US">
                <a:ea typeface="宋体" panose="02010600030101010101" pitchFamily="2" charset="-122"/>
              </a:rPr>
              <a:t>但没有</a:t>
            </a:r>
            <a:r>
              <a:rPr lang="en-US" altLang="zh-CN">
                <a:ea typeface="宋体" panose="02010600030101010101" pitchFamily="2" charset="-122"/>
              </a:rPr>
              <a:t>&lt;complete record&gt;</a:t>
            </a:r>
            <a:r>
              <a:rPr lang="zh-CN" altLang="en-US">
                <a:ea typeface="宋体" panose="02010600030101010101" pitchFamily="2" charset="-122"/>
              </a:rPr>
              <a:t>的事务做</a:t>
            </a:r>
            <a:r>
              <a:rPr lang="en-US" altLang="zh-CN">
                <a:ea typeface="宋体" panose="02010600030101010101" pitchFamily="2" charset="-122"/>
              </a:rPr>
              <a:t>rollforward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pass 3: </a:t>
            </a:r>
            <a:r>
              <a:rPr lang="zh-CN" altLang="en-US">
                <a:ea typeface="宋体" panose="02010600030101010101" pitchFamily="2" charset="-122"/>
              </a:rPr>
              <a:t>不需要了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介质故障的处理办法：冗余存储（</a:t>
            </a:r>
            <a:r>
              <a:rPr lang="en-US" altLang="zh-CN">
                <a:ea typeface="宋体" panose="02010600030101010101" pitchFamily="2" charset="-122"/>
              </a:rPr>
              <a:t>log &amp; mirror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问题：利用</a:t>
            </a:r>
            <a:r>
              <a:rPr lang="en-US" altLang="zh-CN">
                <a:ea typeface="宋体" panose="02010600030101010101" pitchFamily="2" charset="-122"/>
              </a:rPr>
              <a:t>log</a:t>
            </a:r>
            <a:r>
              <a:rPr lang="zh-CN" altLang="en-US">
                <a:ea typeface="宋体" panose="02010600030101010101" pitchFamily="2" charset="-122"/>
              </a:rPr>
              <a:t>来重建数据库，需要从第一条 </a:t>
            </a:r>
            <a:r>
              <a:rPr lang="en-US" altLang="zh-CN">
                <a:ea typeface="宋体" panose="02010600030101010101" pitchFamily="2" charset="-122"/>
              </a:rPr>
              <a:t>log record </a:t>
            </a:r>
            <a:r>
              <a:rPr lang="zh-CN" altLang="en-US">
                <a:ea typeface="宋体" panose="02010600030101010101" pitchFamily="2" charset="-122"/>
              </a:rPr>
              <a:t>开始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解决办法：周期性的 </a:t>
            </a:r>
            <a:r>
              <a:rPr lang="en-US" altLang="zh-CN">
                <a:ea typeface="宋体" panose="02010600030101010101" pitchFamily="2" charset="-122"/>
              </a:rPr>
              <a:t>dump + log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Question: </a:t>
            </a:r>
            <a:r>
              <a:rPr lang="zh-CN" altLang="en-US"/>
              <a:t>为什么只处理那些已经被提交的事务？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情况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dump</a:t>
            </a:r>
            <a:r>
              <a:rPr lang="zh-CN" altLang="en-US">
                <a:ea typeface="宋体" panose="02010600030101010101" pitchFamily="2" charset="-122"/>
              </a:rPr>
              <a:t>开始前被提交，但其更新结果可能直至</a:t>
            </a:r>
            <a:r>
              <a:rPr lang="en-US" altLang="zh-CN">
                <a:ea typeface="宋体" panose="02010600030101010101" pitchFamily="2" charset="-122"/>
              </a:rPr>
              <a:t>dump</a:t>
            </a:r>
            <a:r>
              <a:rPr lang="zh-CN" altLang="en-US">
                <a:ea typeface="宋体" panose="02010600030101010101" pitchFamily="2" charset="-122"/>
              </a:rPr>
              <a:t>结束时都还没有被写入数据库磁盘。在恢复处理时，不会扫描</a:t>
            </a:r>
            <a:r>
              <a:rPr lang="en-US" altLang="zh-CN">
                <a:ea typeface="宋体" panose="02010600030101010101" pitchFamily="2" charset="-122"/>
              </a:rPr>
              <a:t>begin dump</a:t>
            </a:r>
            <a:r>
              <a:rPr lang="zh-CN" altLang="en-US">
                <a:ea typeface="宋体" panose="02010600030101010101" pitchFamily="2" charset="-122"/>
              </a:rPr>
              <a:t>之前的日志，因而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不在事务集合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dump</a:t>
            </a:r>
            <a:r>
              <a:rPr lang="zh-CN" altLang="en-US">
                <a:ea typeface="宋体" panose="02010600030101010101" pitchFamily="2" charset="-122"/>
              </a:rPr>
              <a:t>处理将一个最终被放弃的事务的更新结果写入了</a:t>
            </a:r>
            <a:r>
              <a:rPr lang="en-US" altLang="zh-CN">
                <a:ea typeface="宋体" panose="02010600030101010101" pitchFamily="2" charset="-122"/>
              </a:rPr>
              <a:t>dump</a:t>
            </a:r>
            <a:r>
              <a:rPr lang="zh-CN" altLang="en-US">
                <a:ea typeface="宋体" panose="02010600030101010101" pitchFamily="2" charset="-122"/>
              </a:rPr>
              <a:t>中，但在恢复处理过程中，对被</a:t>
            </a:r>
            <a:r>
              <a:rPr lang="en-US" altLang="zh-CN">
                <a:ea typeface="宋体" panose="02010600030101010101" pitchFamily="2" charset="-122"/>
              </a:rPr>
              <a:t>aborted</a:t>
            </a:r>
            <a:r>
              <a:rPr lang="zh-CN" altLang="en-US">
                <a:ea typeface="宋体" panose="02010600030101010101" pitchFamily="2" charset="-122"/>
              </a:rPr>
              <a:t>的事务日志没有做任何处理！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undo log</a:t>
            </a:r>
            <a:r>
              <a:rPr lang="zh-CN" altLang="en-US">
                <a:ea typeface="宋体" panose="02010600030101010101" pitchFamily="2" charset="-122"/>
              </a:rPr>
              <a:t>只能用户事务的撤销处理（</a:t>
            </a:r>
            <a:r>
              <a:rPr lang="en-US" altLang="zh-CN">
                <a:ea typeface="宋体" panose="02010600030101010101" pitchFamily="2" charset="-122"/>
              </a:rPr>
              <a:t>abort  or  rollback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在日志记录中添加一个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类型标识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，以表明该日志记录的类型是什么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通过插入</a:t>
            </a:r>
            <a:r>
              <a:rPr lang="en-US" altLang="zh-CN">
                <a:ea typeface="宋体" panose="02010600030101010101" pitchFamily="2" charset="-122"/>
              </a:rPr>
              <a:t>&lt;savepoint record&gt;</a:t>
            </a:r>
            <a:r>
              <a:rPr lang="zh-CN" altLang="en-US">
                <a:ea typeface="宋体" panose="02010600030101010101" pitchFamily="2" charset="-122"/>
              </a:rPr>
              <a:t>来实现对于事务的部分回滚功能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需要扫描整个日志文件，以确定有哪些事务是没有结束日志</a:t>
            </a:r>
            <a:r>
              <a:rPr lang="en-US" altLang="zh-CN">
                <a:ea typeface="宋体" panose="02010600030101010101" pitchFamily="2" charset="-122"/>
              </a:rPr>
              <a:t>commit record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abort record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）只需要针对那些没有结束标志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force the log buffer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、系统需要标记，有哪些</a:t>
            </a:r>
            <a:r>
              <a:rPr lang="en-US" altLang="zh-CN">
                <a:ea typeface="宋体" panose="02010600030101010101" pitchFamily="2" charset="-122"/>
              </a:rPr>
              <a:t>cache page</a:t>
            </a:r>
            <a:r>
              <a:rPr lang="zh-CN" altLang="en-US">
                <a:ea typeface="宋体" panose="02010600030101010101" pitchFamily="2" charset="-122"/>
              </a:rPr>
              <a:t>是被事务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修改过的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、在日志中写入</a:t>
            </a:r>
            <a:r>
              <a:rPr lang="en-US" altLang="zh-CN">
                <a:ea typeface="宋体" panose="02010600030101010101" pitchFamily="2" charset="-122"/>
              </a:rPr>
              <a:t>&lt;commit T&gt; </a:t>
            </a:r>
            <a:r>
              <a:rPr lang="zh-CN" altLang="en-US">
                <a:ea typeface="宋体" panose="02010600030101010101" pitchFamily="2" charset="-122"/>
              </a:rPr>
              <a:t>并立即 </a:t>
            </a:r>
            <a:r>
              <a:rPr lang="en-US" altLang="zh-CN">
                <a:ea typeface="宋体" panose="02010600030101010101" pitchFamily="2" charset="-122"/>
              </a:rPr>
              <a:t>force the log buffer</a:t>
            </a:r>
            <a:r>
              <a:rPr lang="zh-CN" altLang="en-US">
                <a:ea typeface="宋体" panose="02010600030101010101" pitchFamily="2" charset="-122"/>
              </a:rPr>
              <a:t>，确保</a:t>
            </a:r>
            <a:r>
              <a:rPr lang="en-US" altLang="zh-CN">
                <a:ea typeface="宋体" panose="02010600030101010101" pitchFamily="2" charset="-122"/>
              </a:rPr>
              <a:t>&lt;commit T&gt;</a:t>
            </a:r>
            <a:r>
              <a:rPr lang="zh-CN" altLang="en-US">
                <a:ea typeface="宋体" panose="02010600030101010101" pitchFamily="2" charset="-122"/>
              </a:rPr>
              <a:t>记录的持久化（真正实现事务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的提交）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" y="6475095"/>
            <a:ext cx="1905000" cy="288002"/>
          </a:xfrm>
        </p:spPr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5095"/>
            <a:ext cx="2895600" cy="288002"/>
          </a:xfrm>
        </p:spPr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157720" y="6475095"/>
            <a:ext cx="1905000" cy="288002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1280" y="6475095"/>
            <a:ext cx="1905000" cy="288002"/>
          </a:xfrm>
        </p:spPr>
        <p:txBody>
          <a:bodyPr/>
          <a:lstStyle>
            <a:lvl1pPr>
              <a:defRPr sz="1400"/>
            </a:lvl1pPr>
          </a:lstStyle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5095"/>
            <a:ext cx="2895600" cy="288002"/>
          </a:xfrm>
        </p:spPr>
        <p:txBody>
          <a:bodyPr/>
          <a:lstStyle>
            <a:lvl1pPr>
              <a:defRPr sz="1400"/>
            </a:lvl1pPr>
          </a:lstStyle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57720" y="6475095"/>
            <a:ext cx="1905000" cy="288002"/>
          </a:xfrm>
        </p:spPr>
        <p:txBody>
          <a:bodyPr/>
          <a:lstStyle>
            <a:lvl1pPr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Implementing Atomicity and Durability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9233"/>
            <a:ext cx="7772400" cy="583565"/>
          </a:xfrm>
        </p:spPr>
        <p:txBody>
          <a:bodyPr>
            <a:spAutoFit/>
          </a:bodyPr>
          <a:p>
            <a:r>
              <a:rPr lang="en-US" altLang="zh-CN" sz="3200"/>
              <a:t>type of log record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" y="944245"/>
            <a:ext cx="8898255" cy="4910455"/>
          </a:xfrm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</a:rPr>
              <a:t>Update record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id_of_data, id_of_transaction, before_image&gt;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Begin record: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sym typeface="+mn-ea"/>
              </a:rPr>
              <a:t>B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sym typeface="+mn-ea"/>
              </a:rPr>
              <a:t>,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id_of_transaction&gt;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Commit record: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sym typeface="+mn-ea"/>
              </a:rPr>
              <a:t>C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sym typeface="+mn-ea"/>
              </a:rPr>
              <a:t>,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id_of_transaction&gt;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Abort record: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sym typeface="+mn-ea"/>
              </a:rPr>
              <a:t>A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sym typeface="+mn-ea"/>
              </a:rPr>
              <a:t>,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id_of_transaction&gt;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SavePoint record: 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sym typeface="+mn-ea"/>
              </a:rPr>
              <a:t>SP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sym typeface="+mn-ea"/>
              </a:rPr>
              <a:t>,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id_of_transaction, id_of_savepoint&gt;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CheckPoint record: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sym typeface="+mn-ea"/>
              </a:rPr>
              <a:t>CP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sym typeface="+mn-ea"/>
              </a:rPr>
              <a:t>,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list_of_active_transaction&gt;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4" name="Text Box 6"/>
          <p:cNvSpPr txBox="1"/>
          <p:nvPr/>
        </p:nvSpPr>
        <p:spPr>
          <a:xfrm>
            <a:off x="1752600" y="1376363"/>
            <a:ext cx="5133340" cy="175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y      z       u      y       w       z</a:t>
            </a:r>
            <a:endParaRPr lang="en-US" altLang="x-none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    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 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   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   T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17     A    2.4    18     ab      3      4.5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32956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497840" y="4660900"/>
            <a:ext cx="8016240" cy="1038860"/>
          </a:xfrm>
        </p:spPr>
        <p:txBody>
          <a:bodyPr vert="horz" wrap="square" anchor="t">
            <a:spAutoFit/>
          </a:bodyPr>
          <a:p>
            <a:pPr lvl="0"/>
            <a:r>
              <a:rPr lang="en-US" altLang="zh-CN" sz="28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records in a log</a:t>
            </a:r>
            <a:endParaRPr lang="en-US" altLang="zh-CN" sz="2800" b="1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800" b="1" u="sng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&lt;id of data, id of trans, before image&gt;</a:t>
            </a:r>
            <a:endParaRPr lang="en-US" altLang="zh-CN" sz="2800" b="1" u="sng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/>
          <p:nvPr/>
        </p:nvSpPr>
        <p:spPr>
          <a:xfrm>
            <a:off x="1600200" y="1527810"/>
            <a:ext cx="5257800" cy="1584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Line 7"/>
          <p:cNvSpPr/>
          <p:nvPr/>
        </p:nvSpPr>
        <p:spPr>
          <a:xfrm>
            <a:off x="2286000" y="1529080"/>
            <a:ext cx="0" cy="1584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6" name="Line 8"/>
          <p:cNvSpPr/>
          <p:nvPr/>
        </p:nvSpPr>
        <p:spPr>
          <a:xfrm>
            <a:off x="2971800" y="1529080"/>
            <a:ext cx="0" cy="1584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7" name="Line 9"/>
          <p:cNvSpPr/>
          <p:nvPr/>
        </p:nvSpPr>
        <p:spPr>
          <a:xfrm>
            <a:off x="3733800" y="1529080"/>
            <a:ext cx="0" cy="1584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8" name="Line 10"/>
          <p:cNvSpPr/>
          <p:nvPr/>
        </p:nvSpPr>
        <p:spPr>
          <a:xfrm>
            <a:off x="4419600" y="1529080"/>
            <a:ext cx="0" cy="1584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9" name="Line 15"/>
          <p:cNvSpPr/>
          <p:nvPr/>
        </p:nvSpPr>
        <p:spPr>
          <a:xfrm>
            <a:off x="5257800" y="1529080"/>
            <a:ext cx="0" cy="1584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0" name="Line 16"/>
          <p:cNvSpPr/>
          <p:nvPr/>
        </p:nvSpPr>
        <p:spPr>
          <a:xfrm>
            <a:off x="6019800" y="1529080"/>
            <a:ext cx="0" cy="1584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Line 22"/>
          <p:cNvSpPr/>
          <p:nvPr/>
        </p:nvSpPr>
        <p:spPr>
          <a:xfrm flipH="1">
            <a:off x="1066800" y="1527810"/>
            <a:ext cx="57600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2" name="Line 24"/>
          <p:cNvSpPr/>
          <p:nvPr/>
        </p:nvSpPr>
        <p:spPr>
          <a:xfrm flipH="1">
            <a:off x="1066800" y="3113405"/>
            <a:ext cx="57600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3" name="Text Box 26"/>
          <p:cNvSpPr txBox="1"/>
          <p:nvPr/>
        </p:nvSpPr>
        <p:spPr>
          <a:xfrm>
            <a:off x="6324600" y="3656965"/>
            <a:ext cx="21891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 </a:t>
            </a:r>
            <a:endParaRPr lang="en-US" altLang="x-none" sz="2000" b="1" i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update</a:t>
            </a:r>
            <a:endParaRPr lang="en-US" altLang="x-none" sz="2000" b="1" i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4" name="Line 27"/>
          <p:cNvSpPr/>
          <p:nvPr/>
        </p:nvSpPr>
        <p:spPr>
          <a:xfrm flipH="1" flipV="1">
            <a:off x="6553200" y="3126740"/>
            <a:ext cx="152400" cy="457200"/>
          </a:xfrm>
          <a:prstGeom prst="line">
            <a:avLst/>
          </a:prstGeom>
          <a:ln w="9525" cap="flat" cmpd="sng">
            <a:solidFill>
              <a:srgbClr val="000099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12305" name="组合 12304"/>
          <p:cNvGrpSpPr/>
          <p:nvPr/>
        </p:nvGrpSpPr>
        <p:grpSpPr>
          <a:xfrm>
            <a:off x="2667000" y="3195003"/>
            <a:ext cx="3124200" cy="461962"/>
            <a:chOff x="0" y="0"/>
            <a:chExt cx="3124200" cy="461665"/>
          </a:xfrm>
        </p:grpSpPr>
        <p:cxnSp>
          <p:nvCxnSpPr>
            <p:cNvPr id="12306" name="直接箭头连接符 2"/>
            <p:cNvCxnSpPr/>
            <p:nvPr/>
          </p:nvCxnSpPr>
          <p:spPr>
            <a:xfrm>
              <a:off x="0" y="83840"/>
              <a:ext cx="3124200" cy="0"/>
            </a:xfrm>
            <a:prstGeom prst="straightConnector1">
              <a:avLst/>
            </a:prstGeom>
            <a:ln w="25400" cap="flat" cmpd="sng">
              <a:solidFill>
                <a:srgbClr val="CC0000"/>
              </a:solidFill>
              <a:prstDash val="sysDash"/>
              <a:headEnd type="none" w="med" len="med"/>
              <a:tailEnd type="arrow" w="lg" len="lg"/>
            </a:ln>
          </p:spPr>
        </p:cxnSp>
        <p:sp>
          <p:nvSpPr>
            <p:cNvPr id="12307" name="TextBox 3"/>
            <p:cNvSpPr txBox="1"/>
            <p:nvPr/>
          </p:nvSpPr>
          <p:spPr>
            <a:xfrm>
              <a:off x="1387756" y="0"/>
              <a:ext cx="72968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rPr>
                <a:t>time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7133590" y="638111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77470"/>
            <a:ext cx="7772400" cy="54229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Abort Using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228600" y="841375"/>
            <a:ext cx="8915400" cy="53340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log backwards: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tid to identify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transaction’s update records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reverse each update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using before image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reversal done in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last-in-first-out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order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 strict system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new values are unavailable to concurrent transactions (result of long term x-locks);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 rollback makes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transaction atomic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7" name="组合 13316"/>
          <p:cNvGrpSpPr/>
          <p:nvPr/>
        </p:nvGrpSpPr>
        <p:grpSpPr>
          <a:xfrm>
            <a:off x="2667000" y="4117975"/>
            <a:ext cx="3886835" cy="457200"/>
            <a:chOff x="0" y="0"/>
            <a:chExt cx="3124200" cy="456592"/>
          </a:xfrm>
        </p:grpSpPr>
        <p:cxnSp>
          <p:nvCxnSpPr>
            <p:cNvPr id="13318" name="直接箭头连接符 18"/>
            <p:cNvCxnSpPr/>
            <p:nvPr/>
          </p:nvCxnSpPr>
          <p:spPr>
            <a:xfrm>
              <a:off x="0" y="83840"/>
              <a:ext cx="3124200" cy="0"/>
            </a:xfrm>
            <a:prstGeom prst="straightConnector1">
              <a:avLst/>
            </a:prstGeom>
            <a:ln w="25400" cap="flat" cmpd="sng">
              <a:solidFill>
                <a:srgbClr val="CC0000"/>
              </a:solidFill>
              <a:prstDash val="sysDash"/>
              <a:headEnd type="triangle" w="lg" len="lg"/>
              <a:tailEnd type="none" w="med" len="med"/>
            </a:ln>
          </p:spPr>
        </p:cxnSp>
        <p:sp>
          <p:nvSpPr>
            <p:cNvPr id="13319" name="TextBox 19"/>
            <p:cNvSpPr txBox="1"/>
            <p:nvPr/>
          </p:nvSpPr>
          <p:spPr>
            <a:xfrm>
              <a:off x="1387756" y="0"/>
              <a:ext cx="731290" cy="4565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/>
              <a:r>
                <a: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rPr>
                <a:t>scan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3320" name="组合 13319"/>
          <p:cNvGrpSpPr/>
          <p:nvPr/>
        </p:nvGrpSpPr>
        <p:grpSpPr>
          <a:xfrm>
            <a:off x="381000" y="2821940"/>
            <a:ext cx="8132763" cy="2147888"/>
            <a:chOff x="0" y="0"/>
            <a:chExt cx="8132763" cy="2147887"/>
          </a:xfrm>
        </p:grpSpPr>
        <p:sp>
          <p:nvSpPr>
            <p:cNvPr id="13321" name="Rectangle 4"/>
            <p:cNvSpPr/>
            <p:nvPr/>
          </p:nvSpPr>
          <p:spPr>
            <a:xfrm>
              <a:off x="1219200" y="1587"/>
              <a:ext cx="5257800" cy="12192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Text Box 6"/>
            <p:cNvSpPr txBox="1"/>
            <p:nvPr/>
          </p:nvSpPr>
          <p:spPr>
            <a:xfrm>
              <a:off x="1371600" y="0"/>
              <a:ext cx="5149850" cy="11874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       y      z       u      y       w       z</a:t>
              </a:r>
              <a:endPara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   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3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   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 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 T</a:t>
              </a:r>
              <a:r>
                <a:rPr lang="en-US" altLang="x-none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17     A    2.4    18     ab      3      4.5</a:t>
              </a:r>
              <a:r>
                <a:rPr lang="en-US" altLang="x-none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Line 7"/>
            <p:cNvSpPr/>
            <p:nvPr/>
          </p:nvSpPr>
          <p:spPr>
            <a:xfrm>
              <a:off x="1905000" y="1587"/>
              <a:ext cx="0" cy="1219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4" name="Line 8"/>
            <p:cNvSpPr/>
            <p:nvPr/>
          </p:nvSpPr>
          <p:spPr>
            <a:xfrm>
              <a:off x="2590800" y="1587"/>
              <a:ext cx="0" cy="1219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5" name="Line 9"/>
            <p:cNvSpPr/>
            <p:nvPr/>
          </p:nvSpPr>
          <p:spPr>
            <a:xfrm>
              <a:off x="3352800" y="1587"/>
              <a:ext cx="0" cy="1219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6" name="Line 10"/>
            <p:cNvSpPr/>
            <p:nvPr/>
          </p:nvSpPr>
          <p:spPr>
            <a:xfrm>
              <a:off x="4038600" y="1587"/>
              <a:ext cx="0" cy="1219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Line 15"/>
            <p:cNvSpPr/>
            <p:nvPr/>
          </p:nvSpPr>
          <p:spPr>
            <a:xfrm>
              <a:off x="4876800" y="1587"/>
              <a:ext cx="0" cy="1219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Line 16"/>
            <p:cNvSpPr/>
            <p:nvPr/>
          </p:nvSpPr>
          <p:spPr>
            <a:xfrm>
              <a:off x="5638800" y="1587"/>
              <a:ext cx="0" cy="1219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Line 22"/>
            <p:cNvSpPr/>
            <p:nvPr/>
          </p:nvSpPr>
          <p:spPr>
            <a:xfrm flipH="1">
              <a:off x="609600" y="1587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0" name="Line 24"/>
            <p:cNvSpPr/>
            <p:nvPr/>
          </p:nvSpPr>
          <p:spPr>
            <a:xfrm flipH="1">
              <a:off x="685800" y="1220787"/>
              <a:ext cx="533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1" name="Text Box 26"/>
            <p:cNvSpPr txBox="1"/>
            <p:nvPr/>
          </p:nvSpPr>
          <p:spPr>
            <a:xfrm>
              <a:off x="5943600" y="1446212"/>
              <a:ext cx="2189163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i="1" dirty="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most recent </a:t>
              </a:r>
              <a:endPara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b="1" i="1" dirty="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database update</a:t>
              </a:r>
              <a:endPara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2" name="Line 27"/>
            <p:cNvSpPr/>
            <p:nvPr/>
          </p:nvSpPr>
          <p:spPr>
            <a:xfrm flipH="1" flipV="1">
              <a:off x="6172200" y="1233487"/>
              <a:ext cx="381000" cy="22860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3333" name="TextBox 2"/>
            <p:cNvSpPr txBox="1"/>
            <p:nvPr/>
          </p:nvSpPr>
          <p:spPr>
            <a:xfrm>
              <a:off x="0" y="381000"/>
              <a:ext cx="9144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Arial Unicode MS" panose="020B0604020202020204" pitchFamily="2" charset="-122"/>
                  <a:ea typeface="Arial Unicode MS" panose="020B0604020202020204" pitchFamily="2" charset="-122"/>
                </a:rPr>
                <a:t>Log</a:t>
              </a:r>
              <a:endParaRPr lang="zh-CN" altLang="en-US" b="1" dirty="0">
                <a:solidFill>
                  <a:srgbClr val="FF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2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7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1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59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charRg st="159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charRg st="159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264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6">
                                            <p:txEl>
                                              <p:charRg st="264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charRg st="264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Abort Using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77470" y="4115435"/>
            <a:ext cx="8915400" cy="491490"/>
          </a:xfrm>
          <a:ln>
            <a:solidFill>
              <a:srgbClr val="000099"/>
            </a:solidFill>
          </a:ln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1: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terminating scan (log can be long)</a:t>
            </a:r>
            <a:endParaRPr lang="en-US" altLang="zh-CN" sz="26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77470" y="4801870"/>
            <a:ext cx="8915400" cy="1291590"/>
          </a:xfrm>
          <a:prstGeom prst="rect">
            <a:avLst/>
          </a:prstGeom>
          <a:noFill/>
          <a:ln w="9525">
            <a:solidFill>
              <a:srgbClr val="000099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append a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&lt;begin record&gt;</a:t>
            </a:r>
            <a:r>
              <a:rPr lang="en-US" altLang="zh-CN" sz="26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6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each </a:t>
            </a:r>
            <a:r>
              <a:rPr lang="en-US" altLang="zh-CN" sz="2500" b="1">
                <a:latin typeface="Arial" panose="020B0604020202020204" pitchFamily="34" charset="0"/>
                <a:ea typeface="宋体" panose="02010600030101010101" pitchFamily="2" charset="-122"/>
              </a:rPr>
              <a:t>transaction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containing tid</a:t>
            </a:r>
            <a:r>
              <a:rPr lang="en-US" altLang="zh-CN"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prior to its first update record</a:t>
            </a:r>
            <a:endParaRPr lang="en-US" altLang="zh-CN" sz="26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7695" y="1205230"/>
            <a:ext cx="7906385" cy="2618740"/>
            <a:chOff x="957" y="1898"/>
            <a:chExt cx="12451" cy="4124"/>
          </a:xfrm>
        </p:grpSpPr>
        <p:grpSp>
          <p:nvGrpSpPr>
            <p:cNvPr id="14341" name="组合 14340"/>
            <p:cNvGrpSpPr/>
            <p:nvPr/>
          </p:nvGrpSpPr>
          <p:grpSpPr>
            <a:xfrm>
              <a:off x="3962" y="4800"/>
              <a:ext cx="5760" cy="720"/>
              <a:chOff x="-129090" y="0"/>
              <a:chExt cx="3124200" cy="456592"/>
            </a:xfrm>
          </p:grpSpPr>
          <p:cxnSp>
            <p:nvCxnSpPr>
              <p:cNvPr id="14342" name="直接箭头连接符 5"/>
              <p:cNvCxnSpPr/>
              <p:nvPr/>
            </p:nvCxnSpPr>
            <p:spPr>
              <a:xfrm>
                <a:off x="-129090" y="8375"/>
                <a:ext cx="3124200" cy="0"/>
              </a:xfrm>
              <a:prstGeom prst="straightConnector1">
                <a:avLst/>
              </a:prstGeom>
              <a:ln w="25400" cap="flat" cmpd="sng">
                <a:solidFill>
                  <a:srgbClr val="CC0000"/>
                </a:solidFill>
                <a:prstDash val="sysDash"/>
                <a:headEnd type="triangle" w="lg" len="lg"/>
                <a:tailEnd type="none" w="med" len="med"/>
              </a:ln>
            </p:spPr>
          </p:cxnSp>
          <p:sp>
            <p:nvSpPr>
              <p:cNvPr id="14343" name="TextBox 6"/>
              <p:cNvSpPr txBox="1"/>
              <p:nvPr/>
            </p:nvSpPr>
            <p:spPr>
              <a:xfrm>
                <a:off x="1129576" y="0"/>
                <a:ext cx="731290" cy="4565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/>
                <a:r>
                  <a:rPr lang="en-US" altLang="x-none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scan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14355" name="Text Box 26"/>
            <p:cNvSpPr txBox="1"/>
            <p:nvPr/>
          </p:nvSpPr>
          <p:spPr>
            <a:xfrm>
              <a:off x="9960" y="4918"/>
              <a:ext cx="3448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i="1" dirty="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most recent </a:t>
              </a:r>
              <a:endPara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b="1" i="1" dirty="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database update</a:t>
              </a:r>
              <a:endPara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Line 27"/>
            <p:cNvSpPr/>
            <p:nvPr/>
          </p:nvSpPr>
          <p:spPr>
            <a:xfrm flipH="1" flipV="1">
              <a:off x="10320" y="4583"/>
              <a:ext cx="600" cy="36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dash"/>
              <a:headEnd type="none" w="med" len="med"/>
              <a:tailEnd type="triangle" w="med" len="med"/>
            </a:ln>
          </p:spPr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59" y="1898"/>
              <a:ext cx="9310" cy="2685"/>
            </a:xfrm>
            <a:prstGeom prst="rect">
              <a:avLst/>
            </a:prstGeom>
          </p:spPr>
        </p:pic>
        <p:sp>
          <p:nvSpPr>
            <p:cNvPr id="14357" name="TextBox 20"/>
            <p:cNvSpPr txBox="1"/>
            <p:nvPr/>
          </p:nvSpPr>
          <p:spPr>
            <a:xfrm>
              <a:off x="957" y="3002"/>
              <a:ext cx="144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Arial Unicode MS" panose="020B0604020202020204" pitchFamily="2" charset="-122"/>
                  <a:ea typeface="Arial Unicode MS" panose="020B0604020202020204" pitchFamily="2" charset="-122"/>
                </a:rPr>
                <a:t>Log</a:t>
              </a:r>
              <a:endParaRPr lang="zh-CN" altLang="en-US" b="1" dirty="0">
                <a:solidFill>
                  <a:srgbClr val="FF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175260"/>
            <a:ext cx="7772400" cy="645160"/>
          </a:xfrm>
        </p:spPr>
        <p:txBody>
          <a:bodyPr vert="horz" wrap="square" anchor="ctr">
            <a:no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Abort Using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248285" y="4875530"/>
            <a:ext cx="8605520" cy="891540"/>
          </a:xfrm>
          <a:ln>
            <a:solidFill>
              <a:srgbClr val="000099"/>
            </a:solidFill>
          </a:ln>
        </p:spPr>
        <p:txBody>
          <a:bodyPr vert="horz" wrap="square" anchor="t">
            <a:spAutoFit/>
          </a:bodyPr>
          <a:p>
            <a:pPr lvl="0"/>
            <a:r>
              <a:rPr lang="en-US" altLang="zh-CN" sz="2600" b="1" u="sng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 Procedure</a:t>
            </a:r>
            <a:r>
              <a:rPr lang="en-US" altLang="zh-CN" sz="26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Scan back to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 record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using update records to reverse changes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4"/>
          <p:cNvSpPr/>
          <p:nvPr/>
        </p:nvSpPr>
        <p:spPr>
          <a:xfrm>
            <a:off x="1524000" y="1146810"/>
            <a:ext cx="5943600" cy="18262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Text Box 5"/>
          <p:cNvSpPr txBox="1"/>
          <p:nvPr/>
        </p:nvSpPr>
        <p:spPr>
          <a:xfrm>
            <a:off x="1676400" y="1071245"/>
            <a:ext cx="5715000" cy="1850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      U      U       U       U       U       U       U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y        z        u       y        w       z</a:t>
            </a:r>
            <a:endParaRPr lang="en-US" altLang="x-none" sz="22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    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sz="22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   17     A      2.4     18      ab       3      4.5 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Line 7"/>
          <p:cNvSpPr/>
          <p:nvPr/>
        </p:nvSpPr>
        <p:spPr>
          <a:xfrm>
            <a:off x="29718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8" name="Line 8"/>
          <p:cNvSpPr/>
          <p:nvPr/>
        </p:nvSpPr>
        <p:spPr>
          <a:xfrm>
            <a:off x="36576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9" name="Line 9"/>
          <p:cNvSpPr/>
          <p:nvPr/>
        </p:nvSpPr>
        <p:spPr>
          <a:xfrm>
            <a:off x="44196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0" name="Line 10"/>
          <p:cNvSpPr/>
          <p:nvPr/>
        </p:nvSpPr>
        <p:spPr>
          <a:xfrm>
            <a:off x="51816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1" name="Line 11"/>
          <p:cNvSpPr/>
          <p:nvPr/>
        </p:nvSpPr>
        <p:spPr>
          <a:xfrm>
            <a:off x="59436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2" name="Line 12"/>
          <p:cNvSpPr/>
          <p:nvPr/>
        </p:nvSpPr>
        <p:spPr>
          <a:xfrm flipH="1">
            <a:off x="990600" y="114681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3" name="Line 13"/>
          <p:cNvSpPr/>
          <p:nvPr/>
        </p:nvSpPr>
        <p:spPr>
          <a:xfrm flipH="1">
            <a:off x="1066800" y="297370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4" name="Line 14"/>
          <p:cNvSpPr/>
          <p:nvPr/>
        </p:nvSpPr>
        <p:spPr>
          <a:xfrm>
            <a:off x="67056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5" name="Line 16"/>
          <p:cNvSpPr/>
          <p:nvPr/>
        </p:nvSpPr>
        <p:spPr>
          <a:xfrm>
            <a:off x="2209800" y="1146810"/>
            <a:ext cx="0" cy="183601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6" name="Text Box 17"/>
          <p:cNvSpPr txBox="1"/>
          <p:nvPr/>
        </p:nvSpPr>
        <p:spPr>
          <a:xfrm>
            <a:off x="685800" y="3351530"/>
            <a:ext cx="54305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Key:</a:t>
            </a:r>
            <a:endParaRPr lang="en-US" altLang="x-none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B – begin record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U – update record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7" name="Text Box 18"/>
          <p:cNvSpPr txBox="1"/>
          <p:nvPr/>
        </p:nvSpPr>
        <p:spPr>
          <a:xfrm>
            <a:off x="6994525" y="3165793"/>
            <a:ext cx="1328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abort T</a:t>
            </a:r>
            <a:r>
              <a:rPr lang="en-US" altLang="x-none" b="1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b="1" i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8" name="Line 19"/>
          <p:cNvSpPr/>
          <p:nvPr/>
        </p:nvSpPr>
        <p:spPr>
          <a:xfrm flipV="1">
            <a:off x="7467600" y="3049905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/>
        </p:nvSpPr>
        <p:spPr>
          <a:xfrm>
            <a:off x="7169150" y="6467475"/>
            <a:ext cx="1905000" cy="3067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14605"/>
            <a:ext cx="7772400" cy="67437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Logging Savepoints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152400" y="1069975"/>
            <a:ext cx="8686800" cy="4572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&lt;savepoint record&gt;</a:t>
            </a:r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inserted in log: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savepoint created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tid, savepoint identity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u="sng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Rollback Procedure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(to savepoint):</a:t>
            </a: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log backwards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using tid to identify update records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undo 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using before image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terminate scan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when appropriate &lt;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savepoint record&gt; encountered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09600" y="78740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Using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304800" y="1146810"/>
            <a:ext cx="8458200" cy="49149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 all transactions active at time of crash</a:t>
            </a:r>
            <a:r>
              <a:rPr lang="zh-CN" altLang="en-US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6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1864995"/>
            <a:ext cx="8458200" cy="4914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2: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How do you identify them?</a:t>
            </a:r>
            <a:endParaRPr lang="en-US" altLang="x-none" sz="2565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04800" y="2355850"/>
            <a:ext cx="8458200" cy="8915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&lt;abort record&gt;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&lt;commit record&gt;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appended to log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transaction terminates</a:t>
            </a:r>
            <a:endParaRPr lang="en-US" altLang="x-none" sz="2565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342900" y="3489960"/>
            <a:ext cx="8458200" cy="2289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600" b="1" u="sng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Procedure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log backwards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- if T’s first record is an update record, T was active at time of crash.  Roll it back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is not committed until its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record&gt; is in t</a:t>
            </a:r>
            <a:r>
              <a:rPr lang="en-US" altLang="x-none" sz="2565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log!</a:t>
            </a:r>
            <a:endParaRPr lang="en-US" altLang="x-none" sz="2565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866255" y="6478905"/>
            <a:ext cx="1905000" cy="2273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Using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886200" y="5029200"/>
            <a:ext cx="5181600" cy="8382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600" b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were not active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at time of crash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1524000" y="2133600"/>
            <a:ext cx="6858000" cy="1600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Text Box 5"/>
          <p:cNvSpPr txBox="1"/>
          <p:nvPr/>
        </p:nvSpPr>
        <p:spPr>
          <a:xfrm>
            <a:off x="1676400" y="2133600"/>
            <a:ext cx="7010400" cy="1564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      U      U       U       U       U      C      U     A      U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y        z        u       y               w             z</a:t>
            </a:r>
            <a:endParaRPr lang="en-US" altLang="x-none" sz="22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    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T</a:t>
            </a:r>
            <a:r>
              <a:rPr lang="en-US" altLang="x-none" sz="2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sz="22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    17     A       2.4     18     ab              3            4.5 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Line 6"/>
          <p:cNvSpPr/>
          <p:nvPr/>
        </p:nvSpPr>
        <p:spPr>
          <a:xfrm>
            <a:off x="29718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0" name="Line 7"/>
          <p:cNvSpPr/>
          <p:nvPr/>
        </p:nvSpPr>
        <p:spPr>
          <a:xfrm>
            <a:off x="36576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1" name="Line 8"/>
          <p:cNvSpPr/>
          <p:nvPr/>
        </p:nvSpPr>
        <p:spPr>
          <a:xfrm>
            <a:off x="44196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2" name="Line 9"/>
          <p:cNvSpPr/>
          <p:nvPr/>
        </p:nvSpPr>
        <p:spPr>
          <a:xfrm>
            <a:off x="51054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3" name="Line 10"/>
          <p:cNvSpPr/>
          <p:nvPr/>
        </p:nvSpPr>
        <p:spPr>
          <a:xfrm>
            <a:off x="58674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4" name="Line 11"/>
          <p:cNvSpPr/>
          <p:nvPr/>
        </p:nvSpPr>
        <p:spPr>
          <a:xfrm flipH="1">
            <a:off x="990600" y="2133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5" name="Line 12"/>
          <p:cNvSpPr/>
          <p:nvPr/>
        </p:nvSpPr>
        <p:spPr>
          <a:xfrm flipH="1">
            <a:off x="1066800" y="37338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6" name="Line 13"/>
          <p:cNvSpPr/>
          <p:nvPr/>
        </p:nvSpPr>
        <p:spPr>
          <a:xfrm>
            <a:off x="64770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7" name="Line 14"/>
          <p:cNvSpPr/>
          <p:nvPr/>
        </p:nvSpPr>
        <p:spPr>
          <a:xfrm>
            <a:off x="22098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8" name="Text Box 15"/>
          <p:cNvSpPr txBox="1"/>
          <p:nvPr/>
        </p:nvSpPr>
        <p:spPr>
          <a:xfrm>
            <a:off x="212725" y="3849688"/>
            <a:ext cx="2794000" cy="1827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Key:</a:t>
            </a:r>
            <a:endParaRPr lang="en-US" altLang="x-none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 – begin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U – update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C – commit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A – abort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Line 16"/>
          <p:cNvSpPr/>
          <p:nvPr/>
        </p:nvSpPr>
        <p:spPr>
          <a:xfrm>
            <a:off x="71628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0" name="Line 17"/>
          <p:cNvSpPr/>
          <p:nvPr/>
        </p:nvSpPr>
        <p:spPr>
          <a:xfrm>
            <a:off x="7772400" y="21336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20"/>
          <p:cNvSpPr/>
          <p:nvPr/>
        </p:nvSpPr>
        <p:spPr>
          <a:xfrm>
            <a:off x="2514600" y="59436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3" name="Text Box 23"/>
          <p:cNvSpPr txBox="1"/>
          <p:nvPr/>
        </p:nvSpPr>
        <p:spPr>
          <a:xfrm>
            <a:off x="7908925" y="4049713"/>
            <a:ext cx="862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i="1" dirty="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endParaRPr lang="en-US" altLang="x-none" sz="20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Line 24"/>
          <p:cNvSpPr/>
          <p:nvPr/>
        </p:nvSpPr>
        <p:spPr>
          <a:xfrm flipV="1">
            <a:off x="8382000" y="3810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" name="组合 8"/>
          <p:cNvGrpSpPr/>
          <p:nvPr/>
        </p:nvGrpSpPr>
        <p:grpSpPr>
          <a:xfrm>
            <a:off x="2938780" y="1113155"/>
            <a:ext cx="5935980" cy="1036320"/>
            <a:chOff x="4628" y="1753"/>
            <a:chExt cx="9348" cy="1632"/>
          </a:xfrm>
        </p:grpSpPr>
        <p:grpSp>
          <p:nvGrpSpPr>
            <p:cNvPr id="4" name="组合 3"/>
            <p:cNvGrpSpPr/>
            <p:nvPr/>
          </p:nvGrpSpPr>
          <p:grpSpPr>
            <a:xfrm>
              <a:off x="4628" y="2267"/>
              <a:ext cx="5084" cy="1116"/>
              <a:chOff x="4628" y="2267"/>
              <a:chExt cx="5084" cy="1116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4628" y="2267"/>
                <a:ext cx="4627" cy="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accent6"/>
                    </a:solidFill>
                  </a:rPr>
                  <a:t>commit record of T</a:t>
                </a:r>
                <a:r>
                  <a:rPr lang="en-US" altLang="zh-CN" b="1" baseline="-25000">
                    <a:solidFill>
                      <a:schemeClr val="accent6"/>
                    </a:solidFill>
                  </a:rPr>
                  <a:t>3</a:t>
                </a:r>
                <a:endParaRPr lang="en-US" altLang="zh-CN" b="1" baseline="-250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3" name="直接箭头连接符 2"/>
              <p:cNvCxnSpPr/>
              <p:nvPr/>
            </p:nvCxnSpPr>
            <p:spPr>
              <a:xfrm>
                <a:off x="9240" y="3000"/>
                <a:ext cx="472" cy="383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9828" y="1753"/>
              <a:ext cx="4149" cy="1632"/>
              <a:chOff x="6891" y="2148"/>
              <a:chExt cx="4149" cy="16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891" y="2148"/>
                <a:ext cx="4149" cy="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accent6"/>
                    </a:solidFill>
                  </a:rPr>
                  <a:t>abort record of T</a:t>
                </a:r>
                <a:r>
                  <a:rPr lang="en-US" altLang="zh-CN" b="1" baseline="-25000">
                    <a:solidFill>
                      <a:schemeClr val="accent6"/>
                    </a:solidFill>
                  </a:rPr>
                  <a:t>1</a:t>
                </a:r>
                <a:endParaRPr lang="en-US" altLang="zh-CN" b="1" baseline="-250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8" name="直接箭头连接符 7"/>
              <p:cNvCxnSpPr>
                <a:stCxn id="7" idx="2"/>
              </p:cNvCxnSpPr>
              <p:nvPr/>
            </p:nvCxnSpPr>
            <p:spPr>
              <a:xfrm>
                <a:off x="8966" y="2873"/>
                <a:ext cx="33" cy="907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/>
          <p:cNvSpPr txBox="1"/>
          <p:nvPr/>
        </p:nvSpPr>
        <p:spPr>
          <a:xfrm>
            <a:off x="314960" y="6018530"/>
            <a:ext cx="820991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Problem 3: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Scan must retrace entire log !</a:t>
            </a:r>
            <a:endParaRPr lang="en-US" altLang="x-none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Using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0" y="1221740"/>
            <a:ext cx="8915400" cy="49149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3: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Scan must retrace entire log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14300" y="1978660"/>
            <a:ext cx="8915400" cy="4104005"/>
          </a:xfrm>
          <a:prstGeom prst="rect">
            <a:avLst/>
          </a:prstGeom>
          <a:noFill/>
          <a:ln w="9525">
            <a:solidFill>
              <a:srgbClr val="0000CC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Periodically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&lt;checkpoint rec.&gt;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log. 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x-none" sz="2400" b="1" u="sng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Contains</a:t>
            </a:r>
            <a:r>
              <a:rPr lang="en-US" altLang="x-none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 tid’s of all active trans. at time of append</a:t>
            </a:r>
            <a:endParaRPr lang="en-US" altLang="x-none" sz="2400" b="1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Backward scan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goes at least as far as last checkpoint record appended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active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at time of crash determined from  log suffix that includes last checkpoint record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continues until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those transactions have been  rolled back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/>
        </p:nvSpPr>
        <p:spPr>
          <a:xfrm>
            <a:off x="7162800" y="6490970"/>
            <a:ext cx="1905000" cy="3600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653415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/>
          <p:nvPr/>
        </p:nvSpPr>
        <p:spPr>
          <a:xfrm>
            <a:off x="7620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x-none" b="1" baseline="-250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b="1" baseline="-250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12192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16764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21336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25908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Rectangle 8"/>
          <p:cNvSpPr/>
          <p:nvPr/>
        </p:nvSpPr>
        <p:spPr>
          <a:xfrm>
            <a:off x="30480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9"/>
          <p:cNvSpPr/>
          <p:nvPr/>
        </p:nvSpPr>
        <p:spPr>
          <a:xfrm>
            <a:off x="35052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10"/>
          <p:cNvSpPr/>
          <p:nvPr/>
        </p:nvSpPr>
        <p:spPr>
          <a:xfrm>
            <a:off x="39624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44196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3" name="Rectangle 12"/>
          <p:cNvSpPr/>
          <p:nvPr/>
        </p:nvSpPr>
        <p:spPr>
          <a:xfrm>
            <a:off x="48768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CK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4" name="Rectangle 13"/>
          <p:cNvSpPr/>
          <p:nvPr/>
        </p:nvSpPr>
        <p:spPr>
          <a:xfrm>
            <a:off x="53340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endParaRPr lang="en-US" altLang="x-none" b="1" baseline="-25000" dirty="0"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495" name="Rectangle 14"/>
          <p:cNvSpPr/>
          <p:nvPr/>
        </p:nvSpPr>
        <p:spPr>
          <a:xfrm>
            <a:off x="57912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Rectangle 15"/>
          <p:cNvSpPr/>
          <p:nvPr/>
        </p:nvSpPr>
        <p:spPr>
          <a:xfrm>
            <a:off x="62484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7" name="Rectangle 16"/>
          <p:cNvSpPr/>
          <p:nvPr/>
        </p:nvSpPr>
        <p:spPr>
          <a:xfrm>
            <a:off x="67056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8" name="Rectangle 17"/>
          <p:cNvSpPr/>
          <p:nvPr/>
        </p:nvSpPr>
        <p:spPr>
          <a:xfrm>
            <a:off x="71628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9" name="Rectangle 18"/>
          <p:cNvSpPr/>
          <p:nvPr/>
        </p:nvSpPr>
        <p:spPr>
          <a:xfrm>
            <a:off x="7620000" y="160528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Line 19"/>
          <p:cNvSpPr/>
          <p:nvPr/>
        </p:nvSpPr>
        <p:spPr>
          <a:xfrm>
            <a:off x="381000" y="160528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1" name="Line 20"/>
          <p:cNvSpPr/>
          <p:nvPr/>
        </p:nvSpPr>
        <p:spPr>
          <a:xfrm>
            <a:off x="381000" y="244348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2" name="Rectangle 41"/>
          <p:cNvSpPr/>
          <p:nvPr/>
        </p:nvSpPr>
        <p:spPr>
          <a:xfrm>
            <a:off x="4876800" y="2976880"/>
            <a:ext cx="5334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3" name="Line 44"/>
          <p:cNvSpPr/>
          <p:nvPr/>
        </p:nvSpPr>
        <p:spPr>
          <a:xfrm>
            <a:off x="5105400" y="244348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0504" name="Text Box 45"/>
          <p:cNvSpPr txBox="1"/>
          <p:nvPr/>
        </p:nvSpPr>
        <p:spPr>
          <a:xfrm>
            <a:off x="7620000" y="2821305"/>
            <a:ext cx="862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i="1" dirty="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endParaRPr lang="en-US" altLang="x-none" sz="20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5" name="Text Box 48"/>
          <p:cNvSpPr txBox="1"/>
          <p:nvPr/>
        </p:nvSpPr>
        <p:spPr>
          <a:xfrm>
            <a:off x="5410200" y="917893"/>
            <a:ext cx="2405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Backward scan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6" name="Line 50"/>
          <p:cNvSpPr/>
          <p:nvPr/>
        </p:nvSpPr>
        <p:spPr>
          <a:xfrm flipH="1">
            <a:off x="4876800" y="114808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7" name="Text Box 51"/>
          <p:cNvSpPr txBox="1"/>
          <p:nvPr/>
        </p:nvSpPr>
        <p:spPr>
          <a:xfrm>
            <a:off x="212725" y="2487613"/>
            <a:ext cx="3497263" cy="2162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Key:</a:t>
            </a:r>
            <a:endParaRPr lang="en-US" altLang="x-none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U - update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B - begin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C - commit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A - abort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CK - checkpoint record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8" name="Line 52"/>
          <p:cNvSpPr/>
          <p:nvPr/>
        </p:nvSpPr>
        <p:spPr>
          <a:xfrm flipV="1">
            <a:off x="8077200" y="251968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9" name="Text Box 53"/>
          <p:cNvSpPr txBox="1"/>
          <p:nvPr/>
        </p:nvSpPr>
        <p:spPr>
          <a:xfrm>
            <a:off x="5742305" y="3595370"/>
            <a:ext cx="2938780" cy="83248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/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T</a:t>
            </a:r>
            <a:r>
              <a:rPr lang="en-US" altLang="x-none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x-none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active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at time of crash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440" y="4899025"/>
            <a:ext cx="8290560" cy="1645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ea"/>
              <a:buAutoNum type="circleNumDbPlain"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只需要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针对那些没有结束标志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(commit record or abort record)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的事务进行恢复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(abort procedure)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WHY?</a:t>
            </a:r>
            <a:endParaRPr lang="en-US" altLang="zh-CN" b="1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逆向扫描到检查点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CK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时，可以确认在系统崩溃时，只有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="1" baseline="-2500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="1" baseline="-2500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="1" baseline="-2500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active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WHY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？</a:t>
            </a:r>
            <a:endParaRPr lang="zh-CN" altLang="en-US" b="1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bldLvl="0" animBg="1"/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953000"/>
          </a:xfrm>
        </p:spPr>
        <p:txBody>
          <a:bodyPr vert="horz" wrap="square" anchor="t"/>
          <a:p>
            <a:pPr marL="514350" lvl="0" indent="-514350">
              <a:buFont typeface="Times New Roman" panose="02020603050405020304" pitchFamily="2" charset="0"/>
              <a:buAutoNum type="arabicPeriod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 Malfunctions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Font typeface="Times New Roman" panose="02020603050405020304" pitchFamily="2" charset="0"/>
              <a:buAutoNum type="arabicPeriod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Using Log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Font typeface="Times New Roman" panose="02020603050405020304" pitchFamily="2" charset="0"/>
              <a:buAutoNum type="arabicPeriod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Preserving Durability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Font typeface="Times New Roman" panose="02020603050405020304" pitchFamily="2" charset="0"/>
              <a:buAutoNum type="arabicPeriod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From Media Failure 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/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953000"/>
          </a:xfrm>
        </p:spPr>
        <p:txBody>
          <a:bodyPr wrap="square" anchor="t"/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Abort Using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Using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Log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Page &amp; Buffering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Page &amp; Cache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Forced &amp; Unforced Write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TextBox 1"/>
          <p:cNvSpPr txBox="1"/>
          <p:nvPr/>
        </p:nvSpPr>
        <p:spPr>
          <a:xfrm>
            <a:off x="2057400" y="457200"/>
            <a:ext cx="49530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3200" b="1" dirty="0">
                <a:solidFill>
                  <a:srgbClr val="CC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</a:rPr>
              <a:t>2. Recovery Using Log</a:t>
            </a:r>
            <a:endParaRPr lang="zh-CN" altLang="en-US" sz="3200" b="1" dirty="0">
              <a:solidFill>
                <a:srgbClr val="CC0000"/>
              </a:solidFill>
              <a:latin typeface="Arial Unicode MS" panose="020B0604020202020204" pitchFamily="2" charset="-122"/>
              <a:ea typeface="Arial Unicode MS" panose="020B0604020202020204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600" cy="1524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</a:t>
            </a:r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updated two writes must occur: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database,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update log record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which goes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first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Text Box 4"/>
          <p:cNvSpPr txBox="1"/>
          <p:nvPr/>
        </p:nvSpPr>
        <p:spPr>
          <a:xfrm>
            <a:off x="685800" y="2817813"/>
            <a:ext cx="7418388" cy="1492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…………………..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update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;  append to log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…………….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x-none" sz="2000" b="1" i="1" dirty="0">
                <a:latin typeface="Arial" panose="020B0604020202020204" pitchFamily="34" charset="0"/>
                <a:ea typeface="宋体" panose="02010600030101010101" pitchFamily="2" charset="-122"/>
              </a:rPr>
              <a:t>crash                          crash                       crash</a:t>
            </a:r>
            <a:endParaRPr lang="en-US" altLang="x-none" sz="20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(no before image in log)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Line 6"/>
          <p:cNvSpPr/>
          <p:nvPr/>
        </p:nvSpPr>
        <p:spPr>
          <a:xfrm flipV="1">
            <a:off x="2133600" y="3200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1" name="Line 7"/>
          <p:cNvSpPr/>
          <p:nvPr/>
        </p:nvSpPr>
        <p:spPr>
          <a:xfrm flipV="1">
            <a:off x="4267200" y="3200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2" name="Line 8"/>
          <p:cNvSpPr/>
          <p:nvPr/>
        </p:nvSpPr>
        <p:spPr>
          <a:xfrm flipV="1">
            <a:off x="6629400" y="3200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3" name="Text Box 15"/>
          <p:cNvSpPr txBox="1"/>
          <p:nvPr/>
        </p:nvSpPr>
        <p:spPr>
          <a:xfrm>
            <a:off x="838200" y="4646613"/>
            <a:ext cx="7723188" cy="1797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………………..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 to log;  update </a:t>
            </a:r>
            <a:r>
              <a:rPr lang="en-US" altLang="x-none" sz="22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………………….</a:t>
            </a:r>
            <a:endParaRPr lang="en-US" altLang="x-none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x-none" sz="20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                             crash                 crash</a:t>
            </a:r>
            <a:endParaRPr lang="en-US" altLang="x-none" sz="2000" b="1" i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(use before image;</a:t>
            </a:r>
            <a:endParaRPr lang="en-US" altLang="x-none" sz="20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it has no effect)</a:t>
            </a:r>
            <a:endParaRPr lang="en-US" altLang="x-none" sz="20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Line 16"/>
          <p:cNvSpPr/>
          <p:nvPr/>
        </p:nvSpPr>
        <p:spPr>
          <a:xfrm flipV="1">
            <a:off x="2209800" y="5029200"/>
            <a:ext cx="0" cy="45720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5" name="Line 17"/>
          <p:cNvSpPr/>
          <p:nvPr/>
        </p:nvSpPr>
        <p:spPr>
          <a:xfrm flipV="1">
            <a:off x="4648200" y="5105400"/>
            <a:ext cx="0" cy="38100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6" name="Line 18"/>
          <p:cNvSpPr/>
          <p:nvPr/>
        </p:nvSpPr>
        <p:spPr>
          <a:xfrm flipV="1">
            <a:off x="6400800" y="5105400"/>
            <a:ext cx="0" cy="38100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Log: Performance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610235" y="1731010"/>
            <a:ext cx="8187690" cy="49149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1: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two I/O ops for each database update</a:t>
            </a:r>
            <a:endParaRPr lang="en-US" altLang="x-none" sz="22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610235" y="2590800"/>
            <a:ext cx="8001000" cy="2891155"/>
          </a:xfrm>
          <a:prstGeom prst="rect">
            <a:avLst/>
          </a:prstGeom>
          <a:noFill/>
          <a:ln w="9525">
            <a:solidFill>
              <a:srgbClr val="000099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log buffer in main memory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Extension of log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mass store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Periodically flushed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mass store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Flush cost pro-rated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over multiple log appends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This effectively reduces the cost to one I/O operation for each database update</a:t>
            </a:r>
            <a:endParaRPr lang="en-US" altLang="x-none" sz="22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121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152400" y="1295400"/>
            <a:ext cx="8839200" cy="49149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2: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one I/O operation for each DB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2400" y="2178050"/>
            <a:ext cx="8839200" cy="3002280"/>
          </a:xfrm>
          <a:prstGeom prst="rect">
            <a:avLst/>
          </a:prstGeom>
          <a:noFill/>
          <a:ln w="9525">
            <a:solidFill>
              <a:srgbClr val="000099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database page cache in main memory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unit of transfer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 containing requested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brought to cache; then a copy of the item is transferred to application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Retain page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cache for future use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 cache for requested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before doing I/O (I/O can be avoided)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63182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 and Log Buffering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/>
          <p:nvPr/>
        </p:nvSpPr>
        <p:spPr>
          <a:xfrm>
            <a:off x="1676400" y="1828800"/>
            <a:ext cx="28194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5181600" y="2667000"/>
            <a:ext cx="3048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Rectangle 7"/>
          <p:cNvSpPr/>
          <p:nvPr/>
        </p:nvSpPr>
        <p:spPr>
          <a:xfrm>
            <a:off x="2362200" y="4800600"/>
            <a:ext cx="12192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Rectangle 8"/>
          <p:cNvSpPr/>
          <p:nvPr/>
        </p:nvSpPr>
        <p:spPr>
          <a:xfrm>
            <a:off x="5943600" y="50292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log buffer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Line 12"/>
          <p:cNvSpPr/>
          <p:nvPr/>
        </p:nvSpPr>
        <p:spPr>
          <a:xfrm>
            <a:off x="2971800" y="41148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5" name="Line 13"/>
          <p:cNvSpPr/>
          <p:nvPr/>
        </p:nvSpPr>
        <p:spPr>
          <a:xfrm>
            <a:off x="1447800" y="182880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6" name="Line 14"/>
          <p:cNvSpPr/>
          <p:nvPr/>
        </p:nvSpPr>
        <p:spPr>
          <a:xfrm>
            <a:off x="1447800" y="48006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7" name="Text Box 15"/>
          <p:cNvSpPr txBox="1"/>
          <p:nvPr/>
        </p:nvSpPr>
        <p:spPr>
          <a:xfrm>
            <a:off x="457200" y="2513013"/>
            <a:ext cx="96520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mass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store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8" name="Text Box 16"/>
          <p:cNvSpPr txBox="1"/>
          <p:nvPr/>
        </p:nvSpPr>
        <p:spPr>
          <a:xfrm>
            <a:off x="152400" y="4800600"/>
            <a:ext cx="137160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Line 17"/>
          <p:cNvSpPr/>
          <p:nvPr/>
        </p:nvSpPr>
        <p:spPr>
          <a:xfrm flipH="1">
            <a:off x="5638800" y="52578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0" name="Line 18"/>
          <p:cNvSpPr/>
          <p:nvPr/>
        </p:nvSpPr>
        <p:spPr>
          <a:xfrm flipV="1">
            <a:off x="5638800" y="41910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1" name="Line 19"/>
          <p:cNvSpPr/>
          <p:nvPr/>
        </p:nvSpPr>
        <p:spPr>
          <a:xfrm>
            <a:off x="5638800" y="41910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2" name="Line 20"/>
          <p:cNvSpPr/>
          <p:nvPr/>
        </p:nvSpPr>
        <p:spPr>
          <a:xfrm flipV="1">
            <a:off x="8610600" y="29718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3" name="Line 21"/>
          <p:cNvSpPr/>
          <p:nvPr/>
        </p:nvSpPr>
        <p:spPr>
          <a:xfrm flipH="1">
            <a:off x="8229600" y="2971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4" name="Line 23"/>
          <p:cNvSpPr/>
          <p:nvPr/>
        </p:nvSpPr>
        <p:spPr>
          <a:xfrm>
            <a:off x="762000" y="4495800"/>
            <a:ext cx="838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 Management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0010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 pages that have been updated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are marked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; others are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clean</a:t>
            </a:r>
            <a:endParaRPr lang="en-US" altLang="x-none" sz="26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6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 ultimately fills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Clean pages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simply be overwritten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pages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must be written to database before page frame can be reused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Atomicity, Durability and  Buffering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xfrm>
            <a:off x="381000" y="1219200"/>
            <a:ext cx="8305800" cy="51816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page and log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buffers are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volatile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Their use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affects the time data becomes non-volatile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Complicates algorithms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for atomicity and durability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Requirements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4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feature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x-none" sz="2200" b="1" u="sng" dirty="0">
                <a:latin typeface="Arial" panose="020B0604020202020204" pitchFamily="34" charset="0"/>
                <a:ea typeface="宋体" panose="02010600030101010101" pitchFamily="2" charset="-122"/>
              </a:rPr>
              <a:t>move update records to log on mass store before database is updated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necessary to preserve atomicity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values written by a transaction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must be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mass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store when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its commit record is written to log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x-none" sz="2200" b="1" u="sng" dirty="0">
                <a:latin typeface="Arial" panose="020B0604020202020204" pitchFamily="34" charset="0"/>
                <a:ea typeface="宋体" panose="02010600030101010101" pitchFamily="2" charset="-122"/>
              </a:rPr>
              <a:t>move new values to mass store before commit record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to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preserve durability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not committed until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record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in log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mass store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requires new mechanisms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953000"/>
          </a:xfrm>
        </p:spPr>
        <p:txBody>
          <a:bodyPr wrap="square" anchor="t"/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Abort Using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Using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Log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Page &amp; Buffering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Page &amp; Cache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Forced &amp; Unforced Write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Box 1"/>
          <p:cNvSpPr txBox="1"/>
          <p:nvPr/>
        </p:nvSpPr>
        <p:spPr>
          <a:xfrm>
            <a:off x="2057400" y="457200"/>
            <a:ext cx="49530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3200" b="1" dirty="0">
                <a:solidFill>
                  <a:srgbClr val="CC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</a:rPr>
              <a:t>2. Recovery Using Log</a:t>
            </a:r>
            <a:endParaRPr lang="zh-CN" altLang="en-US" sz="3200" b="1" dirty="0">
              <a:solidFill>
                <a:srgbClr val="CC0000"/>
              </a:solidFill>
              <a:latin typeface="Arial Unicode MS" panose="020B0604020202020204" pitchFamily="2" charset="-122"/>
              <a:ea typeface="Arial Unicode MS" panose="020B0604020202020204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78105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Forced vs. Unforced Writes: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228600" y="992505"/>
            <a:ext cx="8763000" cy="51816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database page: 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Unforced write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cache page,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marks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it dirty and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control immediately.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Forced write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cache page,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it dirty,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it to update database page on disk, and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control when I/O completes.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log:</a:t>
            </a: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Unforced append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record to log buffer and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control immediately.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Forced append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record to log buffer,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writes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buffer to log, and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control when I/O completes.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114800"/>
          </a:xfrm>
        </p:spPr>
        <p:txBody>
          <a:bodyPr vert="horz" wrap="square" anchor="t"/>
          <a:p>
            <a:pPr marL="0" lvl="0" indent="0">
              <a:buNone/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Preserving Durability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 Sequence Number</a:t>
            </a:r>
            <a:endParaRPr lang="en-US" altLang="zh-CN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No-Force Commit Processing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System Malfunctions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3058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Transaction processing systems have to </a:t>
            </a: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maintain correctness in spite of malfunctions</a:t>
            </a:r>
            <a:endParaRPr lang="en-US" altLang="x-none" sz="2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Abort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Media Failure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7197725" y="6511925"/>
            <a:ext cx="1905000" cy="2927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Sequence Number (LSN)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685800" y="1676400"/>
            <a:ext cx="7772400" cy="25146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records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are numbered sequentially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database page contains the LSN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of the update record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describing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the most recent update of any item in the page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Rectangle 16"/>
          <p:cNvSpPr/>
          <p:nvPr/>
        </p:nvSpPr>
        <p:spPr>
          <a:xfrm>
            <a:off x="6781800" y="3962400"/>
            <a:ext cx="1524000" cy="1600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8" name="Text Box 18"/>
          <p:cNvSpPr txBox="1"/>
          <p:nvPr/>
        </p:nvSpPr>
        <p:spPr>
          <a:xfrm>
            <a:off x="6934200" y="5635625"/>
            <a:ext cx="133921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DB cache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page 17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9" name="Text Box 19"/>
          <p:cNvSpPr txBox="1"/>
          <p:nvPr/>
        </p:nvSpPr>
        <p:spPr>
          <a:xfrm>
            <a:off x="321310" y="4670425"/>
            <a:ext cx="90170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buffer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23010" y="4413885"/>
            <a:ext cx="4805680" cy="1154430"/>
            <a:chOff x="1926" y="6951"/>
            <a:chExt cx="7568" cy="1818"/>
          </a:xfrm>
        </p:grpSpPr>
        <p:sp>
          <p:nvSpPr>
            <p:cNvPr id="2" name="Rectangle 9"/>
            <p:cNvSpPr/>
            <p:nvPr/>
          </p:nvSpPr>
          <p:spPr>
            <a:xfrm>
              <a:off x="840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......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Rectangle 4"/>
            <p:cNvSpPr/>
            <p:nvPr/>
          </p:nvSpPr>
          <p:spPr>
            <a:xfrm>
              <a:off x="300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17 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Rectangle 6"/>
            <p:cNvSpPr/>
            <p:nvPr/>
          </p:nvSpPr>
          <p:spPr>
            <a:xfrm>
              <a:off x="408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Rectangle 7"/>
            <p:cNvSpPr/>
            <p:nvPr/>
          </p:nvSpPr>
          <p:spPr>
            <a:xfrm>
              <a:off x="516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Rectangle 8"/>
            <p:cNvSpPr/>
            <p:nvPr/>
          </p:nvSpPr>
          <p:spPr>
            <a:xfrm>
              <a:off x="624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Rectangle 9"/>
            <p:cNvSpPr/>
            <p:nvPr/>
          </p:nvSpPr>
          <p:spPr>
            <a:xfrm>
              <a:off x="732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Rectangle 10"/>
            <p:cNvSpPr/>
            <p:nvPr/>
          </p:nvSpPr>
          <p:spPr>
            <a:xfrm>
              <a:off x="192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8406" y="6951"/>
              <a:ext cx="1088" cy="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8398" y="8760"/>
              <a:ext cx="1088" cy="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451350" y="4332605"/>
            <a:ext cx="3354070" cy="1838325"/>
            <a:chOff x="7010" y="6823"/>
            <a:chExt cx="5282" cy="2895"/>
          </a:xfrm>
        </p:grpSpPr>
        <p:sp>
          <p:nvSpPr>
            <p:cNvPr id="29710" name="Text Box 20"/>
            <p:cNvSpPr txBox="1"/>
            <p:nvPr/>
          </p:nvSpPr>
          <p:spPr>
            <a:xfrm>
              <a:off x="8760" y="8998"/>
              <a:ext cx="12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LSN</a:t>
              </a:r>
              <a:endPara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Line 22"/>
            <p:cNvSpPr/>
            <p:nvPr/>
          </p:nvSpPr>
          <p:spPr>
            <a:xfrm flipV="1">
              <a:off x="9840" y="6823"/>
              <a:ext cx="2452" cy="21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9711" name="Line 21"/>
            <p:cNvSpPr/>
            <p:nvPr/>
          </p:nvSpPr>
          <p:spPr>
            <a:xfrm flipH="1" flipV="1">
              <a:off x="7010" y="7543"/>
              <a:ext cx="1870" cy="14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9" name="组合 8"/>
          <p:cNvGrpSpPr/>
          <p:nvPr/>
        </p:nvGrpSpPr>
        <p:grpSpPr>
          <a:xfrm>
            <a:off x="954405" y="4812665"/>
            <a:ext cx="3618230" cy="1675130"/>
            <a:chOff x="1503" y="7579"/>
            <a:chExt cx="5698" cy="2638"/>
          </a:xfrm>
        </p:grpSpPr>
        <p:sp>
          <p:nvSpPr>
            <p:cNvPr id="6" name="Line 21"/>
            <p:cNvSpPr/>
            <p:nvPr/>
          </p:nvSpPr>
          <p:spPr>
            <a:xfrm flipV="1">
              <a:off x="2229" y="7579"/>
              <a:ext cx="473" cy="13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7" name="Text Box 20"/>
            <p:cNvSpPr txBox="1"/>
            <p:nvPr/>
          </p:nvSpPr>
          <p:spPr>
            <a:xfrm>
              <a:off x="1503" y="8911"/>
              <a:ext cx="5699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/>
              <a:r>
                <a:rPr lang="en-US" altLang="zh-CN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the </a:t>
              </a:r>
              <a:r>
                <a:rPr lang="en-US" altLang="x-none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LSN </a:t>
              </a:r>
              <a:r>
                <a:rPr lang="en-US" altLang="zh-CN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of the oldest record in the log buffer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585" y="5107305"/>
            <a:ext cx="6042025" cy="1696720"/>
          </a:xfrm>
          <a:prstGeom prst="rect">
            <a:avLst/>
          </a:prstGeom>
        </p:spPr>
      </p:pic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Preserving Atomicity</a:t>
            </a:r>
            <a:b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Write-Ahead Property and Buffering)</a:t>
            </a:r>
            <a:endParaRPr lang="en-US" altLang="zh-CN" sz="28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383540" y="1224280"/>
            <a:ext cx="7924800" cy="429260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altLang="zh-CN" sz="2600" b="1" u="sng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</a:t>
            </a:r>
            <a:r>
              <a:rPr lang="en-US" altLang="zh-CN" sz="26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the cache page replacement algorithm decides to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a dirty page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to mass store, an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record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corresponding to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still be in the log buffer.</a:t>
            </a:r>
            <a:endParaRPr lang="en-US" altLang="zh-CN" sz="26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the log buffer if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LSN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stored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p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greater than or equal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the LSN of the oldest record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in the log buffer.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600" b="1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write p.</a:t>
            </a:r>
            <a:endParaRPr lang="en-US" altLang="zh-CN" sz="2600" b="1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7" name="Rectangle 16"/>
          <p:cNvSpPr/>
          <p:nvPr/>
        </p:nvSpPr>
        <p:spPr>
          <a:xfrm>
            <a:off x="6781800" y="3962400"/>
            <a:ext cx="1524000" cy="1600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23010" y="4413885"/>
            <a:ext cx="4805680" cy="1154430"/>
            <a:chOff x="1926" y="6951"/>
            <a:chExt cx="7568" cy="1818"/>
          </a:xfrm>
        </p:grpSpPr>
        <p:sp>
          <p:nvSpPr>
            <p:cNvPr id="4" name="Rectangle 9"/>
            <p:cNvSpPr/>
            <p:nvPr/>
          </p:nvSpPr>
          <p:spPr>
            <a:xfrm>
              <a:off x="840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......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Rectangle 4"/>
            <p:cNvSpPr/>
            <p:nvPr/>
          </p:nvSpPr>
          <p:spPr>
            <a:xfrm>
              <a:off x="300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17 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Rectangle 6"/>
            <p:cNvSpPr/>
            <p:nvPr/>
          </p:nvSpPr>
          <p:spPr>
            <a:xfrm>
              <a:off x="408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Rectangle 7"/>
            <p:cNvSpPr/>
            <p:nvPr/>
          </p:nvSpPr>
          <p:spPr>
            <a:xfrm>
              <a:off x="516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Rectangle 8"/>
            <p:cNvSpPr/>
            <p:nvPr/>
          </p:nvSpPr>
          <p:spPr>
            <a:xfrm>
              <a:off x="624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Rectangle 9"/>
            <p:cNvSpPr/>
            <p:nvPr/>
          </p:nvSpPr>
          <p:spPr>
            <a:xfrm>
              <a:off x="732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Rectangle 10"/>
            <p:cNvSpPr/>
            <p:nvPr/>
          </p:nvSpPr>
          <p:spPr>
            <a:xfrm>
              <a:off x="1926" y="6960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8406" y="6951"/>
              <a:ext cx="1088" cy="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8398" y="8760"/>
              <a:ext cx="1088" cy="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6617335" y="5544820"/>
            <a:ext cx="1831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/>
                </a:solidFill>
              </a:rPr>
              <a:t>Cache Page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2345" y="5544820"/>
            <a:ext cx="1831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/>
                </a:solidFill>
              </a:rPr>
              <a:t>Log Buffer</a:t>
            </a:r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533400"/>
          </a:xfrm>
        </p:spPr>
        <p:txBody>
          <a:bodyPr wrap="square" anchor="ctr"/>
          <a:p>
            <a:pPr lvl="0"/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1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4552950" y="1019175"/>
            <a:ext cx="685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17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Rectangle 6"/>
          <p:cNvSpPr/>
          <p:nvPr/>
        </p:nvSpPr>
        <p:spPr>
          <a:xfrm>
            <a:off x="5238750" y="1019175"/>
            <a:ext cx="685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7"/>
          <p:cNvSpPr/>
          <p:nvPr/>
        </p:nvSpPr>
        <p:spPr>
          <a:xfrm>
            <a:off x="5924550" y="1019175"/>
            <a:ext cx="685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8"/>
          <p:cNvSpPr/>
          <p:nvPr/>
        </p:nvSpPr>
        <p:spPr>
          <a:xfrm>
            <a:off x="6610350" y="1019175"/>
            <a:ext cx="685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9" name="Rectangle 9"/>
          <p:cNvSpPr/>
          <p:nvPr/>
        </p:nvSpPr>
        <p:spPr>
          <a:xfrm>
            <a:off x="7296150" y="1019175"/>
            <a:ext cx="685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Rectangle 10"/>
          <p:cNvSpPr/>
          <p:nvPr/>
        </p:nvSpPr>
        <p:spPr>
          <a:xfrm>
            <a:off x="3867150" y="1019175"/>
            <a:ext cx="685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Rectangle 16"/>
          <p:cNvSpPr/>
          <p:nvPr/>
        </p:nvSpPr>
        <p:spPr>
          <a:xfrm>
            <a:off x="812800" y="939800"/>
            <a:ext cx="1524000" cy="1600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x-none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Text Box 18"/>
          <p:cNvSpPr txBox="1"/>
          <p:nvPr/>
        </p:nvSpPr>
        <p:spPr>
          <a:xfrm>
            <a:off x="965200" y="2613025"/>
            <a:ext cx="1384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B Cache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page 17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Text Box 19"/>
          <p:cNvSpPr txBox="1"/>
          <p:nvPr/>
        </p:nvSpPr>
        <p:spPr>
          <a:xfrm>
            <a:off x="5468938" y="2311400"/>
            <a:ext cx="1693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buffer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Text Box 20"/>
          <p:cNvSpPr txBox="1"/>
          <p:nvPr/>
        </p:nvSpPr>
        <p:spPr>
          <a:xfrm>
            <a:off x="2690813" y="16335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LSN</a:t>
            </a:r>
            <a:endParaRPr lang="en-US" altLang="x-none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Line 21"/>
          <p:cNvSpPr/>
          <p:nvPr/>
        </p:nvSpPr>
        <p:spPr>
          <a:xfrm flipH="1" flipV="1">
            <a:off x="2081213" y="1323975"/>
            <a:ext cx="661987" cy="5064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3806" name="Line 22"/>
          <p:cNvSpPr/>
          <p:nvPr/>
        </p:nvSpPr>
        <p:spPr>
          <a:xfrm flipV="1">
            <a:off x="3429000" y="1296988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3823" name="直接连接符 33822"/>
          <p:cNvSpPr/>
          <p:nvPr/>
        </p:nvSpPr>
        <p:spPr>
          <a:xfrm>
            <a:off x="228600" y="3431540"/>
            <a:ext cx="876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165" y="3443605"/>
            <a:ext cx="7924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LSN </a:t>
            </a:r>
            <a:r>
              <a:rPr lang="en-US" altLang="zh-CN">
                <a:latin typeface="Arial" panose="020B0604020202020204" pitchFamily="34" charset="0"/>
              </a:rPr>
              <a:t>of page17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≥ 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LSN </a:t>
            </a:r>
            <a:r>
              <a:rPr lang="en-US" altLang="zh-CN">
                <a:latin typeface="Arial" panose="020B0604020202020204" pitchFamily="34" charset="0"/>
              </a:rPr>
              <a:t>of the oldest record in log buffer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485" y="3977005"/>
            <a:ext cx="828611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这表明，与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page17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有关的更新日志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&lt;update record&gt;</a:t>
            </a:r>
            <a:r>
              <a:rPr lang="zh-CN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仍然停留在日志缓冲区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(log buffer)</a:t>
            </a:r>
            <a:r>
              <a:rPr lang="zh-CN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zh-CN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为了满足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policy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，首先必须将日志缓冲区中的日志信息写入日志磁盘 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(force the log buffer)</a:t>
            </a:r>
            <a:endParaRPr lang="zh-CN" altLang="en-US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新的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buffer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如下：</a:t>
            </a:r>
            <a:endParaRPr lang="zh-CN" altLang="en-US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40760" y="5755640"/>
            <a:ext cx="4114800" cy="858520"/>
            <a:chOff x="6171" y="9064"/>
            <a:chExt cx="6480" cy="1352"/>
          </a:xfrm>
        </p:grpSpPr>
        <p:sp>
          <p:nvSpPr>
            <p:cNvPr id="7" name="Rectangle 4"/>
            <p:cNvSpPr/>
            <p:nvPr/>
          </p:nvSpPr>
          <p:spPr>
            <a:xfrm>
              <a:off x="7251" y="9064"/>
              <a:ext cx="1080" cy="1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171" y="9064"/>
              <a:ext cx="6480" cy="1352"/>
              <a:chOff x="6290" y="8826"/>
              <a:chExt cx="6480" cy="1352"/>
            </a:xfrm>
          </p:grpSpPr>
          <p:sp>
            <p:nvSpPr>
              <p:cNvPr id="8" name="Rectangle 6"/>
              <p:cNvSpPr/>
              <p:nvPr/>
            </p:nvSpPr>
            <p:spPr>
              <a:xfrm>
                <a:off x="8450" y="8826"/>
                <a:ext cx="1080" cy="13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  <a:endPara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 algn="ctr" eaLnBrk="0" hangingPunct="0"/>
                <a:endPara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/>
              <p:nvPr/>
            </p:nvSpPr>
            <p:spPr>
              <a:xfrm>
                <a:off x="9530" y="8826"/>
                <a:ext cx="1080" cy="13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</a:t>
                </a:r>
                <a:endPara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 algn="ctr" eaLnBrk="0" hangingPunct="0"/>
                <a:endPara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/>
              <p:nvPr/>
            </p:nvSpPr>
            <p:spPr>
              <a:xfrm>
                <a:off x="10610" y="8826"/>
                <a:ext cx="1080" cy="13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 algn="ctr" eaLnBrk="0" hangingPunct="0"/>
                <a:endPara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/>
              <p:nvPr/>
            </p:nvSpPr>
            <p:spPr>
              <a:xfrm>
                <a:off x="11690" y="8826"/>
                <a:ext cx="1080" cy="13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  <a:endPara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 algn="ctr" eaLnBrk="0" hangingPunct="0"/>
                <a:endPara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/>
              <p:nvPr/>
            </p:nvSpPr>
            <p:spPr>
              <a:xfrm>
                <a:off x="6290" y="8826"/>
                <a:ext cx="1080" cy="13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 algn="ctr" eaLnBrk="0" hangingPunct="0"/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/>
        </p:nvSpPr>
        <p:spPr>
          <a:xfrm>
            <a:off x="7232650" y="63992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533400"/>
          </a:xfrm>
        </p:spPr>
        <p:txBody>
          <a:bodyPr wrap="square" anchor="ctr"/>
          <a:p>
            <a:pPr lvl="0"/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1 </a:t>
            </a: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(cont.)</a:t>
            </a:r>
            <a:endParaRPr lang="en-US" altLang="zh-CN" sz="3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809" name="组合 33808"/>
          <p:cNvGrpSpPr/>
          <p:nvPr/>
        </p:nvGrpSpPr>
        <p:grpSpPr>
          <a:xfrm>
            <a:off x="787400" y="991235"/>
            <a:ext cx="7799388" cy="2374900"/>
            <a:chOff x="0" y="0"/>
            <a:chExt cx="12281" cy="3739"/>
          </a:xfrm>
        </p:grpSpPr>
        <p:sp>
          <p:nvSpPr>
            <p:cNvPr id="2" name="Rectangle 4"/>
            <p:cNvSpPr/>
            <p:nvPr/>
          </p:nvSpPr>
          <p:spPr>
            <a:xfrm>
              <a:off x="5892" y="125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x-none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one 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Rectangle 6"/>
            <p:cNvSpPr/>
            <p:nvPr/>
          </p:nvSpPr>
          <p:spPr>
            <a:xfrm>
              <a:off x="6972" y="125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16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Rectangle 7"/>
            <p:cNvSpPr/>
            <p:nvPr/>
          </p:nvSpPr>
          <p:spPr>
            <a:xfrm>
              <a:off x="8052" y="125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Rectangle 8"/>
            <p:cNvSpPr/>
            <p:nvPr/>
          </p:nvSpPr>
          <p:spPr>
            <a:xfrm>
              <a:off x="9132" y="125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18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x-none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two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Rectangle 9"/>
            <p:cNvSpPr/>
            <p:nvPr/>
          </p:nvSpPr>
          <p:spPr>
            <a:xfrm>
              <a:off x="10212" y="125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Rectangle 10"/>
            <p:cNvSpPr/>
            <p:nvPr/>
          </p:nvSpPr>
          <p:spPr>
            <a:xfrm>
              <a:off x="4812" y="125"/>
              <a:ext cx="1080" cy="1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14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Rectangle 16"/>
            <p:cNvSpPr/>
            <p:nvPr/>
          </p:nvSpPr>
          <p:spPr>
            <a:xfrm>
              <a:off x="0" y="0"/>
              <a:ext cx="2400" cy="25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     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Text Box 18"/>
            <p:cNvSpPr txBox="1"/>
            <p:nvPr/>
          </p:nvSpPr>
          <p:spPr>
            <a:xfrm>
              <a:off x="240" y="2635"/>
              <a:ext cx="2176" cy="1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B Cache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0" hangingPunct="0"/>
              <a:r>
                <a:rPr lang="en-US" altLang="x-none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page 17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Text Box 19"/>
            <p:cNvSpPr txBox="1"/>
            <p:nvPr/>
          </p:nvSpPr>
          <p:spPr>
            <a:xfrm>
              <a:off x="7333" y="2161"/>
              <a:ext cx="2669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eaLnBrk="0" hangingPunct="0"/>
              <a:r>
                <a:rPr lang="en-US" altLang="x-none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log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buffer</a:t>
              </a:r>
              <a:endPara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Text Box 20"/>
            <p:cNvSpPr txBox="1"/>
            <p:nvPr/>
          </p:nvSpPr>
          <p:spPr>
            <a:xfrm>
              <a:off x="2959" y="1092"/>
              <a:ext cx="12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b="1" dirty="0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LSN</a:t>
              </a:r>
              <a:endPara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Line 21"/>
            <p:cNvSpPr/>
            <p:nvPr/>
          </p:nvSpPr>
          <p:spPr>
            <a:xfrm flipH="1" flipV="1">
              <a:off x="1999" y="606"/>
              <a:ext cx="1042" cy="7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3820" name="Line 22"/>
            <p:cNvSpPr/>
            <p:nvPr/>
          </p:nvSpPr>
          <p:spPr>
            <a:xfrm flipV="1">
              <a:off x="4121" y="562"/>
              <a:ext cx="1320" cy="8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3821" name="直接连接符 33821"/>
            <p:cNvSpPr/>
            <p:nvPr/>
          </p:nvSpPr>
          <p:spPr>
            <a:xfrm>
              <a:off x="11441" y="1043"/>
              <a:ext cx="84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33823" name="直接连接符 33822"/>
          <p:cNvSpPr/>
          <p:nvPr/>
        </p:nvSpPr>
        <p:spPr>
          <a:xfrm>
            <a:off x="228600" y="3582670"/>
            <a:ext cx="876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165" y="3594735"/>
            <a:ext cx="7924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LSN </a:t>
            </a:r>
            <a:r>
              <a:rPr lang="en-US" altLang="zh-CN">
                <a:latin typeface="Arial" panose="020B0604020202020204" pitchFamily="34" charset="0"/>
              </a:rPr>
              <a:t>of page17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&lt; 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LSN </a:t>
            </a:r>
            <a:r>
              <a:rPr lang="en-US" altLang="zh-CN">
                <a:latin typeface="Arial" panose="020B0604020202020204" pitchFamily="34" charset="0"/>
              </a:rPr>
              <a:t>of the oldest record in log buffer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485" y="4279265"/>
            <a:ext cx="82861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这表明，与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page17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有关的所有更新日志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&lt;update record&gt;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已经被全部写入日志磁盘，此时可放心地将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page17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的内容写入数据库磁盘（肯定满足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write-ahead policy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Preserving Durability I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335280" y="1524000"/>
            <a:ext cx="8427720" cy="4495800"/>
          </a:xfrm>
        </p:spPr>
        <p:txBody>
          <a:bodyPr vert="horz" wrap="square" anchor="t"/>
          <a:p>
            <a:pPr lvl="0"/>
            <a:r>
              <a:rPr lang="en-US" altLang="x-none" sz="2600" b="1" u="sng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Pages updated by 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might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still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 in cache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T’s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&lt;commit record&gt;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log buffer.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Once &lt;commit record&gt; is in log buffer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it may be flushed to log at any time, causing a violation of durability.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(dirty) pages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the cache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that have been 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updated by T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before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appending T’s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&lt;commit record&gt;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log buffer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(force policy).</a:t>
            </a:r>
            <a:endParaRPr lang="en-US" altLang="x-none" sz="26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114800"/>
          </a:xfrm>
        </p:spPr>
        <p:txBody>
          <a:bodyPr vert="horz" wrap="square" anchor="t"/>
          <a:p>
            <a:pPr marL="0" lvl="0" indent="0">
              <a:buNone/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No-Force Commit Processing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457200" y="80010"/>
            <a:ext cx="80772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457200" y="1299845"/>
            <a:ext cx="8153400" cy="2780665"/>
          </a:xfrm>
          <a:ln>
            <a:solidFill>
              <a:srgbClr val="000099"/>
            </a:solidFill>
          </a:ln>
        </p:spPr>
        <p:txBody>
          <a:bodyPr vert="horz" wrap="square" anchor="t">
            <a:spAutoFit/>
          </a:bodyPr>
          <a:p>
            <a:pPr marL="533400" lvl="0" indent="-533400">
              <a:spcBef>
                <a:spcPct val="40000"/>
              </a:spcBef>
              <a:buAutoNum type="arabicPeriod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 update records of T in log buffer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40000"/>
              </a:spcBef>
              <a:buAutoNum type="arabicPeriod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 dirty pages updated by T in cache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40000"/>
              </a:spcBef>
              <a:buFont typeface="+mj-lt"/>
              <a:buAutoNum type="arabicPeriod" startAt="3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 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T’s commit record to log buffer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log buffer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for immediate commit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log buffer when a group of transactions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have committed 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group commit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22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4427855"/>
            <a:ext cx="8153400" cy="9036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ct val="40000"/>
              </a:spcBef>
              <a:buNone/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 and (2) ensure atomicity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(write-ahead policy)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40000"/>
              </a:spcBef>
              <a:buNone/>
            </a:pP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 and (3) ensure durability</a:t>
            </a:r>
            <a:endParaRPr lang="en-US" altLang="x-none" sz="22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4"/>
          <p:cNvSpPr txBox="1">
            <a:spLocks noGrp="1"/>
          </p:cNvSpPr>
          <p:nvPr/>
        </p:nvSpPr>
        <p:spPr>
          <a:xfrm>
            <a:off x="8470900" y="6499860"/>
            <a:ext cx="596900" cy="2711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90245" y="154305"/>
            <a:ext cx="8068310" cy="727075"/>
          </a:xfrm>
        </p:spPr>
        <p:txBody>
          <a:bodyPr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4191000" y="4572000"/>
            <a:ext cx="472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1905000" y="2133600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s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Line 9"/>
          <p:cNvSpPr/>
          <p:nvPr/>
        </p:nvSpPr>
        <p:spPr>
          <a:xfrm>
            <a:off x="1676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0" name="Line 10"/>
          <p:cNvSpPr/>
          <p:nvPr/>
        </p:nvSpPr>
        <p:spPr>
          <a:xfrm>
            <a:off x="3581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1" name="Line 11"/>
          <p:cNvSpPr/>
          <p:nvPr/>
        </p:nvSpPr>
        <p:spPr>
          <a:xfrm flipH="1">
            <a:off x="1676400" y="40386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2" name="Line 12"/>
          <p:cNvSpPr/>
          <p:nvPr/>
        </p:nvSpPr>
        <p:spPr>
          <a:xfrm flipH="1">
            <a:off x="1676400" y="609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3" name="Text Box 13"/>
          <p:cNvSpPr txBox="1"/>
          <p:nvPr/>
        </p:nvSpPr>
        <p:spPr>
          <a:xfrm>
            <a:off x="2209800" y="5559425"/>
            <a:ext cx="904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Rectangle 14"/>
          <p:cNvSpPr/>
          <p:nvPr/>
        </p:nvSpPr>
        <p:spPr>
          <a:xfrm>
            <a:off x="1828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j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Line 24"/>
          <p:cNvSpPr/>
          <p:nvPr/>
        </p:nvSpPr>
        <p:spPr>
          <a:xfrm>
            <a:off x="11430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6" name="Line 26"/>
          <p:cNvSpPr/>
          <p:nvPr/>
        </p:nvSpPr>
        <p:spPr>
          <a:xfrm>
            <a:off x="35814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7" name="Line 27"/>
          <p:cNvSpPr/>
          <p:nvPr/>
        </p:nvSpPr>
        <p:spPr>
          <a:xfrm>
            <a:off x="1143000" y="12192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8" name="Line 28"/>
          <p:cNvSpPr/>
          <p:nvPr/>
        </p:nvSpPr>
        <p:spPr>
          <a:xfrm flipH="1">
            <a:off x="1143000" y="32766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9" name="Text Box 30"/>
          <p:cNvSpPr txBox="1"/>
          <p:nvPr/>
        </p:nvSpPr>
        <p:spPr>
          <a:xfrm>
            <a:off x="2286000" y="1520825"/>
            <a:ext cx="1285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Line 31"/>
          <p:cNvSpPr/>
          <p:nvPr/>
        </p:nvSpPr>
        <p:spPr>
          <a:xfrm>
            <a:off x="457200" y="37338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1" name="Rectangle 32"/>
          <p:cNvSpPr/>
          <p:nvPr/>
        </p:nvSpPr>
        <p:spPr>
          <a:xfrm>
            <a:off x="4648200" y="2133600"/>
            <a:ext cx="2971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0" hangingPunct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82" name="Text Box 33"/>
          <p:cNvSpPr txBox="1"/>
          <p:nvPr/>
        </p:nvSpPr>
        <p:spPr>
          <a:xfrm>
            <a:off x="5867400" y="2206625"/>
            <a:ext cx="635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3" name="Line 34"/>
          <p:cNvSpPr/>
          <p:nvPr/>
        </p:nvSpPr>
        <p:spPr>
          <a:xfrm>
            <a:off x="7010400" y="2133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4" name="Text Box 36"/>
          <p:cNvSpPr txBox="1"/>
          <p:nvPr/>
        </p:nvSpPr>
        <p:spPr>
          <a:xfrm>
            <a:off x="4191000" y="4648200"/>
            <a:ext cx="4343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r+1                j         ····                 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                       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5" name="Text Box 37"/>
          <p:cNvSpPr txBox="1"/>
          <p:nvPr/>
        </p:nvSpPr>
        <p:spPr>
          <a:xfrm>
            <a:off x="5410200" y="5635625"/>
            <a:ext cx="1087438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update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record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T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7" name="Line 39"/>
          <p:cNvSpPr/>
          <p:nvPr/>
        </p:nvSpPr>
        <p:spPr>
          <a:xfrm>
            <a:off x="47244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8" name="Line 40"/>
          <p:cNvSpPr/>
          <p:nvPr/>
        </p:nvSpPr>
        <p:spPr>
          <a:xfrm>
            <a:off x="51816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9" name="Line 41"/>
          <p:cNvSpPr/>
          <p:nvPr/>
        </p:nvSpPr>
        <p:spPr>
          <a:xfrm>
            <a:off x="56388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0" name="Line 43"/>
          <p:cNvSpPr/>
          <p:nvPr/>
        </p:nvSpPr>
        <p:spPr>
          <a:xfrm>
            <a:off x="60960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3" name="Text Box 46"/>
          <p:cNvSpPr txBox="1"/>
          <p:nvPr/>
        </p:nvSpPr>
        <p:spPr>
          <a:xfrm>
            <a:off x="5867400" y="3886200"/>
            <a:ext cx="13541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buffer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4" name="Text Box 51"/>
          <p:cNvSpPr txBox="1"/>
          <p:nvPr/>
        </p:nvSpPr>
        <p:spPr>
          <a:xfrm>
            <a:off x="7162800" y="2054225"/>
            <a:ext cx="28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5" name="Line 56"/>
          <p:cNvSpPr/>
          <p:nvPr/>
        </p:nvSpPr>
        <p:spPr>
          <a:xfrm flipV="1">
            <a:off x="5791200" y="5486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36898" name="组合 36897"/>
          <p:cNvGrpSpPr/>
          <p:nvPr/>
        </p:nvGrpSpPr>
        <p:grpSpPr>
          <a:xfrm>
            <a:off x="4191000" y="2514600"/>
            <a:ext cx="4114800" cy="1981200"/>
            <a:chOff x="0" y="0"/>
            <a:chExt cx="2592" cy="1248"/>
          </a:xfrm>
        </p:grpSpPr>
        <p:sp>
          <p:nvSpPr>
            <p:cNvPr id="2" name="AutoShape 48"/>
            <p:cNvSpPr/>
            <p:nvPr/>
          </p:nvSpPr>
          <p:spPr>
            <a:xfrm rot="-5400000">
              <a:off x="648" y="504"/>
              <a:ext cx="96" cy="1392"/>
            </a:xfrm>
            <a:prstGeom prst="rightBrace">
              <a:avLst>
                <a:gd name="adj1" fmla="val 1207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99" name="Freeform 53"/>
            <p:cNvSpPr/>
            <p:nvPr/>
          </p:nvSpPr>
          <p:spPr>
            <a:xfrm>
              <a:off x="720" y="0"/>
              <a:ext cx="1872" cy="1056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336" y="384"/>
                </a:cxn>
                <a:cxn ang="0">
                  <a:pos x="1680" y="288"/>
                </a:cxn>
                <a:cxn ang="0">
                  <a:pos x="1488" y="0"/>
                </a:cxn>
              </a:cxnLst>
              <a:pathLst>
                <a:path w="1872" h="1056">
                  <a:moveTo>
                    <a:pt x="0" y="1056"/>
                  </a:moveTo>
                  <a:cubicBezTo>
                    <a:pt x="28" y="784"/>
                    <a:pt x="56" y="512"/>
                    <a:pt x="336" y="384"/>
                  </a:cubicBezTo>
                  <a:cubicBezTo>
                    <a:pt x="616" y="256"/>
                    <a:pt x="1488" y="352"/>
                    <a:pt x="1680" y="288"/>
                  </a:cubicBezTo>
                  <a:cubicBezTo>
                    <a:pt x="1872" y="224"/>
                    <a:pt x="1528" y="40"/>
                    <a:pt x="148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00" name="Text Box 58"/>
            <p:cNvSpPr txBox="1"/>
            <p:nvPr/>
          </p:nvSpPr>
          <p:spPr>
            <a:xfrm>
              <a:off x="710" y="295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908" name="Text Box 61"/>
          <p:cNvSpPr txBox="1"/>
          <p:nvPr/>
        </p:nvSpPr>
        <p:spPr>
          <a:xfrm>
            <a:off x="3794125" y="5649913"/>
            <a:ext cx="693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LSN</a:t>
            </a:r>
            <a:endParaRPr lang="en-US" altLang="x-none" sz="20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9" name="Line 62"/>
          <p:cNvSpPr/>
          <p:nvPr/>
        </p:nvSpPr>
        <p:spPr>
          <a:xfrm flipH="1" flipV="1">
            <a:off x="2590800" y="45720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910" name="Line 63"/>
          <p:cNvSpPr/>
          <p:nvPr/>
        </p:nvSpPr>
        <p:spPr>
          <a:xfrm flipV="1">
            <a:off x="4343400" y="50292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4"/>
          <p:cNvSpPr txBox="1">
            <a:spLocks noGrp="1"/>
          </p:cNvSpPr>
          <p:nvPr/>
        </p:nvSpPr>
        <p:spPr>
          <a:xfrm>
            <a:off x="8470900" y="6499860"/>
            <a:ext cx="596900" cy="2711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90245" y="154305"/>
            <a:ext cx="8068310" cy="727075"/>
          </a:xfrm>
        </p:spPr>
        <p:txBody>
          <a:bodyPr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4191000" y="4572000"/>
            <a:ext cx="472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1905000" y="2133600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s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Line 9"/>
          <p:cNvSpPr/>
          <p:nvPr/>
        </p:nvSpPr>
        <p:spPr>
          <a:xfrm>
            <a:off x="1676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0" name="Line 10"/>
          <p:cNvSpPr/>
          <p:nvPr/>
        </p:nvSpPr>
        <p:spPr>
          <a:xfrm>
            <a:off x="3581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1" name="Line 11"/>
          <p:cNvSpPr/>
          <p:nvPr/>
        </p:nvSpPr>
        <p:spPr>
          <a:xfrm flipH="1">
            <a:off x="1676400" y="40386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2" name="Line 12"/>
          <p:cNvSpPr/>
          <p:nvPr/>
        </p:nvSpPr>
        <p:spPr>
          <a:xfrm flipH="1">
            <a:off x="1676400" y="609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3" name="Text Box 13"/>
          <p:cNvSpPr txBox="1"/>
          <p:nvPr/>
        </p:nvSpPr>
        <p:spPr>
          <a:xfrm>
            <a:off x="2209800" y="5559425"/>
            <a:ext cx="904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Rectangle 14"/>
          <p:cNvSpPr/>
          <p:nvPr/>
        </p:nvSpPr>
        <p:spPr>
          <a:xfrm>
            <a:off x="1828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j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Line 24"/>
          <p:cNvSpPr/>
          <p:nvPr/>
        </p:nvSpPr>
        <p:spPr>
          <a:xfrm>
            <a:off x="11430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6" name="Line 26"/>
          <p:cNvSpPr/>
          <p:nvPr/>
        </p:nvSpPr>
        <p:spPr>
          <a:xfrm>
            <a:off x="35814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7" name="Line 27"/>
          <p:cNvSpPr/>
          <p:nvPr/>
        </p:nvSpPr>
        <p:spPr>
          <a:xfrm>
            <a:off x="1143000" y="12192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8" name="Line 28"/>
          <p:cNvSpPr/>
          <p:nvPr/>
        </p:nvSpPr>
        <p:spPr>
          <a:xfrm flipH="1">
            <a:off x="1143000" y="32766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9" name="Text Box 30"/>
          <p:cNvSpPr txBox="1"/>
          <p:nvPr/>
        </p:nvSpPr>
        <p:spPr>
          <a:xfrm>
            <a:off x="2286000" y="1520825"/>
            <a:ext cx="1285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Line 31"/>
          <p:cNvSpPr/>
          <p:nvPr/>
        </p:nvSpPr>
        <p:spPr>
          <a:xfrm>
            <a:off x="457200" y="37338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1" name="Rectangle 32"/>
          <p:cNvSpPr/>
          <p:nvPr/>
        </p:nvSpPr>
        <p:spPr>
          <a:xfrm>
            <a:off x="4648200" y="2133600"/>
            <a:ext cx="2971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0" hangingPunct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82" name="Text Box 33"/>
          <p:cNvSpPr txBox="1"/>
          <p:nvPr/>
        </p:nvSpPr>
        <p:spPr>
          <a:xfrm>
            <a:off x="5867400" y="2206625"/>
            <a:ext cx="635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3" name="Line 34"/>
          <p:cNvSpPr/>
          <p:nvPr/>
        </p:nvSpPr>
        <p:spPr>
          <a:xfrm>
            <a:off x="7010400" y="2133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4" name="Text Box 36"/>
          <p:cNvSpPr txBox="1"/>
          <p:nvPr/>
        </p:nvSpPr>
        <p:spPr>
          <a:xfrm>
            <a:off x="4191000" y="4648200"/>
            <a:ext cx="4343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3" name="Text Box 46"/>
          <p:cNvSpPr txBox="1"/>
          <p:nvPr/>
        </p:nvSpPr>
        <p:spPr>
          <a:xfrm>
            <a:off x="5867400" y="3886200"/>
            <a:ext cx="13541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buffer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4" name="Text Box 51"/>
          <p:cNvSpPr txBox="1"/>
          <p:nvPr/>
        </p:nvSpPr>
        <p:spPr>
          <a:xfrm>
            <a:off x="7162800" y="2054225"/>
            <a:ext cx="28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902" name="组合 36901"/>
          <p:cNvGrpSpPr/>
          <p:nvPr/>
        </p:nvGrpSpPr>
        <p:grpSpPr>
          <a:xfrm>
            <a:off x="2057400" y="2971800"/>
            <a:ext cx="325438" cy="1219200"/>
            <a:chOff x="0" y="0"/>
            <a:chExt cx="205" cy="768"/>
          </a:xfrm>
        </p:grpSpPr>
        <p:sp>
          <p:nvSpPr>
            <p:cNvPr id="3" name="Line 55"/>
            <p:cNvSpPr/>
            <p:nvPr/>
          </p:nvSpPr>
          <p:spPr>
            <a:xfrm flipV="1">
              <a:off x="144" y="0"/>
              <a:ext cx="48" cy="7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6903" name="Text Box 59"/>
            <p:cNvSpPr txBox="1"/>
            <p:nvPr/>
          </p:nvSpPr>
          <p:spPr>
            <a:xfrm>
              <a:off x="0" y="19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908" name="Text Box 61"/>
          <p:cNvSpPr txBox="1"/>
          <p:nvPr/>
        </p:nvSpPr>
        <p:spPr>
          <a:xfrm>
            <a:off x="3794125" y="5649913"/>
            <a:ext cx="693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LSN</a:t>
            </a:r>
            <a:endParaRPr lang="en-US" altLang="x-none" sz="20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9" name="Line 62"/>
          <p:cNvSpPr/>
          <p:nvPr/>
        </p:nvSpPr>
        <p:spPr>
          <a:xfrm flipH="1" flipV="1">
            <a:off x="2590800" y="45720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Failures: Crash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381000" y="1143000"/>
            <a:ext cx="8382000" cy="5181600"/>
          </a:xfrm>
        </p:spPr>
        <p:txBody>
          <a:bodyPr vert="horz" wrap="square" anchor="t"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Processor failure, software bug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Program behaves unpredictably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destroying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contents of 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(volatile)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memory 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Contents of mass store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(non-volatile memory) generally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unaffected 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Active transactions interrupted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left in   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inconsistent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state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Server supports atomicity by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providing a recovery procedure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to restore database to consistent state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rollforward is generally not feasible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recovery rolls active transactions back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4"/>
          <p:cNvSpPr txBox="1">
            <a:spLocks noGrp="1"/>
          </p:cNvSpPr>
          <p:nvPr/>
        </p:nvSpPr>
        <p:spPr>
          <a:xfrm>
            <a:off x="8470900" y="6499860"/>
            <a:ext cx="596900" cy="2711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90245" y="154305"/>
            <a:ext cx="8068310" cy="727075"/>
          </a:xfrm>
        </p:spPr>
        <p:txBody>
          <a:bodyPr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4191000" y="4572000"/>
            <a:ext cx="472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1905000" y="2133600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s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Line 9"/>
          <p:cNvSpPr/>
          <p:nvPr/>
        </p:nvSpPr>
        <p:spPr>
          <a:xfrm>
            <a:off x="1676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0" name="Line 10"/>
          <p:cNvSpPr/>
          <p:nvPr/>
        </p:nvSpPr>
        <p:spPr>
          <a:xfrm>
            <a:off x="3581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1" name="Line 11"/>
          <p:cNvSpPr/>
          <p:nvPr/>
        </p:nvSpPr>
        <p:spPr>
          <a:xfrm flipH="1">
            <a:off x="1676400" y="40386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2" name="Line 12"/>
          <p:cNvSpPr/>
          <p:nvPr/>
        </p:nvSpPr>
        <p:spPr>
          <a:xfrm flipH="1">
            <a:off x="1676400" y="609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3" name="Text Box 13"/>
          <p:cNvSpPr txBox="1"/>
          <p:nvPr/>
        </p:nvSpPr>
        <p:spPr>
          <a:xfrm>
            <a:off x="2209800" y="5559425"/>
            <a:ext cx="904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Rectangle 14"/>
          <p:cNvSpPr/>
          <p:nvPr/>
        </p:nvSpPr>
        <p:spPr>
          <a:xfrm>
            <a:off x="1828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j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Line 24"/>
          <p:cNvSpPr/>
          <p:nvPr/>
        </p:nvSpPr>
        <p:spPr>
          <a:xfrm>
            <a:off x="11430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6" name="Line 26"/>
          <p:cNvSpPr/>
          <p:nvPr/>
        </p:nvSpPr>
        <p:spPr>
          <a:xfrm>
            <a:off x="35814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7" name="Line 27"/>
          <p:cNvSpPr/>
          <p:nvPr/>
        </p:nvSpPr>
        <p:spPr>
          <a:xfrm>
            <a:off x="1143000" y="12192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8" name="Line 28"/>
          <p:cNvSpPr/>
          <p:nvPr/>
        </p:nvSpPr>
        <p:spPr>
          <a:xfrm flipH="1">
            <a:off x="1143000" y="32766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9" name="Text Box 30"/>
          <p:cNvSpPr txBox="1"/>
          <p:nvPr/>
        </p:nvSpPr>
        <p:spPr>
          <a:xfrm>
            <a:off x="2286000" y="1520825"/>
            <a:ext cx="1285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Line 31"/>
          <p:cNvSpPr/>
          <p:nvPr/>
        </p:nvSpPr>
        <p:spPr>
          <a:xfrm>
            <a:off x="457200" y="37338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1" name="Rectangle 32"/>
          <p:cNvSpPr/>
          <p:nvPr/>
        </p:nvSpPr>
        <p:spPr>
          <a:xfrm>
            <a:off x="4648200" y="2133600"/>
            <a:ext cx="2971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0" hangingPunct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82" name="Text Box 33"/>
          <p:cNvSpPr txBox="1"/>
          <p:nvPr/>
        </p:nvSpPr>
        <p:spPr>
          <a:xfrm>
            <a:off x="5867400" y="2206625"/>
            <a:ext cx="635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3" name="Line 34"/>
          <p:cNvSpPr/>
          <p:nvPr/>
        </p:nvSpPr>
        <p:spPr>
          <a:xfrm>
            <a:off x="7010400" y="2133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4" name="Text Box 36"/>
          <p:cNvSpPr txBox="1"/>
          <p:nvPr/>
        </p:nvSpPr>
        <p:spPr>
          <a:xfrm>
            <a:off x="4191000" y="4648200"/>
            <a:ext cx="4343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k      ···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....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6" name="Text Box 38"/>
          <p:cNvSpPr txBox="1"/>
          <p:nvPr/>
        </p:nvSpPr>
        <p:spPr>
          <a:xfrm>
            <a:off x="4817110" y="5635625"/>
            <a:ext cx="10858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record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T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7" name="Line 39"/>
          <p:cNvSpPr/>
          <p:nvPr/>
        </p:nvSpPr>
        <p:spPr>
          <a:xfrm>
            <a:off x="47244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8" name="Line 40"/>
          <p:cNvSpPr/>
          <p:nvPr/>
        </p:nvSpPr>
        <p:spPr>
          <a:xfrm>
            <a:off x="51816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9" name="Line 41"/>
          <p:cNvSpPr/>
          <p:nvPr/>
        </p:nvSpPr>
        <p:spPr>
          <a:xfrm>
            <a:off x="56388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0" name="Line 43"/>
          <p:cNvSpPr/>
          <p:nvPr/>
        </p:nvSpPr>
        <p:spPr>
          <a:xfrm>
            <a:off x="60960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3" name="Text Box 46"/>
          <p:cNvSpPr txBox="1"/>
          <p:nvPr/>
        </p:nvSpPr>
        <p:spPr>
          <a:xfrm>
            <a:off x="5867400" y="3886200"/>
            <a:ext cx="13541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buffer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4" name="Text Box 51"/>
          <p:cNvSpPr txBox="1"/>
          <p:nvPr/>
        </p:nvSpPr>
        <p:spPr>
          <a:xfrm>
            <a:off x="7162800" y="2054225"/>
            <a:ext cx="28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6" name="Line 57"/>
          <p:cNvSpPr/>
          <p:nvPr/>
        </p:nvSpPr>
        <p:spPr>
          <a:xfrm flipH="1" flipV="1">
            <a:off x="4488815" y="5355590"/>
            <a:ext cx="692785" cy="43561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36905" name="组合 36904"/>
          <p:cNvGrpSpPr/>
          <p:nvPr/>
        </p:nvGrpSpPr>
        <p:grpSpPr>
          <a:xfrm>
            <a:off x="4267200" y="2466975"/>
            <a:ext cx="4287838" cy="2030413"/>
            <a:chOff x="-1536" y="18"/>
            <a:chExt cx="2701" cy="1279"/>
          </a:xfrm>
        </p:grpSpPr>
        <p:sp>
          <p:nvSpPr>
            <p:cNvPr id="4" name="AutoShape 49"/>
            <p:cNvSpPr/>
            <p:nvPr/>
          </p:nvSpPr>
          <p:spPr>
            <a:xfrm rot="-5400000">
              <a:off x="-1003" y="678"/>
              <a:ext cx="86" cy="1152"/>
            </a:xfrm>
            <a:prstGeom prst="rightBrace">
              <a:avLst>
                <a:gd name="adj1" fmla="val 1207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906" name="Freeform 54"/>
            <p:cNvSpPr/>
            <p:nvPr/>
          </p:nvSpPr>
          <p:spPr>
            <a:xfrm>
              <a:off x="563" y="18"/>
              <a:ext cx="375" cy="1086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384" y="576"/>
                </a:cxn>
                <a:cxn ang="0">
                  <a:pos x="336" y="96"/>
                </a:cxn>
                <a:cxn ang="0">
                  <a:pos x="48" y="0"/>
                </a:cxn>
              </a:cxnLst>
              <a:pathLst>
                <a:path w="440" h="1104">
                  <a:moveTo>
                    <a:pt x="0" y="1104"/>
                  </a:moveTo>
                  <a:cubicBezTo>
                    <a:pt x="164" y="924"/>
                    <a:pt x="328" y="744"/>
                    <a:pt x="384" y="576"/>
                  </a:cubicBezTo>
                  <a:cubicBezTo>
                    <a:pt x="440" y="408"/>
                    <a:pt x="392" y="192"/>
                    <a:pt x="336" y="96"/>
                  </a:cubicBezTo>
                  <a:cubicBezTo>
                    <a:pt x="280" y="0"/>
                    <a:pt x="164" y="0"/>
                    <a:pt x="4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07" name="Text Box 60"/>
            <p:cNvSpPr txBox="1"/>
            <p:nvPr/>
          </p:nvSpPr>
          <p:spPr>
            <a:xfrm>
              <a:off x="960" y="33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908" name="Text Box 61"/>
          <p:cNvSpPr txBox="1"/>
          <p:nvPr/>
        </p:nvSpPr>
        <p:spPr>
          <a:xfrm>
            <a:off x="3794125" y="5649913"/>
            <a:ext cx="693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LSN</a:t>
            </a:r>
            <a:endParaRPr lang="en-US" altLang="x-none" sz="20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9" name="Line 62"/>
          <p:cNvSpPr/>
          <p:nvPr/>
        </p:nvSpPr>
        <p:spPr>
          <a:xfrm flipH="1" flipV="1">
            <a:off x="2590800" y="45720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910" name="Line 63"/>
          <p:cNvSpPr/>
          <p:nvPr/>
        </p:nvSpPr>
        <p:spPr>
          <a:xfrm flipV="1">
            <a:off x="4343400" y="50292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78220" y="4191000"/>
            <a:ext cx="1465580" cy="233045"/>
          </a:xfrm>
          <a:prstGeom prst="line">
            <a:avLst/>
          </a:prstGeom>
          <a:ln w="9525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4"/>
          <p:cNvSpPr txBox="1">
            <a:spLocks noGrp="1"/>
          </p:cNvSpPr>
          <p:nvPr/>
        </p:nvSpPr>
        <p:spPr>
          <a:xfrm>
            <a:off x="8470900" y="6499860"/>
            <a:ext cx="596900" cy="2711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90245" y="154305"/>
            <a:ext cx="8068310" cy="727075"/>
          </a:xfrm>
        </p:spPr>
        <p:txBody>
          <a:bodyPr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 for Commit Processing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4191000" y="4572000"/>
            <a:ext cx="472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1905000" y="2133600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s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Line 9"/>
          <p:cNvSpPr/>
          <p:nvPr/>
        </p:nvSpPr>
        <p:spPr>
          <a:xfrm>
            <a:off x="1676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0" name="Line 10"/>
          <p:cNvSpPr/>
          <p:nvPr/>
        </p:nvSpPr>
        <p:spPr>
          <a:xfrm>
            <a:off x="35814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1" name="Line 11"/>
          <p:cNvSpPr/>
          <p:nvPr/>
        </p:nvSpPr>
        <p:spPr>
          <a:xfrm flipH="1">
            <a:off x="1676400" y="40386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2" name="Line 12"/>
          <p:cNvSpPr/>
          <p:nvPr/>
        </p:nvSpPr>
        <p:spPr>
          <a:xfrm flipH="1">
            <a:off x="1676400" y="609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3" name="Text Box 13"/>
          <p:cNvSpPr txBox="1"/>
          <p:nvPr/>
        </p:nvSpPr>
        <p:spPr>
          <a:xfrm>
            <a:off x="2209800" y="5559425"/>
            <a:ext cx="904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Rectangle 14"/>
          <p:cNvSpPr/>
          <p:nvPr/>
        </p:nvSpPr>
        <p:spPr>
          <a:xfrm>
            <a:off x="1828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j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Line 24"/>
          <p:cNvSpPr/>
          <p:nvPr/>
        </p:nvSpPr>
        <p:spPr>
          <a:xfrm>
            <a:off x="11430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6" name="Line 26"/>
          <p:cNvSpPr/>
          <p:nvPr/>
        </p:nvSpPr>
        <p:spPr>
          <a:xfrm>
            <a:off x="3581400" y="1219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7" name="Line 27"/>
          <p:cNvSpPr/>
          <p:nvPr/>
        </p:nvSpPr>
        <p:spPr>
          <a:xfrm>
            <a:off x="1143000" y="12192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8" name="Line 28"/>
          <p:cNvSpPr/>
          <p:nvPr/>
        </p:nvSpPr>
        <p:spPr>
          <a:xfrm flipH="1">
            <a:off x="1143000" y="32766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79" name="Text Box 30"/>
          <p:cNvSpPr txBox="1"/>
          <p:nvPr/>
        </p:nvSpPr>
        <p:spPr>
          <a:xfrm>
            <a:off x="2286000" y="1520825"/>
            <a:ext cx="1285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Line 31"/>
          <p:cNvSpPr/>
          <p:nvPr/>
        </p:nvSpPr>
        <p:spPr>
          <a:xfrm>
            <a:off x="457200" y="37338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1" name="Rectangle 32"/>
          <p:cNvSpPr/>
          <p:nvPr/>
        </p:nvSpPr>
        <p:spPr>
          <a:xfrm>
            <a:off x="4648200" y="2133600"/>
            <a:ext cx="2971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0" hangingPunct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82" name="Text Box 33"/>
          <p:cNvSpPr txBox="1"/>
          <p:nvPr/>
        </p:nvSpPr>
        <p:spPr>
          <a:xfrm>
            <a:off x="5867400" y="2206625"/>
            <a:ext cx="635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3" name="Line 34"/>
          <p:cNvSpPr/>
          <p:nvPr/>
        </p:nvSpPr>
        <p:spPr>
          <a:xfrm>
            <a:off x="7010400" y="2133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4" name="Text Box 36"/>
          <p:cNvSpPr txBox="1"/>
          <p:nvPr/>
        </p:nvSpPr>
        <p:spPr>
          <a:xfrm>
            <a:off x="4191000" y="4648200"/>
            <a:ext cx="4343400" cy="752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r+1                j         ····      k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....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                       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5" name="Text Box 37"/>
          <p:cNvSpPr txBox="1"/>
          <p:nvPr/>
        </p:nvSpPr>
        <p:spPr>
          <a:xfrm>
            <a:off x="5410200" y="5635625"/>
            <a:ext cx="1087438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update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record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T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6" name="Text Box 38"/>
          <p:cNvSpPr txBox="1"/>
          <p:nvPr/>
        </p:nvSpPr>
        <p:spPr>
          <a:xfrm>
            <a:off x="6781800" y="5635625"/>
            <a:ext cx="10858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record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T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7" name="Line 39"/>
          <p:cNvSpPr/>
          <p:nvPr/>
        </p:nvSpPr>
        <p:spPr>
          <a:xfrm>
            <a:off x="47244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8" name="Line 40"/>
          <p:cNvSpPr/>
          <p:nvPr/>
        </p:nvSpPr>
        <p:spPr>
          <a:xfrm>
            <a:off x="51816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89" name="Line 41"/>
          <p:cNvSpPr/>
          <p:nvPr/>
        </p:nvSpPr>
        <p:spPr>
          <a:xfrm>
            <a:off x="56388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0" name="Line 43"/>
          <p:cNvSpPr/>
          <p:nvPr/>
        </p:nvSpPr>
        <p:spPr>
          <a:xfrm>
            <a:off x="60960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1" name="Line 44"/>
          <p:cNvSpPr/>
          <p:nvPr/>
        </p:nvSpPr>
        <p:spPr>
          <a:xfrm>
            <a:off x="7010400" y="4572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2" name="Line 45"/>
          <p:cNvSpPr/>
          <p:nvPr/>
        </p:nvSpPr>
        <p:spPr>
          <a:xfrm>
            <a:off x="7467600" y="45720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3" name="Text Box 46"/>
          <p:cNvSpPr txBox="1"/>
          <p:nvPr/>
        </p:nvSpPr>
        <p:spPr>
          <a:xfrm>
            <a:off x="5867400" y="3886200"/>
            <a:ext cx="13541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 buffer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4" name="Text Box 51"/>
          <p:cNvSpPr txBox="1"/>
          <p:nvPr/>
        </p:nvSpPr>
        <p:spPr>
          <a:xfrm>
            <a:off x="7162800" y="2054225"/>
            <a:ext cx="28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5" name="Line 56"/>
          <p:cNvSpPr/>
          <p:nvPr/>
        </p:nvSpPr>
        <p:spPr>
          <a:xfrm flipV="1">
            <a:off x="5791200" y="5486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896" name="Line 57"/>
          <p:cNvSpPr/>
          <p:nvPr/>
        </p:nvSpPr>
        <p:spPr>
          <a:xfrm flipV="1">
            <a:off x="7162800" y="5486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36898" name="组合 36897"/>
          <p:cNvGrpSpPr/>
          <p:nvPr/>
        </p:nvGrpSpPr>
        <p:grpSpPr>
          <a:xfrm>
            <a:off x="4191000" y="2514600"/>
            <a:ext cx="4114800" cy="1981200"/>
            <a:chOff x="0" y="0"/>
            <a:chExt cx="2592" cy="1248"/>
          </a:xfrm>
        </p:grpSpPr>
        <p:sp>
          <p:nvSpPr>
            <p:cNvPr id="2" name="AutoShape 48"/>
            <p:cNvSpPr/>
            <p:nvPr/>
          </p:nvSpPr>
          <p:spPr>
            <a:xfrm rot="-5400000">
              <a:off x="648" y="504"/>
              <a:ext cx="96" cy="1392"/>
            </a:xfrm>
            <a:prstGeom prst="rightBrace">
              <a:avLst>
                <a:gd name="adj1" fmla="val 1207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99" name="Freeform 53"/>
            <p:cNvSpPr/>
            <p:nvPr/>
          </p:nvSpPr>
          <p:spPr>
            <a:xfrm>
              <a:off x="720" y="0"/>
              <a:ext cx="1872" cy="1056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336" y="384"/>
                </a:cxn>
                <a:cxn ang="0">
                  <a:pos x="1680" y="288"/>
                </a:cxn>
                <a:cxn ang="0">
                  <a:pos x="1488" y="0"/>
                </a:cxn>
              </a:cxnLst>
              <a:pathLst>
                <a:path w="1872" h="1056">
                  <a:moveTo>
                    <a:pt x="0" y="1056"/>
                  </a:moveTo>
                  <a:cubicBezTo>
                    <a:pt x="28" y="784"/>
                    <a:pt x="56" y="512"/>
                    <a:pt x="336" y="384"/>
                  </a:cubicBezTo>
                  <a:cubicBezTo>
                    <a:pt x="616" y="256"/>
                    <a:pt x="1488" y="352"/>
                    <a:pt x="1680" y="288"/>
                  </a:cubicBezTo>
                  <a:cubicBezTo>
                    <a:pt x="1872" y="224"/>
                    <a:pt x="1528" y="40"/>
                    <a:pt x="148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00" name="Text Box 58"/>
            <p:cNvSpPr txBox="1"/>
            <p:nvPr/>
          </p:nvSpPr>
          <p:spPr>
            <a:xfrm>
              <a:off x="710" y="295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902" name="组合 36901"/>
          <p:cNvGrpSpPr/>
          <p:nvPr/>
        </p:nvGrpSpPr>
        <p:grpSpPr>
          <a:xfrm>
            <a:off x="2057400" y="2971800"/>
            <a:ext cx="325438" cy="1219200"/>
            <a:chOff x="0" y="0"/>
            <a:chExt cx="205" cy="768"/>
          </a:xfrm>
        </p:grpSpPr>
        <p:sp>
          <p:nvSpPr>
            <p:cNvPr id="3" name="Line 55"/>
            <p:cNvSpPr/>
            <p:nvPr/>
          </p:nvSpPr>
          <p:spPr>
            <a:xfrm flipV="1">
              <a:off x="144" y="0"/>
              <a:ext cx="48" cy="7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6903" name="Text Box 59"/>
            <p:cNvSpPr txBox="1"/>
            <p:nvPr/>
          </p:nvSpPr>
          <p:spPr>
            <a:xfrm>
              <a:off x="0" y="19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905" name="组合 36904"/>
          <p:cNvGrpSpPr/>
          <p:nvPr/>
        </p:nvGrpSpPr>
        <p:grpSpPr>
          <a:xfrm>
            <a:off x="6705600" y="2438400"/>
            <a:ext cx="2209800" cy="2057400"/>
            <a:chOff x="0" y="0"/>
            <a:chExt cx="1392" cy="1296"/>
          </a:xfrm>
        </p:grpSpPr>
        <p:sp>
          <p:nvSpPr>
            <p:cNvPr id="4" name="AutoShape 49"/>
            <p:cNvSpPr/>
            <p:nvPr/>
          </p:nvSpPr>
          <p:spPr>
            <a:xfrm rot="-5400000">
              <a:off x="648" y="552"/>
              <a:ext cx="96" cy="1392"/>
            </a:xfrm>
            <a:prstGeom prst="rightBrace">
              <a:avLst>
                <a:gd name="adj1" fmla="val 1207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906" name="Freeform 54"/>
            <p:cNvSpPr/>
            <p:nvPr/>
          </p:nvSpPr>
          <p:spPr>
            <a:xfrm>
              <a:off x="672" y="0"/>
              <a:ext cx="440" cy="1104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384" y="576"/>
                </a:cxn>
                <a:cxn ang="0">
                  <a:pos x="336" y="96"/>
                </a:cxn>
                <a:cxn ang="0">
                  <a:pos x="48" y="0"/>
                </a:cxn>
              </a:cxnLst>
              <a:pathLst>
                <a:path w="440" h="1104">
                  <a:moveTo>
                    <a:pt x="0" y="1104"/>
                  </a:moveTo>
                  <a:cubicBezTo>
                    <a:pt x="164" y="924"/>
                    <a:pt x="328" y="744"/>
                    <a:pt x="384" y="576"/>
                  </a:cubicBezTo>
                  <a:cubicBezTo>
                    <a:pt x="440" y="408"/>
                    <a:pt x="392" y="192"/>
                    <a:pt x="336" y="96"/>
                  </a:cubicBezTo>
                  <a:cubicBezTo>
                    <a:pt x="280" y="0"/>
                    <a:pt x="164" y="0"/>
                    <a:pt x="4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07" name="Text Box 60"/>
            <p:cNvSpPr txBox="1"/>
            <p:nvPr/>
          </p:nvSpPr>
          <p:spPr>
            <a:xfrm>
              <a:off x="1104" y="2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908" name="Text Box 61"/>
          <p:cNvSpPr txBox="1"/>
          <p:nvPr/>
        </p:nvSpPr>
        <p:spPr>
          <a:xfrm>
            <a:off x="3794125" y="5649913"/>
            <a:ext cx="693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LSN</a:t>
            </a:r>
            <a:endParaRPr lang="en-US" altLang="x-none" sz="20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9" name="Line 62"/>
          <p:cNvSpPr/>
          <p:nvPr/>
        </p:nvSpPr>
        <p:spPr>
          <a:xfrm flipH="1" flipV="1">
            <a:off x="2590800" y="45720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6910" name="Line 63"/>
          <p:cNvSpPr/>
          <p:nvPr/>
        </p:nvSpPr>
        <p:spPr>
          <a:xfrm flipV="1">
            <a:off x="4343400" y="50292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Policy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>
          <a:xfrm>
            <a:off x="152400" y="1143000"/>
            <a:ext cx="8610600" cy="55626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Advantage: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Transaction’s updates are in database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(on mass store) when it commits.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Disadvantages: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must wait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until dirty cache pages are forced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Pages containing items that are updated by many transactions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(hotspots) have to be forced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the commit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each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such transaction …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but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LRU page replacement algorithm would not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write such a page out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7695"/>
            <a:ext cx="7772400" cy="5488305"/>
          </a:xfrm>
        </p:spPr>
        <p:txBody>
          <a:bodyPr/>
          <a:p>
            <a:r>
              <a:rPr lang="zh-CN" altLang="en-US" sz="2800" b="1">
                <a:solidFill>
                  <a:srgbClr val="0000CC"/>
                </a:solidFill>
                <a:sym typeface="+mn-ea"/>
              </a:rPr>
              <a:t>优点：可以立即实现事务更新结果的持久化</a:t>
            </a:r>
            <a:endParaRPr lang="zh-CN" altLang="en-US" sz="2800" b="1">
              <a:solidFill>
                <a:srgbClr val="0000CC"/>
              </a:solidFill>
              <a:sym typeface="+mn-ea"/>
            </a:endParaRPr>
          </a:p>
          <a:p>
            <a:endParaRPr lang="zh-CN" altLang="en-US" sz="2800" b="1">
              <a:solidFill>
                <a:srgbClr val="0000CC"/>
              </a:solidFill>
              <a:sym typeface="+mn-ea"/>
            </a:endParaRPr>
          </a:p>
          <a:p>
            <a:r>
              <a:rPr lang="zh-CN" altLang="en-US" sz="2800" b="1">
                <a:solidFill>
                  <a:srgbClr val="0000CC"/>
                </a:solidFill>
                <a:sym typeface="+mn-ea"/>
              </a:rPr>
              <a:t>缺点：</a:t>
            </a:r>
            <a:endParaRPr lang="zh-CN" altLang="en-US" sz="2800" b="1">
              <a:solidFill>
                <a:srgbClr val="0000CC"/>
              </a:solidFill>
              <a:sym typeface="+mn-ea"/>
            </a:endParaRPr>
          </a:p>
          <a:p>
            <a:pPr lvl="1"/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事务的提交需要更长的执行时间；</a:t>
            </a:r>
            <a:endParaRPr lang="zh-CN" altLang="en-US" sz="24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在同一个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cache page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中，可能包含多个并发事务的更新结果，每一个事务的提交都需要写一次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DISK</a:t>
            </a:r>
            <a:endParaRPr lang="zh-CN" altLang="en-US" sz="24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其他问题：</a:t>
            </a:r>
            <a:endParaRPr lang="zh-CN" altLang="en-US" sz="24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）与最常见的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LRU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页面淘汰算法不同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......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）有些事务最终可能是被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abort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，而他们的更新结果可能因其他事务的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commit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而被写入了数据库的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DISK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，此时需要执行复杂的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undo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处理；</a:t>
            </a:r>
            <a:endParaRPr lang="zh-CN" altLang="en-US" sz="24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......</a:t>
            </a:r>
            <a:endParaRPr lang="zh-CN" altLang="en-US" sz="24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Preserving Durability II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>
          <a:xfrm>
            <a:off x="304800" y="914400"/>
            <a:ext cx="8610600" cy="54102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600" b="1" u="sng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 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Pages updated by T might still be in cache when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T’s &lt;commit record&gt; is appended to log buffer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  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Update record contains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image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(called a </a:t>
            </a:r>
            <a:r>
              <a:rPr lang="en-US" altLang="x-none" sz="2400" b="1" i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redo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record) as well as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 image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property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still requires that update record be written to mass store before page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it is no longer necessary to force dirty pages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when commit record is written to log on mass store since all after images precede commit record in log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 a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no-force policy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No-Force Commit Processing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228600" y="918210"/>
            <a:ext cx="8534400" cy="5184775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p>
            <a:pPr marL="609600" lvl="0" indent="-609600">
              <a:spcBef>
                <a:spcPct val="30000"/>
              </a:spcBef>
              <a:buFont typeface="+mj-lt"/>
              <a:buAutoNum type="arabicPeriod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 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T’s &lt;commit record&gt; to log buffer and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 for immediate commit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>
              <a:spcBef>
                <a:spcPct val="30000"/>
              </a:spcBef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T’s &lt;update records&gt; precede its &lt;commit record&gt; in buffer ensuring updates are durable before (or at the same time as) it commits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>
              <a:spcBef>
                <a:spcPct val="30000"/>
              </a:spcBef>
            </a:pP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lvl="0" indent="-609600">
              <a:spcBef>
                <a:spcPct val="30000"/>
              </a:spcBef>
              <a:buAutoNum type="arabicPeriod"/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T’s dirty pages can be flushed from cache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any time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records have been written to disk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>
              <a:spcBef>
                <a:spcPct val="30000"/>
              </a:spcBef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Necessary for write-ahead policy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>
              <a:spcBef>
                <a:spcPct val="30000"/>
              </a:spcBef>
            </a:pP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lvl="0" indent="-609600">
              <a:spcBef>
                <a:spcPct val="30000"/>
              </a:spcBef>
              <a:buAutoNum type="arabicPeriod"/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T’s dirty pages can be written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 or after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commit record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4"/>
          <p:cNvSpPr txBox="1">
            <a:spLocks noGrp="1"/>
          </p:cNvSpPr>
          <p:nvPr/>
        </p:nvSpPr>
        <p:spPr>
          <a:xfrm>
            <a:off x="7233285" y="6563360"/>
            <a:ext cx="1905000" cy="29337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457200" y="78105"/>
            <a:ext cx="82296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Force Policy for Commit Processing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/>
          <p:nvPr/>
        </p:nvSpPr>
        <p:spPr>
          <a:xfrm>
            <a:off x="4191635" y="4194175"/>
            <a:ext cx="472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3" name="Rectangle 4"/>
          <p:cNvSpPr/>
          <p:nvPr/>
        </p:nvSpPr>
        <p:spPr>
          <a:xfrm>
            <a:off x="1905000" y="1755775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   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old</a:t>
            </a:r>
            <a:endParaRPr lang="en-US" altLang="x-none" sz="2000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4" name="Line 5"/>
          <p:cNvSpPr/>
          <p:nvPr/>
        </p:nvSpPr>
        <p:spPr>
          <a:xfrm>
            <a:off x="1676400" y="3660775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5" name="Line 6"/>
          <p:cNvSpPr/>
          <p:nvPr/>
        </p:nvSpPr>
        <p:spPr>
          <a:xfrm>
            <a:off x="3581400" y="3660775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6" name="Line 7"/>
          <p:cNvSpPr/>
          <p:nvPr/>
        </p:nvSpPr>
        <p:spPr>
          <a:xfrm flipH="1">
            <a:off x="1676400" y="3660775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7" name="Line 8"/>
          <p:cNvSpPr/>
          <p:nvPr/>
        </p:nvSpPr>
        <p:spPr>
          <a:xfrm flipH="1">
            <a:off x="1676400" y="5718175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8" name="Text Box 9"/>
          <p:cNvSpPr txBox="1"/>
          <p:nvPr/>
        </p:nvSpPr>
        <p:spPr>
          <a:xfrm>
            <a:off x="2209800" y="5184775"/>
            <a:ext cx="78994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cache</a:t>
            </a:r>
            <a:endParaRPr lang="en-US" altLang="x-none" sz="20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9" name="Rectangle 10"/>
          <p:cNvSpPr/>
          <p:nvPr/>
        </p:nvSpPr>
        <p:spPr>
          <a:xfrm>
            <a:off x="1828800" y="38131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j   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new</a:t>
            </a:r>
            <a:endParaRPr lang="en-US" altLang="x-none" sz="2000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0" name="Line 11"/>
          <p:cNvSpPr/>
          <p:nvPr/>
        </p:nvSpPr>
        <p:spPr>
          <a:xfrm>
            <a:off x="1143000" y="841375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1" name="Line 12"/>
          <p:cNvSpPr/>
          <p:nvPr/>
        </p:nvSpPr>
        <p:spPr>
          <a:xfrm>
            <a:off x="3581400" y="841375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2" name="Line 13"/>
          <p:cNvSpPr/>
          <p:nvPr/>
        </p:nvSpPr>
        <p:spPr>
          <a:xfrm>
            <a:off x="1143000" y="841375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3" name="Line 14"/>
          <p:cNvSpPr/>
          <p:nvPr/>
        </p:nvSpPr>
        <p:spPr>
          <a:xfrm flipH="1">
            <a:off x="1143000" y="2898775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4" name="Text Box 15"/>
          <p:cNvSpPr txBox="1"/>
          <p:nvPr/>
        </p:nvSpPr>
        <p:spPr>
          <a:xfrm>
            <a:off x="2286000" y="1146175"/>
            <a:ext cx="10572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5" name="Line 16"/>
          <p:cNvSpPr/>
          <p:nvPr/>
        </p:nvSpPr>
        <p:spPr>
          <a:xfrm>
            <a:off x="457200" y="3355975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7906" name="Rectangle 17"/>
          <p:cNvSpPr/>
          <p:nvPr/>
        </p:nvSpPr>
        <p:spPr>
          <a:xfrm>
            <a:off x="4648200" y="1755775"/>
            <a:ext cx="2971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7" name="Text Box 18"/>
          <p:cNvSpPr txBox="1"/>
          <p:nvPr/>
        </p:nvSpPr>
        <p:spPr>
          <a:xfrm>
            <a:off x="5867400" y="1831975"/>
            <a:ext cx="5715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log 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8" name="Line 19"/>
          <p:cNvSpPr/>
          <p:nvPr/>
        </p:nvSpPr>
        <p:spPr>
          <a:xfrm>
            <a:off x="7010400" y="175577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9" name="Text Box 20"/>
          <p:cNvSpPr txBox="1"/>
          <p:nvPr/>
        </p:nvSpPr>
        <p:spPr>
          <a:xfrm>
            <a:off x="4191000" y="4270375"/>
            <a:ext cx="434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r+1                  j            ····    k                       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x</a:t>
            </a:r>
            <a:r>
              <a:rPr lang="en-US" altLang="x-none" sz="20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old </a:t>
            </a:r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new                       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10" name="Text Box 21"/>
          <p:cNvSpPr txBox="1"/>
          <p:nvPr/>
        </p:nvSpPr>
        <p:spPr>
          <a:xfrm>
            <a:off x="4730115" y="5185410"/>
            <a:ext cx="923925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update 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record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for T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12" name="Line 23"/>
          <p:cNvSpPr/>
          <p:nvPr/>
        </p:nvSpPr>
        <p:spPr>
          <a:xfrm>
            <a:off x="4724400" y="419417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3" name="Line 24"/>
          <p:cNvSpPr/>
          <p:nvPr/>
        </p:nvSpPr>
        <p:spPr>
          <a:xfrm>
            <a:off x="5181600" y="419417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4" name="Line 25"/>
          <p:cNvSpPr/>
          <p:nvPr/>
        </p:nvSpPr>
        <p:spPr>
          <a:xfrm>
            <a:off x="5638800" y="419417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5" name="Line 26"/>
          <p:cNvSpPr/>
          <p:nvPr/>
        </p:nvSpPr>
        <p:spPr>
          <a:xfrm>
            <a:off x="6477000" y="419417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6" name="Line 27"/>
          <p:cNvSpPr/>
          <p:nvPr/>
        </p:nvSpPr>
        <p:spPr>
          <a:xfrm>
            <a:off x="7010400" y="419417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7" name="Line 28"/>
          <p:cNvSpPr/>
          <p:nvPr/>
        </p:nvSpPr>
        <p:spPr>
          <a:xfrm>
            <a:off x="7430770" y="4194175"/>
            <a:ext cx="3746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8" name="Text Box 29"/>
          <p:cNvSpPr txBox="1"/>
          <p:nvPr/>
        </p:nvSpPr>
        <p:spPr>
          <a:xfrm>
            <a:off x="7620000" y="4493895"/>
            <a:ext cx="1247775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log buffer</a:t>
            </a:r>
            <a:endParaRPr lang="en-US" altLang="x-none" sz="20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21" name="Text Box 32"/>
          <p:cNvSpPr txBox="1"/>
          <p:nvPr/>
        </p:nvSpPr>
        <p:spPr>
          <a:xfrm>
            <a:off x="7162800" y="1831975"/>
            <a:ext cx="2682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24" name="Line 35"/>
          <p:cNvSpPr/>
          <p:nvPr/>
        </p:nvSpPr>
        <p:spPr>
          <a:xfrm flipV="1">
            <a:off x="2286000" y="2593975"/>
            <a:ext cx="762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7925" name="Line 36"/>
          <p:cNvSpPr/>
          <p:nvPr/>
        </p:nvSpPr>
        <p:spPr>
          <a:xfrm flipV="1">
            <a:off x="5485765" y="5108575"/>
            <a:ext cx="225425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3" name="组合 2"/>
          <p:cNvGrpSpPr/>
          <p:nvPr/>
        </p:nvGrpSpPr>
        <p:grpSpPr>
          <a:xfrm>
            <a:off x="6015355" y="5108575"/>
            <a:ext cx="3121660" cy="929005"/>
            <a:chOff x="9473" y="8640"/>
            <a:chExt cx="4916" cy="1463"/>
          </a:xfrm>
        </p:grpSpPr>
        <p:sp>
          <p:nvSpPr>
            <p:cNvPr id="37911" name="Text Box 22"/>
            <p:cNvSpPr txBox="1"/>
            <p:nvPr/>
          </p:nvSpPr>
          <p:spPr>
            <a:xfrm>
              <a:off x="9473" y="8999"/>
              <a:ext cx="4917" cy="1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p>
              <a:pPr marL="296545" lvl="0" indent="-296545">
                <a:buFont typeface="+mj-ea"/>
                <a:buAutoNum type="circleNumDbPlain"/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append &lt;commit record&gt; for T to log buffer</a:t>
              </a:r>
              <a:endPara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926" name="Line 37"/>
            <p:cNvSpPr/>
            <p:nvPr/>
          </p:nvSpPr>
          <p:spPr>
            <a:xfrm flipV="1">
              <a:off x="11280" y="8640"/>
              <a:ext cx="0" cy="48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4" name="组合 3"/>
          <p:cNvGrpSpPr/>
          <p:nvPr/>
        </p:nvGrpSpPr>
        <p:grpSpPr>
          <a:xfrm>
            <a:off x="4191000" y="2136775"/>
            <a:ext cx="4724400" cy="1980565"/>
            <a:chOff x="6600" y="3960"/>
            <a:chExt cx="7440" cy="3119"/>
          </a:xfrm>
        </p:grpSpPr>
        <p:sp>
          <p:nvSpPr>
            <p:cNvPr id="37919" name="AutoShape 30"/>
            <p:cNvSpPr/>
            <p:nvPr/>
          </p:nvSpPr>
          <p:spPr>
            <a:xfrm rot="16200000">
              <a:off x="10200" y="3239"/>
              <a:ext cx="241" cy="7441"/>
            </a:xfrm>
            <a:prstGeom prst="rightBrace">
              <a:avLst>
                <a:gd name="adj1" fmla="val 120833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0320" y="3960"/>
              <a:ext cx="3498" cy="2640"/>
              <a:chOff x="10320" y="3960"/>
              <a:chExt cx="3498" cy="2640"/>
            </a:xfrm>
          </p:grpSpPr>
          <p:sp>
            <p:nvSpPr>
              <p:cNvPr id="37922" name="Freeform 33"/>
              <p:cNvSpPr/>
              <p:nvPr/>
            </p:nvSpPr>
            <p:spPr>
              <a:xfrm>
                <a:off x="10320" y="3960"/>
                <a:ext cx="2270" cy="2640"/>
              </a:xfrm>
              <a:custGeom>
                <a:avLst/>
                <a:gdLst/>
                <a:ahLst/>
                <a:cxnLst>
                  <a:cxn ang="0">
                    <a:pos x="0" y="2147483647"/>
                  </a:cxn>
                  <a:cxn ang="0">
                    <a:pos x="846772500" y="967740000"/>
                  </a:cxn>
                  <a:cxn ang="0">
                    <a:pos x="2147483647" y="725805000"/>
                  </a:cxn>
                  <a:cxn ang="0">
                    <a:pos x="2147483647" y="0"/>
                  </a:cxn>
                </a:cxnLst>
                <a:pathLst>
                  <a:path w="1872" h="1056">
                    <a:moveTo>
                      <a:pt x="0" y="1056"/>
                    </a:moveTo>
                    <a:cubicBezTo>
                      <a:pt x="28" y="784"/>
                      <a:pt x="56" y="512"/>
                      <a:pt x="336" y="384"/>
                    </a:cubicBezTo>
                    <a:cubicBezTo>
                      <a:pt x="616" y="256"/>
                      <a:pt x="1488" y="352"/>
                      <a:pt x="1680" y="288"/>
                    </a:cubicBezTo>
                    <a:cubicBezTo>
                      <a:pt x="1872" y="224"/>
                      <a:pt x="1528" y="40"/>
                      <a:pt x="1488" y="0"/>
                    </a:cubicBezTo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dash"/>
                <a:bevel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927" name="Text Box 38"/>
              <p:cNvSpPr txBox="1"/>
              <p:nvPr/>
            </p:nvSpPr>
            <p:spPr>
              <a:xfrm>
                <a:off x="10398" y="5179"/>
                <a:ext cx="3420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marL="314960" lvl="0" indent="-314960">
                  <a:buFont typeface="+mj-ea"/>
                  <a:buAutoNum type="circleNumDbPlain" startAt="2"/>
                </a:pPr>
                <a:r>
                  <a:rPr lang="en-US" altLang="x-none" sz="2000" b="1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force log buffer</a:t>
                </a:r>
                <a:endPara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7928" name="Text Box 39"/>
          <p:cNvSpPr txBox="1"/>
          <p:nvPr/>
        </p:nvSpPr>
        <p:spPr>
          <a:xfrm>
            <a:off x="2057400" y="2974975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30" name="Text Box 43"/>
          <p:cNvSpPr txBox="1"/>
          <p:nvPr/>
        </p:nvSpPr>
        <p:spPr>
          <a:xfrm>
            <a:off x="3870325" y="5351463"/>
            <a:ext cx="6651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LSN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31" name="Line 44"/>
          <p:cNvSpPr/>
          <p:nvPr/>
        </p:nvSpPr>
        <p:spPr>
          <a:xfrm flipH="1" flipV="1">
            <a:off x="2590800" y="4194175"/>
            <a:ext cx="1371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7932" name="Line 45"/>
          <p:cNvSpPr/>
          <p:nvPr/>
        </p:nvSpPr>
        <p:spPr>
          <a:xfrm flipV="1">
            <a:off x="4267200" y="4651375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No-Force Policy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body"/>
          </p:nvPr>
        </p:nvSpPr>
        <p:spPr>
          <a:xfrm>
            <a:off x="381000" y="1600200"/>
            <a:ext cx="8458200" cy="4800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Advantages</a:t>
            </a:r>
            <a:r>
              <a:rPr lang="en-US" altLang="x-none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800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doesn’t wait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until dirty pages are forced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Pages with hotspots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don't have to be written out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Disadvantages</a:t>
            </a:r>
            <a:r>
              <a:rPr lang="en-US" altLang="x-none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800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complicated: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some updates of committed transactions (contained in redo records) might not be in database on restart after crash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records are larger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No-Force Policy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>
          <a:xfrm>
            <a:off x="304800" y="1450975"/>
            <a:ext cx="8610600" cy="4267200"/>
          </a:xfrm>
        </p:spPr>
        <p:txBody>
          <a:bodyPr vert="horz" wrap="square" anchor="t"/>
          <a:p>
            <a:pPr lvl="0"/>
            <a:r>
              <a:rPr lang="en-US" altLang="x-none" sz="2800" b="1" u="sng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x-none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When a crash occurs there might exist some pages in database (on mass store)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updates of uncommitted transaction: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they must be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rolled back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that do not (but should) contain the updates of committed transactions: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they must be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rolled forward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Use a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sharp checkpoint</a:t>
            </a:r>
            <a:endParaRPr lang="en-US" altLang="x-none" sz="28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i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09600" y="23114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No-Force Policy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Text Box 9"/>
          <p:cNvSpPr txBox="1"/>
          <p:nvPr/>
        </p:nvSpPr>
        <p:spPr>
          <a:xfrm>
            <a:off x="4419600" y="1450658"/>
            <a:ext cx="3790950" cy="13700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U                 U                      C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p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                         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T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T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T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 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           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  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zh-CN" altLang="en-US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Rectangle 10"/>
          <p:cNvSpPr/>
          <p:nvPr/>
        </p:nvSpPr>
        <p:spPr>
          <a:xfrm>
            <a:off x="1066800" y="198564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7" name="Text Box 11"/>
          <p:cNvSpPr txBox="1"/>
          <p:nvPr/>
        </p:nvSpPr>
        <p:spPr>
          <a:xfrm>
            <a:off x="1219200" y="2058670"/>
            <a:ext cx="5318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Rectangle 12"/>
          <p:cNvSpPr/>
          <p:nvPr/>
        </p:nvSpPr>
        <p:spPr>
          <a:xfrm>
            <a:off x="1371600" y="335724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9" name="Text Box 14"/>
          <p:cNvSpPr txBox="1"/>
          <p:nvPr/>
        </p:nvSpPr>
        <p:spPr>
          <a:xfrm>
            <a:off x="1524000" y="3506470"/>
            <a:ext cx="6143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Line 15"/>
          <p:cNvSpPr/>
          <p:nvPr/>
        </p:nvSpPr>
        <p:spPr>
          <a:xfrm>
            <a:off x="457200" y="1680845"/>
            <a:ext cx="0" cy="304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1" name="Line 16"/>
          <p:cNvSpPr/>
          <p:nvPr/>
        </p:nvSpPr>
        <p:spPr>
          <a:xfrm>
            <a:off x="3200400" y="1680845"/>
            <a:ext cx="0" cy="304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2" name="Text Box 17"/>
          <p:cNvSpPr txBox="1"/>
          <p:nvPr/>
        </p:nvSpPr>
        <p:spPr>
          <a:xfrm>
            <a:off x="1982470" y="4344670"/>
            <a:ext cx="1228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3" name="Text Box 18"/>
          <p:cNvSpPr txBox="1"/>
          <p:nvPr/>
        </p:nvSpPr>
        <p:spPr>
          <a:xfrm>
            <a:off x="5257800" y="2745740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4" name="Line 19"/>
          <p:cNvSpPr/>
          <p:nvPr/>
        </p:nvSpPr>
        <p:spPr>
          <a:xfrm>
            <a:off x="457200" y="1680845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22"/>
          <p:cNvSpPr/>
          <p:nvPr/>
        </p:nvSpPr>
        <p:spPr>
          <a:xfrm>
            <a:off x="457200" y="4728845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6" name="Text Box 23"/>
          <p:cNvSpPr txBox="1"/>
          <p:nvPr/>
        </p:nvSpPr>
        <p:spPr>
          <a:xfrm>
            <a:off x="6707505" y="2744470"/>
            <a:ext cx="1868488" cy="1920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T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committed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T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active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p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flushed  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p</a:t>
            </a:r>
            <a:r>
              <a:rPr lang="en-US" altLang="x-none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not flushed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7" name="Text Box 24"/>
          <p:cNvSpPr txBox="1"/>
          <p:nvPr/>
        </p:nvSpPr>
        <p:spPr>
          <a:xfrm>
            <a:off x="8289925" y="3246120"/>
            <a:ext cx="1841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8" name="Line 29"/>
          <p:cNvSpPr/>
          <p:nvPr/>
        </p:nvSpPr>
        <p:spPr>
          <a:xfrm>
            <a:off x="3733800" y="1452245"/>
            <a:ext cx="480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9" name="Line 30"/>
          <p:cNvSpPr/>
          <p:nvPr/>
        </p:nvSpPr>
        <p:spPr>
          <a:xfrm>
            <a:off x="3733800" y="2671445"/>
            <a:ext cx="480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0" name="Line 31"/>
          <p:cNvSpPr/>
          <p:nvPr/>
        </p:nvSpPr>
        <p:spPr>
          <a:xfrm>
            <a:off x="373380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32"/>
          <p:cNvSpPr/>
          <p:nvPr/>
        </p:nvSpPr>
        <p:spPr>
          <a:xfrm>
            <a:off x="441960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34"/>
          <p:cNvSpPr/>
          <p:nvPr/>
        </p:nvSpPr>
        <p:spPr>
          <a:xfrm>
            <a:off x="533400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3" name="Line 36"/>
          <p:cNvSpPr/>
          <p:nvPr/>
        </p:nvSpPr>
        <p:spPr>
          <a:xfrm>
            <a:off x="563880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4" name="Line 37"/>
          <p:cNvSpPr/>
          <p:nvPr/>
        </p:nvSpPr>
        <p:spPr>
          <a:xfrm>
            <a:off x="678053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5" name="Line 38"/>
          <p:cNvSpPr/>
          <p:nvPr/>
        </p:nvSpPr>
        <p:spPr>
          <a:xfrm>
            <a:off x="746760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6" name="Line 42"/>
          <p:cNvSpPr/>
          <p:nvPr/>
        </p:nvSpPr>
        <p:spPr>
          <a:xfrm>
            <a:off x="8534400" y="145224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7" name="Line 43"/>
          <p:cNvSpPr/>
          <p:nvPr/>
        </p:nvSpPr>
        <p:spPr>
          <a:xfrm flipV="1">
            <a:off x="8534400" y="267144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0988" name="Text Box 44"/>
          <p:cNvSpPr txBox="1"/>
          <p:nvPr/>
        </p:nvSpPr>
        <p:spPr>
          <a:xfrm>
            <a:off x="3196590" y="5105718"/>
            <a:ext cx="56769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b="1" baseline="-250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 be rolled forward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using x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b="1" baseline="-250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be rolled back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using 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Failures: Abort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Causes for abort: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(e.g., cancel button)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(e.g., deferred constraint check)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(e.g., deadlock, lack of resources)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6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technique used by the recovery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procedure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supports atomicity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 transaction back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Checkpoint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Sharp Checkpoint &amp; Fuzzy Checkpoints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Checkpoint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Archiving the Log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Logical Logging &amp; </a:t>
            </a: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Physiological Logging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Sharp Checkpoint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533400" y="922020"/>
            <a:ext cx="8077200" cy="5104765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How far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must log be scanned in order to find update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records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of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transactions that must be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rolled forward?</a:t>
            </a:r>
            <a:endParaRPr lang="en-US" altLang="x-none" sz="28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1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Before appending a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checkpoint record,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CK, to log buffer,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halt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processing and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all dirty pages from cache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process can assume that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all updates in records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prior to 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were written to database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updates in records after 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might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not be in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Sharp Checkpoint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381000" y="1371600"/>
            <a:ext cx="8458200" cy="4800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 1: Log is scanned backward to most recent checkpoint record, CK,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identify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transactions active at time of crash.</a:t>
            </a: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zh-CN"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 2: Log is scanned forward from CK to most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recent record.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The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images in all update records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are used to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 the database forward.</a:t>
            </a: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zh-CN"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 3: Log is scanned backwards to begin record of oldest transaction active at time of crash.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The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 images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in the update records of these transactions are used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roll these transactions back.</a:t>
            </a: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85800" y="30734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Sharp Checkpoint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533400" y="1097915"/>
            <a:ext cx="8229600" cy="320040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Issue 1: Database pages containing items updated after CK was appended to log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might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have been flushed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before crash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problem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– with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physical logging,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roll forward using after images in pass 2 is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idempotent.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Rollforward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in this case is unnecessary, but not harmful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Rectangle 4"/>
          <p:cNvSpPr/>
          <p:nvPr/>
        </p:nvSpPr>
        <p:spPr>
          <a:xfrm>
            <a:off x="1295400" y="472567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5"/>
          <p:cNvSpPr/>
          <p:nvPr/>
        </p:nvSpPr>
        <p:spPr>
          <a:xfrm>
            <a:off x="1905000" y="472567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CK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7" name="Rectangle 6"/>
          <p:cNvSpPr/>
          <p:nvPr/>
        </p:nvSpPr>
        <p:spPr>
          <a:xfrm>
            <a:off x="2514600" y="472567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8" name="Rectangle 7"/>
          <p:cNvSpPr/>
          <p:nvPr/>
        </p:nvSpPr>
        <p:spPr>
          <a:xfrm>
            <a:off x="3124200" y="4725670"/>
            <a:ext cx="11430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9" name="Rectangle 10"/>
          <p:cNvSpPr/>
          <p:nvPr/>
        </p:nvSpPr>
        <p:spPr>
          <a:xfrm>
            <a:off x="4267200" y="472567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90" name="Rectangle 11"/>
          <p:cNvSpPr/>
          <p:nvPr/>
        </p:nvSpPr>
        <p:spPr>
          <a:xfrm>
            <a:off x="4876800" y="4725670"/>
            <a:ext cx="12192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1" name="Rectangle 15"/>
          <p:cNvSpPr/>
          <p:nvPr/>
        </p:nvSpPr>
        <p:spPr>
          <a:xfrm>
            <a:off x="6096000" y="472567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92" name="Text Box 17"/>
          <p:cNvSpPr txBox="1"/>
          <p:nvPr/>
        </p:nvSpPr>
        <p:spPr>
          <a:xfrm>
            <a:off x="7313930" y="5941695"/>
            <a:ext cx="804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3" name="Line 19"/>
          <p:cNvSpPr/>
          <p:nvPr/>
        </p:nvSpPr>
        <p:spPr>
          <a:xfrm flipV="1">
            <a:off x="7390765" y="56400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4" name="Rectangle 20"/>
          <p:cNvSpPr/>
          <p:nvPr/>
        </p:nvSpPr>
        <p:spPr>
          <a:xfrm>
            <a:off x="6705600" y="472567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57554" y="5563870"/>
            <a:ext cx="1927569" cy="898843"/>
            <a:chOff x="5760" y="8881"/>
            <a:chExt cx="3036" cy="1416"/>
          </a:xfrm>
        </p:grpSpPr>
        <p:sp>
          <p:nvSpPr>
            <p:cNvPr id="46095" name="Text Box 22"/>
            <p:cNvSpPr txBox="1"/>
            <p:nvPr/>
          </p:nvSpPr>
          <p:spPr>
            <a:xfrm>
              <a:off x="5760" y="9673"/>
              <a:ext cx="2486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after images</a:t>
              </a:r>
              <a:endParaRPr lang="en-US" altLang="x-none" sz="2000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Line 23"/>
            <p:cNvSpPr/>
            <p:nvPr/>
          </p:nvSpPr>
          <p:spPr>
            <a:xfrm flipH="1" flipV="1">
              <a:off x="6121" y="8881"/>
              <a:ext cx="599" cy="839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6097" name="Line 24"/>
            <p:cNvSpPr/>
            <p:nvPr/>
          </p:nvSpPr>
          <p:spPr>
            <a:xfrm flipV="1">
              <a:off x="7763" y="8881"/>
              <a:ext cx="1033" cy="84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457200" y="77470"/>
            <a:ext cx="7772400" cy="720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Sharp Checkpoint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191135" y="919480"/>
            <a:ext cx="8723630" cy="2971800"/>
          </a:xfrm>
        </p:spPr>
        <p:txBody>
          <a:bodyPr vert="horz" wrap="square" anchor="t"/>
          <a:p>
            <a:pPr lvl="0">
              <a:spcBef>
                <a:spcPct val="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Issue 2: Some update records after CK might belong to an aborted transaction, T</a:t>
            </a:r>
            <a:r>
              <a:rPr lang="en-US" altLang="x-none" sz="2600" b="1" baseline="-250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These updates will not be rolled back in pass 3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since T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was not active at time of crash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Treat rollback operations for aborting T</a:t>
            </a:r>
            <a:r>
              <a:rPr lang="en-US" altLang="x-none" sz="24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as ordinary 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append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compensating log records to log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Rectangle 4"/>
          <p:cNvSpPr/>
          <p:nvPr/>
        </p:nvSpPr>
        <p:spPr>
          <a:xfrm>
            <a:off x="1295400" y="487680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5"/>
          <p:cNvSpPr/>
          <p:nvPr/>
        </p:nvSpPr>
        <p:spPr>
          <a:xfrm>
            <a:off x="1905000" y="487680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CK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7" name="Rectangle 6"/>
          <p:cNvSpPr/>
          <p:nvPr/>
        </p:nvSpPr>
        <p:spPr>
          <a:xfrm>
            <a:off x="2514600" y="487680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8" name="Rectangle 7"/>
          <p:cNvSpPr/>
          <p:nvPr/>
        </p:nvSpPr>
        <p:spPr>
          <a:xfrm>
            <a:off x="3124200" y="4876800"/>
            <a:ext cx="11430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9" name="Rectangle 10"/>
          <p:cNvSpPr/>
          <p:nvPr/>
        </p:nvSpPr>
        <p:spPr>
          <a:xfrm>
            <a:off x="4267200" y="487680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90" name="Rectangle 11"/>
          <p:cNvSpPr/>
          <p:nvPr/>
        </p:nvSpPr>
        <p:spPr>
          <a:xfrm>
            <a:off x="4876800" y="4876800"/>
            <a:ext cx="12192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CL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old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1" name="Rectangle 15"/>
          <p:cNvSpPr/>
          <p:nvPr/>
        </p:nvSpPr>
        <p:spPr>
          <a:xfrm>
            <a:off x="6096000" y="487680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92" name="Text Box 17"/>
          <p:cNvSpPr txBox="1"/>
          <p:nvPr/>
        </p:nvSpPr>
        <p:spPr>
          <a:xfrm>
            <a:off x="7313930" y="6092825"/>
            <a:ext cx="804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3" name="Line 19"/>
          <p:cNvSpPr/>
          <p:nvPr/>
        </p:nvSpPr>
        <p:spPr>
          <a:xfrm flipV="1">
            <a:off x="7390765" y="5791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4" name="Rectangle 20"/>
          <p:cNvSpPr/>
          <p:nvPr/>
        </p:nvSpPr>
        <p:spPr>
          <a:xfrm>
            <a:off x="6705600" y="4876800"/>
            <a:ext cx="6096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2800" y="5639435"/>
            <a:ext cx="2097088" cy="899478"/>
            <a:chOff x="5280" y="8881"/>
            <a:chExt cx="3303" cy="1417"/>
          </a:xfrm>
        </p:grpSpPr>
        <p:sp>
          <p:nvSpPr>
            <p:cNvPr id="46095" name="Text Box 22"/>
            <p:cNvSpPr txBox="1"/>
            <p:nvPr/>
          </p:nvSpPr>
          <p:spPr>
            <a:xfrm>
              <a:off x="5760" y="9673"/>
              <a:ext cx="282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before images</a:t>
              </a:r>
              <a:endParaRPr lang="en-US" altLang="x-none" sz="2000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Line 23"/>
            <p:cNvSpPr/>
            <p:nvPr/>
          </p:nvSpPr>
          <p:spPr>
            <a:xfrm flipH="1" flipV="1">
              <a:off x="5280" y="9000"/>
              <a:ext cx="960" cy="72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6097" name="Line 24"/>
            <p:cNvSpPr/>
            <p:nvPr/>
          </p:nvSpPr>
          <p:spPr>
            <a:xfrm flipV="1">
              <a:off x="7920" y="8881"/>
              <a:ext cx="120" cy="72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2" name="线形标注 2(无边框) 1"/>
          <p:cNvSpPr/>
          <p:nvPr/>
        </p:nvSpPr>
        <p:spPr>
          <a:xfrm>
            <a:off x="672465" y="3898265"/>
            <a:ext cx="3600000" cy="828000"/>
          </a:xfrm>
          <a:prstGeom prst="callout2">
            <a:avLst>
              <a:gd name="adj1" fmla="val 21309"/>
              <a:gd name="adj2" fmla="val 100033"/>
              <a:gd name="adj3" fmla="val 20553"/>
              <a:gd name="adj4" fmla="val 112977"/>
              <a:gd name="adj5" fmla="val 109974"/>
              <a:gd name="adj6" fmla="val 128058"/>
            </a:avLst>
          </a:prstGeom>
          <a:noFill/>
          <a:ln>
            <a:solidFill>
              <a:srgbClr val="CC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n>
                  <a:noFill/>
                </a:ln>
                <a:solidFill>
                  <a:srgbClr val="CC0000"/>
                </a:solidFill>
              </a:rPr>
              <a:t>在</a:t>
            </a:r>
            <a:r>
              <a:rPr lang="en-US" altLang="zh-CN" b="1">
                <a:ln>
                  <a:noFill/>
                </a:ln>
                <a:solidFill>
                  <a:srgbClr val="CC0000"/>
                </a:solidFill>
              </a:rPr>
              <a:t>rollback</a:t>
            </a:r>
            <a:r>
              <a:rPr lang="zh-CN" altLang="en-US" b="1">
                <a:ln>
                  <a:noFill/>
                </a:ln>
                <a:solidFill>
                  <a:srgbClr val="CC0000"/>
                </a:solidFill>
                <a:ea typeface="宋体" panose="02010600030101010101" pitchFamily="2" charset="-122"/>
              </a:rPr>
              <a:t>处理过程中所插入的关于</a:t>
            </a:r>
            <a:r>
              <a:rPr lang="en-US" altLang="zh-CN" b="1">
                <a:ln>
                  <a:noFill/>
                </a:ln>
                <a:solidFill>
                  <a:srgbClr val="CC0000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baseline="-25000">
                <a:ln>
                  <a:noFill/>
                </a:ln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>
                <a:ln>
                  <a:noFill/>
                </a:ln>
                <a:solidFill>
                  <a:srgbClr val="CC0000"/>
                </a:solidFill>
                <a:ea typeface="宋体" panose="02010600030101010101" pitchFamily="2" charset="-122"/>
              </a:rPr>
              <a:t>的补偿日志</a:t>
            </a:r>
            <a:endParaRPr lang="zh-CN" altLang="en-US" b="1">
              <a:ln>
                <a:noFill/>
              </a:ln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with Sharp Checkpoint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304800" y="1981200"/>
            <a:ext cx="83820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Issue 3: What if system crashes during recovery?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restarted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physical logging is used,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pass 2 and pass 3 operations are idempotent and hence can be redone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Fuzzy Checkpoints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381000" y="1981200"/>
            <a:ext cx="84582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 Cannot stop the system to take sharp checkpoint (write dirty pages).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fuzzy checkpoint: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Before writing CK, record the identity of all dirty pages (do not flush them) in memory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recorded pages must be flushed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before next checkpoint record is appended to log buffer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85800" y="307340"/>
            <a:ext cx="7772400" cy="82296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Fuzzy Checkpoints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304800" y="3200400"/>
            <a:ext cx="8458200" cy="3276600"/>
          </a:xfrm>
        </p:spPr>
        <p:txBody>
          <a:bodyPr vert="horz" wrap="square" anchor="t"/>
          <a:p>
            <a:pPr lvl="0"/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 corresponding to U</a:t>
            </a:r>
            <a:r>
              <a:rPr lang="en-US" altLang="x-none" sz="2400" b="1" baseline="-250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recorded at CK</a:t>
            </a:r>
            <a:r>
              <a:rPr lang="en-US" altLang="x-none" sz="24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will have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been flushed by CK</a:t>
            </a:r>
            <a:r>
              <a:rPr lang="en-US" altLang="x-none" sz="24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 corresponding to U</a:t>
            </a:r>
            <a:r>
              <a:rPr lang="en-US" altLang="x-none" sz="2400" b="1" baseline="-250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recorded at CK</a:t>
            </a:r>
            <a:r>
              <a:rPr lang="en-US" altLang="x-none" sz="24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not have been flushed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at time of crash</a:t>
            </a:r>
            <a:endParaRPr lang="en-US" altLang="x-none" sz="24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 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must start at CK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6800" y="1526540"/>
            <a:ext cx="7009765" cy="1411605"/>
            <a:chOff x="1680" y="2880"/>
            <a:chExt cx="11039" cy="2223"/>
          </a:xfrm>
        </p:grpSpPr>
        <p:sp>
          <p:nvSpPr>
            <p:cNvPr id="49157" name="Rectangle 4"/>
            <p:cNvSpPr/>
            <p:nvPr/>
          </p:nvSpPr>
          <p:spPr>
            <a:xfrm>
              <a:off x="168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x-none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58" name="Rectangle 5"/>
            <p:cNvSpPr/>
            <p:nvPr/>
          </p:nvSpPr>
          <p:spPr>
            <a:xfrm>
              <a:off x="264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Arial" panose="020B0604020202020204" pitchFamily="34" charset="0"/>
                  <a:ea typeface="宋体" panose="02010600030101010101" pitchFamily="2" charset="-122"/>
                </a:rPr>
                <a:t>CK</a:t>
              </a:r>
              <a:r>
                <a:rPr lang="en-US" altLang="x-none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59" name="Rectangle 6"/>
            <p:cNvSpPr/>
            <p:nvPr/>
          </p:nvSpPr>
          <p:spPr>
            <a:xfrm>
              <a:off x="360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0" name="Rectangle 7"/>
            <p:cNvSpPr/>
            <p:nvPr/>
          </p:nvSpPr>
          <p:spPr>
            <a:xfrm>
              <a:off x="444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Rectangle 8"/>
            <p:cNvSpPr/>
            <p:nvPr/>
          </p:nvSpPr>
          <p:spPr>
            <a:xfrm>
              <a:off x="540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x-none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9"/>
            <p:cNvSpPr/>
            <p:nvPr/>
          </p:nvSpPr>
          <p:spPr>
            <a:xfrm>
              <a:off x="636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Rectangle 10"/>
            <p:cNvSpPr/>
            <p:nvPr/>
          </p:nvSpPr>
          <p:spPr>
            <a:xfrm>
              <a:off x="732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Rectangle 11"/>
            <p:cNvSpPr/>
            <p:nvPr/>
          </p:nvSpPr>
          <p:spPr>
            <a:xfrm>
              <a:off x="828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Arial" panose="020B0604020202020204" pitchFamily="34" charset="0"/>
                  <a:ea typeface="宋体" panose="02010600030101010101" pitchFamily="2" charset="-122"/>
                </a:rPr>
                <a:t>CK</a:t>
              </a:r>
              <a:r>
                <a:rPr lang="en-US" altLang="x-none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Rectangle 12"/>
            <p:cNvSpPr/>
            <p:nvPr/>
          </p:nvSpPr>
          <p:spPr>
            <a:xfrm>
              <a:off x="924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Rectangle 13"/>
            <p:cNvSpPr/>
            <p:nvPr/>
          </p:nvSpPr>
          <p:spPr>
            <a:xfrm>
              <a:off x="10200" y="2880"/>
              <a:ext cx="96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Text Box 19"/>
            <p:cNvSpPr txBox="1"/>
            <p:nvPr/>
          </p:nvSpPr>
          <p:spPr>
            <a:xfrm>
              <a:off x="11255" y="4383"/>
              <a:ext cx="146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crash</a:t>
              </a:r>
              <a:endParaRPr lang="en-US" altLang="x-none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Line 21"/>
            <p:cNvSpPr/>
            <p:nvPr/>
          </p:nvSpPr>
          <p:spPr>
            <a:xfrm flipV="1">
              <a:off x="11160" y="4320"/>
              <a:ext cx="0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154305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Archiving the 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228600" y="918845"/>
            <a:ext cx="8686800" cy="48768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What to do when the log fills mass store?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Initial portions of log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not generally discarded since they contain important data: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Record of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how database got to its current state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25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Information for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analyzing performance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25000"/>
              </a:spcBef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 Archive</a:t>
            </a:r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initial portion of the log on tertiary storage.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Only the portion of the log containing </a:t>
            </a:r>
            <a:r>
              <a:rPr lang="en-US" altLang="x-none" sz="2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records of active transactions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needs to be maintained on secondary store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2296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Logical Logging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>
          <a:xfrm>
            <a:off x="381000" y="1069340"/>
            <a:ext cx="8458200" cy="49530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physical logging: simple database updates can result in multiple update records with large before and after images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– “insert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T”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might cause reorganization of a data page and an index page for each index.  Before and after images might be entire pages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 Log the operation and its inverse instead of before and after images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- store “insert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”, “delete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from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” in update record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Failures: Media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381000" y="1752600"/>
            <a:ext cx="8534400" cy="38862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Durability requires that: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state produced by committed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must be preserved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Possibility of failure of mass store implies that: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state must be stored redundantly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(in some form) on independent non-volatile devices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Logical Logging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>
          <a:xfrm>
            <a:off x="381000" y="1447800"/>
            <a:ext cx="8305800" cy="43942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1: Logical operations might not be idempotent (</a:t>
            </a:r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e.g.,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“UPDATE T SET x = x+5”)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 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roll forward does not work (it makes a difference whether the page on mass store was updated before the crash or after the crash)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 Do not apply operation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record i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database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in page 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during pass 2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P.LSN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 i</a:t>
            </a:r>
            <a:endParaRPr lang="en-US" altLang="x-none" sz="26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685800" y="154305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Logical Logging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381000" y="1146175"/>
            <a:ext cx="8382000" cy="48006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2: Operations are not atomic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crash during the execution of a non-atomic 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leave the database in a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physically inconsistent state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- “insert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”  requires an update to both a data and an index page.  A crash might occur after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has been inserted in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T 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but before the index has been updated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Applying a logical redo operation in pass 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a physically inconsistent state is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likely to work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- There might be two copies of t in T after pass 2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80645"/>
            <a:ext cx="7772400" cy="837565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Physiological Logging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459105" y="918210"/>
            <a:ext cx="8458200" cy="49530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 Use physical-to-a-page, logical-within-a-page logging (physiological logging)</a:t>
            </a:r>
            <a:endParaRPr lang="en-US" altLang="x-none" sz="2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logical operation involving multiple pages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broken into multiple logical mini-operations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mini-operation is confined to a single page and hence is atomic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25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Example - “insert </a:t>
            </a:r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in </a:t>
            </a:r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T”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becomes “insert </a:t>
            </a:r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in a page of </a:t>
            </a:r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” and “insert pointer to </a:t>
            </a:r>
            <a:r>
              <a:rPr lang="en-US" altLang="x-none" b="1" i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in a page of index”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mini-operation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gets a separate log record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mini-operations are not idempotent,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use LSN check before applying operation in pass 2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9350" y="1093470"/>
            <a:ext cx="54800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Deferred-Update System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0" y="62230"/>
            <a:ext cx="9144000" cy="92964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Deferred-Update System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383540" y="994410"/>
            <a:ext cx="8458200" cy="47244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US" altLang="x-none" sz="26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new value to intentions list (in volatile memory); append update record (containing only after image) to log buffer;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write-ahead property does not apply since there is no before image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US" altLang="x-none" sz="26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discard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intentions list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US" altLang="x-none" sz="26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commit record to log;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initiate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database update using intentions list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US" altLang="x-none" sz="26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Completion </a:t>
            </a:r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 intentions list processing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x-none" sz="26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completion record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log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in Deferred-Update System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type="body"/>
          </p:nvPr>
        </p:nvSpPr>
        <p:spPr>
          <a:xfrm>
            <a:off x="459105" y="1219200"/>
            <a:ext cx="8458200" cy="5638800"/>
          </a:xfrm>
        </p:spPr>
        <p:txBody>
          <a:bodyPr vert="horz" wrap="square" anchor="t"/>
          <a:p>
            <a:pPr lvl="0"/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Checkpoint record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-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contains list of committed (not active) but incomplete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6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 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back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most recent checkpoint record to determine transactions that are committed but for which updates are incomplete at time of crash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forward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install after images for incomplete transactions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third pass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required since transactions active (not committed) at time of crash have not affected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Media Failure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Simple Dump &amp; Fuzzy Dump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Recovery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Media Failure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>
          <a:xfrm>
            <a:off x="7620" y="1223010"/>
            <a:ext cx="9081135" cy="4038600"/>
          </a:xfrm>
        </p:spPr>
        <p:txBody>
          <a:bodyPr vert="horz" wrap="square" anchor="t"/>
          <a:p>
            <a:pPr marL="533400" lvl="0" indent="-533400">
              <a:lnSpc>
                <a:spcPct val="90000"/>
              </a:lnSpc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Durability requires that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database be stored redundantly on distinct mass storage devices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Redundant copy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(mirrored) disk =&gt; high availability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Log still needed to achieve atomicity after an abort or crash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Redundant data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log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25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Using the log (as in 2 above) to reconstruct the database is impractical since it requires a scan starting at first record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25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Use log together with a periodic 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dump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Simple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685800" y="2209800"/>
            <a:ext cx="8077200" cy="3429000"/>
          </a:xfrm>
        </p:spPr>
        <p:txBody>
          <a:bodyPr vert="horz" wrap="square" anchor="t"/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Simple dump 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System stops accepting new transactions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Waits until all active transactions complete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Dump: copy entire database to a file on mass storage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Restart log and system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Restoring Database 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Simple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685800" y="1678940"/>
            <a:ext cx="7772400" cy="4114800"/>
          </a:xfrm>
        </p:spPr>
        <p:txBody>
          <a:bodyPr vert="horz" wrap="square" anchor="t"/>
          <a:p>
            <a:pPr marL="514350" lvl="0" indent="-514350">
              <a:buFont typeface="+mj-lt"/>
              <a:buAutoNum type="arabicPeriod"/>
            </a:pP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most recent </a:t>
            </a: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dump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file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Font typeface="+mj-lt"/>
              <a:buAutoNum type="arabicPeriod" startAt="2"/>
            </a:pP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backward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through log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Determine transactions that </a:t>
            </a:r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since dump was taken</a:t>
            </a:r>
            <a:endParaRPr lang="en-US" altLang="x-none" sz="2400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Ignore aborted transactions and those that were active when media failed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1400" b="1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Font typeface="+mj-lt"/>
              <a:buAutoNum type="arabicPeriod" startAt="3"/>
            </a:pP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forward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through log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 after images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committed transactions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953000"/>
          </a:xfrm>
        </p:spPr>
        <p:txBody>
          <a:bodyPr vert="horz" wrap="square" anchor="t"/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Abort Using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Crash Recovery Using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Write-Ahead Log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Page &amp; Buffering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Page &amp; Cache</a:t>
            </a:r>
            <a:endParaRPr lang="en-US" altLang="zh-CN" sz="2800" b="1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Forced &amp; Unforced Write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1"/>
          <p:cNvSpPr txBox="1"/>
          <p:nvPr/>
        </p:nvSpPr>
        <p:spPr>
          <a:xfrm>
            <a:off x="2057400" y="457200"/>
            <a:ext cx="495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3200" b="1" dirty="0">
                <a:solidFill>
                  <a:srgbClr val="CC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</a:rPr>
              <a:t>2. Recovery Using Log</a:t>
            </a:r>
            <a:endParaRPr lang="zh-CN" altLang="en-US" sz="3200" b="1" dirty="0">
              <a:solidFill>
                <a:srgbClr val="CC0000"/>
              </a:solidFill>
              <a:latin typeface="Arial Unicode MS" panose="020B0604020202020204" pitchFamily="2" charset="-122"/>
              <a:ea typeface="Arial Unicode MS" panose="020B0604020202020204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685800" y="78105"/>
            <a:ext cx="7772400" cy="91694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>
          <a:xfrm>
            <a:off x="685800" y="1151255"/>
            <a:ext cx="8077200" cy="38100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The system </a:t>
            </a: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cannot be shut down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to take a simple dump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Use a </a:t>
            </a:r>
            <a:r>
              <a:rPr lang="en-US" altLang="x-none" sz="2800" b="1" i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fuzzy dump</a:t>
            </a:r>
            <a:endParaRPr lang="en-US" altLang="x-none" sz="2800" b="1" i="1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Write </a:t>
            </a:r>
            <a:r>
              <a:rPr lang="en-US" altLang="x-none" sz="24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 dump record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log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Copy database records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dump file </a:t>
            </a:r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system active</a:t>
            </a:r>
            <a:endParaRPr lang="en-US" altLang="x-none" sz="2400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Even copying records of active transactions and records that are locked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157720" y="6558915"/>
            <a:ext cx="1905000" cy="2978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685800" y="83185"/>
            <a:ext cx="7772400" cy="757555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534670" y="993140"/>
            <a:ext cx="8153400" cy="5181600"/>
          </a:xfrm>
        </p:spPr>
        <p:txBody>
          <a:bodyPr vert="horz" wrap="square" anchor="t"/>
          <a:p>
            <a:pPr lvl="0"/>
            <a:r>
              <a:rPr lang="en-US" altLang="x-none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Dump file might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reflect incomplete execution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of an active transaction that </a:t>
            </a:r>
            <a:r>
              <a:rPr lang="en-US" altLang="x-none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later commits</a:t>
            </a:r>
            <a:endParaRPr lang="en-US" altLang="x-none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reflect updates of an active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transaction that </a:t>
            </a:r>
            <a:r>
              <a:rPr lang="en-US" altLang="x-none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later aborts</a:t>
            </a:r>
            <a:endParaRPr lang="en-US" altLang="x-none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Line 4"/>
          <p:cNvSpPr/>
          <p:nvPr/>
        </p:nvSpPr>
        <p:spPr>
          <a:xfrm>
            <a:off x="1982470" y="3583940"/>
            <a:ext cx="594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0" name="Text Box 5"/>
          <p:cNvSpPr txBox="1"/>
          <p:nvPr/>
        </p:nvSpPr>
        <p:spPr>
          <a:xfrm>
            <a:off x="1830070" y="2591753"/>
            <a:ext cx="62753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i="1" dirty="0">
                <a:latin typeface="Arial" panose="020B0604020202020204" pitchFamily="34" charset="0"/>
                <a:ea typeface="宋体" panose="02010600030101010101" pitchFamily="2" charset="-122"/>
              </a:rPr>
              <a:t>(x)     dump(x)    dump(y)    w</a:t>
            </a:r>
            <a:r>
              <a:rPr lang="en-US" altLang="x-none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i="1" dirty="0">
                <a:latin typeface="Arial" panose="020B0604020202020204" pitchFamily="34" charset="0"/>
                <a:ea typeface="宋体" panose="02010600030101010101" pitchFamily="2" charset="-122"/>
              </a:rPr>
              <a:t>(y)   commit</a:t>
            </a:r>
            <a:r>
              <a:rPr lang="en-US" altLang="x-none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x-none" i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Line 6"/>
          <p:cNvSpPr/>
          <p:nvPr/>
        </p:nvSpPr>
        <p:spPr>
          <a:xfrm>
            <a:off x="2287270" y="305054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2" name="Line 7"/>
          <p:cNvSpPr/>
          <p:nvPr/>
        </p:nvSpPr>
        <p:spPr>
          <a:xfrm>
            <a:off x="3430270" y="297434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3" name="Line 8"/>
          <p:cNvSpPr/>
          <p:nvPr/>
        </p:nvSpPr>
        <p:spPr>
          <a:xfrm>
            <a:off x="4725670" y="297434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4" name="Line 9"/>
          <p:cNvSpPr/>
          <p:nvPr/>
        </p:nvSpPr>
        <p:spPr>
          <a:xfrm>
            <a:off x="5868670" y="305054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5" name="Line 10"/>
          <p:cNvSpPr/>
          <p:nvPr/>
        </p:nvSpPr>
        <p:spPr>
          <a:xfrm>
            <a:off x="2058670" y="6022340"/>
            <a:ext cx="541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6" name="Text Box 11"/>
          <p:cNvSpPr txBox="1"/>
          <p:nvPr/>
        </p:nvSpPr>
        <p:spPr>
          <a:xfrm>
            <a:off x="2363470" y="5030153"/>
            <a:ext cx="416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i="1" dirty="0">
                <a:latin typeface="Arial" panose="020B0604020202020204" pitchFamily="34" charset="0"/>
                <a:ea typeface="宋体" panose="02010600030101010101" pitchFamily="2" charset="-122"/>
              </a:rPr>
              <a:t>(x)         dump(x)       abort</a:t>
            </a:r>
            <a:r>
              <a:rPr lang="en-US" altLang="x-none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x-none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7" name="Line 12"/>
          <p:cNvSpPr/>
          <p:nvPr/>
        </p:nvSpPr>
        <p:spPr>
          <a:xfrm>
            <a:off x="2744470" y="548894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8" name="Line 13"/>
          <p:cNvSpPr/>
          <p:nvPr/>
        </p:nvSpPr>
        <p:spPr>
          <a:xfrm>
            <a:off x="4268470" y="548894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9" name="Line 14"/>
          <p:cNvSpPr/>
          <p:nvPr/>
        </p:nvSpPr>
        <p:spPr>
          <a:xfrm>
            <a:off x="5640070" y="548894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80" name="Text Box 15"/>
          <p:cNvSpPr txBox="1"/>
          <p:nvPr/>
        </p:nvSpPr>
        <p:spPr>
          <a:xfrm>
            <a:off x="7697470" y="3125153"/>
            <a:ext cx="760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1" name="Text Box 16"/>
          <p:cNvSpPr txBox="1"/>
          <p:nvPr/>
        </p:nvSpPr>
        <p:spPr>
          <a:xfrm>
            <a:off x="6859270" y="5563553"/>
            <a:ext cx="760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2" name="Line 17"/>
          <p:cNvSpPr/>
          <p:nvPr/>
        </p:nvSpPr>
        <p:spPr>
          <a:xfrm>
            <a:off x="6935470" y="305054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722630" y="154940"/>
            <a:ext cx="765937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Naïve Restoration 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609600" y="1447165"/>
            <a:ext cx="7848600" cy="3810000"/>
          </a:xfrm>
        </p:spPr>
        <p:txBody>
          <a:bodyPr vert="horz" wrap="square" anchor="t"/>
          <a:p>
            <a:pPr marL="514350" lvl="0" indent="-514350">
              <a:buAutoNum type="arabicPeriod"/>
            </a:pPr>
            <a:r>
              <a:rPr lang="zh-CN" altLang="en-US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 dump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on disk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AutoNum type="arabicPeriod"/>
            </a:pPr>
            <a:r>
              <a:rPr lang="zh-CN" altLang="en-US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log backwards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to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 dump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record to produce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list, L, of all transactions that committed since start of dump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lvl="0" indent="-514350">
              <a:buAutoNum type="arabicPeriod"/>
            </a:pPr>
            <a:r>
              <a:rPr lang="zh-CN" altLang="en-US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log forward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 after images in update records of all transactions in L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29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Naïve Restoration Using 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Line 3"/>
          <p:cNvSpPr/>
          <p:nvPr/>
        </p:nvSpPr>
        <p:spPr>
          <a:xfrm>
            <a:off x="609600" y="2439670"/>
            <a:ext cx="76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7" name="Line 4"/>
          <p:cNvSpPr/>
          <p:nvPr/>
        </p:nvSpPr>
        <p:spPr>
          <a:xfrm>
            <a:off x="2133600" y="175387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8" name="Line 5"/>
          <p:cNvSpPr/>
          <p:nvPr/>
        </p:nvSpPr>
        <p:spPr>
          <a:xfrm flipV="1">
            <a:off x="1143000" y="243967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9" name="Text Box 6"/>
          <p:cNvSpPr txBox="1"/>
          <p:nvPr/>
        </p:nvSpPr>
        <p:spPr>
          <a:xfrm>
            <a:off x="533400" y="3095308"/>
            <a:ext cx="13811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start dump</a:t>
            </a:r>
            <a:endParaRPr lang="en-US" altLang="x-none" sz="2000" i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0" name="Text Box 7"/>
          <p:cNvSpPr txBox="1"/>
          <p:nvPr/>
        </p:nvSpPr>
        <p:spPr>
          <a:xfrm>
            <a:off x="1752600" y="1342708"/>
            <a:ext cx="7651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1" name="Line 8"/>
          <p:cNvSpPr/>
          <p:nvPr/>
        </p:nvSpPr>
        <p:spPr>
          <a:xfrm flipV="1">
            <a:off x="3124200" y="243967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2" name="Line 9"/>
          <p:cNvSpPr/>
          <p:nvPr/>
        </p:nvSpPr>
        <p:spPr>
          <a:xfrm>
            <a:off x="4191000" y="175387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3" name="Text Box 10"/>
          <p:cNvSpPr txBox="1"/>
          <p:nvPr/>
        </p:nvSpPr>
        <p:spPr>
          <a:xfrm>
            <a:off x="2574925" y="3049270"/>
            <a:ext cx="1692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dump(x,y)</a:t>
            </a:r>
            <a:endParaRPr lang="en-US" altLang="x-none" sz="2000" i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4" name="Text Box 11"/>
          <p:cNvSpPr txBox="1"/>
          <p:nvPr/>
        </p:nvSpPr>
        <p:spPr>
          <a:xfrm>
            <a:off x="3489325" y="1336358"/>
            <a:ext cx="1017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(y)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5" name="Line 12"/>
          <p:cNvSpPr/>
          <p:nvPr/>
        </p:nvSpPr>
        <p:spPr>
          <a:xfrm flipV="1">
            <a:off x="5105400" y="243967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6" name="Line 13"/>
          <p:cNvSpPr/>
          <p:nvPr/>
        </p:nvSpPr>
        <p:spPr>
          <a:xfrm>
            <a:off x="6629400" y="175387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7" name="Text Box 14"/>
          <p:cNvSpPr txBox="1"/>
          <p:nvPr/>
        </p:nvSpPr>
        <p:spPr>
          <a:xfrm>
            <a:off x="4572000" y="3095308"/>
            <a:ext cx="1312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 dump</a:t>
            </a:r>
            <a:endParaRPr lang="en-US" altLang="x-none" sz="2000" i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Text Box 15"/>
          <p:cNvSpPr txBox="1"/>
          <p:nvPr/>
        </p:nvSpPr>
        <p:spPr>
          <a:xfrm>
            <a:off x="6080125" y="1336358"/>
            <a:ext cx="1187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r>
              <a:rPr lang="en-US" altLang="x-none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9" name="Text Box 16"/>
          <p:cNvSpPr txBox="1"/>
          <p:nvPr/>
        </p:nvSpPr>
        <p:spPr>
          <a:xfrm>
            <a:off x="7985125" y="2526983"/>
            <a:ext cx="663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30" name="Text Box 17"/>
          <p:cNvSpPr txBox="1"/>
          <p:nvPr/>
        </p:nvSpPr>
        <p:spPr>
          <a:xfrm>
            <a:off x="5867400" y="3428683"/>
            <a:ext cx="294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 in L; roll it forward</a:t>
            </a:r>
            <a:endParaRPr lang="en-US" altLang="x-none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44" name="Text Box 31"/>
          <p:cNvSpPr txBox="1"/>
          <p:nvPr/>
        </p:nvSpPr>
        <p:spPr>
          <a:xfrm>
            <a:off x="914400" y="686753"/>
            <a:ext cx="460184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x-none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does some things correctly</a:t>
            </a:r>
            <a:endParaRPr lang="en-US" altLang="x-none" b="1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230" y="4192270"/>
            <a:ext cx="8999220" cy="2118995"/>
            <a:chOff x="98" y="6840"/>
            <a:chExt cx="14172" cy="3337"/>
          </a:xfrm>
        </p:grpSpPr>
        <p:sp>
          <p:nvSpPr>
            <p:cNvPr id="64531" name="Line 18"/>
            <p:cNvSpPr/>
            <p:nvPr/>
          </p:nvSpPr>
          <p:spPr>
            <a:xfrm>
              <a:off x="1080" y="8640"/>
              <a:ext cx="1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2" name="Line 19"/>
            <p:cNvSpPr/>
            <p:nvPr/>
          </p:nvSpPr>
          <p:spPr>
            <a:xfrm>
              <a:off x="5640" y="7560"/>
              <a:ext cx="0" cy="10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3" name="Line 20"/>
            <p:cNvSpPr/>
            <p:nvPr/>
          </p:nvSpPr>
          <p:spPr>
            <a:xfrm flipV="1">
              <a:off x="1920" y="8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4" name="Line 21"/>
            <p:cNvSpPr/>
            <p:nvPr/>
          </p:nvSpPr>
          <p:spPr>
            <a:xfrm flipV="1">
              <a:off x="4800" y="8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5" name="Text Box 22"/>
            <p:cNvSpPr txBox="1"/>
            <p:nvPr/>
          </p:nvSpPr>
          <p:spPr>
            <a:xfrm>
              <a:off x="6840" y="6958"/>
              <a:ext cx="133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lang="en-US" altLang="x-none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(x)</a:t>
              </a:r>
              <a:endPara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6" name="Text Box 23"/>
            <p:cNvSpPr txBox="1"/>
            <p:nvPr/>
          </p:nvSpPr>
          <p:spPr>
            <a:xfrm>
              <a:off x="960" y="9553"/>
              <a:ext cx="217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start dump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7" name="Text Box 24"/>
            <p:cNvSpPr txBox="1"/>
            <p:nvPr/>
          </p:nvSpPr>
          <p:spPr>
            <a:xfrm>
              <a:off x="3720" y="9553"/>
              <a:ext cx="20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end dump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8" name="Line 25"/>
            <p:cNvSpPr/>
            <p:nvPr/>
          </p:nvSpPr>
          <p:spPr>
            <a:xfrm>
              <a:off x="7680" y="7560"/>
              <a:ext cx="0" cy="10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9" name="Text Box 26"/>
            <p:cNvSpPr txBox="1"/>
            <p:nvPr/>
          </p:nvSpPr>
          <p:spPr>
            <a:xfrm>
              <a:off x="9240" y="7033"/>
              <a:ext cx="136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abort</a:t>
              </a:r>
              <a:r>
                <a:rPr lang="en-US" altLang="x-none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x-none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0" name="Line 27"/>
            <p:cNvSpPr/>
            <p:nvPr/>
          </p:nvSpPr>
          <p:spPr>
            <a:xfrm>
              <a:off x="10080" y="7560"/>
              <a:ext cx="0" cy="10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41" name="Text Box 28"/>
            <p:cNvSpPr txBox="1"/>
            <p:nvPr/>
          </p:nvSpPr>
          <p:spPr>
            <a:xfrm>
              <a:off x="4680" y="7033"/>
              <a:ext cx="143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begin</a:t>
              </a:r>
              <a:r>
                <a:rPr lang="en-US" altLang="x-none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x-none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2" name="Text Box 29"/>
            <p:cNvSpPr txBox="1"/>
            <p:nvPr/>
          </p:nvSpPr>
          <p:spPr>
            <a:xfrm>
              <a:off x="12455" y="8058"/>
              <a:ext cx="10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3" name="Text Box 30"/>
            <p:cNvSpPr txBox="1"/>
            <p:nvPr/>
          </p:nvSpPr>
          <p:spPr>
            <a:xfrm>
              <a:off x="7440" y="9358"/>
              <a:ext cx="677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 not in L; do not roll it forward</a:t>
              </a:r>
              <a:endParaRPr lang="en-US" altLang="x-none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 flipV="1">
              <a:off x="98" y="6840"/>
              <a:ext cx="14173" cy="5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233285" y="6506210"/>
            <a:ext cx="1905000" cy="3505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0" y="-74295"/>
            <a:ext cx="9144000" cy="923925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Naïve Restoration Using 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3807460"/>
            <a:ext cx="8152130" cy="2209800"/>
            <a:chOff x="720" y="5758"/>
            <a:chExt cx="12838" cy="3480"/>
          </a:xfrm>
        </p:grpSpPr>
        <p:sp>
          <p:nvSpPr>
            <p:cNvPr id="65540" name="Line 3"/>
            <p:cNvSpPr/>
            <p:nvPr/>
          </p:nvSpPr>
          <p:spPr>
            <a:xfrm>
              <a:off x="720" y="7560"/>
              <a:ext cx="1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1" name="Line 4"/>
            <p:cNvSpPr/>
            <p:nvPr/>
          </p:nvSpPr>
          <p:spPr>
            <a:xfrm>
              <a:off x="2880" y="6480"/>
              <a:ext cx="0" cy="10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2" name="Line 5"/>
            <p:cNvSpPr/>
            <p:nvPr/>
          </p:nvSpPr>
          <p:spPr>
            <a:xfrm flipV="1">
              <a:off x="1920" y="756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3" name="Text Box 6"/>
            <p:cNvSpPr txBox="1"/>
            <p:nvPr/>
          </p:nvSpPr>
          <p:spPr>
            <a:xfrm>
              <a:off x="960" y="8518"/>
              <a:ext cx="255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start dump</a:t>
              </a:r>
              <a:endParaRPr lang="en-US" altLang="x-none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4" name="Text Box 7"/>
            <p:cNvSpPr txBox="1"/>
            <p:nvPr/>
          </p:nvSpPr>
          <p:spPr>
            <a:xfrm>
              <a:off x="2160" y="5758"/>
              <a:ext cx="139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lang="en-US" altLang="x-none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(x)</a:t>
              </a:r>
              <a:endParaRPr lang="en-US" altLang="x-none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5" name="Line 8"/>
            <p:cNvSpPr/>
            <p:nvPr/>
          </p:nvSpPr>
          <p:spPr>
            <a:xfrm flipV="1">
              <a:off x="5160" y="756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6" name="Text Box 9"/>
            <p:cNvSpPr txBox="1"/>
            <p:nvPr/>
          </p:nvSpPr>
          <p:spPr>
            <a:xfrm>
              <a:off x="4200" y="8518"/>
              <a:ext cx="205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dump(x)</a:t>
              </a:r>
              <a:endParaRPr lang="en-US" altLang="x-none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7" name="Line 10"/>
            <p:cNvSpPr/>
            <p:nvPr/>
          </p:nvSpPr>
          <p:spPr>
            <a:xfrm flipV="1">
              <a:off x="8520" y="756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8" name="Text Box 11"/>
            <p:cNvSpPr txBox="1"/>
            <p:nvPr/>
          </p:nvSpPr>
          <p:spPr>
            <a:xfrm>
              <a:off x="7680" y="8518"/>
              <a:ext cx="242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end dump</a:t>
              </a:r>
              <a:endParaRPr lang="en-US" altLang="x-none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9" name="Line 12"/>
            <p:cNvSpPr/>
            <p:nvPr/>
          </p:nvSpPr>
          <p:spPr>
            <a:xfrm>
              <a:off x="10200" y="6480"/>
              <a:ext cx="0" cy="10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50" name="Text Box 13"/>
            <p:cNvSpPr txBox="1"/>
            <p:nvPr/>
          </p:nvSpPr>
          <p:spPr>
            <a:xfrm>
              <a:off x="9480" y="5758"/>
              <a:ext cx="15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i="1" dirty="0">
                  <a:latin typeface="Arial" panose="020B0604020202020204" pitchFamily="34" charset="0"/>
                  <a:ea typeface="宋体" panose="02010600030101010101" pitchFamily="2" charset="-122"/>
                </a:rPr>
                <a:t>abort</a:t>
              </a:r>
              <a:r>
                <a:rPr lang="en-US" altLang="x-none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x-none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1" name="Text Box 14"/>
            <p:cNvSpPr txBox="1"/>
            <p:nvPr/>
          </p:nvSpPr>
          <p:spPr>
            <a:xfrm>
              <a:off x="12360" y="7558"/>
              <a:ext cx="119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52" name="Rectangle 15"/>
          <p:cNvSpPr>
            <a:spLocks noGrp="1"/>
          </p:cNvSpPr>
          <p:nvPr>
            <p:ph type="body"/>
          </p:nvPr>
        </p:nvSpPr>
        <p:spPr>
          <a:xfrm>
            <a:off x="457200" y="840740"/>
            <a:ext cx="8686800" cy="2916555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Naïve algorithm </a:t>
            </a: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handle two cases:</a:t>
            </a:r>
            <a:endParaRPr lang="en-US" altLang="x-none" sz="2800" b="1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commits before dump starts but its dirty pages might not have been flushed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until dump completed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Dump does not read T’s updates and T is not in L 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Dump reads T’s updates but T later aborts:</a:t>
            </a:r>
            <a:endParaRPr lang="en-US" altLang="x-none" sz="2400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Taking a 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685800" y="1603375"/>
            <a:ext cx="77724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Use </a:t>
            </a: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fuzzy checkpointing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compensating log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records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8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Dump algorithm: </a:t>
            </a:r>
            <a:endParaRPr lang="en-US" altLang="x-none" sz="2800" b="1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checkpoint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record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begin dump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record (BD)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Dump</a:t>
            </a:r>
            <a:endParaRPr lang="en-US" altLang="x-none" sz="2400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end dump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record (ED)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4295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Restoration Using Fuzzy Dump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100330" y="3636645"/>
            <a:ext cx="8738235" cy="2943860"/>
          </a:xfrm>
          <a:ln>
            <a:solidFill>
              <a:schemeClr val="accent1"/>
            </a:solidFill>
          </a:ln>
        </p:spPr>
        <p:txBody>
          <a:bodyPr vert="horz" wrap="square" anchor="t"/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zh-CN" sz="2400" b="1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 dump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mass storage device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zh-CN" sz="2400" b="1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backward to CK3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produce list, L, of all transactions active at time of media failure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zh-CN" sz="2400" b="1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forward from CK1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; use redo records to roll the database forward to its state at time of media failure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zh-CN" sz="2400" b="1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 backwards to begin record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of oldest transaction in L, roll all transactions in L back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Text Box 4"/>
          <p:cNvSpPr txBox="1"/>
          <p:nvPr/>
        </p:nvSpPr>
        <p:spPr>
          <a:xfrm>
            <a:off x="838200" y="2387918"/>
            <a:ext cx="694753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CK1                     CK2  BD              ED      CK3     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Line 5"/>
          <p:cNvSpPr/>
          <p:nvPr/>
        </p:nvSpPr>
        <p:spPr>
          <a:xfrm>
            <a:off x="8382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1" name="Line 6"/>
          <p:cNvSpPr/>
          <p:nvPr/>
        </p:nvSpPr>
        <p:spPr>
          <a:xfrm>
            <a:off x="15240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2" name="Line 7"/>
          <p:cNvSpPr/>
          <p:nvPr/>
        </p:nvSpPr>
        <p:spPr>
          <a:xfrm>
            <a:off x="32004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3" name="Line 8"/>
          <p:cNvSpPr/>
          <p:nvPr/>
        </p:nvSpPr>
        <p:spPr>
          <a:xfrm>
            <a:off x="39624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4" name="Line 9"/>
          <p:cNvSpPr/>
          <p:nvPr/>
        </p:nvSpPr>
        <p:spPr>
          <a:xfrm>
            <a:off x="45720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5" name="Line 10"/>
          <p:cNvSpPr/>
          <p:nvPr/>
        </p:nvSpPr>
        <p:spPr>
          <a:xfrm>
            <a:off x="55626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6" name="Line 11"/>
          <p:cNvSpPr/>
          <p:nvPr/>
        </p:nvSpPr>
        <p:spPr>
          <a:xfrm>
            <a:off x="61722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7" name="Line 12"/>
          <p:cNvSpPr/>
          <p:nvPr/>
        </p:nvSpPr>
        <p:spPr>
          <a:xfrm>
            <a:off x="65532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8" name="Line 13"/>
          <p:cNvSpPr/>
          <p:nvPr/>
        </p:nvSpPr>
        <p:spPr>
          <a:xfrm>
            <a:off x="72390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9" name="Line 14"/>
          <p:cNvSpPr/>
          <p:nvPr/>
        </p:nvSpPr>
        <p:spPr>
          <a:xfrm>
            <a:off x="685800" y="2084705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0" name="Line 15"/>
          <p:cNvSpPr/>
          <p:nvPr/>
        </p:nvSpPr>
        <p:spPr>
          <a:xfrm>
            <a:off x="685800" y="2999105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1" name="Line 16"/>
          <p:cNvSpPr/>
          <p:nvPr/>
        </p:nvSpPr>
        <p:spPr>
          <a:xfrm>
            <a:off x="8458200" y="2084705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2" name="Text Box 17"/>
          <p:cNvSpPr txBox="1"/>
          <p:nvPr/>
        </p:nvSpPr>
        <p:spPr>
          <a:xfrm>
            <a:off x="7848600" y="940435"/>
            <a:ext cx="1013460" cy="8229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media</a:t>
            </a:r>
            <a:endParaRPr lang="en-US" altLang="x-none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failure</a:t>
            </a:r>
            <a:endParaRPr lang="en-US" altLang="x-none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Line 18"/>
          <p:cNvSpPr/>
          <p:nvPr/>
        </p:nvSpPr>
        <p:spPr>
          <a:xfrm>
            <a:off x="8458200" y="177990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" name="组合 7"/>
          <p:cNvGrpSpPr/>
          <p:nvPr/>
        </p:nvGrpSpPr>
        <p:grpSpPr>
          <a:xfrm>
            <a:off x="303530" y="937895"/>
            <a:ext cx="5363210" cy="1146810"/>
            <a:chOff x="478" y="6356"/>
            <a:chExt cx="8446" cy="1806"/>
          </a:xfrm>
        </p:grpSpPr>
        <p:sp>
          <p:nvSpPr>
            <p:cNvPr id="67604" name="Text Box 19"/>
            <p:cNvSpPr txBox="1"/>
            <p:nvPr/>
          </p:nvSpPr>
          <p:spPr>
            <a:xfrm>
              <a:off x="478" y="6356"/>
              <a:ext cx="8446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/>
              <a:r>
                <a:rPr lang="en-US" altLang="x-none" i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all dirty pages in cache at time of CK1 have been written to database</a:t>
              </a:r>
              <a:endParaRPr lang="en-US" altLang="x-none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5" name="Line 20"/>
            <p:cNvSpPr/>
            <p:nvPr/>
          </p:nvSpPr>
          <p:spPr>
            <a:xfrm>
              <a:off x="5760" y="7562"/>
              <a:ext cx="0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组合 6"/>
          <p:cNvGrpSpPr/>
          <p:nvPr/>
        </p:nvGrpSpPr>
        <p:grpSpPr>
          <a:xfrm>
            <a:off x="2072005" y="2997835"/>
            <a:ext cx="5535930" cy="542290"/>
            <a:chOff x="3263" y="9600"/>
            <a:chExt cx="8718" cy="854"/>
          </a:xfrm>
        </p:grpSpPr>
        <p:sp>
          <p:nvSpPr>
            <p:cNvPr id="3" name="文本框 2"/>
            <p:cNvSpPr txBox="1"/>
            <p:nvPr/>
          </p:nvSpPr>
          <p:spPr>
            <a:xfrm>
              <a:off x="3263" y="9734"/>
              <a:ext cx="2567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accent6"/>
                  </a:solidFill>
                </a:rPr>
                <a:t>begin dump</a:t>
              </a:r>
              <a:endParaRPr lang="en-US" altLang="zh-CN">
                <a:solidFill>
                  <a:schemeClr val="accent6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787" y="9734"/>
              <a:ext cx="2194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accent6"/>
                  </a:solidFill>
                </a:rPr>
                <a:t>end dump</a:t>
              </a:r>
              <a:endParaRPr lang="en-US" altLang="zh-CN">
                <a:solidFill>
                  <a:schemeClr val="accent6"/>
                </a:solidFill>
              </a:endParaRPr>
            </a:p>
          </p:txBody>
        </p:sp>
        <p:cxnSp>
          <p:nvCxnSpPr>
            <p:cNvPr id="5" name="直接箭头连接符 4"/>
            <p:cNvCxnSpPr>
              <a:stCxn id="3" idx="3"/>
            </p:cNvCxnSpPr>
            <p:nvPr/>
          </p:nvCxnSpPr>
          <p:spPr>
            <a:xfrm flipV="1">
              <a:off x="5830" y="9720"/>
              <a:ext cx="650" cy="374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4" idx="1"/>
            </p:cNvCxnSpPr>
            <p:nvPr/>
          </p:nvCxnSpPr>
          <p:spPr>
            <a:xfrm flipH="1" flipV="1">
              <a:off x="9240" y="9600"/>
              <a:ext cx="547" cy="494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233363" y="228600"/>
            <a:ext cx="8301037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915400" cy="5334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Sequence of records (sequential file):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Modified by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appending (no updating)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Contains information from which: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database can be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reconstructed</a:t>
            </a:r>
            <a:endParaRPr lang="en-US" altLang="x-none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by routines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handle abort and crash recovery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and database stored on: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mass storage devices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often replicated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survive media failure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Contains valuable historical data not in database: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did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database reach current state?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99060"/>
            <a:ext cx="7988300" cy="645160"/>
          </a:xfrm>
        </p:spPr>
        <p:txBody>
          <a:bodyPr vert="horz" wrap="square" anchor="ctr">
            <a:no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342900" y="1059180"/>
            <a:ext cx="8458200" cy="356298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modification of the database: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causes an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&lt;update record&gt;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to be appended to log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&lt;update record&gt;</a:t>
            </a: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contains:</a:t>
            </a:r>
            <a:endParaRPr lang="en-US" altLang="x-none" sz="26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Identity of data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modified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Identity of transaction (tid)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did the modification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 image (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undo record</a:t>
            </a:r>
            <a:r>
              <a:rPr lang="en-US" altLang="x-none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– copy of data item    before update occurred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8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charRg st="8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10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charRg st="107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138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charRg st="138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19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charRg st="194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26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charRg st="268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22588</Words>
  <Application>WPS 演示</Application>
  <PresentationFormat/>
  <Paragraphs>1291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4" baseType="lpstr">
      <vt:lpstr>Arial</vt:lpstr>
      <vt:lpstr>宋体</vt:lpstr>
      <vt:lpstr>Wingdings</vt:lpstr>
      <vt:lpstr>Times New Roman</vt:lpstr>
      <vt:lpstr>Arial Unicode MS</vt:lpstr>
      <vt:lpstr>微软雅黑</vt:lpstr>
      <vt:lpstr>Symbol</vt:lpstr>
      <vt:lpstr>Default Design</vt:lpstr>
      <vt:lpstr>Implementing Atomicity and Durability</vt:lpstr>
      <vt:lpstr>PowerPoint 演示文稿</vt:lpstr>
      <vt:lpstr>1. System Malfunctions</vt:lpstr>
      <vt:lpstr>Failures: Crash</vt:lpstr>
      <vt:lpstr>Failures: Abort</vt:lpstr>
      <vt:lpstr>Failures: Media</vt:lpstr>
      <vt:lpstr>PowerPoint 演示文稿</vt:lpstr>
      <vt:lpstr>Log</vt:lpstr>
      <vt:lpstr>Log</vt:lpstr>
      <vt:lpstr>type of log record</vt:lpstr>
      <vt:lpstr>Log</vt:lpstr>
      <vt:lpstr>Transaction Abort Using Log</vt:lpstr>
      <vt:lpstr>Transaction Abort Using Log</vt:lpstr>
      <vt:lpstr>Transaction Abort Using Log</vt:lpstr>
      <vt:lpstr>Logging Savepoints</vt:lpstr>
      <vt:lpstr>Crash Recovery Using Log</vt:lpstr>
      <vt:lpstr>Crash Recovery Using Log</vt:lpstr>
      <vt:lpstr>Crash Recovery Using Log</vt:lpstr>
      <vt:lpstr>Example</vt:lpstr>
      <vt:lpstr>PowerPoint 演示文稿</vt:lpstr>
      <vt:lpstr>Write-Ahead Log</vt:lpstr>
      <vt:lpstr>Write-Ahead Log: Performance</vt:lpstr>
      <vt:lpstr>Performance</vt:lpstr>
      <vt:lpstr>Page and Log Buffering</vt:lpstr>
      <vt:lpstr>Cache Management</vt:lpstr>
      <vt:lpstr>Atomicity, Durability and  Buffering</vt:lpstr>
      <vt:lpstr>PowerPoint 演示文稿</vt:lpstr>
      <vt:lpstr>Forced vs. Unforced Writes:</vt:lpstr>
      <vt:lpstr>PowerPoint 演示文稿</vt:lpstr>
      <vt:lpstr>Log Sequence Number (LSN)</vt:lpstr>
      <vt:lpstr>Preserving Atomicity (the Write-Ahead Property and Buffering)</vt:lpstr>
      <vt:lpstr>PowerPoint 演示文稿</vt:lpstr>
      <vt:lpstr>problem 1</vt:lpstr>
      <vt:lpstr>problem 1 (cont.)</vt:lpstr>
      <vt:lpstr>Preserving Durability I</vt:lpstr>
      <vt:lpstr>PowerPoint 演示文稿</vt:lpstr>
      <vt:lpstr>Force Policy for Commit Processing</vt:lpstr>
      <vt:lpstr>Force Policy for Commit Processing</vt:lpstr>
      <vt:lpstr>Force Policy for Commit Processing</vt:lpstr>
      <vt:lpstr>Force Policy for Commit Processing</vt:lpstr>
      <vt:lpstr>Force Policy for Commit Processing</vt:lpstr>
      <vt:lpstr>Force Policy</vt:lpstr>
      <vt:lpstr>PowerPoint 演示文稿</vt:lpstr>
      <vt:lpstr>Preserving Durability II</vt:lpstr>
      <vt:lpstr>No-Force Commit Processing</vt:lpstr>
      <vt:lpstr>No Force Policy for Commit Processing</vt:lpstr>
      <vt:lpstr>No-Force Policy</vt:lpstr>
      <vt:lpstr>Recovery With No-Force Policy</vt:lpstr>
      <vt:lpstr>Recovery With No-Force Policy</vt:lpstr>
      <vt:lpstr>PowerPoint 演示文稿</vt:lpstr>
      <vt:lpstr>Sharp Checkpoint</vt:lpstr>
      <vt:lpstr>Recovery with Sharp Checkpoint</vt:lpstr>
      <vt:lpstr>Recovery with Sharp Checkpoint</vt:lpstr>
      <vt:lpstr>Recovery with Sharp Checkpoint</vt:lpstr>
      <vt:lpstr>Recovery with Sharp Checkpoint</vt:lpstr>
      <vt:lpstr>Fuzzy Checkpoints</vt:lpstr>
      <vt:lpstr>Fuzzy Checkpoints</vt:lpstr>
      <vt:lpstr>Archiving the Log</vt:lpstr>
      <vt:lpstr>Logical Logging</vt:lpstr>
      <vt:lpstr>Logical Logging</vt:lpstr>
      <vt:lpstr>Logical Logging</vt:lpstr>
      <vt:lpstr>Physiological Logging</vt:lpstr>
      <vt:lpstr>PowerPoint 演示文稿</vt:lpstr>
      <vt:lpstr>Deferred-Update System</vt:lpstr>
      <vt:lpstr>Recovery in Deferred-Update System</vt:lpstr>
      <vt:lpstr>PowerPoint 演示文稿</vt:lpstr>
      <vt:lpstr>Media Failure</vt:lpstr>
      <vt:lpstr>Simple Dump</vt:lpstr>
      <vt:lpstr>Restoring Database  From Simple Dump</vt:lpstr>
      <vt:lpstr>Fuzzy Dump</vt:lpstr>
      <vt:lpstr>Fuzzy Dump</vt:lpstr>
      <vt:lpstr>Naïve Restoration  Using Fuzzy Dump</vt:lpstr>
      <vt:lpstr>Naïve Restoration Using Fuzzy Dump</vt:lpstr>
      <vt:lpstr>Naïve Restoration Using Fuzzy Dump</vt:lpstr>
      <vt:lpstr>Taking a Fuzzy Dump</vt:lpstr>
      <vt:lpstr>Restoration Using Fuzzy Dump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Atomicity and Durability</dc:title>
  <dc:creator>ARTHUR  BERNSTEIN</dc:creator>
  <cp:lastModifiedBy>njujack</cp:lastModifiedBy>
  <cp:revision>378</cp:revision>
  <cp:lastPrinted>1999-04-26T14:51:00Z</cp:lastPrinted>
  <dcterms:created xsi:type="dcterms:W3CDTF">2000-10-21T01:12:00Z</dcterms:created>
  <dcterms:modified xsi:type="dcterms:W3CDTF">2018-04-12T01:59:17Z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