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320" r:id="rId4"/>
    <p:sldId id="371" r:id="rId5"/>
    <p:sldId id="321" r:id="rId6"/>
    <p:sldId id="322" r:id="rId7"/>
    <p:sldId id="323" r:id="rId8"/>
    <p:sldId id="324" r:id="rId9"/>
    <p:sldId id="402" r:id="rId10"/>
    <p:sldId id="325" r:id="rId11"/>
    <p:sldId id="266" r:id="rId12"/>
    <p:sldId id="327" r:id="rId13"/>
    <p:sldId id="418" r:id="rId14"/>
    <p:sldId id="403" r:id="rId15"/>
    <p:sldId id="404" r:id="rId16"/>
    <p:sldId id="405" r:id="rId17"/>
    <p:sldId id="417" r:id="rId18"/>
    <p:sldId id="280" r:id="rId19"/>
    <p:sldId id="326" r:id="rId20"/>
    <p:sldId id="282" r:id="rId21"/>
    <p:sldId id="336" r:id="rId22"/>
    <p:sldId id="283" r:id="rId23"/>
    <p:sldId id="287" r:id="rId24"/>
    <p:sldId id="294" r:id="rId25"/>
  </p:sldIdLst>
  <p:sldSz cx="9144000" cy="6858000" type="screen4x3"/>
  <p:notesSz cx="6831330" cy="93853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0000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l" fontAlgn="base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069975" y="703263"/>
            <a:ext cx="4692650" cy="35194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1225" y="4457700"/>
            <a:ext cx="5008563" cy="4224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 indent="0"/>
            <a:r>
              <a:rPr lang="en-US" altLang="x-none" dirty="0"/>
              <a:t>Second level</a:t>
            </a:r>
            <a:endParaRPr lang="en-US" altLang="x-none" dirty="0"/>
          </a:p>
          <a:p>
            <a:pPr lvl="2" indent="0"/>
            <a:r>
              <a:rPr lang="en-US" altLang="x-none" dirty="0"/>
              <a:t>Third level</a:t>
            </a:r>
            <a:endParaRPr lang="en-US" altLang="x-none" dirty="0"/>
          </a:p>
          <a:p>
            <a:pPr lvl="3" indent="0"/>
            <a:r>
              <a:rPr lang="en-US" altLang="x-none" dirty="0"/>
              <a:t>Fourth level</a:t>
            </a:r>
            <a:endParaRPr lang="en-US" altLang="x-none" dirty="0"/>
          </a:p>
          <a:p>
            <a:pPr lvl="4" indent="0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915400"/>
            <a:ext cx="2960688" cy="469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l" fontAlgn="base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70325" y="8915400"/>
            <a:ext cx="2960688" cy="469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l">
              <a:defRPr sz="1400">
                <a:ea typeface="宋体" panose="02010600030101010101" pitchFamily="2" charset="-122"/>
              </a:defRPr>
            </a:lvl1pPr>
          </a:lstStyle>
          <a:p>
            <a:pPr lvl="0" fontAlgn="base"/>
            <a:endParaRPr lang="en-US" altLang="x-none" strike="noStrike" noProof="1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 fontAlgn="base"/>
            <a:endParaRPr lang="en-US" altLang="x-none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ctrTitle"/>
          </p:nvPr>
        </p:nvSpPr>
        <p:spPr>
          <a:xfrm>
            <a:off x="685800" y="1805940"/>
            <a:ext cx="7772400" cy="2103120"/>
          </a:xfrm>
        </p:spPr>
        <p:txBody>
          <a:bodyPr wrap="square" anchor="ctr">
            <a:spAutoFit/>
          </a:bodyPr>
          <a:lstStyle>
            <a:lvl1pPr lvl="0">
              <a:defRPr kern="1200"/>
            </a:lvl1pPr>
          </a:lstStyle>
          <a:p>
            <a:pPr lvl="0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The Architecture of Transaction Processing Systems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85800" y="156210"/>
            <a:ext cx="7772400" cy="1143000"/>
          </a:xfrm>
        </p:spPr>
        <p:txBody>
          <a:bodyPr wrap="square" anchor="ctr"/>
          <a:p>
            <a:pPr lvl="0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Levels of Abstraction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>
          <a:xfrm>
            <a:off x="685800" y="1603375"/>
            <a:ext cx="8229600" cy="4114800"/>
          </a:xfrm>
        </p:spPr>
        <p:txBody>
          <a:bodyPr wrap="square" anchor="t"/>
          <a:p>
            <a:pPr lvl="0"/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Presentation server</a:t>
            </a:r>
            <a:r>
              <a:rPr lang="en-US" altLang="zh-CN" sz="2800">
                <a:ea typeface="宋体" panose="02010600030101010101" pitchFamily="2" charset="-122"/>
              </a:rPr>
              <a:t> implements the </a:t>
            </a: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abstraction of the user interface </a:t>
            </a:r>
            <a:endParaRPr lang="en-US" altLang="zh-CN" sz="280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Application server</a:t>
            </a:r>
            <a:r>
              <a:rPr lang="en-US" altLang="zh-CN" sz="2800">
                <a:ea typeface="宋体" panose="02010600030101010101" pitchFamily="2" charset="-122"/>
              </a:rPr>
              <a:t> implements the </a:t>
            </a: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abstraction of a user request </a:t>
            </a:r>
            <a:endParaRPr lang="en-US" altLang="zh-CN" sz="280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Stored procedures</a:t>
            </a:r>
            <a:r>
              <a:rPr lang="en-US" altLang="zh-CN" sz="2800">
                <a:ea typeface="宋体" panose="02010600030101010101" pitchFamily="2" charset="-122"/>
              </a:rPr>
              <a:t> (or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transaction server</a:t>
            </a:r>
            <a:r>
              <a:rPr lang="en-US" altLang="zh-CN" sz="2800">
                <a:ea typeface="宋体" panose="02010600030101010101" pitchFamily="2" charset="-122"/>
              </a:rPr>
              <a:t>) implement the </a:t>
            </a: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abstraction of individual sub-tasks</a:t>
            </a:r>
            <a:endParaRPr lang="en-US" altLang="zh-CN" sz="280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Database server</a:t>
            </a:r>
            <a:r>
              <a:rPr lang="en-US" altLang="zh-CN" sz="2800">
                <a:ea typeface="宋体" panose="02010600030101010101" pitchFamily="2" charset="-122"/>
              </a:rPr>
              <a:t> implements the </a:t>
            </a: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abstraction of the relational model</a:t>
            </a:r>
            <a:endParaRPr lang="en-US" altLang="zh-CN" sz="2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6" name="Rectangle 2050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wrap="square" anchor="ctr"/>
          <a:p>
            <a:pPr lvl="0"/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Interconnection of Servers in Three-Tiered Model</a:t>
            </a:r>
            <a:endParaRPr lang="en-US" altLang="zh-CN" sz="32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Rectangle 2053"/>
          <p:cNvSpPr/>
          <p:nvPr/>
        </p:nvSpPr>
        <p:spPr>
          <a:xfrm>
            <a:off x="762000" y="1828800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8" name="Rectangle 2064"/>
          <p:cNvSpPr/>
          <p:nvPr/>
        </p:nvSpPr>
        <p:spPr>
          <a:xfrm>
            <a:off x="2667000" y="1828800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9" name="Rectangle 2066"/>
          <p:cNvSpPr/>
          <p:nvPr/>
        </p:nvSpPr>
        <p:spPr>
          <a:xfrm>
            <a:off x="5105400" y="1828800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0" name="Rectangle 2067"/>
          <p:cNvSpPr/>
          <p:nvPr/>
        </p:nvSpPr>
        <p:spPr>
          <a:xfrm>
            <a:off x="7010400" y="1828800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1" name="Rectangle 2069"/>
          <p:cNvSpPr/>
          <p:nvPr/>
        </p:nvSpPr>
        <p:spPr>
          <a:xfrm>
            <a:off x="6096000" y="3200400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application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2" name="Rectangle 2071"/>
          <p:cNvSpPr/>
          <p:nvPr/>
        </p:nvSpPr>
        <p:spPr>
          <a:xfrm>
            <a:off x="1752600" y="3276600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application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3" name="Rectangle 2072"/>
          <p:cNvSpPr/>
          <p:nvPr/>
        </p:nvSpPr>
        <p:spPr>
          <a:xfrm>
            <a:off x="6096000" y="4267200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transaction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4" name="Rectangle 2073"/>
          <p:cNvSpPr/>
          <p:nvPr/>
        </p:nvSpPr>
        <p:spPr>
          <a:xfrm>
            <a:off x="1752600" y="4343400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transaction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5" name="Rectangle 2074"/>
          <p:cNvSpPr/>
          <p:nvPr/>
        </p:nvSpPr>
        <p:spPr>
          <a:xfrm>
            <a:off x="1828800" y="5486400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database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6" name="Rectangle 2075"/>
          <p:cNvSpPr/>
          <p:nvPr/>
        </p:nvSpPr>
        <p:spPr>
          <a:xfrm>
            <a:off x="6096000" y="5486400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database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8" name="Text Box 2077"/>
          <p:cNvSpPr txBox="1"/>
          <p:nvPr/>
        </p:nvSpPr>
        <p:spPr>
          <a:xfrm>
            <a:off x="2209800" y="1905000"/>
            <a:ext cx="473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• •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9" name="Text Box 2078"/>
          <p:cNvSpPr txBox="1"/>
          <p:nvPr/>
        </p:nvSpPr>
        <p:spPr>
          <a:xfrm>
            <a:off x="6553200" y="1905000"/>
            <a:ext cx="473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• •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80" name="Text Box 2079"/>
          <p:cNvSpPr txBox="1"/>
          <p:nvPr/>
        </p:nvSpPr>
        <p:spPr>
          <a:xfrm>
            <a:off x="4267200" y="3352800"/>
            <a:ext cx="655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• • •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81" name="Line 2080"/>
          <p:cNvSpPr/>
          <p:nvPr/>
        </p:nvSpPr>
        <p:spPr>
          <a:xfrm>
            <a:off x="1447800" y="2438400"/>
            <a:ext cx="9906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82" name="Line 2081"/>
          <p:cNvSpPr/>
          <p:nvPr/>
        </p:nvSpPr>
        <p:spPr>
          <a:xfrm flipH="1">
            <a:off x="2514600" y="2438400"/>
            <a:ext cx="8382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83" name="Line 2082"/>
          <p:cNvSpPr/>
          <p:nvPr/>
        </p:nvSpPr>
        <p:spPr>
          <a:xfrm>
            <a:off x="5791200" y="2362200"/>
            <a:ext cx="9144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84" name="Line 2083"/>
          <p:cNvSpPr/>
          <p:nvPr/>
        </p:nvSpPr>
        <p:spPr>
          <a:xfrm flipH="1">
            <a:off x="6781800" y="2438400"/>
            <a:ext cx="990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85" name="Line 2084"/>
          <p:cNvSpPr/>
          <p:nvPr/>
        </p:nvSpPr>
        <p:spPr>
          <a:xfrm>
            <a:off x="2438400" y="38862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87" name="Line 2085"/>
          <p:cNvSpPr/>
          <p:nvPr/>
        </p:nvSpPr>
        <p:spPr>
          <a:xfrm>
            <a:off x="2438400" y="3886200"/>
            <a:ext cx="3810000" cy="3810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Line 2086"/>
          <p:cNvSpPr/>
          <p:nvPr/>
        </p:nvSpPr>
        <p:spPr>
          <a:xfrm>
            <a:off x="6781800" y="38100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89" name="Line 2087"/>
          <p:cNvSpPr/>
          <p:nvPr/>
        </p:nvSpPr>
        <p:spPr>
          <a:xfrm flipH="1">
            <a:off x="3048000" y="3810000"/>
            <a:ext cx="3733800" cy="5334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" name="Line 2089"/>
          <p:cNvSpPr/>
          <p:nvPr/>
        </p:nvSpPr>
        <p:spPr>
          <a:xfrm>
            <a:off x="2438400" y="49530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90" name="Line 2090"/>
          <p:cNvSpPr/>
          <p:nvPr/>
        </p:nvSpPr>
        <p:spPr>
          <a:xfrm>
            <a:off x="6781800" y="48768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31775"/>
            <a:ext cx="7772400" cy="1143000"/>
          </a:xfrm>
        </p:spPr>
        <p:txBody>
          <a:bodyPr/>
          <a:p>
            <a:r>
              <a:rPr lang="zh-CN" altLang="en-US" sz="3200"/>
              <a:t>Architectures for Transaction</a:t>
            </a:r>
            <a:br>
              <a:rPr lang="zh-CN" altLang="en-US" sz="3200"/>
            </a:br>
            <a:r>
              <a:rPr lang="zh-CN" altLang="en-US" sz="3200"/>
              <a:t>Processing on the Internet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953135"/>
          </a:xfrm>
        </p:spPr>
        <p:txBody>
          <a:bodyPr>
            <a:spAutoFit/>
          </a:bodyPr>
          <a:p>
            <a:r>
              <a:rPr lang="zh-CN" altLang="en-US" sz="2800">
                <a:solidFill>
                  <a:schemeClr val="accent6"/>
                </a:solidFill>
              </a:rPr>
              <a:t>Many high throughput applications require a three or four</a:t>
            </a:r>
            <a:r>
              <a:rPr lang="en-US" altLang="zh-CN" sz="2800">
                <a:solidFill>
                  <a:schemeClr val="accent6"/>
                </a:solidFill>
              </a:rPr>
              <a:t>-</a:t>
            </a:r>
            <a:r>
              <a:rPr lang="zh-CN" altLang="en-US" sz="2800">
                <a:solidFill>
                  <a:schemeClr val="accent6"/>
                </a:solidFill>
              </a:rPr>
              <a:t>tiered architecture</a:t>
            </a:r>
            <a:endParaRPr lang="zh-CN" altLang="en-US" sz="2800">
              <a:solidFill>
                <a:schemeClr val="accent6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5165" y="3813810"/>
            <a:ext cx="8115935" cy="1633855"/>
            <a:chOff x="1079" y="6006"/>
            <a:chExt cx="12781" cy="2573"/>
          </a:xfrm>
        </p:grpSpPr>
        <p:sp>
          <p:nvSpPr>
            <p:cNvPr id="5" name="文本框 4"/>
            <p:cNvSpPr txBox="1"/>
            <p:nvPr/>
          </p:nvSpPr>
          <p:spPr>
            <a:xfrm>
              <a:off x="1816" y="6006"/>
              <a:ext cx="3175" cy="130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accent6"/>
                  </a:solidFill>
                  <a:latin typeface="Arial" panose="020B0604020202020204" pitchFamily="34" charset="0"/>
                  <a:cs typeface="+mn-ea"/>
                </a:rPr>
                <a:t>Web</a:t>
              </a:r>
              <a:endParaRPr lang="en-US" altLang="zh-CN">
                <a:solidFill>
                  <a:schemeClr val="accent6"/>
                </a:solidFill>
              </a:endParaRPr>
            </a:p>
            <a:p>
              <a:pPr algn="ctr"/>
              <a:r>
                <a:rPr lang="en-US" altLang="zh-CN" b="1">
                  <a:solidFill>
                    <a:schemeClr val="accent6"/>
                  </a:solidFill>
                  <a:latin typeface="Arial" panose="020B0604020202020204" pitchFamily="34" charset="0"/>
                  <a:cs typeface="+mn-ea"/>
                </a:rPr>
                <a:t>Server</a:t>
              </a:r>
              <a:endParaRPr lang="en-US" altLang="zh-CN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66" y="6006"/>
              <a:ext cx="3175" cy="130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accent6"/>
                  </a:solidFill>
                  <a:latin typeface="Arial" panose="020B0604020202020204" pitchFamily="34" charset="0"/>
                  <a:cs typeface="+mn-ea"/>
                </a:rPr>
                <a:t>Application</a:t>
              </a:r>
              <a:endParaRPr lang="en-US" altLang="zh-CN" b="1">
                <a:solidFill>
                  <a:schemeClr val="accent6"/>
                </a:solidFill>
              </a:endParaRPr>
            </a:p>
            <a:p>
              <a:pPr algn="ctr"/>
              <a:r>
                <a:rPr lang="en-US" altLang="zh-CN" b="1">
                  <a:solidFill>
                    <a:schemeClr val="accent6"/>
                  </a:solidFill>
                  <a:latin typeface="Arial" panose="020B0604020202020204" pitchFamily="34" charset="0"/>
                  <a:cs typeface="+mn-ea"/>
                </a:rPr>
                <a:t>Server</a:t>
              </a:r>
              <a:endParaRPr lang="en-US" altLang="zh-CN" b="1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74" y="6006"/>
              <a:ext cx="3175" cy="130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accent6"/>
                  </a:solidFill>
                  <a:latin typeface="Arial" panose="020B0604020202020204" pitchFamily="34" charset="0"/>
                </a:rPr>
                <a:t>Database</a:t>
              </a:r>
              <a:endParaRPr lang="en-US" altLang="zh-CN" b="1">
                <a:solidFill>
                  <a:schemeClr val="accent6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altLang="zh-CN" b="1">
                  <a:solidFill>
                    <a:schemeClr val="accent6"/>
                  </a:solidFill>
                  <a:latin typeface="Arial" panose="020B0604020202020204" pitchFamily="34" charset="0"/>
                </a:rPr>
                <a:t>Server</a:t>
              </a:r>
              <a:endParaRPr lang="en-US" altLang="zh-CN" b="1">
                <a:solidFill>
                  <a:schemeClr val="accent6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8" name="直接连接符 7"/>
            <p:cNvCxnSpPr>
              <a:stCxn id="5" idx="1"/>
            </p:cNvCxnSpPr>
            <p:nvPr/>
          </p:nvCxnSpPr>
          <p:spPr>
            <a:xfrm flipH="1">
              <a:off x="1079" y="6541"/>
              <a:ext cx="737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4991" y="6660"/>
              <a:ext cx="1134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9340" y="6660"/>
              <a:ext cx="1134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444" y="7467"/>
              <a:ext cx="359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/>
                <a:t>Interacts with client &amp; App. Server</a:t>
              </a:r>
              <a:endParaRPr lang="en-US" altLang="zh-CN" sz="20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56" y="7467"/>
              <a:ext cx="359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/>
                <a:t>Executes the application</a:t>
              </a:r>
              <a:endParaRPr lang="en-US" altLang="zh-CN" sz="2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64" y="7467"/>
              <a:ext cx="359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/>
                <a:t>Hosts the database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Sessions and Context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6"/>
                </a:solidFill>
              </a:rPr>
              <a:t>A </a:t>
            </a:r>
            <a:r>
              <a:rPr lang="zh-CN" altLang="en-US">
                <a:solidFill>
                  <a:srgbClr val="FF0000"/>
                </a:solidFill>
              </a:rPr>
              <a:t>session </a:t>
            </a:r>
            <a:r>
              <a:rPr lang="zh-CN" altLang="en-US">
                <a:solidFill>
                  <a:schemeClr val="accent6"/>
                </a:solidFill>
              </a:rPr>
              <a:t>exists between two entities if they exchange messages while cooperating to perform some task</a:t>
            </a:r>
            <a:endParaRPr lang="zh-CN" altLang="en-US">
              <a:solidFill>
                <a:schemeClr val="accent6"/>
              </a:solidFill>
            </a:endParaRPr>
          </a:p>
          <a:p>
            <a:pPr lvl="1"/>
            <a:r>
              <a:rPr lang="zh-CN" altLang="en-US">
                <a:solidFill>
                  <a:schemeClr val="accent6"/>
                </a:solidFill>
              </a:rPr>
              <a:t>Each maintains some information describing the state of their participation in that task</a:t>
            </a:r>
            <a:endParaRPr lang="zh-CN" altLang="en-US">
              <a:solidFill>
                <a:schemeClr val="accent6"/>
              </a:solidFill>
            </a:endParaRPr>
          </a:p>
          <a:p>
            <a:pPr lvl="1"/>
            <a:r>
              <a:rPr lang="zh-CN" altLang="en-US">
                <a:solidFill>
                  <a:schemeClr val="accent6"/>
                </a:solidFill>
              </a:rPr>
              <a:t>State information is referred to as </a:t>
            </a:r>
            <a:r>
              <a:rPr lang="zh-CN" altLang="en-US">
                <a:solidFill>
                  <a:srgbClr val="FF0000"/>
                </a:solidFill>
              </a:rPr>
              <a:t>context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6210"/>
            <a:ext cx="7772400" cy="825500"/>
          </a:xfrm>
        </p:spPr>
        <p:txBody>
          <a:bodyPr/>
          <a:p>
            <a:r>
              <a:rPr lang="zh-CN" altLang="en-US"/>
              <a:t>Communication in TPSs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425" y="1107440"/>
            <a:ext cx="8626475" cy="3340735"/>
          </a:xfr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zh-CN" altLang="en-US" sz="2400" b="1">
                <a:solidFill>
                  <a:srgbClr val="CC0000"/>
                </a:solidFill>
              </a:rPr>
              <a:t>Two-tiered model</a:t>
            </a:r>
            <a:r>
              <a:rPr lang="zh-CN" altLang="en-US" sz="2400">
                <a:solidFill>
                  <a:schemeClr val="accent6"/>
                </a:solidFill>
              </a:rPr>
              <a:t>:</a:t>
            </a:r>
            <a:endParaRPr lang="zh-CN" altLang="en-US" sz="2400">
              <a:solidFill>
                <a:schemeClr val="accent6"/>
              </a:solidFill>
            </a:endParaRPr>
          </a:p>
          <a:p>
            <a:pPr lvl="1"/>
            <a:r>
              <a:rPr lang="zh-CN" altLang="en-US" sz="2400">
                <a:solidFill>
                  <a:schemeClr val="accent6"/>
                </a:solidFill>
              </a:rPr>
              <a:t>Presentation/application server communicates with database server</a:t>
            </a:r>
            <a:endParaRPr lang="zh-CN" altLang="en-US" sz="2400">
              <a:solidFill>
                <a:schemeClr val="accent6"/>
              </a:solidFill>
            </a:endParaRPr>
          </a:p>
          <a:p>
            <a:r>
              <a:rPr lang="zh-CN" altLang="en-US" sz="2400" b="1">
                <a:solidFill>
                  <a:srgbClr val="CC0000"/>
                </a:solidFill>
              </a:rPr>
              <a:t>Three-tiered model</a:t>
            </a:r>
            <a:r>
              <a:rPr lang="zh-CN" altLang="en-US" sz="2400">
                <a:solidFill>
                  <a:schemeClr val="accent6"/>
                </a:solidFill>
              </a:rPr>
              <a:t>:</a:t>
            </a:r>
            <a:endParaRPr lang="zh-CN" altLang="en-US" sz="2400">
              <a:solidFill>
                <a:schemeClr val="accent6"/>
              </a:solidFill>
            </a:endParaRPr>
          </a:p>
          <a:p>
            <a:pPr lvl="1"/>
            <a:r>
              <a:rPr lang="zh-CN" altLang="en-US" sz="2400">
                <a:solidFill>
                  <a:schemeClr val="accent6"/>
                </a:solidFill>
              </a:rPr>
              <a:t>Presentation server communicates with application server</a:t>
            </a:r>
            <a:endParaRPr lang="zh-CN" altLang="en-US" sz="2400">
              <a:solidFill>
                <a:schemeClr val="accent6"/>
              </a:solidFill>
            </a:endParaRPr>
          </a:p>
          <a:p>
            <a:pPr lvl="1"/>
            <a:r>
              <a:rPr lang="zh-CN" altLang="en-US" sz="2400">
                <a:solidFill>
                  <a:schemeClr val="accent6"/>
                </a:solidFill>
              </a:rPr>
              <a:t>Application server communicates with transaction/database server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52425" y="4634865"/>
            <a:ext cx="8626475" cy="13468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accent6"/>
                </a:solidFill>
              </a:rPr>
              <a:t>In each case, multiple messages have to be sent</a:t>
            </a:r>
            <a:endParaRPr lang="zh-CN" altLang="en-US" sz="2400">
              <a:solidFill>
                <a:schemeClr val="accent6"/>
              </a:solidFill>
            </a:endParaRPr>
          </a:p>
          <a:p>
            <a:r>
              <a:rPr lang="zh-CN" altLang="en-US" sz="2400">
                <a:solidFill>
                  <a:schemeClr val="accent6"/>
                </a:solidFill>
              </a:rPr>
              <a:t>Sessions are used to achieve these goals</a:t>
            </a:r>
            <a:endParaRPr lang="zh-CN" altLang="en-US" sz="2400">
              <a:solidFill>
                <a:schemeClr val="accent6"/>
              </a:solidFill>
            </a:endParaRPr>
          </a:p>
          <a:p>
            <a:pPr lvl="1"/>
            <a:r>
              <a:rPr lang="zh-CN" altLang="en-US" sz="2400">
                <a:solidFill>
                  <a:schemeClr val="accent6"/>
                </a:solidFill>
              </a:rPr>
              <a:t>Session set-up/take-down costly =&gt; session is long-term</a:t>
            </a:r>
            <a:endParaRPr lang="zh-CN" altLang="en-US" sz="240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66700"/>
            <a:ext cx="7772400" cy="583565"/>
          </a:xfrm>
        </p:spPr>
        <p:txBody>
          <a:bodyPr>
            <a:spAutoFit/>
          </a:bodyPr>
          <a:p>
            <a:r>
              <a:rPr lang="zh-CN" altLang="en-US" sz="3200"/>
              <a:t>Communication Sessions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875" y="1074420"/>
            <a:ext cx="8188325" cy="2971800"/>
          </a:xfr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Two-tiered model</a:t>
            </a:r>
            <a:r>
              <a:rPr lang="zh-CN" altLang="en-US" sz="2400">
                <a:solidFill>
                  <a:schemeClr val="accent6"/>
                </a:solidFill>
              </a:rPr>
              <a:t>:</a:t>
            </a:r>
            <a:endParaRPr lang="zh-CN" altLang="en-US" sz="240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400">
                <a:solidFill>
                  <a:schemeClr val="accent6"/>
                </a:solidFill>
              </a:rPr>
              <a:t>A client has a session with each database server it accesses</a:t>
            </a:r>
            <a:endParaRPr lang="zh-CN" altLang="en-US" sz="240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Three-tiered model</a:t>
            </a:r>
            <a:r>
              <a:rPr lang="zh-CN" altLang="en-US" sz="2400">
                <a:solidFill>
                  <a:schemeClr val="accent6"/>
                </a:solidFill>
              </a:rPr>
              <a:t>:</a:t>
            </a:r>
            <a:endParaRPr lang="zh-CN" altLang="en-US" sz="240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400">
                <a:solidFill>
                  <a:schemeClr val="accent6"/>
                </a:solidFill>
              </a:rPr>
              <a:t>Each client has a session with its application server</a:t>
            </a:r>
            <a:endParaRPr lang="zh-CN" altLang="en-US" sz="240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400">
                <a:solidFill>
                  <a:schemeClr val="accent6"/>
                </a:solidFill>
              </a:rPr>
              <a:t>Each application server multiplexes its connection to a database server over all transactions it supports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61535" y="4275455"/>
            <a:ext cx="3748405" cy="2320290"/>
            <a:chOff x="6270" y="6971"/>
            <a:chExt cx="5903" cy="3654"/>
          </a:xfrm>
        </p:grpSpPr>
        <p:pic>
          <p:nvPicPr>
            <p:cNvPr id="5" name="图片 4" descr="EE1%6`$%@8Y%2KR[VVRT{N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70" y="6971"/>
              <a:ext cx="3465" cy="283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9637" y="6971"/>
              <a:ext cx="2537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/>
                <a:t>client</a:t>
              </a:r>
              <a:endParaRPr lang="en-US" altLang="zh-CN"/>
            </a:p>
            <a:p>
              <a:pPr>
                <a:lnSpc>
                  <a:spcPct val="150000"/>
                </a:lnSpc>
              </a:pPr>
              <a:r>
                <a:rPr lang="en-US" altLang="zh-CN"/>
                <a:t>application</a:t>
              </a:r>
              <a:endParaRPr lang="en-US" altLang="zh-CN"/>
            </a:p>
            <a:p>
              <a:pPr>
                <a:lnSpc>
                  <a:spcPct val="150000"/>
                </a:lnSpc>
              </a:pPr>
              <a:r>
                <a:rPr lang="en-US" altLang="zh-CN"/>
                <a:t>trans. / DB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49" y="9901"/>
              <a:ext cx="290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Three-tiered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0560" y="4275455"/>
            <a:ext cx="3420110" cy="2320290"/>
            <a:chOff x="-15" y="6971"/>
            <a:chExt cx="5386" cy="3654"/>
          </a:xfrm>
        </p:grpSpPr>
        <p:pic>
          <p:nvPicPr>
            <p:cNvPr id="4" name="图片 3" descr="_TJ2OQIZ_FGU)@6A4PI@WTJ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" y="6971"/>
              <a:ext cx="3100" cy="283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509" y="9901"/>
              <a:ext cx="240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Two-tiered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-15" y="6971"/>
              <a:ext cx="2467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zh-CN"/>
                <a:t>client</a:t>
              </a:r>
              <a:endParaRPr lang="en-US" altLang="zh-CN"/>
            </a:p>
            <a:p>
              <a:pPr algn="r">
                <a:lnSpc>
                  <a:spcPct val="150000"/>
                </a:lnSpc>
              </a:pPr>
              <a:endParaRPr lang="en-US" altLang="zh-CN"/>
            </a:p>
            <a:p>
              <a:pPr algn="r">
                <a:lnSpc>
                  <a:spcPct val="150000"/>
                </a:lnSpc>
              </a:pPr>
              <a:r>
                <a:rPr lang="en-US" altLang="zh-CN"/>
                <a:t>trans. / DB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4"/>
          <p:cNvSpPr txBox="1">
            <a:spLocks noGrp="1"/>
          </p:cNvSpPr>
          <p:nvPr/>
        </p:nvSpPr>
        <p:spPr>
          <a:xfrm>
            <a:off x="7133590" y="6566535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6" name="Rectangle 2050"/>
          <p:cNvSpPr>
            <a:spLocks noGrp="1"/>
          </p:cNvSpPr>
          <p:nvPr>
            <p:ph type="title"/>
          </p:nvPr>
        </p:nvSpPr>
        <p:spPr>
          <a:xfrm>
            <a:off x="685800" y="1905"/>
            <a:ext cx="7772400" cy="1143000"/>
          </a:xfrm>
        </p:spPr>
        <p:txBody>
          <a:bodyPr wrap="square" anchor="ctr"/>
          <a:p>
            <a:pPr lvl="0"/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Interconnection of Servers in Three-Tiered Model</a:t>
            </a:r>
            <a:endParaRPr lang="en-US" altLang="zh-CN" sz="32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Rectangle 2053"/>
          <p:cNvSpPr/>
          <p:nvPr/>
        </p:nvSpPr>
        <p:spPr>
          <a:xfrm>
            <a:off x="762000" y="1450975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8" name="Rectangle 2064"/>
          <p:cNvSpPr/>
          <p:nvPr/>
        </p:nvSpPr>
        <p:spPr>
          <a:xfrm>
            <a:off x="2667000" y="1450975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9" name="Rectangle 2066"/>
          <p:cNvSpPr/>
          <p:nvPr/>
        </p:nvSpPr>
        <p:spPr>
          <a:xfrm>
            <a:off x="5105400" y="1450975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0" name="Rectangle 2067"/>
          <p:cNvSpPr/>
          <p:nvPr/>
        </p:nvSpPr>
        <p:spPr>
          <a:xfrm>
            <a:off x="7010400" y="1450975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1" name="Rectangle 2069"/>
          <p:cNvSpPr/>
          <p:nvPr/>
        </p:nvSpPr>
        <p:spPr>
          <a:xfrm>
            <a:off x="6096000" y="2822575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application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2" name="Rectangle 2071"/>
          <p:cNvSpPr/>
          <p:nvPr/>
        </p:nvSpPr>
        <p:spPr>
          <a:xfrm>
            <a:off x="1752600" y="2898775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application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3" name="Rectangle 2072"/>
          <p:cNvSpPr/>
          <p:nvPr/>
        </p:nvSpPr>
        <p:spPr>
          <a:xfrm>
            <a:off x="6096000" y="3889375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transaction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4" name="Rectangle 2073"/>
          <p:cNvSpPr/>
          <p:nvPr/>
        </p:nvSpPr>
        <p:spPr>
          <a:xfrm>
            <a:off x="1752600" y="3965575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transaction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5" name="Rectangle 2074"/>
          <p:cNvSpPr/>
          <p:nvPr/>
        </p:nvSpPr>
        <p:spPr>
          <a:xfrm>
            <a:off x="1828800" y="5108575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database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6" name="Rectangle 2075"/>
          <p:cNvSpPr/>
          <p:nvPr/>
        </p:nvSpPr>
        <p:spPr>
          <a:xfrm>
            <a:off x="6096000" y="5108575"/>
            <a:ext cx="1447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database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8" name="Text Box 2077"/>
          <p:cNvSpPr txBox="1"/>
          <p:nvPr/>
        </p:nvSpPr>
        <p:spPr>
          <a:xfrm>
            <a:off x="2209800" y="1527175"/>
            <a:ext cx="473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• •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79" name="Text Box 2078"/>
          <p:cNvSpPr txBox="1"/>
          <p:nvPr/>
        </p:nvSpPr>
        <p:spPr>
          <a:xfrm>
            <a:off x="6553200" y="1527175"/>
            <a:ext cx="473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• •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80" name="Text Box 2079"/>
          <p:cNvSpPr txBox="1"/>
          <p:nvPr/>
        </p:nvSpPr>
        <p:spPr>
          <a:xfrm>
            <a:off x="4267200" y="2974975"/>
            <a:ext cx="655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• • •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81" name="Line 2080"/>
          <p:cNvSpPr/>
          <p:nvPr/>
        </p:nvSpPr>
        <p:spPr>
          <a:xfrm>
            <a:off x="1447800" y="2060575"/>
            <a:ext cx="9906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82" name="Line 2081"/>
          <p:cNvSpPr/>
          <p:nvPr/>
        </p:nvSpPr>
        <p:spPr>
          <a:xfrm flipH="1">
            <a:off x="2514600" y="2060575"/>
            <a:ext cx="8382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83" name="Line 2082"/>
          <p:cNvSpPr/>
          <p:nvPr/>
        </p:nvSpPr>
        <p:spPr>
          <a:xfrm>
            <a:off x="5791200" y="2061210"/>
            <a:ext cx="914400" cy="76136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84" name="Line 2083"/>
          <p:cNvSpPr/>
          <p:nvPr/>
        </p:nvSpPr>
        <p:spPr>
          <a:xfrm flipH="1">
            <a:off x="6781800" y="2060575"/>
            <a:ext cx="990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85" name="Line 2084"/>
          <p:cNvSpPr/>
          <p:nvPr/>
        </p:nvSpPr>
        <p:spPr>
          <a:xfrm>
            <a:off x="2438400" y="350837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87" name="Line 2085"/>
          <p:cNvSpPr/>
          <p:nvPr/>
        </p:nvSpPr>
        <p:spPr>
          <a:xfrm>
            <a:off x="2438400" y="3508375"/>
            <a:ext cx="3657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Line 2086"/>
          <p:cNvSpPr/>
          <p:nvPr/>
        </p:nvSpPr>
        <p:spPr>
          <a:xfrm>
            <a:off x="6781800" y="343217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89" name="Line 2087"/>
          <p:cNvSpPr/>
          <p:nvPr/>
        </p:nvSpPr>
        <p:spPr>
          <a:xfrm flipH="1">
            <a:off x="3199765" y="3432175"/>
            <a:ext cx="3582035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" name="Line 2089"/>
          <p:cNvSpPr/>
          <p:nvPr/>
        </p:nvSpPr>
        <p:spPr>
          <a:xfrm>
            <a:off x="2438400" y="45751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90" name="Line 2090"/>
          <p:cNvSpPr/>
          <p:nvPr/>
        </p:nvSpPr>
        <p:spPr>
          <a:xfrm>
            <a:off x="6781800" y="4498975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57600" y="2583180"/>
            <a:ext cx="1983105" cy="829945"/>
          </a:xfrm>
          <a:prstGeom prst="rect">
            <a:avLst/>
          </a:prstGeom>
          <a:solidFill>
            <a:schemeClr val="bg1"/>
          </a:solidFill>
          <a:ln>
            <a:solidFill>
              <a:srgbClr val="CC0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Transaction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Manager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24000" y="3733800"/>
            <a:ext cx="6248400" cy="2611755"/>
            <a:chOff x="2400" y="5880"/>
            <a:chExt cx="9840" cy="4113"/>
          </a:xfrm>
        </p:grpSpPr>
        <p:grpSp>
          <p:nvGrpSpPr>
            <p:cNvPr id="7" name="组合 6"/>
            <p:cNvGrpSpPr/>
            <p:nvPr/>
          </p:nvGrpSpPr>
          <p:grpSpPr>
            <a:xfrm>
              <a:off x="2400" y="5880"/>
              <a:ext cx="3120" cy="4108"/>
              <a:chOff x="2400" y="5880"/>
              <a:chExt cx="3120" cy="410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400" y="5880"/>
                <a:ext cx="3120" cy="3480"/>
              </a:xfrm>
              <a:prstGeom prst="rect">
                <a:avLst/>
              </a:prstGeom>
              <a:noFill/>
              <a:ln>
                <a:solidFill>
                  <a:srgbClr val="CC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401" y="9360"/>
                <a:ext cx="311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>
                    <a:solidFill>
                      <a:srgbClr val="FF0000"/>
                    </a:solidFill>
                  </a:rPr>
                  <a:t>DB Server  A</a:t>
                </a:r>
                <a:endParaRPr lang="en-US" altLang="zh-CN" sz="20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120" y="5885"/>
              <a:ext cx="3120" cy="4108"/>
              <a:chOff x="2400" y="5880"/>
              <a:chExt cx="3120" cy="410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400" y="5880"/>
                <a:ext cx="3120" cy="3480"/>
              </a:xfrm>
              <a:prstGeom prst="rect">
                <a:avLst/>
              </a:prstGeom>
              <a:noFill/>
              <a:ln>
                <a:solidFill>
                  <a:srgbClr val="CC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401" y="9360"/>
                <a:ext cx="311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>
                    <a:solidFill>
                      <a:srgbClr val="FF0000"/>
                    </a:solidFill>
                  </a:rPr>
                  <a:t>DB Server  B</a:t>
                </a:r>
                <a:endParaRPr lang="en-US" altLang="zh-CN" sz="2000" b="1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3200400" y="2998470"/>
            <a:ext cx="2894965" cy="1843405"/>
            <a:chOff x="5040" y="4722"/>
            <a:chExt cx="4559" cy="2903"/>
          </a:xfrm>
        </p:grpSpPr>
        <p:cxnSp>
          <p:nvCxnSpPr>
            <p:cNvPr id="11" name="直接箭头连接符 10"/>
            <p:cNvCxnSpPr>
              <a:stCxn id="11272" idx="3"/>
              <a:endCxn id="4" idx="1"/>
            </p:cNvCxnSpPr>
            <p:nvPr/>
          </p:nvCxnSpPr>
          <p:spPr>
            <a:xfrm flipV="1">
              <a:off x="5040" y="4722"/>
              <a:ext cx="720" cy="323"/>
            </a:xfrm>
            <a:prstGeom prst="straightConnector1">
              <a:avLst/>
            </a:prstGeom>
            <a:ln w="19050">
              <a:solidFill>
                <a:srgbClr val="CC0000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3"/>
              <a:endCxn id="11271" idx="1"/>
            </p:cNvCxnSpPr>
            <p:nvPr/>
          </p:nvCxnSpPr>
          <p:spPr>
            <a:xfrm>
              <a:off x="8883" y="4722"/>
              <a:ext cx="717" cy="203"/>
            </a:xfrm>
            <a:prstGeom prst="straightConnector1">
              <a:avLst/>
            </a:prstGeom>
            <a:ln w="19050">
              <a:solidFill>
                <a:srgbClr val="CC0000"/>
              </a:solidFill>
              <a:prstDash val="sysDot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3"/>
              <a:endCxn id="4" idx="2"/>
            </p:cNvCxnSpPr>
            <p:nvPr/>
          </p:nvCxnSpPr>
          <p:spPr>
            <a:xfrm flipV="1">
              <a:off x="5520" y="5375"/>
              <a:ext cx="1802" cy="2245"/>
            </a:xfrm>
            <a:prstGeom prst="straightConnector1">
              <a:avLst/>
            </a:prstGeom>
            <a:ln w="19050">
              <a:solidFill>
                <a:srgbClr val="CC0000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1"/>
            </p:cNvCxnSpPr>
            <p:nvPr/>
          </p:nvCxnSpPr>
          <p:spPr>
            <a:xfrm flipH="1" flipV="1">
              <a:off x="7441" y="5375"/>
              <a:ext cx="1679" cy="2250"/>
            </a:xfrm>
            <a:prstGeom prst="straightConnector1">
              <a:avLst/>
            </a:prstGeom>
            <a:ln w="19050">
              <a:solidFill>
                <a:srgbClr val="CC0000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221740" y="6330950"/>
            <a:ext cx="6824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accent6"/>
                </a:solidFill>
                <a:latin typeface="Arial" panose="020B0604020202020204" pitchFamily="34" charset="0"/>
              </a:rPr>
              <a:t>Distributed Transactions Processing System</a:t>
            </a:r>
            <a:endParaRPr lang="en-US" altLang="zh-CN" b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85800" y="415925"/>
            <a:ext cx="7772400" cy="768350"/>
          </a:xfrm>
        </p:spPr>
        <p:txBody>
          <a:bodyPr wrap="square" anchor="ctr">
            <a:spAutoFit/>
          </a:bodyPr>
          <a:p>
            <a:pPr lvl="0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Transaction Manager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285750" y="1222375"/>
            <a:ext cx="8531225" cy="4800600"/>
          </a:xfrm>
        </p:spPr>
        <p:txBody>
          <a:bodyPr wrap="square" anchor="t"/>
          <a:p>
            <a:pPr lvl="0"/>
            <a:r>
              <a:rPr lang="en-US" altLang="x-none" dirty="0">
                <a:solidFill>
                  <a:srgbClr val="339933"/>
                </a:solidFill>
                <a:ea typeface="宋体" panose="02010600030101010101" pitchFamily="2" charset="-122"/>
              </a:rPr>
              <a:t>Middleware to support </a:t>
            </a: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global atomicity of distributed transactions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indent="-285750"/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Application invokes manager</a:t>
            </a:r>
            <a:r>
              <a:rPr lang="en-US" altLang="x-none" dirty="0">
                <a:ea typeface="宋体" panose="02010600030101010101" pitchFamily="2" charset="-122"/>
              </a:rPr>
              <a:t> when transaction is initiated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/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Manager is informed</a:t>
            </a:r>
            <a:r>
              <a:rPr lang="en-US" altLang="x-none" dirty="0">
                <a:ea typeface="宋体" panose="02010600030101010101" pitchFamily="2" charset="-122"/>
              </a:rPr>
              <a:t> each time a new server joins the  transaction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/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Application invokes manager</a:t>
            </a:r>
            <a:r>
              <a:rPr lang="en-US" altLang="x-none" dirty="0">
                <a:ea typeface="宋体" panose="02010600030101010101" pitchFamily="2" charset="-122"/>
              </a:rPr>
              <a:t> when transaction completes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/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Manager coordinates</a:t>
            </a:r>
            <a:r>
              <a:rPr lang="en-US" altLang="x-none" dirty="0">
                <a:ea typeface="宋体" panose="02010600030101010101" pitchFamily="2" charset="-122"/>
              </a:rPr>
              <a:t> </a:t>
            </a:r>
            <a:r>
              <a:rPr lang="en-US" altLang="x-none" i="1" dirty="0">
                <a:solidFill>
                  <a:srgbClr val="FF0000"/>
                </a:solidFill>
                <a:ea typeface="宋体" panose="02010600030101010101" pitchFamily="2" charset="-122"/>
              </a:rPr>
              <a:t>atomic commit protocol</a:t>
            </a:r>
            <a:r>
              <a:rPr lang="en-US" altLang="x-none" dirty="0">
                <a:ea typeface="宋体" panose="02010600030101010101" pitchFamily="2" charset="-122"/>
              </a:rPr>
              <a:t> among servers to ensure global atomicity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/>
            <a:endParaRPr lang="en-US" altLang="x-none" dirty="0">
              <a:ea typeface="宋体" panose="02010600030101010101" pitchFamily="2" charset="-122"/>
            </a:endParaRPr>
          </a:p>
          <a:p>
            <a:pPr lvl="0"/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 txBox="1">
            <a:spLocks noGrp="1"/>
          </p:cNvSpPr>
          <p:nvPr/>
        </p:nvSpPr>
        <p:spPr>
          <a:xfrm>
            <a:off x="7160260" y="6488430"/>
            <a:ext cx="1905000" cy="24955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381000" y="355918"/>
            <a:ext cx="8534400" cy="583565"/>
          </a:xfrm>
        </p:spPr>
        <p:txBody>
          <a:bodyPr wrap="square" anchor="ctr">
            <a:spAutoFit/>
          </a:bodyPr>
          <a:p>
            <a:pPr lvl="0"/>
            <a:r>
              <a:rPr lang="zh-CN" altLang="en-US" sz="3200" dirty="0"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solidFill>
                  <a:srgbClr val="CC0000"/>
                </a:solidFill>
                <a:ea typeface="宋体" panose="02010600030101010101" pitchFamily="2" charset="-122"/>
              </a:rPr>
              <a:t>Transaction Manager</a:t>
            </a:r>
            <a:r>
              <a:rPr lang="zh-CN" altLang="en-US" sz="3200" dirty="0">
                <a:ea typeface="宋体" panose="02010600030101010101" pitchFamily="2" charset="-122"/>
              </a:rPr>
              <a:t> (Two-Tiered Model)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15364" name="Rectangle 4"/>
          <p:cNvSpPr/>
          <p:nvPr/>
        </p:nvSpPr>
        <p:spPr>
          <a:xfrm flipH="1">
            <a:off x="533400" y="609600"/>
            <a:ext cx="76200" cy="76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ctr" eaLnBrk="0" hangingPunct="0"/>
            <a:endParaRPr lang="zh-CN" altLang="en-US" sz="4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5" name="Rectangle 5"/>
          <p:cNvSpPr/>
          <p:nvPr/>
        </p:nvSpPr>
        <p:spPr>
          <a:xfrm>
            <a:off x="381000" y="4114800"/>
            <a:ext cx="8458200" cy="3352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 eaLnBrk="0" hangingPunct="0">
              <a:spcBef>
                <a:spcPct val="20000"/>
              </a:spcBef>
              <a:buChar char="•"/>
            </a:pPr>
            <a:endParaRPr lang="zh-CN" altLang="en-US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66" name="Line 7"/>
          <p:cNvSpPr/>
          <p:nvPr/>
        </p:nvSpPr>
        <p:spPr>
          <a:xfrm>
            <a:off x="4343400" y="373380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67" name="Line 9"/>
          <p:cNvSpPr/>
          <p:nvPr/>
        </p:nvSpPr>
        <p:spPr>
          <a:xfrm flipH="1" flipV="1">
            <a:off x="2362200" y="373380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68" name="Line 10"/>
          <p:cNvSpPr/>
          <p:nvPr/>
        </p:nvSpPr>
        <p:spPr>
          <a:xfrm>
            <a:off x="3352800" y="373380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69" name="Rectangle 11"/>
          <p:cNvSpPr/>
          <p:nvPr/>
        </p:nvSpPr>
        <p:spPr>
          <a:xfrm>
            <a:off x="6324600" y="3048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DBMS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70" name="Oval 12"/>
          <p:cNvSpPr/>
          <p:nvPr/>
        </p:nvSpPr>
        <p:spPr>
          <a:xfrm>
            <a:off x="7543800" y="2895600"/>
            <a:ext cx="914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71" name="Arc 13"/>
          <p:cNvSpPr/>
          <p:nvPr/>
        </p:nvSpPr>
        <p:spPr>
          <a:xfrm rot="9461684">
            <a:off x="7467600" y="3352800"/>
            <a:ext cx="827088" cy="914400"/>
          </a:xfrm>
          <a:custGeom>
            <a:avLst/>
            <a:gdLst/>
            <a:ahLst/>
            <a:cxnLst>
              <a:cxn ang="0">
                <a:pos x="0" y="7874"/>
              </a:cxn>
              <a:cxn ang="0">
                <a:pos x="827088" y="334476"/>
              </a:cxn>
              <a:cxn ang="0">
                <a:pos x="119922" y="914400"/>
              </a:cxn>
            </a:cxnLst>
            <a:pathLst>
              <a:path w="19532" h="21600" fill="none">
                <a:moveTo>
                  <a:pt x="0" y="186"/>
                </a:moveTo>
                <a:cubicBezTo>
                  <a:pt x="938" y="62"/>
                  <a:pt x="1884" y="-1"/>
                  <a:pt x="2832" y="0"/>
                </a:cubicBezTo>
                <a:cubicBezTo>
                  <a:pt x="9300" y="0"/>
                  <a:pt x="15429" y="2899"/>
                  <a:pt x="19532" y="7900"/>
                </a:cubicBezTo>
              </a:path>
              <a:path w="19532" h="21600" stroke="0">
                <a:moveTo>
                  <a:pt x="0" y="186"/>
                </a:moveTo>
                <a:cubicBezTo>
                  <a:pt x="938" y="62"/>
                  <a:pt x="1884" y="-1"/>
                  <a:pt x="2832" y="0"/>
                </a:cubicBezTo>
                <a:cubicBezTo>
                  <a:pt x="9300" y="0"/>
                  <a:pt x="15429" y="2899"/>
                  <a:pt x="19532" y="7900"/>
                </a:cubicBezTo>
                <a:lnTo>
                  <a:pt x="2832" y="21600"/>
                </a:lnTo>
                <a:lnTo>
                  <a:pt x="0" y="186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2" name="Line 14"/>
          <p:cNvSpPr/>
          <p:nvPr/>
        </p:nvSpPr>
        <p:spPr>
          <a:xfrm>
            <a:off x="8458200" y="31242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73" name="Line 15"/>
          <p:cNvSpPr/>
          <p:nvPr/>
        </p:nvSpPr>
        <p:spPr>
          <a:xfrm>
            <a:off x="7543800" y="30480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74" name="Text Box 16"/>
          <p:cNvSpPr txBox="1"/>
          <p:nvPr/>
        </p:nvSpPr>
        <p:spPr>
          <a:xfrm flipH="1">
            <a:off x="3686175" y="5935663"/>
            <a:ext cx="18415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 eaLnBrk="0" hangingPunct="0"/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75" name="Text Box 17"/>
          <p:cNvSpPr txBox="1"/>
          <p:nvPr/>
        </p:nvSpPr>
        <p:spPr>
          <a:xfrm>
            <a:off x="6443663" y="1447800"/>
            <a:ext cx="1966912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database 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machines (local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ACID properties)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76" name="AutoShape 18"/>
          <p:cNvSpPr/>
          <p:nvPr/>
        </p:nvSpPr>
        <p:spPr>
          <a:xfrm rot="-5400000">
            <a:off x="7315200" y="1447800"/>
            <a:ext cx="152400" cy="2133600"/>
          </a:xfrm>
          <a:prstGeom prst="rightBrace">
            <a:avLst>
              <a:gd name="adj1" fmla="val 11653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77" name="Line 19"/>
          <p:cNvSpPr/>
          <p:nvPr/>
        </p:nvSpPr>
        <p:spPr>
          <a:xfrm>
            <a:off x="1752600" y="41148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78" name="Line 20"/>
          <p:cNvSpPr/>
          <p:nvPr/>
        </p:nvSpPr>
        <p:spPr>
          <a:xfrm>
            <a:off x="7239000" y="35814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79" name="Line 21"/>
          <p:cNvSpPr/>
          <p:nvPr/>
        </p:nvSpPr>
        <p:spPr>
          <a:xfrm flipV="1">
            <a:off x="4343400" y="3429000"/>
            <a:ext cx="1981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80" name="Text Box 27"/>
          <p:cNvSpPr txBox="1"/>
          <p:nvPr/>
        </p:nvSpPr>
        <p:spPr>
          <a:xfrm>
            <a:off x="2362200" y="3810000"/>
            <a:ext cx="20066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present.   applic.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services   services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81" name="Text Box 31"/>
          <p:cNvSpPr txBox="1"/>
          <p:nvPr/>
        </p:nvSpPr>
        <p:spPr>
          <a:xfrm rot="-5400000">
            <a:off x="2413000" y="4897438"/>
            <a:ext cx="655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• • •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82" name="AutoShape 32"/>
          <p:cNvSpPr/>
          <p:nvPr/>
        </p:nvSpPr>
        <p:spPr>
          <a:xfrm rot="5400000" flipV="1">
            <a:off x="2362200" y="3733800"/>
            <a:ext cx="152400" cy="3810000"/>
          </a:xfrm>
          <a:prstGeom prst="rightBrace">
            <a:avLst>
              <a:gd name="adj1" fmla="val 20810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83" name="Text Box 33"/>
          <p:cNvSpPr txBox="1"/>
          <p:nvPr/>
        </p:nvSpPr>
        <p:spPr>
          <a:xfrm>
            <a:off x="1524000" y="5715000"/>
            <a:ext cx="17668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client machines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84" name="computr2"/>
          <p:cNvSpPr>
            <a:spLocks noEditPoints="1"/>
          </p:cNvSpPr>
          <p:nvPr/>
        </p:nvSpPr>
        <p:spPr>
          <a:xfrm>
            <a:off x="457200" y="3657600"/>
            <a:ext cx="1371600" cy="1066800"/>
          </a:xfrm>
          <a:custGeom>
            <a:avLst/>
            <a:gdLst/>
            <a:ahLst/>
            <a:cxnLst>
              <a:cxn ang="0">
                <a:pos x="685800" y="0"/>
              </a:cxn>
              <a:cxn ang="0">
                <a:pos x="685800" y="1066800"/>
              </a:cxn>
              <a:cxn ang="0">
                <a:pos x="1100201" y="0"/>
              </a:cxn>
              <a:cxn ang="0">
                <a:pos x="271399" y="0"/>
              </a:cxn>
              <a:cxn ang="0">
                <a:pos x="271399" y="574442"/>
              </a:cxn>
              <a:cxn ang="0">
                <a:pos x="1100201" y="574442"/>
              </a:cxn>
              <a:cxn ang="0">
                <a:pos x="271399" y="287246"/>
              </a:cxn>
              <a:cxn ang="0">
                <a:pos x="1100201" y="287246"/>
              </a:cxn>
              <a:cxn ang="0">
                <a:pos x="1195578" y="779604"/>
              </a:cxn>
              <a:cxn ang="0">
                <a:pos x="176022" y="779604"/>
              </a:cxn>
            </a:cxnLst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85" name="Arc 41"/>
          <p:cNvSpPr/>
          <p:nvPr/>
        </p:nvSpPr>
        <p:spPr>
          <a:xfrm rot="9461684">
            <a:off x="7543800" y="5257800"/>
            <a:ext cx="827088" cy="914400"/>
          </a:xfrm>
          <a:custGeom>
            <a:avLst/>
            <a:gdLst/>
            <a:ahLst/>
            <a:cxnLst>
              <a:cxn ang="0">
                <a:pos x="0" y="7874"/>
              </a:cxn>
              <a:cxn ang="0">
                <a:pos x="827088" y="334476"/>
              </a:cxn>
              <a:cxn ang="0">
                <a:pos x="119922" y="914400"/>
              </a:cxn>
            </a:cxnLst>
            <a:pathLst>
              <a:path w="19532" h="21600" fill="none">
                <a:moveTo>
                  <a:pt x="0" y="186"/>
                </a:moveTo>
                <a:cubicBezTo>
                  <a:pt x="938" y="62"/>
                  <a:pt x="1884" y="-1"/>
                  <a:pt x="2832" y="0"/>
                </a:cubicBezTo>
                <a:cubicBezTo>
                  <a:pt x="9300" y="0"/>
                  <a:pt x="15429" y="2899"/>
                  <a:pt x="19532" y="7900"/>
                </a:cubicBezTo>
              </a:path>
              <a:path w="19532" h="21600" stroke="0">
                <a:moveTo>
                  <a:pt x="0" y="186"/>
                </a:moveTo>
                <a:cubicBezTo>
                  <a:pt x="938" y="62"/>
                  <a:pt x="1884" y="-1"/>
                  <a:pt x="2832" y="0"/>
                </a:cubicBezTo>
                <a:cubicBezTo>
                  <a:pt x="9300" y="0"/>
                  <a:pt x="15429" y="2899"/>
                  <a:pt x="19532" y="7900"/>
                </a:cubicBezTo>
                <a:lnTo>
                  <a:pt x="2832" y="21600"/>
                </a:lnTo>
                <a:lnTo>
                  <a:pt x="0" y="186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86" name="Line 42"/>
          <p:cNvSpPr/>
          <p:nvPr/>
        </p:nvSpPr>
        <p:spPr>
          <a:xfrm>
            <a:off x="7620000" y="50292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87" name="Line 43"/>
          <p:cNvSpPr/>
          <p:nvPr/>
        </p:nvSpPr>
        <p:spPr>
          <a:xfrm>
            <a:off x="8534400" y="50292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88" name="Oval 44"/>
          <p:cNvSpPr/>
          <p:nvPr/>
        </p:nvSpPr>
        <p:spPr>
          <a:xfrm>
            <a:off x="7620000" y="4876800"/>
            <a:ext cx="914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89" name="Line 45"/>
          <p:cNvSpPr/>
          <p:nvPr/>
        </p:nvSpPr>
        <p:spPr>
          <a:xfrm>
            <a:off x="2362200" y="37338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90" name="Line 46"/>
          <p:cNvSpPr/>
          <p:nvPr/>
        </p:nvSpPr>
        <p:spPr>
          <a:xfrm>
            <a:off x="2362200" y="45720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91" name="Text Box 47"/>
          <p:cNvSpPr txBox="1"/>
          <p:nvPr/>
        </p:nvSpPr>
        <p:spPr>
          <a:xfrm rot="-5400000">
            <a:off x="7061200" y="4287838"/>
            <a:ext cx="655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• • •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92" name="Line 48"/>
          <p:cNvSpPr/>
          <p:nvPr/>
        </p:nvSpPr>
        <p:spPr>
          <a:xfrm>
            <a:off x="7315200" y="55626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93" name="Text Box 49"/>
          <p:cNvSpPr txBox="1"/>
          <p:nvPr/>
        </p:nvSpPr>
        <p:spPr>
          <a:xfrm rot="-5400000">
            <a:off x="2336800" y="2763838"/>
            <a:ext cx="655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• • •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94" name="Rectangle 51"/>
          <p:cNvSpPr/>
          <p:nvPr/>
        </p:nvSpPr>
        <p:spPr>
          <a:xfrm>
            <a:off x="6400800" y="50292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DBMS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95" name="Rectangle 53"/>
          <p:cNvSpPr/>
          <p:nvPr/>
        </p:nvSpPr>
        <p:spPr>
          <a:xfrm>
            <a:off x="2895600" y="1371600"/>
            <a:ext cx="14478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Transaction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manager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96" name="Line 55"/>
          <p:cNvSpPr/>
          <p:nvPr/>
        </p:nvSpPr>
        <p:spPr>
          <a:xfrm flipH="1">
            <a:off x="3886200" y="2286000"/>
            <a:ext cx="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97" name="Line 56"/>
          <p:cNvSpPr/>
          <p:nvPr/>
        </p:nvSpPr>
        <p:spPr>
          <a:xfrm>
            <a:off x="4343400" y="4267200"/>
            <a:ext cx="20574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98" name="Line 58"/>
          <p:cNvSpPr/>
          <p:nvPr/>
        </p:nvSpPr>
        <p:spPr>
          <a:xfrm>
            <a:off x="4038600" y="2286000"/>
            <a:ext cx="22860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399" name="Line 59"/>
          <p:cNvSpPr/>
          <p:nvPr/>
        </p:nvSpPr>
        <p:spPr>
          <a:xfrm>
            <a:off x="4038600" y="2286000"/>
            <a:ext cx="2362200" cy="2895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400" name="Text Box 63"/>
          <p:cNvSpPr txBox="1"/>
          <p:nvPr/>
        </p:nvSpPr>
        <p:spPr>
          <a:xfrm>
            <a:off x="3048000" y="2819400"/>
            <a:ext cx="8826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1800" dirty="0">
                <a:latin typeface="Times New Roman" panose="02020603050405020304" pitchFamily="2" charset="0"/>
                <a:ea typeface="宋体" panose="02010600030101010101" pitchFamily="2" charset="-122"/>
              </a:rPr>
              <a:t>begin /</a:t>
            </a:r>
            <a:endParaRPr lang="en-US" altLang="x-none" sz="1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1800" dirty="0">
                <a:latin typeface="Times New Roman" panose="02020603050405020304" pitchFamily="2" charset="0"/>
                <a:ea typeface="宋体" panose="02010600030101010101" pitchFamily="2" charset="-122"/>
              </a:rPr>
              <a:t>commit</a:t>
            </a:r>
            <a:endParaRPr lang="en-US" altLang="x-none" sz="1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401" name="Text Box 64"/>
          <p:cNvSpPr txBox="1"/>
          <p:nvPr/>
        </p:nvSpPr>
        <p:spPr>
          <a:xfrm>
            <a:off x="4445000" y="5181600"/>
            <a:ext cx="12382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1800" dirty="0">
                <a:latin typeface="Times New Roman" panose="02020603050405020304" pitchFamily="2" charset="0"/>
                <a:ea typeface="宋体" panose="02010600030101010101" pitchFamily="2" charset="-122"/>
              </a:rPr>
              <a:t>service</a:t>
            </a:r>
            <a:endParaRPr lang="en-US" altLang="x-none" sz="1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1800" dirty="0">
                <a:latin typeface="Times New Roman" panose="02020603050405020304" pitchFamily="2" charset="0"/>
                <a:ea typeface="宋体" panose="02010600030101010101" pitchFamily="2" charset="-122"/>
              </a:rPr>
              <a:t>invocations</a:t>
            </a:r>
            <a:endParaRPr lang="en-US" altLang="x-none" sz="1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402" name="Oval 65"/>
          <p:cNvSpPr/>
          <p:nvPr/>
        </p:nvSpPr>
        <p:spPr>
          <a:xfrm>
            <a:off x="4495800" y="3810000"/>
            <a:ext cx="304800" cy="914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403" name="Oval 66"/>
          <p:cNvSpPr/>
          <p:nvPr/>
        </p:nvSpPr>
        <p:spPr>
          <a:xfrm>
            <a:off x="4419600" y="2362200"/>
            <a:ext cx="304800" cy="914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404" name="Line 67"/>
          <p:cNvSpPr/>
          <p:nvPr/>
        </p:nvSpPr>
        <p:spPr>
          <a:xfrm flipH="1" flipV="1">
            <a:off x="4648200" y="4724400"/>
            <a:ext cx="228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5405" name="Text Box 68"/>
          <p:cNvSpPr txBox="1"/>
          <p:nvPr/>
        </p:nvSpPr>
        <p:spPr>
          <a:xfrm>
            <a:off x="4419600" y="1752600"/>
            <a:ext cx="15621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1800" dirty="0">
                <a:latin typeface="Times New Roman" panose="02020603050405020304" pitchFamily="2" charset="0"/>
                <a:ea typeface="宋体" panose="02010600030101010101" pitchFamily="2" charset="-122"/>
              </a:rPr>
              <a:t>atomic commit</a:t>
            </a:r>
            <a:endParaRPr lang="en-US" altLang="x-none" sz="1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1800" dirty="0">
                <a:latin typeface="Times New Roman" panose="02020603050405020304" pitchFamily="2" charset="0"/>
                <a:ea typeface="宋体" panose="02010600030101010101" pitchFamily="2" charset="-122"/>
              </a:rPr>
              <a:t>protocol</a:t>
            </a:r>
            <a:endParaRPr lang="en-US" altLang="x-none" sz="1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406" name="Line 69"/>
          <p:cNvSpPr/>
          <p:nvPr/>
        </p:nvSpPr>
        <p:spPr>
          <a:xfrm flipH="1">
            <a:off x="4648200" y="2362200"/>
            <a:ext cx="457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85800" y="229870"/>
            <a:ext cx="7772400" cy="914400"/>
          </a:xfrm>
        </p:spPr>
        <p:txBody>
          <a:bodyPr wrap="square" anchor="ctr"/>
          <a:p>
            <a:pPr lvl="0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TP Monitor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type="body"/>
          </p:nvPr>
        </p:nvSpPr>
        <p:spPr>
          <a:xfrm>
            <a:off x="384175" y="1374775"/>
            <a:ext cx="8382000" cy="4497388"/>
          </a:xfrm>
        </p:spPr>
        <p:txBody>
          <a:bodyPr wrap="square" anchor="t"/>
          <a:p>
            <a:pPr lvl="0">
              <a:lnSpc>
                <a:spcPct val="90000"/>
              </a:lnSpc>
            </a:pPr>
            <a:r>
              <a:rPr lang="en-US" altLang="x-none" sz="2800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x-none" sz="2800" dirty="0">
                <a:solidFill>
                  <a:srgbClr val="339933"/>
                </a:solidFill>
                <a:ea typeface="宋体" panose="02010600030101010101" pitchFamily="2" charset="-122"/>
              </a:rPr>
              <a:t>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TP Monitor</a:t>
            </a:r>
            <a:r>
              <a:rPr lang="en-US" altLang="x-none" sz="2800" dirty="0">
                <a:ea typeface="宋体" panose="02010600030101010101" pitchFamily="2" charset="-122"/>
              </a:rPr>
              <a:t> is a collection of middleware components that is useful in building heterogeneous  transaction processing systems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lvl="1" indent="-285750">
              <a:lnSpc>
                <a:spcPct val="90000"/>
              </a:lnSpc>
            </a:pPr>
            <a:r>
              <a:rPr lang="en-US" altLang="x-none" sz="2400" dirty="0">
                <a:ea typeface="宋体" panose="02010600030101010101" pitchFamily="2" charset="-122"/>
              </a:rPr>
              <a:t>Includes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transaction manager</a:t>
            </a:r>
            <a:endParaRPr lang="en-US" altLang="x-none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indent="-285750">
              <a:lnSpc>
                <a:spcPct val="90000"/>
              </a:lnSpc>
            </a:pP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Application independent services</a:t>
            </a:r>
            <a:r>
              <a:rPr lang="en-US" altLang="x-none" sz="2400" dirty="0">
                <a:ea typeface="宋体" panose="02010600030101010101" pitchFamily="2" charset="-122"/>
              </a:rPr>
              <a:t> not usually provided by an operating system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 indent="-285750">
              <a:lnSpc>
                <a:spcPct val="90000"/>
              </a:lnSpc>
            </a:pPr>
            <a:endParaRPr lang="en-US" altLang="x-none" sz="2400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800" dirty="0">
                <a:solidFill>
                  <a:srgbClr val="339933"/>
                </a:solidFill>
                <a:ea typeface="宋体" panose="02010600030101010101" pitchFamily="2" charset="-122"/>
              </a:rPr>
              <a:t>Layer of software</a:t>
            </a:r>
            <a:r>
              <a:rPr lang="en-US" altLang="x-none" sz="2800" dirty="0">
                <a:ea typeface="宋体" panose="02010600030101010101" pitchFamily="2" charset="-122"/>
              </a:rPr>
              <a:t> between operating system and application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800" dirty="0">
                <a:solidFill>
                  <a:srgbClr val="339933"/>
                </a:solidFill>
                <a:ea typeface="宋体" panose="02010600030101010101" pitchFamily="2" charset="-122"/>
              </a:rPr>
              <a:t>Produces </a:t>
            </a:r>
            <a:r>
              <a:rPr lang="en-US" altLang="x-none" sz="2800" dirty="0">
                <a:ea typeface="宋体" panose="02010600030101010101" pitchFamily="2" charset="-122"/>
              </a:rPr>
              <a:t>the abstraction of a (global) transaction</a:t>
            </a:r>
            <a:endParaRPr lang="en-US" altLang="x-none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235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charRg st="235" end="2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294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charRg st="294" end="3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Evolution of Transaction Processing Systems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/>
            <a:r>
              <a:rPr lang="en-US" altLang="zh-CN">
                <a:solidFill>
                  <a:srgbClr val="339933"/>
                </a:solidFill>
                <a:ea typeface="宋体" panose="02010600030101010101" pitchFamily="2" charset="-122"/>
              </a:rPr>
              <a:t>The basic components</a:t>
            </a:r>
            <a:r>
              <a:rPr lang="en-US" altLang="zh-CN">
                <a:ea typeface="宋体" panose="02010600030101010101" pitchFamily="2" charset="-122"/>
              </a:rPr>
              <a:t> of a transaction processing system can be found in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single user systems.</a:t>
            </a: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solidFill>
                  <a:srgbClr val="339933"/>
                </a:solidFill>
                <a:ea typeface="宋体" panose="02010600030101010101" pitchFamily="2" charset="-122"/>
              </a:rPr>
              <a:t>The evolution</a:t>
            </a:r>
            <a:r>
              <a:rPr lang="en-US" altLang="zh-CN">
                <a:ea typeface="宋体" panose="02010600030101010101" pitchFamily="2" charset="-122"/>
              </a:rPr>
              <a:t> of these systems provides a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convenient framework</a:t>
            </a:r>
            <a:r>
              <a:rPr lang="en-US" altLang="zh-CN">
                <a:ea typeface="宋体" panose="02010600030101010101" pitchFamily="2" charset="-122"/>
              </a:rPr>
              <a:t> for introducing their various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features.</a:t>
            </a: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 wrap="square" anchor="ctr"/>
          <a:p>
            <a:pPr lvl="0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TP Monitor Services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>
          <a:xfrm>
            <a:off x="381000" y="1143000"/>
            <a:ext cx="8458200" cy="5257800"/>
          </a:xfrm>
        </p:spPr>
        <p:txBody>
          <a:bodyPr wrap="square" anchor="t"/>
          <a:p>
            <a:pPr lvl="0"/>
            <a:r>
              <a:rPr lang="en-US" altLang="zh-CN">
                <a:solidFill>
                  <a:schemeClr val="accent6"/>
                </a:solidFill>
                <a:ea typeface="宋体" panose="02010600030101010101" pitchFamily="2" charset="-122"/>
              </a:rPr>
              <a:t>Communication services </a:t>
            </a:r>
            <a:endParaRPr lang="en-US" altLang="zh-CN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solidFill>
                  <a:schemeClr val="accent6"/>
                </a:solidFill>
                <a:ea typeface="宋体" panose="02010600030101010101" pitchFamily="2" charset="-122"/>
              </a:rPr>
              <a:t>ACID properties</a:t>
            </a:r>
            <a:endParaRPr lang="en-US" altLang="zh-CN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solidFill>
                  <a:schemeClr val="accent6"/>
                </a:solidFill>
                <a:ea typeface="宋体" panose="02010600030101010101" pitchFamily="2" charset="-122"/>
              </a:rPr>
              <a:t>Routing and load balancing</a:t>
            </a:r>
            <a:endParaRPr lang="en-US" altLang="zh-CN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solidFill>
                  <a:schemeClr val="accent6"/>
                </a:solidFill>
                <a:ea typeface="宋体" panose="02010600030101010101" pitchFamily="2" charset="-122"/>
              </a:rPr>
              <a:t>Threading</a:t>
            </a:r>
            <a:endParaRPr lang="en-US" altLang="zh-CN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solidFill>
                  <a:schemeClr val="accent6"/>
                </a:solidFill>
                <a:ea typeface="宋体" panose="02010600030101010101" pitchFamily="2" charset="-122"/>
              </a:rPr>
              <a:t>Recoverable queues</a:t>
            </a:r>
            <a:endParaRPr lang="en-US" altLang="zh-CN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solidFill>
                  <a:schemeClr val="accent6"/>
                </a:solidFill>
                <a:ea typeface="宋体" panose="02010600030101010101" pitchFamily="2" charset="-122"/>
              </a:rPr>
              <a:t>Security services</a:t>
            </a:r>
            <a:endParaRPr lang="en-US" altLang="zh-CN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solidFill>
                  <a:schemeClr val="accent6"/>
                </a:solidFill>
                <a:ea typeface="宋体" panose="02010600030101010101" pitchFamily="2" charset="-122"/>
              </a:rPr>
              <a:t>Miscellaneous servers</a:t>
            </a:r>
            <a:endParaRPr lang="en-US" altLang="zh-CN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lvl="0"/>
            <a:endParaRPr lang="en-US" altLang="zh-CN">
              <a:solidFill>
                <a:srgbClr val="3399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 wrap="square" anchor="ctr"/>
          <a:p>
            <a:pPr lvl="0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TP Monitor Services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>
          <a:xfrm>
            <a:off x="381000" y="1143000"/>
            <a:ext cx="8458200" cy="5257800"/>
          </a:xfrm>
        </p:spPr>
        <p:txBody>
          <a:bodyPr wrap="square" anchor="t"/>
          <a:p>
            <a:pPr lvl="0">
              <a:lnSpc>
                <a:spcPct val="90000"/>
              </a:lnSpc>
            </a:pPr>
            <a:r>
              <a:rPr lang="en-US" altLang="x-none" dirty="0">
                <a:solidFill>
                  <a:srgbClr val="FF0000"/>
                </a:solidFill>
                <a:ea typeface="宋体" panose="02010600030101010101" pitchFamily="2" charset="-122"/>
              </a:rPr>
              <a:t>ACID properties</a:t>
            </a:r>
            <a:endParaRPr lang="en-US" altLang="x-none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indent="-285750">
              <a:lnSpc>
                <a:spcPct val="90000"/>
              </a:lnSpc>
            </a:pPr>
            <a:r>
              <a:rPr lang="en-US" altLang="x-none" u="sng" dirty="0">
                <a:solidFill>
                  <a:srgbClr val="0000CC"/>
                </a:solidFill>
                <a:ea typeface="宋体" panose="02010600030101010101" pitchFamily="2" charset="-122"/>
              </a:rPr>
              <a:t>Local isolation</a:t>
            </a:r>
            <a:r>
              <a:rPr lang="en-US" altLang="x-none" dirty="0">
                <a:ea typeface="宋体" panose="02010600030101010101" pitchFamily="2" charset="-122"/>
              </a:rPr>
              <a:t> for a (non-db) server might be provided by a 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lock manager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2" indent="-228600">
              <a:lnSpc>
                <a:spcPct val="90000"/>
              </a:lnSpc>
            </a:pPr>
            <a:r>
              <a:rPr lang="en-US" altLang="x-none" dirty="0">
                <a:solidFill>
                  <a:srgbClr val="CC0000"/>
                </a:solidFill>
                <a:ea typeface="宋体" panose="02010600030101010101" pitchFamily="2" charset="-122"/>
              </a:rPr>
              <a:t>Implements locks</a:t>
            </a:r>
            <a:r>
              <a:rPr lang="en-US" altLang="x-none" dirty="0">
                <a:ea typeface="宋体" panose="02010600030101010101" pitchFamily="2" charset="-122"/>
              </a:rPr>
              <a:t> that an application can explicitly associate with instances of any resource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>
              <a:lnSpc>
                <a:spcPct val="90000"/>
              </a:lnSpc>
            </a:pPr>
            <a:r>
              <a:rPr lang="en-US" altLang="x-none" u="sng" dirty="0">
                <a:solidFill>
                  <a:srgbClr val="0000CC"/>
                </a:solidFill>
                <a:ea typeface="宋体" panose="02010600030101010101" pitchFamily="2" charset="-122"/>
              </a:rPr>
              <a:t>Local atomicity</a:t>
            </a:r>
            <a:r>
              <a:rPr lang="en-US" altLang="x-none" dirty="0">
                <a:ea typeface="宋体" panose="02010600030101010101" pitchFamily="2" charset="-122"/>
              </a:rPr>
              <a:t> for a (non-db) server might be provided by a 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log manager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2" indent="-228600">
              <a:lnSpc>
                <a:spcPct val="90000"/>
              </a:lnSpc>
            </a:pPr>
            <a:r>
              <a:rPr lang="en-US" altLang="x-none" dirty="0">
                <a:solidFill>
                  <a:srgbClr val="CC0000"/>
                </a:solidFill>
                <a:ea typeface="宋体" panose="02010600030101010101" pitchFamily="2" charset="-122"/>
              </a:rPr>
              <a:t>Implements a log</a:t>
            </a:r>
            <a:r>
              <a:rPr lang="en-US" altLang="x-none" dirty="0">
                <a:ea typeface="宋体" panose="02010600030101010101" pitchFamily="2" charset="-122"/>
              </a:rPr>
              <a:t> that can be explicitly used by an application to store data that can be used to roll back changes to a resource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 indent="-285750">
              <a:lnSpc>
                <a:spcPct val="90000"/>
              </a:lnSpc>
            </a:pPr>
            <a:r>
              <a:rPr lang="en-US" altLang="x-none" u="sng" dirty="0">
                <a:solidFill>
                  <a:srgbClr val="0000CC"/>
                </a:solidFill>
                <a:ea typeface="宋体" panose="02010600030101010101" pitchFamily="2" charset="-122"/>
              </a:rPr>
              <a:t>Global isolation and atomicity</a:t>
            </a:r>
            <a:r>
              <a:rPr lang="en-US" altLang="x-none" dirty="0">
                <a:ea typeface="宋体" panose="02010600030101010101" pitchFamily="2" charset="-122"/>
              </a:rPr>
              <a:t> are provided by </a:t>
            </a:r>
            <a:r>
              <a:rPr lang="en-US" altLang="x-none" dirty="0">
                <a:solidFill>
                  <a:srgbClr val="0000CC"/>
                </a:solidFill>
                <a:ea typeface="宋体" panose="02010600030101010101" pitchFamily="2" charset="-122"/>
              </a:rPr>
              <a:t>transaction manager</a:t>
            </a:r>
            <a:endParaRPr lang="en-US" altLang="x-none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wrap="square" anchor="ctr"/>
          <a:p>
            <a:pPr lvl="0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Remote Procedure Call (RPC)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>
          <a:xfrm>
            <a:off x="685800" y="1295400"/>
            <a:ext cx="8458200" cy="4876800"/>
          </a:xfrm>
        </p:spPr>
        <p:txBody>
          <a:bodyPr wrap="square" anchor="t"/>
          <a:p>
            <a:pPr lvl="0"/>
            <a:r>
              <a:rPr lang="en-US" altLang="x-none" sz="2800" dirty="0">
                <a:solidFill>
                  <a:srgbClr val="339933"/>
                </a:solidFill>
                <a:ea typeface="宋体" panose="02010600030101010101" pitchFamily="2" charset="-122"/>
              </a:rPr>
              <a:t>Procedural interface</a:t>
            </a:r>
            <a:endParaRPr lang="en-US" altLang="x-none" sz="2800" dirty="0">
              <a:solidFill>
                <a:srgbClr val="339933"/>
              </a:solidFill>
              <a:ea typeface="宋体" panose="02010600030101010101" pitchFamily="2" charset="-122"/>
            </a:endParaRPr>
          </a:p>
          <a:p>
            <a:pPr lvl="1" indent="-285750"/>
            <a:r>
              <a:rPr lang="en-US" altLang="x-none" sz="2400" dirty="0">
                <a:ea typeface="宋体" panose="02010600030101010101" pitchFamily="2" charset="-122"/>
              </a:rPr>
              <a:t>Convenient to use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 indent="-285750"/>
            <a:r>
              <a:rPr lang="en-US" altLang="x-none" sz="2400" dirty="0">
                <a:ea typeface="宋体" panose="02010600030101010101" pitchFamily="2" charset="-122"/>
              </a:rPr>
              <a:t>Provides type checking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 indent="-285750"/>
            <a:r>
              <a:rPr lang="en-US" altLang="x-none" sz="2400" dirty="0">
                <a:ea typeface="宋体" panose="02010600030101010101" pitchFamily="2" charset="-122"/>
              </a:rPr>
              <a:t>Naturally supports client/server model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0"/>
            <a:r>
              <a:rPr lang="en-US" altLang="x-none" sz="2800" dirty="0">
                <a:solidFill>
                  <a:srgbClr val="339933"/>
                </a:solidFill>
                <a:ea typeface="宋体" panose="02010600030101010101" pitchFamily="2" charset="-122"/>
              </a:rPr>
              <a:t>RPC extends procedural communication</a:t>
            </a:r>
            <a:r>
              <a:rPr lang="en-US" altLang="x-none" sz="2800" dirty="0">
                <a:ea typeface="宋体" panose="02010600030101010101" pitchFamily="2" charset="-122"/>
              </a:rPr>
              <a:t> to distributed computations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lvl="0"/>
            <a:r>
              <a:rPr lang="en-US" altLang="x-none" sz="2800" dirty="0">
                <a:solidFill>
                  <a:srgbClr val="339933"/>
                </a:solidFill>
                <a:ea typeface="宋体" panose="02010600030101010101" pitchFamily="2" charset="-122"/>
              </a:rPr>
              <a:t>Deallocation of local variables</a:t>
            </a:r>
            <a:r>
              <a:rPr lang="en-US" altLang="x-none" sz="2800" dirty="0">
                <a:ea typeface="宋体" panose="02010600030101010101" pitchFamily="2" charset="-122"/>
              </a:rPr>
              <a:t> limits ability to store context (</a:t>
            </a:r>
            <a:r>
              <a:rPr lang="en-US" altLang="x-none" sz="2800" i="1" dirty="0">
                <a:ea typeface="宋体" panose="02010600030101010101" pitchFamily="2" charset="-122"/>
              </a:rPr>
              <a:t>stateless</a:t>
            </a:r>
            <a:r>
              <a:rPr lang="en-US" altLang="x-none" sz="2800" dirty="0">
                <a:ea typeface="宋体" panose="02010600030101010101" pitchFamily="2" charset="-122"/>
              </a:rPr>
              <a:t>)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lvl="1" indent="-285750"/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Context can be stored globally</a:t>
            </a:r>
            <a:r>
              <a:rPr lang="en-US" altLang="x-none" sz="2400" dirty="0">
                <a:ea typeface="宋体" panose="02010600030101010101" pitchFamily="2" charset="-122"/>
              </a:rPr>
              <a:t> (</a:t>
            </a:r>
            <a:r>
              <a:rPr lang="en-US" altLang="x-none" sz="2400" i="1" dirty="0">
                <a:ea typeface="宋体" panose="02010600030101010101" pitchFamily="2" charset="-122"/>
              </a:rPr>
              <a:t>e.g., </a:t>
            </a:r>
            <a:r>
              <a:rPr lang="en-US" altLang="x-none" sz="2400" dirty="0">
                <a:ea typeface="宋体" panose="02010600030101010101" pitchFamily="2" charset="-122"/>
              </a:rPr>
              <a:t>in database) or …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 indent="-285750"/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passed between caller and callee</a:t>
            </a:r>
            <a:r>
              <a:rPr lang="en-US" altLang="x-none" sz="2400" dirty="0">
                <a:ea typeface="宋体" panose="02010600030101010101" pitchFamily="2" charset="-122"/>
              </a:rPr>
              <a:t> (</a:t>
            </a:r>
            <a:r>
              <a:rPr lang="en-US" altLang="x-none" sz="2400" i="1" dirty="0">
                <a:ea typeface="宋体" panose="02010600030101010101" pitchFamily="2" charset="-122"/>
              </a:rPr>
              <a:t>context handle</a:t>
            </a:r>
            <a:r>
              <a:rPr lang="en-US" altLang="x-none" sz="2400" dirty="0">
                <a:ea typeface="宋体" panose="02010600030101010101" pitchFamily="2" charset="-122"/>
              </a:rPr>
              <a:t>)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 indent="-285750"/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0" y="347028"/>
            <a:ext cx="9144000" cy="583565"/>
          </a:xfrm>
        </p:spPr>
        <p:txBody>
          <a:bodyPr wrap="square" anchor="ctr">
            <a:spAutoFit/>
          </a:bodyPr>
          <a:p>
            <a:pPr lvl="0"/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Transactional RPC and Global Atomicity</a:t>
            </a:r>
            <a:endParaRPr lang="en-US" altLang="zh-CN" sz="32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>
          <a:xfrm>
            <a:off x="685800" y="1148080"/>
            <a:ext cx="7848600" cy="4724400"/>
          </a:xfrm>
        </p:spPr>
        <p:txBody>
          <a:bodyPr wrap="square" anchor="t"/>
          <a:p>
            <a:pPr lvl="0">
              <a:lnSpc>
                <a:spcPct val="90000"/>
              </a:lnSpc>
            </a:pPr>
            <a:r>
              <a:rPr lang="en-US" altLang="x-none" sz="2800" dirty="0">
                <a:solidFill>
                  <a:srgbClr val="339933"/>
                </a:solidFill>
                <a:ea typeface="宋体" panose="02010600030101010101" pitchFamily="2" charset="-122"/>
              </a:rPr>
              <a:t>Client executes </a:t>
            </a:r>
            <a:r>
              <a:rPr lang="en-US" altLang="x-none" sz="2800" i="1" dirty="0">
                <a:solidFill>
                  <a:srgbClr val="CC0000"/>
                </a:solidFill>
                <a:ea typeface="宋体" panose="02010600030101010101" pitchFamily="2" charset="-122"/>
              </a:rPr>
              <a:t>tx_begin</a:t>
            </a:r>
            <a:r>
              <a:rPr lang="en-US" altLang="x-none" sz="2800" dirty="0">
                <a:ea typeface="宋体" panose="02010600030101010101" pitchFamily="2" charset="-122"/>
              </a:rPr>
              <a:t> </a:t>
            </a:r>
            <a:r>
              <a:rPr lang="en-US" altLang="x-none" sz="2800" dirty="0">
                <a:solidFill>
                  <a:srgbClr val="339933"/>
                </a:solidFill>
                <a:ea typeface="宋体" panose="02010600030101010101" pitchFamily="2" charset="-122"/>
              </a:rPr>
              <a:t>to initiate transaction</a:t>
            </a:r>
            <a:endParaRPr lang="en-US" altLang="x-none" sz="2800" dirty="0">
              <a:solidFill>
                <a:srgbClr val="339933"/>
              </a:solidFill>
              <a:ea typeface="宋体" panose="02010600030101010101" pitchFamily="2" charset="-122"/>
            </a:endParaRPr>
          </a:p>
          <a:p>
            <a:pPr lvl="1" indent="-285750">
              <a:lnSpc>
                <a:spcPct val="90000"/>
              </a:lnSpc>
            </a:pP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Client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stub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calls</a:t>
            </a:r>
            <a:r>
              <a:rPr lang="en-US" altLang="x-none" sz="2400" dirty="0">
                <a:ea typeface="宋体" panose="02010600030101010101" pitchFamily="2" charset="-122"/>
              </a:rPr>
              <a:t> transaction manager (</a:t>
            </a: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TM</a:t>
            </a:r>
            <a:r>
              <a:rPr lang="en-US" altLang="x-none" sz="2400" dirty="0">
                <a:ea typeface="宋体" panose="02010600030101010101" pitchFamily="2" charset="-122"/>
              </a:rPr>
              <a:t>) 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 indent="-285750">
              <a:lnSpc>
                <a:spcPct val="90000"/>
              </a:lnSpc>
            </a:pP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TM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returns</a:t>
            </a:r>
            <a:r>
              <a:rPr lang="en-US" altLang="x-none" sz="2400" dirty="0">
                <a:ea typeface="宋体" panose="02010600030101010101" pitchFamily="2" charset="-122"/>
              </a:rPr>
              <a:t> transaction id (</a:t>
            </a:r>
            <a:r>
              <a:rPr lang="en-US" altLang="x-none" sz="2400" i="1" dirty="0">
                <a:solidFill>
                  <a:srgbClr val="CC0000"/>
                </a:solidFill>
                <a:ea typeface="宋体" panose="02010600030101010101" pitchFamily="2" charset="-122"/>
              </a:rPr>
              <a:t>tid</a:t>
            </a:r>
            <a:r>
              <a:rPr lang="en-US" altLang="x-none" sz="2400" dirty="0">
                <a:ea typeface="宋体" panose="02010600030101010101" pitchFamily="2" charset="-122"/>
              </a:rPr>
              <a:t>)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800" dirty="0">
                <a:solidFill>
                  <a:srgbClr val="339933"/>
                </a:solidFill>
                <a:ea typeface="宋体" panose="02010600030101010101" pitchFamily="2" charset="-122"/>
              </a:rPr>
              <a:t>Transactional RPC (TRPC):</a:t>
            </a:r>
            <a:endParaRPr lang="en-US" altLang="x-none" sz="2800" dirty="0">
              <a:solidFill>
                <a:srgbClr val="339933"/>
              </a:solidFill>
              <a:ea typeface="宋体" panose="02010600030101010101" pitchFamily="2" charset="-122"/>
            </a:endParaRPr>
          </a:p>
          <a:p>
            <a:pPr lvl="1" indent="-285750">
              <a:lnSpc>
                <a:spcPct val="90000"/>
              </a:lnSpc>
            </a:pP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Client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stub appends </a:t>
            </a:r>
            <a:r>
              <a:rPr lang="en-US" altLang="x-none" sz="2400" i="1" dirty="0">
                <a:solidFill>
                  <a:srgbClr val="CC0000"/>
                </a:solidFill>
                <a:ea typeface="宋体" panose="02010600030101010101" pitchFamily="2" charset="-122"/>
              </a:rPr>
              <a:t>tid</a:t>
            </a:r>
            <a:r>
              <a:rPr lang="en-US" altLang="x-none" sz="2400" dirty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to each call</a:t>
            </a:r>
            <a:r>
              <a:rPr lang="en-US" altLang="x-none" sz="2400" dirty="0">
                <a:ea typeface="宋体" panose="02010600030101010101" pitchFamily="2" charset="-122"/>
              </a:rPr>
              <a:t> to </a:t>
            </a: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server</a:t>
            </a:r>
            <a:endParaRPr lang="en-US" altLang="x-none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indent="-285750">
              <a:lnSpc>
                <a:spcPct val="90000"/>
              </a:lnSpc>
            </a:pP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Server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stub informs </a:t>
            </a: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TM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when it is called for first time</a:t>
            </a:r>
            <a:endParaRPr lang="en-US" altLang="x-none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2" indent="-228600">
              <a:lnSpc>
                <a:spcPct val="90000"/>
              </a:lnSpc>
            </a:pPr>
            <a:r>
              <a:rPr lang="en-US" altLang="x-none" dirty="0">
                <a:ea typeface="宋体" panose="02010600030101010101" pitchFamily="2" charset="-122"/>
              </a:rPr>
              <a:t>Server has joined the client’s transaction. 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800" dirty="0">
                <a:solidFill>
                  <a:srgbClr val="339933"/>
                </a:solidFill>
                <a:ea typeface="宋体" panose="02010600030101010101" pitchFamily="2" charset="-122"/>
              </a:rPr>
              <a:t>Client commits by executing </a:t>
            </a:r>
            <a:r>
              <a:rPr lang="en-US" altLang="x-none" sz="2800" i="1" dirty="0">
                <a:solidFill>
                  <a:srgbClr val="CC0000"/>
                </a:solidFill>
                <a:ea typeface="宋体" panose="02010600030101010101" pitchFamily="2" charset="-122"/>
              </a:rPr>
              <a:t>tx_commit</a:t>
            </a:r>
            <a:endParaRPr lang="en-US" altLang="x-none" sz="2800" i="1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 indent="-285750">
              <a:lnSpc>
                <a:spcPct val="90000"/>
              </a:lnSpc>
            </a:pP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Client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stub calls </a:t>
            </a: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TM</a:t>
            </a:r>
            <a:endParaRPr lang="en-US" altLang="x-none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indent="-285750">
              <a:lnSpc>
                <a:spcPct val="90000"/>
              </a:lnSpc>
            </a:pP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TM 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coordinates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r>
              <a:rPr lang="en-US" altLang="x-none" sz="2400" i="1" u="sng" dirty="0">
                <a:solidFill>
                  <a:srgbClr val="CC0000"/>
                </a:solidFill>
                <a:ea typeface="宋体" panose="02010600030101010101" pitchFamily="2" charset="-122"/>
              </a:rPr>
              <a:t>atomic commit protocol</a:t>
            </a:r>
            <a:r>
              <a:rPr lang="en-US" altLang="x-none" sz="2400" dirty="0">
                <a:ea typeface="宋体" panose="02010600030101010101" pitchFamily="2" charset="-122"/>
              </a:rPr>
              <a:t> among </a:t>
            </a:r>
            <a:r>
              <a:rPr lang="en-US" altLang="x-none" sz="2400" dirty="0">
                <a:solidFill>
                  <a:srgbClr val="FF0000"/>
                </a:solidFill>
                <a:ea typeface="宋体" panose="02010600030101010101" pitchFamily="2" charset="-122"/>
              </a:rPr>
              <a:t>servers </a:t>
            </a:r>
            <a:r>
              <a:rPr lang="en-US" altLang="x-none" sz="2400" dirty="0">
                <a:ea typeface="宋体" panose="02010600030101010101" pitchFamily="2" charset="-122"/>
              </a:rPr>
              <a:t>to ensure global atomicity</a:t>
            </a:r>
            <a:endParaRPr lang="en-US" altLang="x-none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74420"/>
            <a:ext cx="7772400" cy="4114800"/>
          </a:xfrm>
        </p:spPr>
        <p:txBody>
          <a:bodyPr/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Single-User System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Centralized Multi-User System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  <a:sym typeface="+mn-ea"/>
            </a:endParaRPr>
          </a:p>
          <a:p>
            <a:endParaRPr lang="en-US" altLang="zh-CN">
              <a:solidFill>
                <a:srgbClr val="CC0000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Two-Tiered Model of T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ransaction Processing Systems (TPS)</a:t>
            </a:r>
            <a:endParaRPr lang="en-US" altLang="zh-CN" dirty="0">
              <a:solidFill>
                <a:srgbClr val="CC0000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dirty="0">
              <a:solidFill>
                <a:srgbClr val="CC0000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Three-Tiered Model of TPS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09600" y="279718"/>
            <a:ext cx="7772400" cy="583565"/>
          </a:xfrm>
        </p:spPr>
        <p:txBody>
          <a:bodyPr wrap="square" anchor="ctr">
            <a:spAutoFit/>
          </a:bodyPr>
          <a:p>
            <a:pPr lvl="0"/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Single-User System</a:t>
            </a:r>
            <a:endParaRPr lang="en-US" altLang="zh-CN" sz="32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type="body"/>
          </p:nvPr>
        </p:nvSpPr>
        <p:spPr>
          <a:xfrm>
            <a:off x="381000" y="3505200"/>
            <a:ext cx="8458200" cy="3352800"/>
          </a:xfrm>
        </p:spPr>
        <p:txBody>
          <a:bodyPr wrap="square" anchor="t"/>
          <a:p>
            <a:pPr lvl="0"/>
            <a:r>
              <a:rPr lang="en-US" altLang="zh-CN" sz="2800" i="1">
                <a:solidFill>
                  <a:srgbClr val="FF0000"/>
                </a:solidFill>
                <a:ea typeface="宋体" panose="02010600030101010101" pitchFamily="2" charset="-122"/>
              </a:rPr>
              <a:t>Presentation Services</a:t>
            </a:r>
            <a:r>
              <a:rPr lang="en-US" altLang="zh-CN" sz="2800">
                <a:ea typeface="宋体" panose="02010600030101010101" pitchFamily="2" charset="-122"/>
              </a:rPr>
              <a:t> - displays forms, handles flow of information to/from screen</a:t>
            </a:r>
            <a:endParaRPr lang="en-US" altLang="zh-CN" sz="2800">
              <a:ea typeface="宋体" panose="02010600030101010101" pitchFamily="2" charset="-122"/>
            </a:endParaRPr>
          </a:p>
          <a:p>
            <a:pPr lvl="0"/>
            <a:r>
              <a:rPr lang="en-US" altLang="zh-CN" sz="2800" i="1">
                <a:solidFill>
                  <a:srgbClr val="FF0000"/>
                </a:solidFill>
                <a:ea typeface="宋体" panose="02010600030101010101" pitchFamily="2" charset="-122"/>
              </a:rPr>
              <a:t>Application Services</a:t>
            </a:r>
            <a:r>
              <a:rPr lang="en-US" altLang="zh-CN" sz="2800">
                <a:ea typeface="宋体" panose="02010600030101010101" pitchFamily="2" charset="-122"/>
              </a:rPr>
              <a:t> - implements user request, interacts with DBMS</a:t>
            </a:r>
            <a:endParaRPr lang="en-US" altLang="zh-CN" sz="2800">
              <a:ea typeface="宋体" panose="02010600030101010101" pitchFamily="2" charset="-122"/>
            </a:endParaRPr>
          </a:p>
          <a:p>
            <a:pPr lvl="0"/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ACID properties</a:t>
            </a:r>
            <a:r>
              <a:rPr lang="en-US" altLang="zh-CN" sz="2800">
                <a:ea typeface="宋体" panose="02010600030101010101" pitchFamily="2" charset="-122"/>
              </a:rPr>
              <a:t> automatic (isolation is trivial) or not required (this is not really an enterprise)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2" name="laptop"/>
          <p:cNvSpPr>
            <a:spLocks noEditPoints="1"/>
          </p:cNvSpPr>
          <p:nvPr/>
        </p:nvSpPr>
        <p:spPr>
          <a:xfrm>
            <a:off x="533400" y="1905000"/>
            <a:ext cx="1295400" cy="1057275"/>
          </a:xfrm>
          <a:custGeom>
            <a:avLst/>
            <a:gdLst/>
            <a:ahLst/>
            <a:cxnLst>
              <a:cxn ang="0">
                <a:pos x="201627" y="0"/>
              </a:cxn>
              <a:cxn ang="0">
                <a:pos x="201627" y="351103"/>
              </a:cxn>
              <a:cxn ang="0">
                <a:pos x="1099111" y="0"/>
              </a:cxn>
              <a:cxn ang="0">
                <a:pos x="1099111" y="351103"/>
              </a:cxn>
              <a:cxn ang="0">
                <a:pos x="647700" y="0"/>
              </a:cxn>
              <a:cxn ang="0">
                <a:pos x="647700" y="1057275"/>
              </a:cxn>
              <a:cxn ang="0">
                <a:pos x="0" y="1057275"/>
              </a:cxn>
              <a:cxn ang="0">
                <a:pos x="1295400" y="1057275"/>
              </a:cxn>
            </a:cxnLst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5" name="Rectangle 17"/>
          <p:cNvSpPr/>
          <p:nvPr/>
        </p:nvSpPr>
        <p:spPr>
          <a:xfrm>
            <a:off x="6172200" y="18288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DBMS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7" name="Text Box 23"/>
          <p:cNvSpPr txBox="1"/>
          <p:nvPr/>
        </p:nvSpPr>
        <p:spPr>
          <a:xfrm>
            <a:off x="3200400" y="3048000"/>
            <a:ext cx="14303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user module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8" name="Text Box 24"/>
          <p:cNvSpPr txBox="1"/>
          <p:nvPr/>
        </p:nvSpPr>
        <p:spPr>
          <a:xfrm>
            <a:off x="4038600" y="1066800"/>
            <a:ext cx="20621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centralized system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9" name="AutoShape 25"/>
          <p:cNvSpPr/>
          <p:nvPr/>
        </p:nvSpPr>
        <p:spPr>
          <a:xfrm rot="-5400000">
            <a:off x="3924300" y="1409700"/>
            <a:ext cx="152400" cy="3124200"/>
          </a:xfrm>
          <a:prstGeom prst="leftBrace">
            <a:avLst>
              <a:gd name="adj1" fmla="val 17064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5130" name="AutoShape 26"/>
          <p:cNvSpPr/>
          <p:nvPr/>
        </p:nvSpPr>
        <p:spPr>
          <a:xfrm rot="-5400000">
            <a:off x="5295900" y="-1485900"/>
            <a:ext cx="152400" cy="6019800"/>
          </a:xfrm>
          <a:prstGeom prst="rightBrace">
            <a:avLst>
              <a:gd name="adj1" fmla="val 3288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3" name="Line 27"/>
          <p:cNvSpPr/>
          <p:nvPr/>
        </p:nvSpPr>
        <p:spPr>
          <a:xfrm>
            <a:off x="5486400" y="2286000"/>
            <a:ext cx="685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5131" name="Line 28"/>
          <p:cNvSpPr/>
          <p:nvPr/>
        </p:nvSpPr>
        <p:spPr>
          <a:xfrm>
            <a:off x="1752600" y="2286000"/>
            <a:ext cx="609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5132" name="Line 29"/>
          <p:cNvSpPr/>
          <p:nvPr/>
        </p:nvSpPr>
        <p:spPr>
          <a:xfrm>
            <a:off x="7086600" y="2286000"/>
            <a:ext cx="457200" cy="15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5133" name="文本框 5133"/>
          <p:cNvSpPr txBox="1"/>
          <p:nvPr/>
        </p:nvSpPr>
        <p:spPr>
          <a:xfrm>
            <a:off x="2362200" y="1828800"/>
            <a:ext cx="1524000" cy="86677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118745" rIns="90170" bIns="118745" anchor="t">
            <a:spAutoFit/>
          </a:bodyPr>
          <a:p>
            <a:pPr lvl="0" algn="ctr" eaLnBrk="0" hangingPunct="0"/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Presentation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Services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5134" name="文本框 5134"/>
          <p:cNvSpPr txBox="1"/>
          <p:nvPr/>
        </p:nvSpPr>
        <p:spPr>
          <a:xfrm>
            <a:off x="3886200" y="1828800"/>
            <a:ext cx="1574800" cy="86677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118745" rIns="90170" bIns="118745" anchor="t">
            <a:spAutoFit/>
          </a:bodyPr>
          <a:p>
            <a:pPr lvl="0" algn="ctr" eaLnBrk="0" hangingPunct="0"/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Application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Services</a:t>
            </a:r>
            <a:endParaRPr lang="zh-CN" altLang="en-US" sz="2000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5135" name="圆柱形 5135"/>
          <p:cNvSpPr/>
          <p:nvPr/>
        </p:nvSpPr>
        <p:spPr>
          <a:xfrm>
            <a:off x="7543800" y="1828800"/>
            <a:ext cx="914400" cy="838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DB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5"/>
          <p:cNvSpPr txBox="1">
            <a:spLocks noGrp="1"/>
          </p:cNvSpPr>
          <p:nvPr/>
        </p:nvSpPr>
        <p:spPr>
          <a:xfrm>
            <a:off x="7229475" y="636905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85800" y="130493"/>
            <a:ext cx="7772400" cy="583565"/>
          </a:xfrm>
        </p:spPr>
        <p:txBody>
          <a:bodyPr wrap="square" anchor="ctr">
            <a:spAutoFit/>
          </a:bodyPr>
          <a:p>
            <a:pPr lvl="0"/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Centralized Multi-User System</a:t>
            </a:r>
            <a:endParaRPr lang="en-US" altLang="zh-CN" sz="320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6148" name="Rectangle 5"/>
          <p:cNvSpPr/>
          <p:nvPr/>
        </p:nvSpPr>
        <p:spPr>
          <a:xfrm flipH="1">
            <a:off x="533400" y="609600"/>
            <a:ext cx="76200" cy="76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ctr" eaLnBrk="0" hangingPunct="0"/>
            <a:endParaRPr lang="zh-CN" altLang="en-US" sz="4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9" name="Rectangle 6"/>
          <p:cNvSpPr/>
          <p:nvPr/>
        </p:nvSpPr>
        <p:spPr>
          <a:xfrm>
            <a:off x="381000" y="4114800"/>
            <a:ext cx="8458200" cy="3352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 eaLnBrk="0" hangingPunct="0">
              <a:spcBef>
                <a:spcPct val="20000"/>
              </a:spcBef>
              <a:buChar char="•"/>
            </a:pPr>
            <a:endParaRPr lang="zh-CN" altLang="en-US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50" name="laptop"/>
          <p:cNvSpPr>
            <a:spLocks noEditPoints="1"/>
          </p:cNvSpPr>
          <p:nvPr/>
        </p:nvSpPr>
        <p:spPr>
          <a:xfrm>
            <a:off x="533400" y="1757045"/>
            <a:ext cx="1295400" cy="1285875"/>
          </a:xfrm>
          <a:custGeom>
            <a:avLst/>
            <a:gdLst/>
            <a:ahLst/>
            <a:cxnLst>
              <a:cxn ang="0">
                <a:pos x="201627" y="0"/>
              </a:cxn>
              <a:cxn ang="0">
                <a:pos x="201627" y="427018"/>
              </a:cxn>
              <a:cxn ang="0">
                <a:pos x="1099111" y="0"/>
              </a:cxn>
              <a:cxn ang="0">
                <a:pos x="1099111" y="427018"/>
              </a:cxn>
              <a:cxn ang="0">
                <a:pos x="647700" y="0"/>
              </a:cxn>
              <a:cxn ang="0">
                <a:pos x="647700" y="1285875"/>
              </a:cxn>
              <a:cxn ang="0">
                <a:pos x="0" y="1285875"/>
              </a:cxn>
              <a:cxn ang="0">
                <a:pos x="1295400" y="1285875"/>
              </a:cxn>
            </a:cxnLst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51" name="Line 9"/>
          <p:cNvSpPr/>
          <p:nvPr/>
        </p:nvSpPr>
        <p:spPr>
          <a:xfrm>
            <a:off x="2362200" y="1985645"/>
            <a:ext cx="3276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52" name="Line 10"/>
          <p:cNvSpPr/>
          <p:nvPr/>
        </p:nvSpPr>
        <p:spPr>
          <a:xfrm>
            <a:off x="5638800" y="1985645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53" name="Line 11"/>
          <p:cNvSpPr/>
          <p:nvPr/>
        </p:nvSpPr>
        <p:spPr>
          <a:xfrm>
            <a:off x="2362200" y="2823845"/>
            <a:ext cx="3276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54" name="Line 12"/>
          <p:cNvSpPr/>
          <p:nvPr/>
        </p:nvSpPr>
        <p:spPr>
          <a:xfrm flipH="1" flipV="1">
            <a:off x="2362200" y="1985645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55" name="Line 13"/>
          <p:cNvSpPr/>
          <p:nvPr/>
        </p:nvSpPr>
        <p:spPr>
          <a:xfrm>
            <a:off x="3886200" y="1985645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56" name="Oval 15"/>
          <p:cNvSpPr/>
          <p:nvPr/>
        </p:nvSpPr>
        <p:spPr>
          <a:xfrm>
            <a:off x="7543800" y="3128645"/>
            <a:ext cx="914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57" name="Arc 16"/>
          <p:cNvSpPr/>
          <p:nvPr/>
        </p:nvSpPr>
        <p:spPr>
          <a:xfrm rot="9461684">
            <a:off x="7467600" y="3509645"/>
            <a:ext cx="827088" cy="914400"/>
          </a:xfrm>
          <a:custGeom>
            <a:avLst/>
            <a:gdLst/>
            <a:ahLst/>
            <a:cxnLst>
              <a:cxn ang="0">
                <a:pos x="0" y="7874"/>
              </a:cxn>
              <a:cxn ang="0">
                <a:pos x="827088" y="334476"/>
              </a:cxn>
              <a:cxn ang="0">
                <a:pos x="119922" y="914400"/>
              </a:cxn>
            </a:cxnLst>
            <a:pathLst>
              <a:path w="19532" h="21600" fill="none">
                <a:moveTo>
                  <a:pt x="0" y="186"/>
                </a:moveTo>
                <a:cubicBezTo>
                  <a:pt x="938" y="62"/>
                  <a:pt x="1884" y="-1"/>
                  <a:pt x="2832" y="0"/>
                </a:cubicBezTo>
                <a:cubicBezTo>
                  <a:pt x="9300" y="0"/>
                  <a:pt x="15429" y="2899"/>
                  <a:pt x="19532" y="7900"/>
                </a:cubicBezTo>
              </a:path>
              <a:path w="19532" h="21600" stroke="0">
                <a:moveTo>
                  <a:pt x="0" y="186"/>
                </a:moveTo>
                <a:cubicBezTo>
                  <a:pt x="938" y="62"/>
                  <a:pt x="1884" y="-1"/>
                  <a:pt x="2832" y="0"/>
                </a:cubicBezTo>
                <a:cubicBezTo>
                  <a:pt x="9300" y="0"/>
                  <a:pt x="15429" y="2899"/>
                  <a:pt x="19532" y="7900"/>
                </a:cubicBezTo>
                <a:lnTo>
                  <a:pt x="2832" y="21600"/>
                </a:lnTo>
                <a:lnTo>
                  <a:pt x="0" y="186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58" name="Line 17"/>
          <p:cNvSpPr/>
          <p:nvPr/>
        </p:nvSpPr>
        <p:spPr>
          <a:xfrm>
            <a:off x="8458200" y="3281045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59" name="Line 18"/>
          <p:cNvSpPr/>
          <p:nvPr/>
        </p:nvSpPr>
        <p:spPr>
          <a:xfrm>
            <a:off x="7543800" y="3281045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60" name="Text Box 19"/>
          <p:cNvSpPr txBox="1"/>
          <p:nvPr/>
        </p:nvSpPr>
        <p:spPr>
          <a:xfrm>
            <a:off x="3200400" y="5414645"/>
            <a:ext cx="14303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user module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61" name="Text Box 20"/>
          <p:cNvSpPr txBox="1"/>
          <p:nvPr/>
        </p:nvSpPr>
        <p:spPr>
          <a:xfrm>
            <a:off x="4171950" y="1147445"/>
            <a:ext cx="17954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central machine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62" name="AutoShape 21"/>
          <p:cNvSpPr/>
          <p:nvPr/>
        </p:nvSpPr>
        <p:spPr>
          <a:xfrm rot="-5400000">
            <a:off x="3924300" y="3852545"/>
            <a:ext cx="152400" cy="3124200"/>
          </a:xfrm>
          <a:prstGeom prst="leftBrace">
            <a:avLst>
              <a:gd name="adj1" fmla="val 17064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63" name="AutoShape 22"/>
          <p:cNvSpPr/>
          <p:nvPr/>
        </p:nvSpPr>
        <p:spPr>
          <a:xfrm rot="-5400000">
            <a:off x="5295900" y="-1405255"/>
            <a:ext cx="152400" cy="6019800"/>
          </a:xfrm>
          <a:prstGeom prst="rightBrace">
            <a:avLst>
              <a:gd name="adj1" fmla="val 3288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64" name="Line 24"/>
          <p:cNvSpPr/>
          <p:nvPr/>
        </p:nvSpPr>
        <p:spPr>
          <a:xfrm>
            <a:off x="1752600" y="236664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65" name="Line 25"/>
          <p:cNvSpPr/>
          <p:nvPr/>
        </p:nvSpPr>
        <p:spPr>
          <a:xfrm>
            <a:off x="7239000" y="366204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66" name="laptop"/>
          <p:cNvSpPr>
            <a:spLocks noEditPoints="1"/>
          </p:cNvSpPr>
          <p:nvPr/>
        </p:nvSpPr>
        <p:spPr>
          <a:xfrm>
            <a:off x="533400" y="4271645"/>
            <a:ext cx="1295400" cy="1057275"/>
          </a:xfrm>
          <a:custGeom>
            <a:avLst/>
            <a:gdLst/>
            <a:ahLst/>
            <a:cxnLst>
              <a:cxn ang="0">
                <a:pos x="201627" y="0"/>
              </a:cxn>
              <a:cxn ang="0">
                <a:pos x="201627" y="351103"/>
              </a:cxn>
              <a:cxn ang="0">
                <a:pos x="1099111" y="0"/>
              </a:cxn>
              <a:cxn ang="0">
                <a:pos x="1099111" y="351103"/>
              </a:cxn>
              <a:cxn ang="0">
                <a:pos x="647700" y="0"/>
              </a:cxn>
              <a:cxn ang="0">
                <a:pos x="647700" y="1057275"/>
              </a:cxn>
              <a:cxn ang="0">
                <a:pos x="0" y="1057275"/>
              </a:cxn>
              <a:cxn ang="0">
                <a:pos x="1295400" y="1057275"/>
              </a:cxn>
            </a:cxnLst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67" name="Line 27"/>
          <p:cNvSpPr/>
          <p:nvPr/>
        </p:nvSpPr>
        <p:spPr>
          <a:xfrm>
            <a:off x="5638800" y="2366645"/>
            <a:ext cx="68580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68" name="Line 28"/>
          <p:cNvSpPr/>
          <p:nvPr/>
        </p:nvSpPr>
        <p:spPr>
          <a:xfrm>
            <a:off x="2362200" y="5186045"/>
            <a:ext cx="3276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69" name="Line 29"/>
          <p:cNvSpPr/>
          <p:nvPr/>
        </p:nvSpPr>
        <p:spPr>
          <a:xfrm>
            <a:off x="2362200" y="4347845"/>
            <a:ext cx="3276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70" name="Line 30"/>
          <p:cNvSpPr/>
          <p:nvPr/>
        </p:nvSpPr>
        <p:spPr>
          <a:xfrm flipH="1" flipV="1">
            <a:off x="2362200" y="4347845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71" name="Line 31"/>
          <p:cNvSpPr/>
          <p:nvPr/>
        </p:nvSpPr>
        <p:spPr>
          <a:xfrm flipH="1" flipV="1">
            <a:off x="5638800" y="4347845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72" name="Text Box 32"/>
          <p:cNvSpPr txBox="1"/>
          <p:nvPr/>
        </p:nvSpPr>
        <p:spPr>
          <a:xfrm>
            <a:off x="2416175" y="4438333"/>
            <a:ext cx="28019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presentation    application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services            services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73" name="Text Box 33"/>
          <p:cNvSpPr txBox="1"/>
          <p:nvPr/>
        </p:nvSpPr>
        <p:spPr>
          <a:xfrm>
            <a:off x="2438400" y="2061845"/>
            <a:ext cx="28019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presentation    application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services            services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74" name="Line 34"/>
          <p:cNvSpPr/>
          <p:nvPr/>
        </p:nvSpPr>
        <p:spPr>
          <a:xfrm>
            <a:off x="3886200" y="4347845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75" name="Line 35"/>
          <p:cNvSpPr/>
          <p:nvPr/>
        </p:nvSpPr>
        <p:spPr>
          <a:xfrm>
            <a:off x="1752600" y="480504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76" name="Line 36"/>
          <p:cNvSpPr/>
          <p:nvPr/>
        </p:nvSpPr>
        <p:spPr>
          <a:xfrm flipV="1">
            <a:off x="5638800" y="3662045"/>
            <a:ext cx="6858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77" name="Text Box 37"/>
          <p:cNvSpPr txBox="1"/>
          <p:nvPr/>
        </p:nvSpPr>
        <p:spPr>
          <a:xfrm rot="-5400000">
            <a:off x="3556000" y="3149283"/>
            <a:ext cx="655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• • •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78" name="Text Box 38"/>
          <p:cNvSpPr txBox="1"/>
          <p:nvPr/>
        </p:nvSpPr>
        <p:spPr>
          <a:xfrm>
            <a:off x="1143000" y="1071245"/>
            <a:ext cx="17605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communication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79" name="Line 39"/>
          <p:cNvSpPr/>
          <p:nvPr/>
        </p:nvSpPr>
        <p:spPr>
          <a:xfrm>
            <a:off x="1676400" y="1452245"/>
            <a:ext cx="228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80" name="Text Box 41"/>
          <p:cNvSpPr txBox="1"/>
          <p:nvPr/>
        </p:nvSpPr>
        <p:spPr>
          <a:xfrm>
            <a:off x="6324600" y="3433445"/>
            <a:ext cx="904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DBMS</a:t>
            </a:r>
            <a:endParaRPr lang="en-US" altLang="x-none" sz="1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81" name="Line 42"/>
          <p:cNvSpPr/>
          <p:nvPr/>
        </p:nvSpPr>
        <p:spPr>
          <a:xfrm>
            <a:off x="6324600" y="3128645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82" name="Line 45"/>
          <p:cNvSpPr/>
          <p:nvPr/>
        </p:nvSpPr>
        <p:spPr>
          <a:xfrm>
            <a:off x="6324600" y="3128645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83" name="Line 46"/>
          <p:cNvSpPr/>
          <p:nvPr/>
        </p:nvSpPr>
        <p:spPr>
          <a:xfrm>
            <a:off x="7239000" y="3128645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84" name="Line 47"/>
          <p:cNvSpPr/>
          <p:nvPr/>
        </p:nvSpPr>
        <p:spPr>
          <a:xfrm>
            <a:off x="6324600" y="4195445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85" name="Text Box 49"/>
          <p:cNvSpPr txBox="1"/>
          <p:nvPr/>
        </p:nvSpPr>
        <p:spPr>
          <a:xfrm>
            <a:off x="381000" y="5490845"/>
            <a:ext cx="16684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dumb terminal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86" name="文本框 6186"/>
          <p:cNvSpPr txBox="1"/>
          <p:nvPr/>
        </p:nvSpPr>
        <p:spPr>
          <a:xfrm>
            <a:off x="7696200" y="3433445"/>
            <a:ext cx="63817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 eaLnBrk="0" hangingPunct="0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DB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53100" y="4267200"/>
            <a:ext cx="3275330" cy="2260600"/>
            <a:chOff x="9060" y="6720"/>
            <a:chExt cx="5158" cy="3560"/>
          </a:xfrm>
        </p:grpSpPr>
        <p:sp>
          <p:nvSpPr>
            <p:cNvPr id="2" name="文本框 1"/>
            <p:cNvSpPr txBox="1"/>
            <p:nvPr/>
          </p:nvSpPr>
          <p:spPr>
            <a:xfrm>
              <a:off x="9060" y="8392"/>
              <a:ext cx="515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6"/>
                  </a:solidFill>
                </a:rPr>
                <a:t>Transaction and ACID properties,  implemented by DBMS</a:t>
              </a:r>
              <a:endParaRPr lang="en-US" altLang="zh-CN">
                <a:solidFill>
                  <a:schemeClr val="accent6"/>
                </a:solidFill>
              </a:endParaRPr>
            </a:p>
          </p:txBody>
        </p:sp>
        <p:cxnSp>
          <p:nvCxnSpPr>
            <p:cNvPr id="3" name="直接箭头连接符 2"/>
            <p:cNvCxnSpPr>
              <a:stCxn id="2" idx="0"/>
            </p:cNvCxnSpPr>
            <p:nvPr/>
          </p:nvCxnSpPr>
          <p:spPr>
            <a:xfrm flipH="1" flipV="1">
              <a:off x="10800" y="6720"/>
              <a:ext cx="840" cy="1672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85800" y="54928"/>
            <a:ext cx="7772400" cy="583565"/>
          </a:xfrm>
        </p:spPr>
        <p:txBody>
          <a:bodyPr wrap="square" anchor="ctr">
            <a:spAutoFit/>
          </a:bodyPr>
          <a:p>
            <a:pPr lvl="0"/>
            <a:r>
              <a:rPr lang="zh-CN" altLang="en-US" sz="3200" dirty="0"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solidFill>
                  <a:srgbClr val="CC0000"/>
                </a:solidFill>
                <a:ea typeface="宋体" panose="02010600030101010101" pitchFamily="2" charset="-122"/>
              </a:rPr>
              <a:t>Two-Tiered Model of TPS</a:t>
            </a:r>
            <a:endParaRPr lang="zh-CN" altLang="en-US" sz="32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7172" name="Rectangle 4"/>
          <p:cNvSpPr/>
          <p:nvPr/>
        </p:nvSpPr>
        <p:spPr>
          <a:xfrm flipH="1">
            <a:off x="533400" y="609600"/>
            <a:ext cx="76200" cy="76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ctr" eaLnBrk="0" hangingPunct="0"/>
            <a:endParaRPr lang="zh-CN" altLang="en-US" sz="4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3" name="Rectangle 5"/>
          <p:cNvSpPr/>
          <p:nvPr/>
        </p:nvSpPr>
        <p:spPr>
          <a:xfrm>
            <a:off x="381000" y="4114800"/>
            <a:ext cx="8458200" cy="3352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 eaLnBrk="0" hangingPunct="0">
              <a:spcBef>
                <a:spcPct val="20000"/>
              </a:spcBef>
              <a:buChar char="•"/>
            </a:pPr>
            <a:endParaRPr lang="zh-CN" altLang="en-US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4" name="Line 7"/>
          <p:cNvSpPr/>
          <p:nvPr/>
        </p:nvSpPr>
        <p:spPr>
          <a:xfrm>
            <a:off x="2362200" y="2061210"/>
            <a:ext cx="3276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75" name="Line 8"/>
          <p:cNvSpPr/>
          <p:nvPr/>
        </p:nvSpPr>
        <p:spPr>
          <a:xfrm>
            <a:off x="5638800" y="206121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76" name="Line 9"/>
          <p:cNvSpPr/>
          <p:nvPr/>
        </p:nvSpPr>
        <p:spPr>
          <a:xfrm>
            <a:off x="2362200" y="2899410"/>
            <a:ext cx="3276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77" name="Line 10"/>
          <p:cNvSpPr/>
          <p:nvPr/>
        </p:nvSpPr>
        <p:spPr>
          <a:xfrm flipH="1" flipV="1">
            <a:off x="2362200" y="206121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78" name="Line 11"/>
          <p:cNvSpPr/>
          <p:nvPr/>
        </p:nvSpPr>
        <p:spPr>
          <a:xfrm>
            <a:off x="3886200" y="206121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79" name="Rectangle 12"/>
          <p:cNvSpPr/>
          <p:nvPr/>
        </p:nvSpPr>
        <p:spPr>
          <a:xfrm>
            <a:off x="6324600" y="328041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DBMS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80" name="Oval 13"/>
          <p:cNvSpPr/>
          <p:nvPr/>
        </p:nvSpPr>
        <p:spPr>
          <a:xfrm>
            <a:off x="7543800" y="3204210"/>
            <a:ext cx="914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81" name="Arc 14"/>
          <p:cNvSpPr/>
          <p:nvPr/>
        </p:nvSpPr>
        <p:spPr>
          <a:xfrm rot="9461684">
            <a:off x="7467600" y="3585210"/>
            <a:ext cx="827088" cy="914400"/>
          </a:xfrm>
          <a:custGeom>
            <a:avLst/>
            <a:gdLst/>
            <a:ahLst/>
            <a:cxnLst>
              <a:cxn ang="0">
                <a:pos x="0" y="7874"/>
              </a:cxn>
              <a:cxn ang="0">
                <a:pos x="827088" y="334476"/>
              </a:cxn>
              <a:cxn ang="0">
                <a:pos x="119922" y="914400"/>
              </a:cxn>
            </a:cxnLst>
            <a:pathLst>
              <a:path w="19532" h="21600" fill="none">
                <a:moveTo>
                  <a:pt x="0" y="186"/>
                </a:moveTo>
                <a:cubicBezTo>
                  <a:pt x="938" y="62"/>
                  <a:pt x="1884" y="-1"/>
                  <a:pt x="2832" y="0"/>
                </a:cubicBezTo>
                <a:cubicBezTo>
                  <a:pt x="9300" y="0"/>
                  <a:pt x="15429" y="2899"/>
                  <a:pt x="19532" y="7900"/>
                </a:cubicBezTo>
              </a:path>
              <a:path w="19532" h="21600" stroke="0">
                <a:moveTo>
                  <a:pt x="0" y="186"/>
                </a:moveTo>
                <a:cubicBezTo>
                  <a:pt x="938" y="62"/>
                  <a:pt x="1884" y="-1"/>
                  <a:pt x="2832" y="0"/>
                </a:cubicBezTo>
                <a:cubicBezTo>
                  <a:pt x="9300" y="0"/>
                  <a:pt x="15429" y="2899"/>
                  <a:pt x="19532" y="7900"/>
                </a:cubicBezTo>
                <a:lnTo>
                  <a:pt x="2832" y="21600"/>
                </a:lnTo>
                <a:lnTo>
                  <a:pt x="0" y="186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82" name="Line 15"/>
          <p:cNvSpPr/>
          <p:nvPr/>
        </p:nvSpPr>
        <p:spPr>
          <a:xfrm>
            <a:off x="8458200" y="335661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83" name="Line 16"/>
          <p:cNvSpPr/>
          <p:nvPr/>
        </p:nvSpPr>
        <p:spPr>
          <a:xfrm>
            <a:off x="7543800" y="335661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84" name="Text Box 17"/>
          <p:cNvSpPr txBox="1"/>
          <p:nvPr/>
        </p:nvSpPr>
        <p:spPr>
          <a:xfrm flipH="1">
            <a:off x="3686175" y="5482273"/>
            <a:ext cx="18415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 eaLnBrk="0" hangingPunct="0"/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85" name="Text Box 18"/>
          <p:cNvSpPr txBox="1"/>
          <p:nvPr/>
        </p:nvSpPr>
        <p:spPr>
          <a:xfrm>
            <a:off x="6477000" y="918210"/>
            <a:ext cx="17399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database 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machine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86" name="AutoShape 20"/>
          <p:cNvSpPr/>
          <p:nvPr/>
        </p:nvSpPr>
        <p:spPr>
          <a:xfrm rot="-5400000">
            <a:off x="7239000" y="613410"/>
            <a:ext cx="152400" cy="2133600"/>
          </a:xfrm>
          <a:prstGeom prst="rightBrace">
            <a:avLst>
              <a:gd name="adj1" fmla="val 11653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87" name="Line 21"/>
          <p:cNvSpPr/>
          <p:nvPr/>
        </p:nvSpPr>
        <p:spPr>
          <a:xfrm>
            <a:off x="1752600" y="244221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88" name="Line 22"/>
          <p:cNvSpPr/>
          <p:nvPr/>
        </p:nvSpPr>
        <p:spPr>
          <a:xfrm>
            <a:off x="7239000" y="373761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89" name="Line 24"/>
          <p:cNvSpPr/>
          <p:nvPr/>
        </p:nvSpPr>
        <p:spPr>
          <a:xfrm>
            <a:off x="5638800" y="2442210"/>
            <a:ext cx="68580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90" name="Line 25"/>
          <p:cNvSpPr/>
          <p:nvPr/>
        </p:nvSpPr>
        <p:spPr>
          <a:xfrm>
            <a:off x="2362200" y="5261610"/>
            <a:ext cx="3276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91" name="Line 26"/>
          <p:cNvSpPr/>
          <p:nvPr/>
        </p:nvSpPr>
        <p:spPr>
          <a:xfrm>
            <a:off x="2362200" y="4423410"/>
            <a:ext cx="3276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92" name="Line 27"/>
          <p:cNvSpPr/>
          <p:nvPr/>
        </p:nvSpPr>
        <p:spPr>
          <a:xfrm flipH="1" flipV="1">
            <a:off x="2362200" y="442341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93" name="Line 28"/>
          <p:cNvSpPr/>
          <p:nvPr/>
        </p:nvSpPr>
        <p:spPr>
          <a:xfrm flipH="1" flipV="1">
            <a:off x="5638800" y="442341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94" name="Text Box 29"/>
          <p:cNvSpPr txBox="1"/>
          <p:nvPr/>
        </p:nvSpPr>
        <p:spPr>
          <a:xfrm>
            <a:off x="2416175" y="4513898"/>
            <a:ext cx="28019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presentation    application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services            services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95" name="Text Box 30"/>
          <p:cNvSpPr txBox="1"/>
          <p:nvPr/>
        </p:nvSpPr>
        <p:spPr>
          <a:xfrm>
            <a:off x="2438400" y="2137410"/>
            <a:ext cx="28019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presentation    application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services            services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96" name="Line 31"/>
          <p:cNvSpPr/>
          <p:nvPr/>
        </p:nvSpPr>
        <p:spPr>
          <a:xfrm>
            <a:off x="3886200" y="442341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97" name="Line 32"/>
          <p:cNvSpPr/>
          <p:nvPr/>
        </p:nvSpPr>
        <p:spPr>
          <a:xfrm>
            <a:off x="1752600" y="488061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98" name="Line 33"/>
          <p:cNvSpPr/>
          <p:nvPr/>
        </p:nvSpPr>
        <p:spPr>
          <a:xfrm flipV="1">
            <a:off x="5638800" y="3737610"/>
            <a:ext cx="6858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199" name="Text Box 34"/>
          <p:cNvSpPr txBox="1"/>
          <p:nvPr/>
        </p:nvSpPr>
        <p:spPr>
          <a:xfrm rot="-5400000">
            <a:off x="3556000" y="3224848"/>
            <a:ext cx="655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• • •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00" name="AutoShape 35"/>
          <p:cNvSpPr/>
          <p:nvPr/>
        </p:nvSpPr>
        <p:spPr>
          <a:xfrm rot="-5400000">
            <a:off x="3086100" y="-720090"/>
            <a:ext cx="76200" cy="4876800"/>
          </a:xfrm>
          <a:prstGeom prst="rightBrace">
            <a:avLst>
              <a:gd name="adj1" fmla="val 53274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201" name="Text Box 36"/>
          <p:cNvSpPr txBox="1"/>
          <p:nvPr/>
        </p:nvSpPr>
        <p:spPr>
          <a:xfrm>
            <a:off x="2312988" y="1146810"/>
            <a:ext cx="1766887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client machines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02" name="computr2"/>
          <p:cNvSpPr>
            <a:spLocks noEditPoints="1"/>
          </p:cNvSpPr>
          <p:nvPr/>
        </p:nvSpPr>
        <p:spPr>
          <a:xfrm>
            <a:off x="457200" y="1985010"/>
            <a:ext cx="1371600" cy="1066800"/>
          </a:xfrm>
          <a:custGeom>
            <a:avLst/>
            <a:gdLst/>
            <a:ahLst/>
            <a:cxnLst>
              <a:cxn ang="0">
                <a:pos x="685800" y="0"/>
              </a:cxn>
              <a:cxn ang="0">
                <a:pos x="685800" y="1066800"/>
              </a:cxn>
              <a:cxn ang="0">
                <a:pos x="1100201" y="0"/>
              </a:cxn>
              <a:cxn ang="0">
                <a:pos x="271399" y="0"/>
              </a:cxn>
              <a:cxn ang="0">
                <a:pos x="271399" y="574442"/>
              </a:cxn>
              <a:cxn ang="0">
                <a:pos x="1100201" y="574442"/>
              </a:cxn>
              <a:cxn ang="0">
                <a:pos x="271399" y="287246"/>
              </a:cxn>
              <a:cxn ang="0">
                <a:pos x="1100201" y="287246"/>
              </a:cxn>
              <a:cxn ang="0">
                <a:pos x="1195578" y="779604"/>
              </a:cxn>
              <a:cxn ang="0">
                <a:pos x="176022" y="779604"/>
              </a:cxn>
            </a:cxnLst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03" name="computr2"/>
          <p:cNvSpPr>
            <a:spLocks noEditPoints="1"/>
          </p:cNvSpPr>
          <p:nvPr/>
        </p:nvSpPr>
        <p:spPr>
          <a:xfrm>
            <a:off x="457200" y="4271010"/>
            <a:ext cx="1371600" cy="1066800"/>
          </a:xfrm>
          <a:custGeom>
            <a:avLst/>
            <a:gdLst/>
            <a:ahLst/>
            <a:cxnLst>
              <a:cxn ang="0">
                <a:pos x="685800" y="0"/>
              </a:cxn>
              <a:cxn ang="0">
                <a:pos x="685800" y="1066800"/>
              </a:cxn>
              <a:cxn ang="0">
                <a:pos x="1100201" y="0"/>
              </a:cxn>
              <a:cxn ang="0">
                <a:pos x="271399" y="0"/>
              </a:cxn>
              <a:cxn ang="0">
                <a:pos x="271399" y="574442"/>
              </a:cxn>
              <a:cxn ang="0">
                <a:pos x="1100201" y="574442"/>
              </a:cxn>
              <a:cxn ang="0">
                <a:pos x="271399" y="287246"/>
              </a:cxn>
              <a:cxn ang="0">
                <a:pos x="1100201" y="287246"/>
              </a:cxn>
              <a:cxn ang="0">
                <a:pos x="1195578" y="779604"/>
              </a:cxn>
              <a:cxn ang="0">
                <a:pos x="176022" y="779604"/>
              </a:cxn>
            </a:cxnLst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04" name="Text Box 39"/>
          <p:cNvSpPr txBox="1"/>
          <p:nvPr/>
        </p:nvSpPr>
        <p:spPr>
          <a:xfrm>
            <a:off x="6473825" y="2313940"/>
            <a:ext cx="17605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communication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05" name="Line 40"/>
          <p:cNvSpPr/>
          <p:nvPr/>
        </p:nvSpPr>
        <p:spPr>
          <a:xfrm flipH="1">
            <a:off x="6064250" y="2578735"/>
            <a:ext cx="410210" cy="47307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7207" name="组合 7206"/>
          <p:cNvGrpSpPr/>
          <p:nvPr/>
        </p:nvGrpSpPr>
        <p:grpSpPr>
          <a:xfrm>
            <a:off x="6400800" y="3966210"/>
            <a:ext cx="2743200" cy="1524000"/>
            <a:chOff x="0" y="0"/>
            <a:chExt cx="1728" cy="960"/>
          </a:xfrm>
        </p:grpSpPr>
        <p:sp>
          <p:nvSpPr>
            <p:cNvPr id="2" name="Text Box 41"/>
            <p:cNvSpPr txBox="1"/>
            <p:nvPr/>
          </p:nvSpPr>
          <p:spPr>
            <a:xfrm>
              <a:off x="0" y="672"/>
              <a:ext cx="17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x-none" b="1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Stored Procedures</a:t>
              </a:r>
              <a:endParaRPr lang="en-US" altLang="x-none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208" name="Line 42"/>
            <p:cNvSpPr/>
            <p:nvPr/>
          </p:nvSpPr>
          <p:spPr>
            <a:xfrm flipH="1" flipV="1">
              <a:off x="1104" y="192"/>
              <a:ext cx="240" cy="522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7209" name="Rectangle 43"/>
            <p:cNvSpPr/>
            <p:nvPr/>
          </p:nvSpPr>
          <p:spPr>
            <a:xfrm>
              <a:off x="864" y="0"/>
              <a:ext cx="336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x-none" sz="20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SPs</a:t>
              </a:r>
              <a:endParaRPr lang="en-US" altLang="x-none" sz="2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10" name="文本框 7210"/>
          <p:cNvSpPr txBox="1"/>
          <p:nvPr/>
        </p:nvSpPr>
        <p:spPr>
          <a:xfrm>
            <a:off x="7696200" y="3509010"/>
            <a:ext cx="6381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 eaLnBrk="0" hangingPunct="0"/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DB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0530" y="5827395"/>
            <a:ext cx="8332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u="sng">
                <a:solidFill>
                  <a:schemeClr val="accent6"/>
                </a:solidFill>
              </a:rPr>
              <a:t>Advantages of SPs</a:t>
            </a:r>
            <a:r>
              <a:rPr lang="en-US" altLang="zh-CN" b="1">
                <a:solidFill>
                  <a:schemeClr val="accent6"/>
                </a:solidFill>
              </a:rPr>
              <a:t>: security&amp;authorization, network traffic &amp; response time, maintenance, ......</a:t>
            </a:r>
            <a:endParaRPr lang="en-US" altLang="zh-CN" b="1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 txBox="1">
            <a:spLocks noGrp="1"/>
          </p:cNvSpPr>
          <p:nvPr/>
        </p:nvSpPr>
        <p:spPr>
          <a:xfrm>
            <a:off x="7162800" y="6456680"/>
            <a:ext cx="1905000" cy="3365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85800" y="206058"/>
            <a:ext cx="7772400" cy="583565"/>
          </a:xfrm>
        </p:spPr>
        <p:txBody>
          <a:bodyPr wrap="square" anchor="ctr">
            <a:spAutoFit/>
          </a:bodyPr>
          <a:p>
            <a:pPr lvl="0"/>
            <a:r>
              <a:rPr lang="zh-CN" altLang="en-US" sz="3200" dirty="0"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solidFill>
                  <a:srgbClr val="CC0000"/>
                </a:solidFill>
                <a:ea typeface="宋体" panose="02010600030101010101" pitchFamily="2" charset="-122"/>
              </a:rPr>
              <a:t>Three-Tiered Model of TPS</a:t>
            </a:r>
            <a:endParaRPr lang="zh-CN" altLang="en-US" sz="32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8196" name="Rectangle 4"/>
          <p:cNvSpPr/>
          <p:nvPr/>
        </p:nvSpPr>
        <p:spPr>
          <a:xfrm flipH="1">
            <a:off x="533400" y="609600"/>
            <a:ext cx="76200" cy="76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ctr" eaLnBrk="0" hangingPunct="0"/>
            <a:endParaRPr lang="zh-CN" altLang="en-US" sz="4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7" name="Rectangle 5"/>
          <p:cNvSpPr/>
          <p:nvPr/>
        </p:nvSpPr>
        <p:spPr>
          <a:xfrm>
            <a:off x="381000" y="4114800"/>
            <a:ext cx="8458200" cy="3352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 eaLnBrk="0" hangingPunct="0">
              <a:spcBef>
                <a:spcPct val="20000"/>
              </a:spcBef>
              <a:buChar char="•"/>
            </a:pPr>
            <a:endParaRPr lang="zh-CN" altLang="en-US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8" name="Line 6"/>
          <p:cNvSpPr/>
          <p:nvPr/>
        </p:nvSpPr>
        <p:spPr>
          <a:xfrm>
            <a:off x="2286000" y="221234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199" name="Line 8"/>
          <p:cNvSpPr/>
          <p:nvPr/>
        </p:nvSpPr>
        <p:spPr>
          <a:xfrm>
            <a:off x="2286000" y="305054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00" name="Line 9"/>
          <p:cNvSpPr/>
          <p:nvPr/>
        </p:nvSpPr>
        <p:spPr>
          <a:xfrm flipH="1" flipV="1">
            <a:off x="2286000" y="221234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01" name="Line 10"/>
          <p:cNvSpPr/>
          <p:nvPr/>
        </p:nvSpPr>
        <p:spPr>
          <a:xfrm>
            <a:off x="3657600" y="221234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02" name="Rectangle 11"/>
          <p:cNvSpPr/>
          <p:nvPr/>
        </p:nvSpPr>
        <p:spPr>
          <a:xfrm>
            <a:off x="6324600" y="3431540"/>
            <a:ext cx="838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DBMS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203" name="Oval 12"/>
          <p:cNvSpPr/>
          <p:nvPr/>
        </p:nvSpPr>
        <p:spPr>
          <a:xfrm>
            <a:off x="7543800" y="3355340"/>
            <a:ext cx="914400" cy="304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04" name="Arc 13"/>
          <p:cNvSpPr/>
          <p:nvPr/>
        </p:nvSpPr>
        <p:spPr>
          <a:xfrm rot="9461684">
            <a:off x="7467600" y="3736340"/>
            <a:ext cx="827088" cy="914400"/>
          </a:xfrm>
          <a:custGeom>
            <a:avLst/>
            <a:gdLst/>
            <a:ahLst/>
            <a:cxnLst>
              <a:cxn ang="0">
                <a:pos x="0" y="7874"/>
              </a:cxn>
              <a:cxn ang="0">
                <a:pos x="827088" y="334476"/>
              </a:cxn>
              <a:cxn ang="0">
                <a:pos x="119922" y="914400"/>
              </a:cxn>
            </a:cxnLst>
            <a:pathLst>
              <a:path w="19532" h="21600" fill="none">
                <a:moveTo>
                  <a:pt x="0" y="186"/>
                </a:moveTo>
                <a:cubicBezTo>
                  <a:pt x="938" y="62"/>
                  <a:pt x="1884" y="-1"/>
                  <a:pt x="2832" y="0"/>
                </a:cubicBezTo>
                <a:cubicBezTo>
                  <a:pt x="9300" y="0"/>
                  <a:pt x="15429" y="2899"/>
                  <a:pt x="19532" y="7900"/>
                </a:cubicBezTo>
              </a:path>
              <a:path w="19532" h="21600" stroke="0">
                <a:moveTo>
                  <a:pt x="0" y="186"/>
                </a:moveTo>
                <a:cubicBezTo>
                  <a:pt x="938" y="62"/>
                  <a:pt x="1884" y="-1"/>
                  <a:pt x="2832" y="0"/>
                </a:cubicBezTo>
                <a:cubicBezTo>
                  <a:pt x="9300" y="0"/>
                  <a:pt x="15429" y="2899"/>
                  <a:pt x="19532" y="7900"/>
                </a:cubicBezTo>
                <a:lnTo>
                  <a:pt x="2832" y="21600"/>
                </a:lnTo>
                <a:lnTo>
                  <a:pt x="0" y="186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5" name="Line 14"/>
          <p:cNvSpPr/>
          <p:nvPr/>
        </p:nvSpPr>
        <p:spPr>
          <a:xfrm>
            <a:off x="8458200" y="350774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06" name="Line 15"/>
          <p:cNvSpPr/>
          <p:nvPr/>
        </p:nvSpPr>
        <p:spPr>
          <a:xfrm>
            <a:off x="7543800" y="350774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07" name="Text Box 17"/>
          <p:cNvSpPr txBox="1"/>
          <p:nvPr/>
        </p:nvSpPr>
        <p:spPr>
          <a:xfrm>
            <a:off x="6477000" y="1069340"/>
            <a:ext cx="17399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database 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machine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208" name="AutoShape 18"/>
          <p:cNvSpPr/>
          <p:nvPr/>
        </p:nvSpPr>
        <p:spPr>
          <a:xfrm rot="-5400000">
            <a:off x="7239000" y="764540"/>
            <a:ext cx="152400" cy="2133600"/>
          </a:xfrm>
          <a:prstGeom prst="rightBrace">
            <a:avLst>
              <a:gd name="adj1" fmla="val 11653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09" name="Line 19"/>
          <p:cNvSpPr/>
          <p:nvPr/>
        </p:nvSpPr>
        <p:spPr>
          <a:xfrm>
            <a:off x="1676400" y="259334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10" name="Line 20"/>
          <p:cNvSpPr/>
          <p:nvPr/>
        </p:nvSpPr>
        <p:spPr>
          <a:xfrm flipV="1">
            <a:off x="7162800" y="388874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11" name="Line 24"/>
          <p:cNvSpPr/>
          <p:nvPr/>
        </p:nvSpPr>
        <p:spPr>
          <a:xfrm flipH="1" flipV="1">
            <a:off x="2362200" y="457454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12" name="Line 25"/>
          <p:cNvSpPr/>
          <p:nvPr/>
        </p:nvSpPr>
        <p:spPr>
          <a:xfrm flipH="1" flipV="1">
            <a:off x="5638800" y="343154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13" name="Text Box 27"/>
          <p:cNvSpPr txBox="1"/>
          <p:nvPr/>
        </p:nvSpPr>
        <p:spPr>
          <a:xfrm>
            <a:off x="2209800" y="2288540"/>
            <a:ext cx="15240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 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214" name="Line 28"/>
          <p:cNvSpPr/>
          <p:nvPr/>
        </p:nvSpPr>
        <p:spPr>
          <a:xfrm>
            <a:off x="3733800" y="457454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15" name="Line 29"/>
          <p:cNvSpPr/>
          <p:nvPr/>
        </p:nvSpPr>
        <p:spPr>
          <a:xfrm>
            <a:off x="1676400" y="503174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16" name="Text Box 31"/>
          <p:cNvSpPr txBox="1"/>
          <p:nvPr/>
        </p:nvSpPr>
        <p:spPr>
          <a:xfrm rot="-5400000">
            <a:off x="2641600" y="3452178"/>
            <a:ext cx="655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• • •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217" name="AutoShape 32"/>
          <p:cNvSpPr/>
          <p:nvPr/>
        </p:nvSpPr>
        <p:spPr>
          <a:xfrm rot="-5400000">
            <a:off x="2133600" y="383540"/>
            <a:ext cx="76200" cy="2971800"/>
          </a:xfrm>
          <a:prstGeom prst="rightBrace">
            <a:avLst>
              <a:gd name="adj1" fmla="val 32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18" name="Text Box 33"/>
          <p:cNvSpPr txBox="1"/>
          <p:nvPr/>
        </p:nvSpPr>
        <p:spPr>
          <a:xfrm>
            <a:off x="1295400" y="1297940"/>
            <a:ext cx="17668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client machines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219" name="computr2"/>
          <p:cNvSpPr>
            <a:spLocks noEditPoints="1"/>
          </p:cNvSpPr>
          <p:nvPr/>
        </p:nvSpPr>
        <p:spPr>
          <a:xfrm>
            <a:off x="457200" y="2136140"/>
            <a:ext cx="1371600" cy="1066800"/>
          </a:xfrm>
          <a:custGeom>
            <a:avLst/>
            <a:gdLst/>
            <a:ahLst/>
            <a:cxnLst>
              <a:cxn ang="0">
                <a:pos x="685800" y="0"/>
              </a:cxn>
              <a:cxn ang="0">
                <a:pos x="685800" y="1066800"/>
              </a:cxn>
              <a:cxn ang="0">
                <a:pos x="1100201" y="0"/>
              </a:cxn>
              <a:cxn ang="0">
                <a:pos x="271399" y="0"/>
              </a:cxn>
              <a:cxn ang="0">
                <a:pos x="271399" y="574442"/>
              </a:cxn>
              <a:cxn ang="0">
                <a:pos x="1100201" y="574442"/>
              </a:cxn>
              <a:cxn ang="0">
                <a:pos x="271399" y="287246"/>
              </a:cxn>
              <a:cxn ang="0">
                <a:pos x="1100201" y="287246"/>
              </a:cxn>
              <a:cxn ang="0">
                <a:pos x="1195578" y="779604"/>
              </a:cxn>
              <a:cxn ang="0">
                <a:pos x="176022" y="779604"/>
              </a:cxn>
            </a:cxnLst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20" name="computr2"/>
          <p:cNvSpPr>
            <a:spLocks noEditPoints="1"/>
          </p:cNvSpPr>
          <p:nvPr/>
        </p:nvSpPr>
        <p:spPr>
          <a:xfrm>
            <a:off x="457200" y="4422140"/>
            <a:ext cx="1371600" cy="1066800"/>
          </a:xfrm>
          <a:custGeom>
            <a:avLst/>
            <a:gdLst/>
            <a:ahLst/>
            <a:cxnLst>
              <a:cxn ang="0">
                <a:pos x="685800" y="0"/>
              </a:cxn>
              <a:cxn ang="0">
                <a:pos x="685800" y="1066800"/>
              </a:cxn>
              <a:cxn ang="0">
                <a:pos x="1100201" y="0"/>
              </a:cxn>
              <a:cxn ang="0">
                <a:pos x="271399" y="0"/>
              </a:cxn>
              <a:cxn ang="0">
                <a:pos x="271399" y="574442"/>
              </a:cxn>
              <a:cxn ang="0">
                <a:pos x="1100201" y="574442"/>
              </a:cxn>
              <a:cxn ang="0">
                <a:pos x="271399" y="287246"/>
              </a:cxn>
              <a:cxn ang="0">
                <a:pos x="1100201" y="287246"/>
              </a:cxn>
              <a:cxn ang="0">
                <a:pos x="1195578" y="779604"/>
              </a:cxn>
              <a:cxn ang="0">
                <a:pos x="176022" y="779604"/>
              </a:cxn>
            </a:cxnLst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21" name="Text Box 36"/>
          <p:cNvSpPr txBox="1"/>
          <p:nvPr/>
        </p:nvSpPr>
        <p:spPr>
          <a:xfrm>
            <a:off x="4267200" y="5336540"/>
            <a:ext cx="17605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communication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222" name="Line 37"/>
          <p:cNvSpPr/>
          <p:nvPr/>
        </p:nvSpPr>
        <p:spPr>
          <a:xfrm flipV="1">
            <a:off x="5410200" y="4269740"/>
            <a:ext cx="5334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23" name="Text Box 38"/>
          <p:cNvSpPr txBox="1"/>
          <p:nvPr/>
        </p:nvSpPr>
        <p:spPr>
          <a:xfrm>
            <a:off x="2362200" y="4650740"/>
            <a:ext cx="14224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224" name="Line 39"/>
          <p:cNvSpPr/>
          <p:nvPr/>
        </p:nvSpPr>
        <p:spPr>
          <a:xfrm>
            <a:off x="2362200" y="457454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25" name="Line 40"/>
          <p:cNvSpPr/>
          <p:nvPr/>
        </p:nvSpPr>
        <p:spPr>
          <a:xfrm>
            <a:off x="2362200" y="541274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26" name="Text Box 42"/>
          <p:cNvSpPr txBox="1"/>
          <p:nvPr/>
        </p:nvSpPr>
        <p:spPr>
          <a:xfrm>
            <a:off x="4343400" y="3507740"/>
            <a:ext cx="130968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application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227" name="Line 47"/>
          <p:cNvSpPr/>
          <p:nvPr/>
        </p:nvSpPr>
        <p:spPr>
          <a:xfrm flipH="1">
            <a:off x="4343400" y="343154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28" name="Line 48"/>
          <p:cNvSpPr/>
          <p:nvPr/>
        </p:nvSpPr>
        <p:spPr>
          <a:xfrm flipH="1">
            <a:off x="4343400" y="426974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29" name="Line 50"/>
          <p:cNvSpPr/>
          <p:nvPr/>
        </p:nvSpPr>
        <p:spPr>
          <a:xfrm>
            <a:off x="4343400" y="343154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30" name="Line 52"/>
          <p:cNvSpPr/>
          <p:nvPr/>
        </p:nvSpPr>
        <p:spPr>
          <a:xfrm flipV="1">
            <a:off x="3733800" y="3888740"/>
            <a:ext cx="6096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31" name="Line 53"/>
          <p:cNvSpPr/>
          <p:nvPr/>
        </p:nvSpPr>
        <p:spPr>
          <a:xfrm>
            <a:off x="3657600" y="2593340"/>
            <a:ext cx="68580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32" name="AutoShape 54"/>
          <p:cNvSpPr/>
          <p:nvPr/>
        </p:nvSpPr>
        <p:spPr>
          <a:xfrm rot="-5400000">
            <a:off x="4953000" y="764540"/>
            <a:ext cx="152400" cy="2133600"/>
          </a:xfrm>
          <a:prstGeom prst="rightBrace">
            <a:avLst>
              <a:gd name="adj1" fmla="val 11653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33" name="Text Box 55"/>
          <p:cNvSpPr txBox="1"/>
          <p:nvPr/>
        </p:nvSpPr>
        <p:spPr>
          <a:xfrm>
            <a:off x="4038600" y="1069340"/>
            <a:ext cx="19923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application 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machine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234" name="Line 56"/>
          <p:cNvSpPr/>
          <p:nvPr/>
        </p:nvSpPr>
        <p:spPr>
          <a:xfrm>
            <a:off x="5638800" y="388874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35" name="Line 58"/>
          <p:cNvSpPr/>
          <p:nvPr/>
        </p:nvSpPr>
        <p:spPr>
          <a:xfrm flipH="1" flipV="1">
            <a:off x="4267200" y="4803140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8236" name="文本框 8236"/>
          <p:cNvSpPr txBox="1"/>
          <p:nvPr/>
        </p:nvSpPr>
        <p:spPr>
          <a:xfrm>
            <a:off x="7696200" y="3660140"/>
            <a:ext cx="63817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 eaLnBrk="0" hangingPunct="0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DB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6210"/>
            <a:ext cx="7772400" cy="617220"/>
          </a:xfrm>
        </p:spPr>
        <p:txBody>
          <a:bodyPr/>
          <a:p>
            <a:r>
              <a:rPr lang="en-US" altLang="zh-CN" sz="3200"/>
              <a:t>Application Server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47725"/>
            <a:ext cx="7772400" cy="2893695"/>
          </a:xfrm>
        </p:spPr>
        <p:txBody>
          <a:bodyPr>
            <a:spAutoFit/>
          </a:bodyPr>
          <a:p>
            <a:r>
              <a:rPr lang="zh-CN" altLang="en-US" sz="2800">
                <a:solidFill>
                  <a:schemeClr val="accent6"/>
                </a:solidFill>
              </a:rPr>
              <a:t>Sets transaction boundaries</a:t>
            </a:r>
            <a:endParaRPr lang="zh-CN" altLang="en-US" sz="2800">
              <a:solidFill>
                <a:schemeClr val="accent6"/>
              </a:solidFill>
            </a:endParaRPr>
          </a:p>
          <a:p>
            <a:r>
              <a:rPr lang="zh-CN" altLang="en-US" sz="2800">
                <a:solidFill>
                  <a:schemeClr val="accent6"/>
                </a:solidFill>
              </a:rPr>
              <a:t>Acts as a workflow controller</a:t>
            </a:r>
            <a:endParaRPr lang="zh-CN" altLang="en-US" sz="2800">
              <a:solidFill>
                <a:schemeClr val="accent6"/>
              </a:solidFill>
            </a:endParaRPr>
          </a:p>
          <a:p>
            <a:pPr lvl="1"/>
            <a:r>
              <a:rPr lang="zh-CN" altLang="en-US" sz="2450">
                <a:solidFill>
                  <a:schemeClr val="accent6"/>
                </a:solidFill>
              </a:rPr>
              <a:t>implements user request as a sequence of tasks</a:t>
            </a:r>
            <a:endParaRPr lang="zh-CN" altLang="en-US" sz="2450">
              <a:solidFill>
                <a:schemeClr val="accent6"/>
              </a:solidFill>
            </a:endParaRPr>
          </a:p>
          <a:p>
            <a:r>
              <a:rPr lang="zh-CN" altLang="en-US" sz="2800">
                <a:solidFill>
                  <a:schemeClr val="accent6"/>
                </a:solidFill>
              </a:rPr>
              <a:t>Acts as a router</a:t>
            </a:r>
            <a:endParaRPr lang="zh-CN" altLang="en-US" sz="2800">
              <a:solidFill>
                <a:schemeClr val="accent6"/>
              </a:solidFill>
            </a:endParaRPr>
          </a:p>
          <a:p>
            <a:pPr lvl="1"/>
            <a:r>
              <a:rPr lang="zh-CN" altLang="en-US" sz="2400">
                <a:solidFill>
                  <a:schemeClr val="accent6"/>
                </a:solidFill>
              </a:rPr>
              <a:t>Distributed transactions involve multiple servers</a:t>
            </a:r>
            <a:endParaRPr lang="zh-CN" altLang="en-US" sz="2400">
              <a:solidFill>
                <a:schemeClr val="accent6"/>
              </a:solidFill>
            </a:endParaRPr>
          </a:p>
          <a:p>
            <a:pPr lvl="1"/>
            <a:r>
              <a:rPr lang="zh-CN" altLang="en-US" sz="2400">
                <a:solidFill>
                  <a:schemeClr val="accent6"/>
                </a:solidFill>
              </a:rPr>
              <a:t>Server classes are used for load balancing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3823970"/>
            <a:ext cx="6570980" cy="2636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5"/>
          <p:cNvSpPr txBox="1">
            <a:spLocks noGrp="1"/>
          </p:cNvSpPr>
          <p:nvPr/>
        </p:nvSpPr>
        <p:spPr>
          <a:xfrm>
            <a:off x="8093075" y="6477635"/>
            <a:ext cx="974725" cy="282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 eaLnBrk="0" hangingPunct="0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8" name="Rectangle 2050"/>
          <p:cNvSpPr>
            <a:spLocks noGrp="1"/>
          </p:cNvSpPr>
          <p:nvPr>
            <p:ph type="title"/>
          </p:nvPr>
        </p:nvSpPr>
        <p:spPr>
          <a:xfrm>
            <a:off x="685800" y="230505"/>
            <a:ext cx="7772400" cy="583565"/>
          </a:xfrm>
        </p:spPr>
        <p:txBody>
          <a:bodyPr wrap="square" anchor="ctr">
            <a:spAutoFit/>
          </a:bodyPr>
          <a:p>
            <a:pPr lvl="0"/>
            <a:r>
              <a:rPr lang="zh-CN" altLang="en-US" sz="3200" dirty="0"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solidFill>
                  <a:srgbClr val="CC0000"/>
                </a:solidFill>
                <a:ea typeface="宋体" panose="02010600030101010101" pitchFamily="2" charset="-122"/>
              </a:rPr>
              <a:t>Three-Tiered Model of TPS</a:t>
            </a:r>
            <a:endParaRPr lang="zh-CN" altLang="en-US" sz="32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9220" name="Rectangle 2052"/>
          <p:cNvSpPr/>
          <p:nvPr/>
        </p:nvSpPr>
        <p:spPr>
          <a:xfrm flipH="1">
            <a:off x="533400" y="609600"/>
            <a:ext cx="76200" cy="76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ctr" eaLnBrk="0" hangingPunct="0"/>
            <a:endParaRPr lang="zh-CN" altLang="en-US" sz="4400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21" name="Rectangle 2053"/>
          <p:cNvSpPr/>
          <p:nvPr/>
        </p:nvSpPr>
        <p:spPr>
          <a:xfrm>
            <a:off x="381000" y="4114800"/>
            <a:ext cx="8458200" cy="3352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lvl="0" indent="-342900" eaLnBrk="0" hangingPunct="0">
              <a:spcBef>
                <a:spcPct val="20000"/>
              </a:spcBef>
              <a:buChar char="•"/>
            </a:pPr>
            <a:endParaRPr lang="zh-CN" altLang="en-US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22" name="Line 2054"/>
          <p:cNvSpPr/>
          <p:nvPr/>
        </p:nvSpPr>
        <p:spPr>
          <a:xfrm>
            <a:off x="2057400" y="221234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23" name="Line 2055"/>
          <p:cNvSpPr/>
          <p:nvPr/>
        </p:nvSpPr>
        <p:spPr>
          <a:xfrm>
            <a:off x="2057400" y="305054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24" name="Line 2056"/>
          <p:cNvSpPr/>
          <p:nvPr/>
        </p:nvSpPr>
        <p:spPr>
          <a:xfrm flipH="1" flipV="1">
            <a:off x="2057400" y="221234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25" name="Line 2057"/>
          <p:cNvSpPr/>
          <p:nvPr/>
        </p:nvSpPr>
        <p:spPr>
          <a:xfrm>
            <a:off x="3048000" y="221234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31" name="Text Box 2063"/>
          <p:cNvSpPr txBox="1"/>
          <p:nvPr/>
        </p:nvSpPr>
        <p:spPr>
          <a:xfrm>
            <a:off x="6477000" y="1145540"/>
            <a:ext cx="17399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database 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machine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32" name="AutoShape 2064"/>
          <p:cNvSpPr/>
          <p:nvPr/>
        </p:nvSpPr>
        <p:spPr>
          <a:xfrm rot="-5400000">
            <a:off x="7239000" y="840740"/>
            <a:ext cx="152400" cy="2133600"/>
          </a:xfrm>
          <a:prstGeom prst="rightBrace">
            <a:avLst>
              <a:gd name="adj1" fmla="val 11653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33" name="Line 2065"/>
          <p:cNvSpPr/>
          <p:nvPr/>
        </p:nvSpPr>
        <p:spPr>
          <a:xfrm>
            <a:off x="1676400" y="259334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35" name="Line 2067"/>
          <p:cNvSpPr/>
          <p:nvPr/>
        </p:nvSpPr>
        <p:spPr>
          <a:xfrm flipH="1" flipV="1">
            <a:off x="2133600" y="457454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36" name="Line 2068"/>
          <p:cNvSpPr/>
          <p:nvPr/>
        </p:nvSpPr>
        <p:spPr>
          <a:xfrm flipH="1" flipV="1">
            <a:off x="4495800" y="343154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37" name="Text Box 2069"/>
          <p:cNvSpPr txBox="1"/>
          <p:nvPr/>
        </p:nvSpPr>
        <p:spPr>
          <a:xfrm>
            <a:off x="1828800" y="2288540"/>
            <a:ext cx="15240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present.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 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38" name="Line 2070"/>
          <p:cNvSpPr/>
          <p:nvPr/>
        </p:nvSpPr>
        <p:spPr>
          <a:xfrm>
            <a:off x="3048000" y="457454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39" name="Line 2071"/>
          <p:cNvSpPr/>
          <p:nvPr/>
        </p:nvSpPr>
        <p:spPr>
          <a:xfrm>
            <a:off x="1752600" y="503174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40" name="Text Box 2072"/>
          <p:cNvSpPr txBox="1"/>
          <p:nvPr/>
        </p:nvSpPr>
        <p:spPr>
          <a:xfrm rot="-5400000">
            <a:off x="1955800" y="3452178"/>
            <a:ext cx="655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dirty="0">
                <a:latin typeface="Times New Roman" panose="02020603050405020304" pitchFamily="2" charset="0"/>
                <a:ea typeface="宋体" panose="02010600030101010101" pitchFamily="2" charset="-122"/>
              </a:rPr>
              <a:t>• • •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41" name="AutoShape 2073"/>
          <p:cNvSpPr/>
          <p:nvPr/>
        </p:nvSpPr>
        <p:spPr>
          <a:xfrm rot="-5400000">
            <a:off x="1790700" y="726440"/>
            <a:ext cx="152400" cy="2362200"/>
          </a:xfrm>
          <a:prstGeom prst="rightBrace">
            <a:avLst>
              <a:gd name="adj1" fmla="val 12902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42" name="Text Box 2074"/>
          <p:cNvSpPr txBox="1"/>
          <p:nvPr/>
        </p:nvSpPr>
        <p:spPr>
          <a:xfrm>
            <a:off x="1295400" y="1297940"/>
            <a:ext cx="17668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client machines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43" name="computr2"/>
          <p:cNvSpPr>
            <a:spLocks noEditPoints="1"/>
          </p:cNvSpPr>
          <p:nvPr/>
        </p:nvSpPr>
        <p:spPr>
          <a:xfrm>
            <a:off x="457200" y="2136140"/>
            <a:ext cx="1371600" cy="1066800"/>
          </a:xfrm>
          <a:custGeom>
            <a:avLst/>
            <a:gdLst/>
            <a:ahLst/>
            <a:cxnLst>
              <a:cxn ang="0">
                <a:pos x="685800" y="0"/>
              </a:cxn>
              <a:cxn ang="0">
                <a:pos x="685800" y="1066800"/>
              </a:cxn>
              <a:cxn ang="0">
                <a:pos x="1100201" y="0"/>
              </a:cxn>
              <a:cxn ang="0">
                <a:pos x="271399" y="0"/>
              </a:cxn>
              <a:cxn ang="0">
                <a:pos x="271399" y="574442"/>
              </a:cxn>
              <a:cxn ang="0">
                <a:pos x="1100201" y="574442"/>
              </a:cxn>
              <a:cxn ang="0">
                <a:pos x="271399" y="287246"/>
              </a:cxn>
              <a:cxn ang="0">
                <a:pos x="1100201" y="287246"/>
              </a:cxn>
              <a:cxn ang="0">
                <a:pos x="1195578" y="779604"/>
              </a:cxn>
              <a:cxn ang="0">
                <a:pos x="176022" y="779604"/>
              </a:cxn>
            </a:cxnLst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44" name="computr2"/>
          <p:cNvSpPr>
            <a:spLocks noEditPoints="1"/>
          </p:cNvSpPr>
          <p:nvPr/>
        </p:nvSpPr>
        <p:spPr>
          <a:xfrm>
            <a:off x="457200" y="4422140"/>
            <a:ext cx="1371600" cy="1066800"/>
          </a:xfrm>
          <a:custGeom>
            <a:avLst/>
            <a:gdLst/>
            <a:ahLst/>
            <a:cxnLst>
              <a:cxn ang="0">
                <a:pos x="685800" y="0"/>
              </a:cxn>
              <a:cxn ang="0">
                <a:pos x="685800" y="1066800"/>
              </a:cxn>
              <a:cxn ang="0">
                <a:pos x="1100201" y="0"/>
              </a:cxn>
              <a:cxn ang="0">
                <a:pos x="271399" y="0"/>
              </a:cxn>
              <a:cxn ang="0">
                <a:pos x="271399" y="574442"/>
              </a:cxn>
              <a:cxn ang="0">
                <a:pos x="1100201" y="574442"/>
              </a:cxn>
              <a:cxn ang="0">
                <a:pos x="271399" y="287246"/>
              </a:cxn>
              <a:cxn ang="0">
                <a:pos x="1100201" y="287246"/>
              </a:cxn>
              <a:cxn ang="0">
                <a:pos x="1195578" y="779604"/>
              </a:cxn>
              <a:cxn ang="0">
                <a:pos x="176022" y="779604"/>
              </a:cxn>
            </a:cxnLst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45" name="Text Box 2077"/>
          <p:cNvSpPr txBox="1"/>
          <p:nvPr/>
        </p:nvSpPr>
        <p:spPr>
          <a:xfrm>
            <a:off x="4267200" y="5336540"/>
            <a:ext cx="17605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communication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46" name="Line 2078"/>
          <p:cNvSpPr/>
          <p:nvPr/>
        </p:nvSpPr>
        <p:spPr>
          <a:xfrm flipV="1">
            <a:off x="5410200" y="4422140"/>
            <a:ext cx="5334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47" name="Text Box 2079"/>
          <p:cNvSpPr txBox="1"/>
          <p:nvPr/>
        </p:nvSpPr>
        <p:spPr>
          <a:xfrm>
            <a:off x="2133600" y="4650740"/>
            <a:ext cx="97948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present.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48" name="Line 2080"/>
          <p:cNvSpPr/>
          <p:nvPr/>
        </p:nvSpPr>
        <p:spPr>
          <a:xfrm>
            <a:off x="2133600" y="457454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49" name="Line 2081"/>
          <p:cNvSpPr/>
          <p:nvPr/>
        </p:nvSpPr>
        <p:spPr>
          <a:xfrm>
            <a:off x="2133600" y="541274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50" name="Text Box 2082"/>
          <p:cNvSpPr txBox="1"/>
          <p:nvPr/>
        </p:nvSpPr>
        <p:spPr>
          <a:xfrm>
            <a:off x="3657600" y="3583940"/>
            <a:ext cx="86677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applic.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51" name="Line 2083"/>
          <p:cNvSpPr/>
          <p:nvPr/>
        </p:nvSpPr>
        <p:spPr>
          <a:xfrm flipH="1">
            <a:off x="3657600" y="343154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52" name="Line 2084"/>
          <p:cNvSpPr/>
          <p:nvPr/>
        </p:nvSpPr>
        <p:spPr>
          <a:xfrm flipH="1" flipV="1">
            <a:off x="3657600" y="426974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53" name="Line 2085"/>
          <p:cNvSpPr/>
          <p:nvPr/>
        </p:nvSpPr>
        <p:spPr>
          <a:xfrm>
            <a:off x="3657600" y="343154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54" name="Line 2086"/>
          <p:cNvSpPr/>
          <p:nvPr/>
        </p:nvSpPr>
        <p:spPr>
          <a:xfrm flipV="1">
            <a:off x="3048000" y="3964940"/>
            <a:ext cx="6096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55" name="Line 2087"/>
          <p:cNvSpPr/>
          <p:nvPr/>
        </p:nvSpPr>
        <p:spPr>
          <a:xfrm>
            <a:off x="3048000" y="2669540"/>
            <a:ext cx="6096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56" name="AutoShape 2088"/>
          <p:cNvSpPr/>
          <p:nvPr/>
        </p:nvSpPr>
        <p:spPr>
          <a:xfrm rot="-5400000">
            <a:off x="3924300" y="1412240"/>
            <a:ext cx="152400" cy="990600"/>
          </a:xfrm>
          <a:prstGeom prst="rightBrace">
            <a:avLst>
              <a:gd name="adj1" fmla="val 5410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57" name="Text Box 2089"/>
          <p:cNvSpPr txBox="1"/>
          <p:nvPr/>
        </p:nvSpPr>
        <p:spPr>
          <a:xfrm>
            <a:off x="3200400" y="1145540"/>
            <a:ext cx="15494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applic. server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machines</a:t>
            </a:r>
            <a:endParaRPr lang="en-US" altLang="x-none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59" name="Line 2091"/>
          <p:cNvSpPr/>
          <p:nvPr/>
        </p:nvSpPr>
        <p:spPr>
          <a:xfrm flipH="1" flipV="1">
            <a:off x="3505200" y="4498340"/>
            <a:ext cx="10668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60" name="Line 2092"/>
          <p:cNvSpPr/>
          <p:nvPr/>
        </p:nvSpPr>
        <p:spPr>
          <a:xfrm flipH="1">
            <a:off x="5029200" y="343154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62" name="Line 2094"/>
          <p:cNvSpPr/>
          <p:nvPr/>
        </p:nvSpPr>
        <p:spPr>
          <a:xfrm>
            <a:off x="5029200" y="343154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63" name="Line 2096"/>
          <p:cNvSpPr/>
          <p:nvPr/>
        </p:nvSpPr>
        <p:spPr>
          <a:xfrm>
            <a:off x="5029200" y="426974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64" name="Text Box 2097"/>
          <p:cNvSpPr txBox="1"/>
          <p:nvPr/>
        </p:nvSpPr>
        <p:spPr>
          <a:xfrm>
            <a:off x="5029200" y="3507740"/>
            <a:ext cx="80327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trans.</a:t>
            </a:r>
            <a:endParaRPr lang="en-US" altLang="x-none" sz="2000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server</a:t>
            </a:r>
            <a:endParaRPr lang="en-US" altLang="x-none" sz="2000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65" name="Line 2098"/>
          <p:cNvSpPr/>
          <p:nvPr/>
        </p:nvSpPr>
        <p:spPr>
          <a:xfrm>
            <a:off x="4495800" y="388874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66" name="Line 2099"/>
          <p:cNvSpPr/>
          <p:nvPr/>
        </p:nvSpPr>
        <p:spPr>
          <a:xfrm flipH="1" flipV="1">
            <a:off x="4876800" y="449834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anchor="t"/>
          <a:p>
            <a:pPr lvl="0" algn="ctr" eaLnBrk="0" hangingPunct="0"/>
            <a:endParaRPr lang="zh-CN" altLang="en-US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67" name="AutoShape 2100"/>
          <p:cNvSpPr/>
          <p:nvPr/>
        </p:nvSpPr>
        <p:spPr>
          <a:xfrm rot="-5400000">
            <a:off x="5372100" y="1412240"/>
            <a:ext cx="152400" cy="990600"/>
          </a:xfrm>
          <a:prstGeom prst="rightBrace">
            <a:avLst>
              <a:gd name="adj1" fmla="val 5410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9268" name="Text Box 2101"/>
          <p:cNvSpPr txBox="1"/>
          <p:nvPr/>
        </p:nvSpPr>
        <p:spPr>
          <a:xfrm>
            <a:off x="4800600" y="1145540"/>
            <a:ext cx="14224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altLang="x-none" sz="2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trans. server</a:t>
            </a:r>
            <a:endParaRPr lang="en-US" altLang="x-none" sz="2000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x-none" sz="2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machines</a:t>
            </a:r>
            <a:endParaRPr lang="en-US" altLang="x-none" sz="2000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67400" y="3355340"/>
            <a:ext cx="2590800" cy="1295400"/>
            <a:chOff x="9240" y="5284"/>
            <a:chExt cx="4080" cy="2040"/>
          </a:xfrm>
        </p:grpSpPr>
        <p:sp>
          <p:nvSpPr>
            <p:cNvPr id="9226" name="Rectangle 2058"/>
            <p:cNvSpPr/>
            <p:nvPr/>
          </p:nvSpPr>
          <p:spPr>
            <a:xfrm>
              <a:off x="9960" y="5404"/>
              <a:ext cx="1320" cy="13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x-none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DBMS</a:t>
              </a:r>
              <a:endParaRPr lang="en-US" altLang="x-none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7" name="Oval 2059"/>
            <p:cNvSpPr/>
            <p:nvPr/>
          </p:nvSpPr>
          <p:spPr>
            <a:xfrm>
              <a:off x="11880" y="5284"/>
              <a:ext cx="1440" cy="48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9228" name="Arc 2060"/>
            <p:cNvSpPr/>
            <p:nvPr/>
          </p:nvSpPr>
          <p:spPr>
            <a:xfrm rot="9461684">
              <a:off x="11760" y="5884"/>
              <a:ext cx="1303" cy="1440"/>
            </a:xfrm>
            <a:custGeom>
              <a:avLst/>
              <a:gdLst/>
              <a:ahLst/>
              <a:cxnLst>
                <a:cxn ang="0">
                  <a:pos x="0" y="7874"/>
                </a:cxn>
                <a:cxn ang="0">
                  <a:pos x="827088" y="334476"/>
                </a:cxn>
                <a:cxn ang="0">
                  <a:pos x="119922" y="914400"/>
                </a:cxn>
              </a:cxnLst>
              <a:pathLst>
                <a:path w="19532" h="21600" fill="none">
                  <a:moveTo>
                    <a:pt x="0" y="186"/>
                  </a:moveTo>
                  <a:cubicBezTo>
                    <a:pt x="938" y="62"/>
                    <a:pt x="1884" y="-1"/>
                    <a:pt x="2832" y="0"/>
                  </a:cubicBezTo>
                  <a:cubicBezTo>
                    <a:pt x="9300" y="0"/>
                    <a:pt x="15429" y="2899"/>
                    <a:pt x="19532" y="7900"/>
                  </a:cubicBezTo>
                </a:path>
                <a:path w="19532" h="21600" stroke="0">
                  <a:moveTo>
                    <a:pt x="0" y="186"/>
                  </a:moveTo>
                  <a:cubicBezTo>
                    <a:pt x="938" y="62"/>
                    <a:pt x="1884" y="-1"/>
                    <a:pt x="2832" y="0"/>
                  </a:cubicBezTo>
                  <a:cubicBezTo>
                    <a:pt x="9300" y="0"/>
                    <a:pt x="15429" y="2899"/>
                    <a:pt x="19532" y="7900"/>
                  </a:cubicBezTo>
                  <a:lnTo>
                    <a:pt x="2832" y="21600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9" name="Line 2061"/>
            <p:cNvSpPr/>
            <p:nvPr/>
          </p:nvSpPr>
          <p:spPr>
            <a:xfrm>
              <a:off x="13320" y="5524"/>
              <a:ext cx="0" cy="15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9230" name="Line 2062"/>
            <p:cNvSpPr/>
            <p:nvPr/>
          </p:nvSpPr>
          <p:spPr>
            <a:xfrm>
              <a:off x="11880" y="5524"/>
              <a:ext cx="0" cy="15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9234" name="Line 2066"/>
            <p:cNvSpPr/>
            <p:nvPr/>
          </p:nvSpPr>
          <p:spPr>
            <a:xfrm flipV="1">
              <a:off x="11280" y="6124"/>
              <a:ext cx="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9258" name="Line 2090"/>
            <p:cNvSpPr/>
            <p:nvPr/>
          </p:nvSpPr>
          <p:spPr>
            <a:xfrm>
              <a:off x="9240" y="6124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9261" name="Line 2093"/>
            <p:cNvSpPr/>
            <p:nvPr/>
          </p:nvSpPr>
          <p:spPr>
            <a:xfrm>
              <a:off x="9240" y="5404"/>
              <a:ext cx="0" cy="13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9269" name="文本框 9269"/>
            <p:cNvSpPr txBox="1"/>
            <p:nvPr/>
          </p:nvSpPr>
          <p:spPr>
            <a:xfrm>
              <a:off x="12120" y="5764"/>
              <a:ext cx="100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algn="ctr" eaLnBrk="0" hangingPunct="0"/>
              <a:r>
                <a:rPr lang="zh-CN" altLang="en-US" dirty="0">
                  <a:latin typeface="Times New Roman" panose="02020603050405020304" pitchFamily="2" charset="0"/>
                  <a:ea typeface="宋体" panose="02010600030101010101" pitchFamily="2" charset="-122"/>
                </a:rPr>
                <a:t>DB</a:t>
              </a:r>
              <a:endParaRPr lang="zh-CN" altLang="en-US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832475" y="2136140"/>
            <a:ext cx="2625725" cy="2973070"/>
            <a:chOff x="9185" y="3364"/>
            <a:chExt cx="4135" cy="4682"/>
          </a:xfrm>
        </p:grpSpPr>
        <p:grpSp>
          <p:nvGrpSpPr>
            <p:cNvPr id="14" name="组合 13"/>
            <p:cNvGrpSpPr/>
            <p:nvPr/>
          </p:nvGrpSpPr>
          <p:grpSpPr>
            <a:xfrm>
              <a:off x="9185" y="3364"/>
              <a:ext cx="4135" cy="4682"/>
              <a:chOff x="9185" y="3364"/>
              <a:chExt cx="4135" cy="4682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9185" y="3364"/>
                <a:ext cx="4135" cy="1920"/>
                <a:chOff x="9185" y="5284"/>
                <a:chExt cx="4135" cy="1920"/>
              </a:xfrm>
            </p:grpSpPr>
            <p:sp>
              <p:nvSpPr>
                <p:cNvPr id="4" name="Rectangle 2058"/>
                <p:cNvSpPr/>
                <p:nvPr/>
              </p:nvSpPr>
              <p:spPr>
                <a:xfrm>
                  <a:off x="9960" y="5404"/>
                  <a:ext cx="1320" cy="132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algn="ctr" eaLnBrk="0" hangingPunct="0"/>
                  <a:r>
                    <a: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DBMS</a:t>
                  </a:r>
                  <a:endParaRPr lang="en-US" altLang="x-none" sz="2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  <a:p>
                  <a:pPr lvl="0" algn="ctr" eaLnBrk="0" hangingPunct="0"/>
                  <a:r>
                    <a: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A</a:t>
                  </a:r>
                  <a:endParaRPr lang="en-US" altLang="x-none" sz="2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Oval 2059"/>
                <p:cNvSpPr/>
                <p:nvPr/>
              </p:nvSpPr>
              <p:spPr>
                <a:xfrm>
                  <a:off x="11880" y="5284"/>
                  <a:ext cx="1440" cy="48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algn="ctr" eaLnBrk="0" hangingPunct="0"/>
                  <a:endParaRPr lang="zh-CN" altLang="en-US" dirty="0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6" name="Arc 2060"/>
                <p:cNvSpPr/>
                <p:nvPr/>
              </p:nvSpPr>
              <p:spPr>
                <a:xfrm rot="9461684">
                  <a:off x="11760" y="5408"/>
                  <a:ext cx="1303" cy="1440"/>
                </a:xfrm>
                <a:custGeom>
                  <a:avLst/>
                  <a:gdLst/>
                  <a:ahLst/>
                  <a:cxnLst>
                    <a:cxn ang="0">
                      <a:pos x="0" y="7874"/>
                    </a:cxn>
                    <a:cxn ang="0">
                      <a:pos x="827088" y="334476"/>
                    </a:cxn>
                    <a:cxn ang="0">
                      <a:pos x="119922" y="914400"/>
                    </a:cxn>
                  </a:cxnLst>
                  <a:pathLst>
                    <a:path w="19532" h="21600" fill="none">
                      <a:moveTo>
                        <a:pt x="0" y="186"/>
                      </a:moveTo>
                      <a:cubicBezTo>
                        <a:pt x="938" y="62"/>
                        <a:pt x="1884" y="-1"/>
                        <a:pt x="2832" y="0"/>
                      </a:cubicBezTo>
                      <a:cubicBezTo>
                        <a:pt x="9300" y="0"/>
                        <a:pt x="15429" y="2899"/>
                        <a:pt x="19532" y="7900"/>
                      </a:cubicBezTo>
                    </a:path>
                    <a:path w="19532" h="21600" stroke="0">
                      <a:moveTo>
                        <a:pt x="0" y="186"/>
                      </a:moveTo>
                      <a:cubicBezTo>
                        <a:pt x="938" y="62"/>
                        <a:pt x="1884" y="-1"/>
                        <a:pt x="2832" y="0"/>
                      </a:cubicBezTo>
                      <a:cubicBezTo>
                        <a:pt x="9300" y="0"/>
                        <a:pt x="15429" y="2899"/>
                        <a:pt x="19532" y="7900"/>
                      </a:cubicBezTo>
                      <a:lnTo>
                        <a:pt x="2832" y="21600"/>
                      </a:lnTo>
                      <a:lnTo>
                        <a:pt x="0" y="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7" name="Line 2061"/>
                <p:cNvSpPr/>
                <p:nvPr/>
              </p:nvSpPr>
              <p:spPr>
                <a:xfrm>
                  <a:off x="13320" y="5524"/>
                  <a:ext cx="0" cy="102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 algn="ctr" eaLnBrk="0" hangingPunct="0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8" name="Line 2062"/>
                <p:cNvSpPr/>
                <p:nvPr/>
              </p:nvSpPr>
              <p:spPr>
                <a:xfrm>
                  <a:off x="11880" y="5524"/>
                  <a:ext cx="0" cy="102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 algn="ctr" eaLnBrk="0" hangingPunct="0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9" name="Line 2066"/>
                <p:cNvSpPr/>
                <p:nvPr/>
              </p:nvSpPr>
              <p:spPr>
                <a:xfrm flipV="1">
                  <a:off x="11280" y="6124"/>
                  <a:ext cx="60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  <p:txBody>
                <a:bodyPr anchor="t"/>
                <a:p>
                  <a:pPr lvl="0" algn="ctr" eaLnBrk="0" hangingPunct="0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10" name="Line 2090"/>
                <p:cNvSpPr/>
                <p:nvPr/>
              </p:nvSpPr>
              <p:spPr>
                <a:xfrm flipH="1">
                  <a:off x="9185" y="6124"/>
                  <a:ext cx="774" cy="108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  <p:txBody>
                <a:bodyPr anchor="t"/>
                <a:p>
                  <a:pPr lvl="0" algn="ctr" eaLnBrk="0" hangingPunct="0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12" name="文本框 9269"/>
                <p:cNvSpPr txBox="1"/>
                <p:nvPr/>
              </p:nvSpPr>
              <p:spPr>
                <a:xfrm>
                  <a:off x="11881" y="5764"/>
                  <a:ext cx="1405" cy="6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 lvl="0" algn="ctr" eaLnBrk="0" hangingPunct="0"/>
                  <a:r>
                    <a:rPr lang="zh-CN" altLang="en-US" sz="2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DB</a:t>
                  </a:r>
                  <a:r>
                    <a:rPr lang="en-US" altLang="zh-CN" sz="2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-A</a:t>
                  </a:r>
                  <a:endParaRPr lang="en-US" altLang="zh-CN" sz="2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11598" y="6772"/>
                <a:ext cx="0" cy="127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Line 2090"/>
            <p:cNvSpPr/>
            <p:nvPr/>
          </p:nvSpPr>
          <p:spPr>
            <a:xfrm flipH="1" flipV="1">
              <a:off x="9241" y="6750"/>
              <a:ext cx="846" cy="98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p>
              <a:pPr lvl="0" algn="ctr" eaLnBrk="0" hangingPunct="0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853555" y="5488940"/>
            <a:ext cx="2055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Distributed Transactions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6391</Words>
  <Application>WPS 演示</Application>
  <PresentationFormat>全屏显示(4:3)</PresentationFormat>
  <Paragraphs>437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华文仿宋</vt:lpstr>
      <vt:lpstr>Default Design</vt:lpstr>
      <vt:lpstr>The Architecture of Transaction Processing Systems</vt:lpstr>
      <vt:lpstr>Evolution of Transaction Processing Systems</vt:lpstr>
      <vt:lpstr>PowerPoint 演示文稿</vt:lpstr>
      <vt:lpstr>Single-User System</vt:lpstr>
      <vt:lpstr>Centralized Multi-User System</vt:lpstr>
      <vt:lpstr> Two-Tiered Model of TPS</vt:lpstr>
      <vt:lpstr> Three-Tiered Model of TPS</vt:lpstr>
      <vt:lpstr>Application Server</vt:lpstr>
      <vt:lpstr> Three-Tiered Model of TPS</vt:lpstr>
      <vt:lpstr>Levels of Abstraction</vt:lpstr>
      <vt:lpstr>Interconnection of Servers in Three-Tiered Model</vt:lpstr>
      <vt:lpstr>Architectures for Transaction Processing on the Internet</vt:lpstr>
      <vt:lpstr>Sessions and Context</vt:lpstr>
      <vt:lpstr>Communication in TPSs</vt:lpstr>
      <vt:lpstr>Communication Sessions</vt:lpstr>
      <vt:lpstr>Interconnection of Servers in Three-Tiered Model</vt:lpstr>
      <vt:lpstr>Transaction Manager</vt:lpstr>
      <vt:lpstr> Transaction Manager (Two-Tiered Model)</vt:lpstr>
      <vt:lpstr>TP Monitor</vt:lpstr>
      <vt:lpstr>TP Monitor Services</vt:lpstr>
      <vt:lpstr>TP Monitor Services</vt:lpstr>
      <vt:lpstr>Remote Procedure Call (RPC)</vt:lpstr>
      <vt:lpstr>Transactional RPC and Global Atomicity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Architecture of Transaction Processing Systems</dc:title>
  <dc:creator>ARTHUR  BERNSTEIN</dc:creator>
  <cp:lastModifiedBy>njujack</cp:lastModifiedBy>
  <cp:revision>309</cp:revision>
  <cp:lastPrinted>1999-04-24T11:25:00Z</cp:lastPrinted>
  <dcterms:created xsi:type="dcterms:W3CDTF">2000-09-13T00:37:00Z</dcterms:created>
  <dcterms:modified xsi:type="dcterms:W3CDTF">2018-04-18T14:04:40Z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