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326" r:id="rId4"/>
    <p:sldId id="257" r:id="rId5"/>
    <p:sldId id="321" r:id="rId7"/>
    <p:sldId id="598" r:id="rId8"/>
    <p:sldId id="258" r:id="rId9"/>
    <p:sldId id="259" r:id="rId10"/>
    <p:sldId id="328" r:id="rId11"/>
    <p:sldId id="261" r:id="rId12"/>
    <p:sldId id="262" r:id="rId13"/>
    <p:sldId id="687" r:id="rId14"/>
    <p:sldId id="322" r:id="rId15"/>
    <p:sldId id="487" r:id="rId16"/>
    <p:sldId id="329" r:id="rId17"/>
    <p:sldId id="316" r:id="rId18"/>
    <p:sldId id="264" r:id="rId19"/>
    <p:sldId id="265" r:id="rId20"/>
    <p:sldId id="266" r:id="rId21"/>
    <p:sldId id="267" r:id="rId22"/>
    <p:sldId id="330" r:id="rId23"/>
    <p:sldId id="317" r:id="rId24"/>
    <p:sldId id="325" r:id="rId25"/>
    <p:sldId id="269" r:id="rId26"/>
    <p:sldId id="396" r:id="rId27"/>
    <p:sldId id="270" r:id="rId28"/>
    <p:sldId id="271" r:id="rId29"/>
    <p:sldId id="272" r:id="rId30"/>
    <p:sldId id="397" r:id="rId31"/>
    <p:sldId id="273" r:id="rId32"/>
    <p:sldId id="398" r:id="rId33"/>
    <p:sldId id="301" r:id="rId34"/>
    <p:sldId id="302" r:id="rId35"/>
    <p:sldId id="319" r:id="rId36"/>
    <p:sldId id="766" r:id="rId37"/>
    <p:sldId id="767" r:id="rId38"/>
    <p:sldId id="768" r:id="rId39"/>
    <p:sldId id="318" r:id="rId40"/>
    <p:sldId id="303" r:id="rId41"/>
    <p:sldId id="304" r:id="rId42"/>
    <p:sldId id="305" r:id="rId43"/>
    <p:sldId id="306" r:id="rId44"/>
    <p:sldId id="331" r:id="rId45"/>
    <p:sldId id="307" r:id="rId46"/>
    <p:sldId id="308" r:id="rId47"/>
    <p:sldId id="315" r:id="rId48"/>
    <p:sldId id="327" r:id="rId49"/>
    <p:sldId id="821" r:id="rId50"/>
    <p:sldId id="276" r:id="rId51"/>
    <p:sldId id="275" r:id="rId52"/>
    <p:sldId id="323" r:id="rId53"/>
    <p:sldId id="277" r:id="rId54"/>
    <p:sldId id="278" r:id="rId55"/>
    <p:sldId id="324" r:id="rId56"/>
    <p:sldId id="309" r:id="rId57"/>
    <p:sldId id="310" r:id="rId58"/>
    <p:sldId id="455" r:id="rId59"/>
    <p:sldId id="279" r:id="rId60"/>
    <p:sldId id="566" r:id="rId61"/>
    <p:sldId id="280" r:id="rId62"/>
    <p:sldId id="282" r:id="rId63"/>
    <p:sldId id="281" r:id="rId64"/>
    <p:sldId id="567" r:id="rId65"/>
    <p:sldId id="283" r:id="rId66"/>
    <p:sldId id="284" r:id="rId67"/>
    <p:sldId id="285" r:id="rId68"/>
    <p:sldId id="286" r:id="rId69"/>
    <p:sldId id="568" r:id="rId70"/>
    <p:sldId id="312" r:id="rId71"/>
    <p:sldId id="320" r:id="rId72"/>
    <p:sldId id="288" r:id="rId73"/>
    <p:sldId id="287" r:id="rId74"/>
    <p:sldId id="289" r:id="rId75"/>
    <p:sldId id="290" r:id="rId76"/>
    <p:sldId id="291" r:id="rId77"/>
    <p:sldId id="292" r:id="rId78"/>
    <p:sldId id="313" r:id="rId79"/>
    <p:sldId id="293" r:id="rId80"/>
    <p:sldId id="311" r:id="rId81"/>
    <p:sldId id="294" r:id="rId82"/>
    <p:sldId id="295" r:id="rId83"/>
    <p:sldId id="296" r:id="rId84"/>
    <p:sldId id="297" r:id="rId85"/>
    <p:sldId id="298" r:id="rId86"/>
    <p:sldId id="299" r:id="rId87"/>
    <p:sldId id="481" r:id="rId88"/>
    <p:sldId id="482" r:id="rId89"/>
    <p:sldId id="483" r:id="rId90"/>
    <p:sldId id="484" r:id="rId91"/>
  </p:sldIdLst>
  <p:sldSz cx="9144000" cy="6858000" type="screen4x3"/>
  <p:notesSz cx="6831330" cy="9385300"/>
  <p:defaultTextStyle>
    <a:defPPr>
      <a:defRPr lang="en-US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u="none" kern="1200" baseline="0">
        <a:solidFill>
          <a:schemeClr val="tx1"/>
        </a:solidFill>
        <a:latin typeface="Times New Roman" panose="02020603050405020304" pitchFamily="2" charset="0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u="none" kern="1200" baseline="0">
        <a:solidFill>
          <a:schemeClr val="tx1"/>
        </a:solidFill>
        <a:latin typeface="Times New Roman" panose="02020603050405020304" pitchFamily="2" charset="0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u="none" kern="1200" baseline="0">
        <a:solidFill>
          <a:schemeClr val="tx1"/>
        </a:solidFill>
        <a:latin typeface="Times New Roman" panose="02020603050405020304" pitchFamily="2" charset="0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u="none" kern="1200" baseline="0">
        <a:solidFill>
          <a:schemeClr val="tx1"/>
        </a:solidFill>
        <a:latin typeface="Times New Roman" panose="02020603050405020304" pitchFamily="2" charset="0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u="none" kern="1200" baseline="0">
        <a:solidFill>
          <a:schemeClr val="tx1"/>
        </a:solidFill>
        <a:latin typeface="Times New Roman" panose="02020603050405020304" pitchFamily="2" charset="0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u="none" kern="1200" baseline="0">
        <a:solidFill>
          <a:schemeClr val="tx1"/>
        </a:solidFill>
        <a:latin typeface="Times New Roman" panose="02020603050405020304" pitchFamily="2" charset="0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u="none" kern="1200" baseline="0">
        <a:solidFill>
          <a:schemeClr val="tx1"/>
        </a:solidFill>
        <a:latin typeface="Times New Roman" panose="02020603050405020304" pitchFamily="2" charset="0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u="none" kern="1200" baseline="0">
        <a:solidFill>
          <a:schemeClr val="tx1"/>
        </a:solidFill>
        <a:latin typeface="Times New Roman" panose="02020603050405020304" pitchFamily="2" charset="0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u="none" kern="1200" baseline="0">
        <a:solidFill>
          <a:schemeClr val="tx1"/>
        </a:solidFill>
        <a:latin typeface="Times New Roman" panose="02020603050405020304" pitchFamily="2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CC"/>
    <a:srgbClr val="99FFCC"/>
    <a:srgbClr val="CC0000"/>
    <a:srgbClr val="FF9900"/>
    <a:srgbClr val="00FF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249"/>
        <p:guide pos="2880"/>
      </p:guideLst>
    </p:cSldViewPr>
  </p:slideViewPr>
  <p:gridSpacing cx="76199" cy="76199"/>
</p:viewPr>
</file>

<file path=ppt/_rels/presentation.xml.rels><?xml version="1.0" encoding="UTF-8" standalone="yes"?>
<Relationships xmlns="http://schemas.openxmlformats.org/package/2006/relationships"><Relationship Id="rId94" Type="http://schemas.openxmlformats.org/officeDocument/2006/relationships/tableStyles" Target="tableStyles.xml"/><Relationship Id="rId93" Type="http://schemas.openxmlformats.org/officeDocument/2006/relationships/viewProps" Target="viewProps.xml"/><Relationship Id="rId92" Type="http://schemas.openxmlformats.org/officeDocument/2006/relationships/presProps" Target="presProps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notesMaster" Target="notesMasters/notesMaster1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0688" cy="4699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2051" name="Rectangle 3"/>
          <p:cNvSpPr>
            <a:spLocks noGrp="1"/>
          </p:cNvSpPr>
          <p:nvPr>
            <p:ph type="dt" idx="1"/>
          </p:nvPr>
        </p:nvSpPr>
        <p:spPr>
          <a:xfrm>
            <a:off x="3870325" y="0"/>
            <a:ext cx="2960688" cy="4699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en-US" altLang="x-none" sz="1200" dirty="0">
              <a:ea typeface="宋体" panose="02010600030101010101" pitchFamily="2" charset="-122"/>
            </a:endParaRPr>
          </a:p>
        </p:txBody>
      </p:sp>
      <p:sp>
        <p:nvSpPr>
          <p:cNvPr id="2052" name="Rectangle 4"/>
          <p:cNvSpPr>
            <a:spLocks noGrp="1"/>
          </p:cNvSpPr>
          <p:nvPr>
            <p:ph type="sldImg" idx="2"/>
          </p:nvPr>
        </p:nvSpPr>
        <p:spPr>
          <a:xfrm>
            <a:off x="1069975" y="703263"/>
            <a:ext cx="4692650" cy="3519487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Rectangle 5"/>
          <p:cNvSpPr>
            <a:spLocks noGrp="1"/>
          </p:cNvSpPr>
          <p:nvPr>
            <p:ph type="body" sz="quarter" idx="3"/>
          </p:nvPr>
        </p:nvSpPr>
        <p:spPr>
          <a:xfrm>
            <a:off x="911225" y="4457700"/>
            <a:ext cx="5008563" cy="42243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x-none" dirty="0"/>
              <a:t>Click to edit Master text styles</a:t>
            </a:r>
            <a:endParaRPr lang="en-US" altLang="x-none" dirty="0"/>
          </a:p>
          <a:p>
            <a:pPr lvl="1"/>
            <a:r>
              <a:rPr lang="en-US" altLang="x-none" dirty="0"/>
              <a:t>Second level</a:t>
            </a:r>
            <a:endParaRPr lang="en-US" altLang="x-none" dirty="0"/>
          </a:p>
          <a:p>
            <a:pPr lvl="2"/>
            <a:r>
              <a:rPr lang="en-US" altLang="x-none" dirty="0"/>
              <a:t>Third level</a:t>
            </a:r>
            <a:endParaRPr lang="en-US" altLang="x-none" dirty="0"/>
          </a:p>
          <a:p>
            <a:pPr lvl="3"/>
            <a:r>
              <a:rPr lang="en-US" altLang="x-none" dirty="0"/>
              <a:t>Fourth level</a:t>
            </a:r>
            <a:endParaRPr lang="en-US" altLang="x-none" dirty="0"/>
          </a:p>
          <a:p>
            <a:pPr lvl="4"/>
            <a:r>
              <a:rPr lang="en-US" altLang="x-none" dirty="0"/>
              <a:t>Fifth level</a:t>
            </a:r>
            <a:endParaRPr lang="en-US" altLang="x-none" dirty="0"/>
          </a:p>
        </p:txBody>
      </p:sp>
      <p:sp>
        <p:nvSpPr>
          <p:cNvPr id="2054" name="Rectangle 6"/>
          <p:cNvSpPr>
            <a:spLocks noGrp="1"/>
          </p:cNvSpPr>
          <p:nvPr>
            <p:ph type="ftr" sz="quarter" idx="4"/>
          </p:nvPr>
        </p:nvSpPr>
        <p:spPr>
          <a:xfrm>
            <a:off x="0" y="8915400"/>
            <a:ext cx="2960688" cy="4699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endParaRPr lang="en-US" altLang="x-none" sz="1200" dirty="0">
              <a:ea typeface="宋体" panose="02010600030101010101" pitchFamily="2" charset="-122"/>
            </a:endParaRPr>
          </a:p>
        </p:txBody>
      </p:sp>
      <p:sp>
        <p:nvSpPr>
          <p:cNvPr id="2055" name="Rectangle 7"/>
          <p:cNvSpPr>
            <a:spLocks noGrp="1"/>
          </p:cNvSpPr>
          <p:nvPr>
            <p:ph type="sldNum" sz="quarter" idx="5"/>
          </p:nvPr>
        </p:nvSpPr>
        <p:spPr>
          <a:xfrm>
            <a:off x="3870325" y="8915400"/>
            <a:ext cx="2960688" cy="4699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Times New Roman" panose="02020603050405020304" pitchFamily="2" charset="0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Times New Roman" panose="02020603050405020304" pitchFamily="2" charset="0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Times New Roman" panose="02020603050405020304" pitchFamily="2" charset="0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Times New Roman" panose="02020603050405020304" pitchFamily="2" charset="0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Times New Roman" panose="02020603050405020304" pitchFamily="2" charset="0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Times New Roman" panose="02020603050405020304" pitchFamily="2" charset="0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Times New Roman" panose="02020603050405020304" pitchFamily="2" charset="0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Times New Roman" panose="02020603050405020304" pitchFamily="2" charset="0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Times New Roman" panose="02020603050405020304" pitchFamily="2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zh-CN">
                <a:ea typeface="宋体" panose="02010600030101010101" pitchFamily="2" charset="-122"/>
              </a:rPr>
              <a:t>一个事务在执行过程中，可以访问分布在网络上的若干个资源管理器，这样的事务被称为</a:t>
            </a:r>
            <a:r>
              <a:rPr lang="en-US" altLang="zh-CN">
                <a:ea typeface="宋体" panose="02010600030101010101" pitchFamily="2" charset="-122"/>
              </a:rPr>
              <a:t>‘</a:t>
            </a:r>
            <a:r>
              <a:rPr lang="zh-CN" altLang="en-US">
                <a:ea typeface="宋体" panose="02010600030101010101" pitchFamily="2" charset="-122"/>
              </a:rPr>
              <a:t>分布式事务</a:t>
            </a:r>
            <a:r>
              <a:rPr lang="en-US" altLang="zh-CN">
                <a:ea typeface="宋体" panose="02010600030101010101" pitchFamily="2" charset="-122"/>
              </a:rPr>
              <a:t>’</a:t>
            </a:r>
            <a:endParaRPr lang="en-US" altLang="zh-CN">
              <a:ea typeface="宋体" panose="02010600030101010101" pitchFamily="2" charset="-122"/>
            </a:endParaRPr>
          </a:p>
          <a:p>
            <a:endParaRPr lang="zh-CN" altLang="zh-CN">
              <a:ea typeface="宋体" panose="02010600030101010101" pitchFamily="2" charset="-122"/>
            </a:endParaRPr>
          </a:p>
          <a:p>
            <a:r>
              <a:rPr lang="zh-CN" altLang="zh-CN">
                <a:ea typeface="宋体" panose="02010600030101010101" pitchFamily="2" charset="-122"/>
              </a:rPr>
              <a:t>如果这些资源管理器是</a:t>
            </a:r>
            <a:r>
              <a:rPr lang="en-US" altLang="zh-CN">
                <a:ea typeface="宋体" panose="02010600030101010101" pitchFamily="2" charset="-122"/>
              </a:rPr>
              <a:t>DBMS</a:t>
            </a:r>
            <a:r>
              <a:rPr lang="zh-CN" altLang="en-US">
                <a:ea typeface="宋体" panose="02010600030101010101" pitchFamily="2" charset="-122"/>
              </a:rPr>
              <a:t>，那么由这些可以被应用程序同时共享的</a:t>
            </a:r>
            <a:r>
              <a:rPr lang="en-US" altLang="zh-CN">
                <a:ea typeface="宋体" panose="02010600030101010101" pitchFamily="2" charset="-122"/>
              </a:rPr>
              <a:t>DBMS</a:t>
            </a:r>
            <a:r>
              <a:rPr lang="zh-CN" altLang="en-US">
                <a:ea typeface="宋体" panose="02010600030101010101" pitchFamily="2" charset="-122"/>
              </a:rPr>
              <a:t>所组成的系统就被称为</a:t>
            </a:r>
            <a:r>
              <a:rPr lang="en-US" altLang="zh-CN">
                <a:ea typeface="宋体" panose="02010600030101010101" pitchFamily="2" charset="-122"/>
              </a:rPr>
              <a:t>‘</a:t>
            </a:r>
            <a:r>
              <a:rPr lang="zh-CN" altLang="en-US">
                <a:ea typeface="宋体" panose="02010600030101010101" pitchFamily="2" charset="-122"/>
              </a:rPr>
              <a:t>分布式数据库系统</a:t>
            </a:r>
            <a:r>
              <a:rPr lang="en-US" altLang="zh-CN">
                <a:ea typeface="宋体" panose="02010600030101010101" pitchFamily="2" charset="-122"/>
              </a:rPr>
              <a:t>’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每一个子事务的</a:t>
            </a:r>
            <a:r>
              <a:rPr lang="en-US" altLang="zh-CN"/>
              <a:t>local ACID</a:t>
            </a:r>
            <a:r>
              <a:rPr lang="zh-CN" altLang="en-US">
                <a:ea typeface="宋体" panose="02010600030101010101" pitchFamily="2" charset="-122"/>
              </a:rPr>
              <a:t>的实现由本地的</a:t>
            </a:r>
            <a:r>
              <a:rPr lang="en-US" altLang="zh-CN">
                <a:ea typeface="宋体" panose="02010600030101010101" pitchFamily="2" charset="-122"/>
              </a:rPr>
              <a:t>DBMS</a:t>
            </a:r>
            <a:r>
              <a:rPr lang="zh-CN" altLang="en-US">
                <a:ea typeface="宋体" panose="02010600030101010101" pitchFamily="2" charset="-122"/>
              </a:rPr>
              <a:t>负责。全局的分布式事务的</a:t>
            </a:r>
            <a:r>
              <a:rPr lang="en-US" altLang="zh-CN">
                <a:ea typeface="宋体" panose="02010600030101010101" pitchFamily="2" charset="-122"/>
              </a:rPr>
              <a:t>global ACID</a:t>
            </a:r>
            <a:r>
              <a:rPr lang="zh-CN" altLang="en-US">
                <a:ea typeface="宋体" panose="02010600030101010101" pitchFamily="2" charset="-122"/>
              </a:rPr>
              <a:t>由</a:t>
            </a:r>
            <a:r>
              <a:rPr lang="en-US" altLang="zh-CN">
                <a:ea typeface="宋体" panose="02010600030101010101" pitchFamily="2" charset="-122"/>
              </a:rPr>
              <a:t>Transaction Manager</a:t>
            </a:r>
            <a:r>
              <a:rPr lang="zh-CN" altLang="en-US">
                <a:ea typeface="宋体" panose="02010600030101010101" pitchFamily="2" charset="-122"/>
              </a:rPr>
              <a:t>负责。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zh-CN">
                <a:ea typeface="宋体" panose="02010600030101010101" pitchFamily="2" charset="-122"/>
              </a:rPr>
              <a:t>一个子事务可以独立地被放弃，而不必等待</a:t>
            </a:r>
            <a:r>
              <a:rPr lang="en-US" altLang="zh-CN">
                <a:ea typeface="宋体" panose="02010600030101010101" pitchFamily="2" charset="-122"/>
              </a:rPr>
              <a:t>coord.</a:t>
            </a:r>
            <a:r>
              <a:rPr lang="zh-CN" altLang="en-US">
                <a:ea typeface="宋体" panose="02010600030101010101" pitchFamily="2" charset="-122"/>
              </a:rPr>
              <a:t>发来</a:t>
            </a:r>
            <a:r>
              <a:rPr lang="en-US" altLang="zh-CN">
                <a:ea typeface="宋体" panose="02010600030101010101" pitchFamily="2" charset="-122"/>
              </a:rPr>
              <a:t>prepare msg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但当一个子事务想提交时，必须先</a:t>
            </a:r>
            <a:r>
              <a:rPr lang="en-US" altLang="zh-CN">
                <a:ea typeface="宋体" panose="02010600030101010101" pitchFamily="2" charset="-122"/>
              </a:rPr>
              <a:t>force &lt;prepare record&gt;</a:t>
            </a:r>
            <a:r>
              <a:rPr lang="zh-CN" altLang="zh-CN">
                <a:ea typeface="宋体" panose="02010600030101010101" pitchFamily="2" charset="-122"/>
              </a:rPr>
              <a:t>到本地的日志文件，然后等待</a:t>
            </a:r>
            <a:r>
              <a:rPr lang="en-US" altLang="zh-CN">
                <a:ea typeface="宋体" panose="02010600030101010101" pitchFamily="2" charset="-122"/>
              </a:rPr>
              <a:t>coord.</a:t>
            </a:r>
            <a:r>
              <a:rPr lang="zh-CN" altLang="en-US">
                <a:ea typeface="宋体" panose="02010600030101010101" pitchFamily="2" charset="-122"/>
              </a:rPr>
              <a:t>发来的</a:t>
            </a:r>
            <a:r>
              <a:rPr lang="en-US" altLang="zh-CN">
                <a:ea typeface="宋体" panose="02010600030101010101" pitchFamily="2" charset="-122"/>
              </a:rPr>
              <a:t>prepare</a:t>
            </a:r>
            <a:r>
              <a:rPr lang="zh-CN" altLang="en-US">
                <a:ea typeface="宋体" panose="02010600030101010101" pitchFamily="2" charset="-122"/>
              </a:rPr>
              <a:t>投票消息（收到的也有可能直接是</a:t>
            </a:r>
            <a:r>
              <a:rPr lang="en-US" altLang="zh-CN">
                <a:ea typeface="宋体" panose="02010600030101010101" pitchFamily="2" charset="-122"/>
              </a:rPr>
              <a:t>abort msg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如果一个子事务对</a:t>
            </a:r>
            <a:r>
              <a:rPr lang="en-US" altLang="zh-CN">
                <a:ea typeface="宋体" panose="02010600030101010101" pitchFamily="2" charset="-122"/>
              </a:rPr>
              <a:t>prepare msg</a:t>
            </a:r>
            <a:r>
              <a:rPr lang="zh-CN" altLang="en-US">
                <a:ea typeface="宋体" panose="02010600030101010101" pitchFamily="2" charset="-122"/>
              </a:rPr>
              <a:t>的回答是</a:t>
            </a:r>
            <a:r>
              <a:rPr lang="en-US" altLang="zh-CN">
                <a:ea typeface="宋体" panose="02010600030101010101" pitchFamily="2" charset="-122"/>
              </a:rPr>
              <a:t>ready</a:t>
            </a:r>
            <a:r>
              <a:rPr lang="zh-CN" altLang="en-US">
                <a:ea typeface="宋体" panose="02010600030101010101" pitchFamily="2" charset="-122"/>
              </a:rPr>
              <a:t>（同意提交），那么它必须等来</a:t>
            </a:r>
            <a:r>
              <a:rPr lang="en-US" altLang="zh-CN">
                <a:ea typeface="宋体" panose="02010600030101010101" pitchFamily="2" charset="-122"/>
              </a:rPr>
              <a:t>coord.</a:t>
            </a:r>
            <a:r>
              <a:rPr lang="zh-CN" altLang="en-US">
                <a:ea typeface="宋体" panose="02010600030101010101" pitchFamily="2" charset="-122"/>
              </a:rPr>
              <a:t>的最终决定（</a:t>
            </a:r>
            <a:r>
              <a:rPr lang="en-US" altLang="zh-CN">
                <a:ea typeface="宋体" panose="02010600030101010101" pitchFamily="2" charset="-122"/>
              </a:rPr>
              <a:t>commit or abort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r>
              <a:rPr lang="en-US" altLang="zh-CN">
                <a:ea typeface="宋体" panose="02010600030101010101" pitchFamily="2" charset="-122"/>
              </a:rPr>
              <a:t>.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情况</a:t>
            </a:r>
            <a:r>
              <a:rPr lang="en-US" altLang="zh-CN"/>
              <a:t>3</a:t>
            </a:r>
            <a:r>
              <a:rPr lang="zh-CN" altLang="en-US">
                <a:ea typeface="宋体" panose="02010600030101010101" pitchFamily="2" charset="-122"/>
              </a:rPr>
              <a:t>和</a:t>
            </a:r>
            <a:r>
              <a:rPr lang="en-US" altLang="zh-CN">
                <a:ea typeface="宋体" panose="02010600030101010101" pitchFamily="2" charset="-122"/>
              </a:rPr>
              <a:t>4</a:t>
            </a:r>
            <a:r>
              <a:rPr lang="zh-CN" altLang="en-US">
                <a:ea typeface="宋体" panose="02010600030101010101" pitchFamily="2" charset="-122"/>
              </a:rPr>
              <a:t>不会发生。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启发式提交：不应答情况下的处理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zh-CN">
                <a:ea typeface="宋体" panose="02010600030101010101" pitchFamily="2" charset="-122"/>
              </a:rPr>
              <a:t>全局死锁的处理不可能通过放弃或重启某个子事务来完成。</a:t>
            </a:r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全局死锁的两种处理方法：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>
                <a:ea typeface="宋体" panose="02010600030101010101" pitchFamily="2" charset="-122"/>
              </a:rPr>
              <a:t>）全局令牌（循环等待图的发现）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）超时检测法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zh-CN">
                <a:ea typeface="宋体" panose="02010600030101010101" pitchFamily="2" charset="-122"/>
              </a:rPr>
              <a:t>部分复制</a:t>
            </a:r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16657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lvl="0"/>
            <a:endParaRPr lang="en-US" altLang="x-none" dirty="0"/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lvl="0"/>
            <a:endParaRPr lang="en-US" altLang="x-none" dirty="0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600" b="1" u="none" kern="1200" baseline="0">
          <a:solidFill>
            <a:srgbClr val="CC0000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600" b="1" u="none" kern="1200" baseline="0">
          <a:solidFill>
            <a:srgbClr val="006600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400" b="1" u="none" kern="1200" baseline="0">
          <a:solidFill>
            <a:srgbClr val="0000CC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200" b="1" u="none" kern="1200" baseline="0">
          <a:solidFill>
            <a:srgbClr val="CC0000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1800" b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1800" b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1800" b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1800" b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1800" b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5" name="Rectangle 2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vert="horz" wrap="square" anchor="ctr"/>
          <a:lstStyle>
            <a:lvl1pPr lvl="0">
              <a:defRPr/>
            </a:lvl1pPr>
          </a:lstStyle>
          <a:p>
            <a:pPr lvl="0"/>
            <a:r>
              <a:rPr lang="en-US" altLang="zh-CN" sz="4000">
                <a:ea typeface="宋体" panose="02010600030101010101" pitchFamily="2" charset="-122"/>
              </a:rPr>
              <a:t>Implementing Distributed Transactions</a:t>
            </a:r>
            <a:endParaRPr lang="en-US" altLang="zh-CN" sz="4000">
              <a:ea typeface="宋体" panose="02010600030101010101" pitchFamily="2" charset="-122"/>
            </a:endParaRPr>
          </a:p>
        </p:txBody>
      </p:sp>
      <p:sp>
        <p:nvSpPr>
          <p:cNvPr id="3076" name="Rectangle 3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800" cy="1752600"/>
          </a:xfrm>
        </p:spPr>
        <p:txBody>
          <a:bodyPr vert="horz" wrap="square" anchor="t"/>
          <a:lstStyle>
            <a:lvl1pPr marL="0" lvl="0" indent="0" algn="ct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/>
            <a:endParaRPr sz="320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1" name="Rectang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 vert="horz" wrap="square" anchor="ctr"/>
          <a:p>
            <a:pPr lvl="0"/>
            <a:r>
              <a:rPr lang="en-US" altLang="zh-CN">
                <a:ea typeface="宋体" panose="02010600030101010101" pitchFamily="2" charset="-122"/>
              </a:rPr>
              <a:t>Atomic Commit Protocol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2292" name="Rectangle 3"/>
          <p:cNvSpPr>
            <a:spLocks noGrp="1"/>
          </p:cNvSpPr>
          <p:nvPr>
            <p:ph type="body"/>
          </p:nvPr>
        </p:nvSpPr>
        <p:spPr>
          <a:xfrm>
            <a:off x="685800" y="1752600"/>
            <a:ext cx="8001000" cy="4114800"/>
          </a:xfrm>
        </p:spPr>
        <p:txBody>
          <a:bodyPr vert="horz" wrap="square" anchor="t"/>
          <a:p>
            <a:pPr lvl="0">
              <a:spcBef>
                <a:spcPct val="40000"/>
              </a:spcBef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Two-phase commit protocol</a:t>
            </a:r>
            <a:r>
              <a:rPr lang="en-US" altLang="zh-CN">
                <a:ea typeface="宋体" panose="02010600030101010101" pitchFamily="2" charset="-122"/>
              </a:rPr>
              <a:t>: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most commonly used atomic commit protocol.</a:t>
            </a:r>
            <a:endParaRPr lang="en-US" altLang="zh-CN" i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Implemented as</a:t>
            </a:r>
            <a:r>
              <a:rPr lang="en-US" altLang="zh-CN">
                <a:ea typeface="宋体" panose="02010600030101010101" pitchFamily="2" charset="-122"/>
              </a:rPr>
              <a:t>: 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an exchange of messages between</a:t>
            </a:r>
            <a:r>
              <a:rPr lang="en-US" altLang="zh-CN">
                <a:ea typeface="宋体" panose="02010600030101010101" pitchFamily="2" charset="-122"/>
              </a:rPr>
              <a:t> the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coordinator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and </a:t>
            </a:r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cohorts</a:t>
            </a:r>
            <a:r>
              <a:rPr lang="en-US" altLang="zh-CN">
                <a:ea typeface="宋体" panose="02010600030101010101" pitchFamily="2" charset="-122"/>
              </a:rPr>
              <a:t>.</a:t>
            </a:r>
            <a:endParaRPr lang="en-US" altLang="zh-CN"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Guarantees global atomicity</a:t>
            </a:r>
            <a:r>
              <a:rPr lang="en-US" altLang="zh-CN">
                <a:ea typeface="宋体" panose="02010600030101010101" pitchFamily="2" charset="-122"/>
              </a:rPr>
              <a:t>: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even if</a:t>
            </a:r>
            <a:r>
              <a:rPr lang="en-US" altLang="zh-CN">
                <a:ea typeface="宋体" panose="02010600030101010101" pitchFamily="2" charset="-122"/>
              </a:rPr>
              <a:t> failures should occur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while the protocol is executing.</a:t>
            </a:r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56210"/>
            <a:ext cx="7772400" cy="529590"/>
          </a:xfrm>
        </p:spPr>
        <p:txBody>
          <a:bodyPr/>
          <a:p>
            <a:r>
              <a:rPr lang="en-US" altLang="x-none" dirty="0">
                <a:ea typeface="宋体" panose="02010600030101010101" pitchFamily="2" charset="-122"/>
                <a:sym typeface="+mn-ea"/>
              </a:rPr>
              <a:t>Atomic Commit Protocol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orient="vert" idx="1"/>
          </p:nvPr>
        </p:nvSpPr>
        <p:spPr>
          <a:xfrm>
            <a:off x="685800" y="1247775"/>
            <a:ext cx="7772400" cy="4848225"/>
          </a:xfrm>
        </p:spPr>
        <p:txBody>
          <a:bodyPr vert="horz"/>
          <a:p>
            <a:r>
              <a:rPr lang="en-US" altLang="zh-CN">
                <a:solidFill>
                  <a:srgbClr val="FF0000"/>
                </a:solidFill>
              </a:rPr>
              <a:t>&lt;transaction record&gt;</a:t>
            </a:r>
            <a:r>
              <a:rPr lang="en-US" altLang="zh-CN"/>
              <a:t> in Coordinator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Two-Phase Commit</a:t>
            </a:r>
            <a:endParaRPr lang="en-US" altLang="zh-CN"/>
          </a:p>
          <a:p>
            <a:pPr lvl="1"/>
            <a:r>
              <a:rPr lang="en-US" altLang="zh-CN"/>
              <a:t>log record &amp; memory buffer</a:t>
            </a:r>
            <a:endParaRPr lang="en-US" altLang="zh-CN"/>
          </a:p>
          <a:p>
            <a:pPr lvl="1"/>
            <a:r>
              <a:rPr lang="en-US" altLang="zh-CN"/>
              <a:t>Two-Phase Commit (commit case)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Two-Phase Commit (abort case)</a:t>
            </a:r>
            <a:endParaRPr lang="en-US" altLang="zh-CN">
              <a:sym typeface="+mn-ea"/>
            </a:endParaRPr>
          </a:p>
          <a:p>
            <a:pPr lvl="0"/>
            <a:endParaRPr lang="en-US" altLang="zh-CN"/>
          </a:p>
          <a:p>
            <a:pPr lvl="0"/>
            <a:r>
              <a:rPr lang="en-US" altLang="zh-CN"/>
              <a:t>Failures and Two-Phase Commit</a:t>
            </a:r>
            <a:endParaRPr lang="en-US" altLang="zh-CN"/>
          </a:p>
          <a:p>
            <a:pPr lvl="1"/>
            <a:r>
              <a:rPr lang="en-US" altLang="zh-CN"/>
              <a:t>Timeout, Crash (Restart), Blocking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灯片编号占位符 5"/>
          <p:cNvSpPr txBox="1">
            <a:spLocks noGrp="1"/>
          </p:cNvSpPr>
          <p:nvPr/>
        </p:nvSpPr>
        <p:spPr>
          <a:xfrm>
            <a:off x="7134225" y="6520815"/>
            <a:ext cx="1905000" cy="28321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5" name="Rectangle 2"/>
          <p:cNvSpPr>
            <a:spLocks noGrp="1"/>
          </p:cNvSpPr>
          <p:nvPr>
            <p:ph type="title"/>
          </p:nvPr>
        </p:nvSpPr>
        <p:spPr>
          <a:xfrm>
            <a:off x="685800" y="229870"/>
            <a:ext cx="7772400" cy="762000"/>
          </a:xfrm>
        </p:spPr>
        <p:txBody>
          <a:bodyPr vert="horz" wrap="square" anchor="ctr"/>
          <a:p>
            <a:pPr lvl="0"/>
            <a:r>
              <a:rPr lang="en-US" altLang="zh-CN" sz="3200">
                <a:ea typeface="宋体" panose="02010600030101010101" pitchFamily="2" charset="-122"/>
                <a:sym typeface="Arial" panose="020B0604020202020204" pitchFamily="34" charset="0"/>
              </a:rPr>
              <a:t>The Transaction Record</a:t>
            </a:r>
            <a:endParaRPr lang="en-US" altLang="zh-CN" sz="2800">
              <a:ea typeface="宋体" panose="02010600030101010101" pitchFamily="2" charset="-122"/>
            </a:endParaRPr>
          </a:p>
        </p:txBody>
      </p:sp>
      <p:sp>
        <p:nvSpPr>
          <p:cNvPr id="13316" name="Rectangle 3"/>
          <p:cNvSpPr>
            <a:spLocks noGrp="1"/>
          </p:cNvSpPr>
          <p:nvPr>
            <p:ph type="body"/>
          </p:nvPr>
        </p:nvSpPr>
        <p:spPr>
          <a:xfrm>
            <a:off x="304800" y="1224915"/>
            <a:ext cx="8610600" cy="4114800"/>
          </a:xfrm>
        </p:spPr>
        <p:txBody>
          <a:bodyPr vert="horz" wrap="square" anchor="t"/>
          <a:p>
            <a:pPr lvl="0">
              <a:spcBef>
                <a:spcPct val="50000"/>
              </a:spcBef>
            </a:pPr>
            <a:r>
              <a:rPr lang="en-US" altLang="x-none" dirty="0">
                <a:ea typeface="宋体" panose="02010600030101010101" pitchFamily="2" charset="-122"/>
              </a:rPr>
              <a:t>During the execution of the transaction,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before the two-phase commit protocol begins: </a:t>
            </a:r>
            <a:endParaRPr lang="en-US" altLang="x-none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914400" lvl="1" indent="-457200">
              <a:spcBef>
                <a:spcPct val="50000"/>
              </a:spcBef>
              <a:buAutoNum type="circleNumDbPlain"/>
            </a:pPr>
            <a:r>
              <a:rPr lang="en-US" altLang="x-none" dirty="0">
                <a:ea typeface="宋体" panose="02010600030101010101" pitchFamily="2" charset="-122"/>
              </a:rPr>
              <a:t>When the application calls </a:t>
            </a:r>
            <a:r>
              <a:rPr lang="en-US" altLang="x-none" dirty="0">
                <a:solidFill>
                  <a:srgbClr val="FF0000"/>
                </a:solidFill>
                <a:ea typeface="宋体" panose="02010600030101010101" pitchFamily="2" charset="-122"/>
              </a:rPr>
              <a:t>tx_begin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to start the transaction,</a:t>
            </a:r>
            <a:r>
              <a:rPr lang="en-US" altLang="x-none" dirty="0">
                <a:ea typeface="宋体" panose="02010600030101010101" pitchFamily="2" charset="-122"/>
              </a:rPr>
              <a:t> the coordinator </a:t>
            </a:r>
            <a:r>
              <a:rPr lang="en-US" altLang="x-none" u="sng" dirty="0">
                <a:solidFill>
                  <a:schemeClr val="tx1"/>
                </a:solidFill>
                <a:ea typeface="宋体" panose="02010600030101010101" pitchFamily="2" charset="-122"/>
              </a:rPr>
              <a:t>creates a</a:t>
            </a:r>
            <a:r>
              <a:rPr lang="en-US" altLang="x-none" u="sng" dirty="0">
                <a:ea typeface="宋体" panose="02010600030101010101" pitchFamily="2" charset="-122"/>
              </a:rPr>
              <a:t> </a:t>
            </a:r>
            <a:r>
              <a:rPr lang="en-US" altLang="x-none" u="sng" dirty="0">
                <a:solidFill>
                  <a:srgbClr val="FF0000"/>
                </a:solidFill>
                <a:ea typeface="宋体" panose="02010600030101010101" pitchFamily="2" charset="-122"/>
              </a:rPr>
              <a:t>transaction record</a:t>
            </a:r>
            <a:r>
              <a:rPr lang="en-US" altLang="x-none" u="sng" dirty="0">
                <a:ea typeface="宋体" panose="02010600030101010101" pitchFamily="2" charset="-122"/>
              </a:rPr>
              <a:t> </a:t>
            </a:r>
            <a:r>
              <a:rPr lang="en-US" altLang="x-none" u="sng" dirty="0">
                <a:solidFill>
                  <a:schemeClr val="tx1"/>
                </a:solidFill>
                <a:ea typeface="宋体" panose="02010600030101010101" pitchFamily="2" charset="-122"/>
              </a:rPr>
              <a:t>for the transaction in volatile memory</a:t>
            </a:r>
            <a:r>
              <a:rPr lang="en-US" altLang="x-none" dirty="0">
                <a:ea typeface="宋体" panose="02010600030101010101" pitchFamily="2" charset="-122"/>
              </a:rPr>
              <a:t> </a:t>
            </a:r>
            <a:endParaRPr lang="en-US" altLang="x-none" dirty="0">
              <a:ea typeface="宋体" panose="02010600030101010101" pitchFamily="2" charset="-122"/>
            </a:endParaRPr>
          </a:p>
          <a:p>
            <a:pPr marL="914400" lvl="1" indent="-457200">
              <a:spcBef>
                <a:spcPct val="50000"/>
              </a:spcBef>
              <a:buAutoNum type="circleNumDbPlain"/>
            </a:pPr>
            <a:r>
              <a:rPr lang="en-US" altLang="x-none" dirty="0">
                <a:ea typeface="宋体" panose="02010600030101010101" pitchFamily="2" charset="-122"/>
              </a:rPr>
              <a:t>Each time a resource manager calls </a:t>
            </a:r>
            <a:r>
              <a:rPr lang="en-US" altLang="x-none" dirty="0">
                <a:solidFill>
                  <a:srgbClr val="FF0000"/>
                </a:solidFill>
                <a:ea typeface="宋体" panose="02010600030101010101" pitchFamily="2" charset="-122"/>
              </a:rPr>
              <a:t>xa_reg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to join the transaction as a cohort,</a:t>
            </a:r>
            <a:r>
              <a:rPr lang="en-US" altLang="x-none" dirty="0">
                <a:ea typeface="宋体" panose="02010600030101010101" pitchFamily="2" charset="-122"/>
              </a:rPr>
              <a:t> the coordinator </a:t>
            </a:r>
            <a:r>
              <a:rPr lang="en-US" altLang="x-none" u="sng" dirty="0">
                <a:solidFill>
                  <a:schemeClr val="tx1"/>
                </a:solidFill>
                <a:ea typeface="宋体" panose="02010600030101010101" pitchFamily="2" charset="-122"/>
              </a:rPr>
              <a:t>appends the</a:t>
            </a:r>
            <a:r>
              <a:rPr lang="en-US" altLang="x-none" u="sng" dirty="0">
                <a:ea typeface="宋体" panose="02010600030101010101" pitchFamily="2" charset="-122"/>
              </a:rPr>
              <a:t> cohort’s identity </a:t>
            </a:r>
            <a:r>
              <a:rPr lang="en-US" altLang="x-none" u="sng" dirty="0">
                <a:solidFill>
                  <a:schemeClr val="tx1"/>
                </a:solidFill>
                <a:ea typeface="宋体" panose="02010600030101010101" pitchFamily="2" charset="-122"/>
              </a:rPr>
              <a:t>to </a:t>
            </a:r>
            <a:r>
              <a:rPr lang="en-US" altLang="x-none" u="sng" dirty="0">
                <a:solidFill>
                  <a:srgbClr val="FF0000"/>
                </a:solidFill>
                <a:ea typeface="宋体" panose="02010600030101010101" pitchFamily="2" charset="-122"/>
              </a:rPr>
              <a:t>the transaction record</a:t>
            </a:r>
            <a:endParaRPr lang="en-US" altLang="x-none" u="sng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50590" y="5502910"/>
            <a:ext cx="3245485" cy="46037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0000CC"/>
                </a:solidFill>
              </a:rPr>
              <a:t>list-of-cohorts</a:t>
            </a:r>
            <a:endParaRPr lang="en-US" altLang="zh-CN">
              <a:solidFill>
                <a:srgbClr val="0000CC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713230" y="5502910"/>
            <a:ext cx="5960110" cy="922020"/>
            <a:chOff x="2698" y="8904"/>
            <a:chExt cx="9386" cy="1452"/>
          </a:xfrm>
        </p:grpSpPr>
        <p:grpSp>
          <p:nvGrpSpPr>
            <p:cNvPr id="5" name="组合 4"/>
            <p:cNvGrpSpPr/>
            <p:nvPr/>
          </p:nvGrpSpPr>
          <p:grpSpPr>
            <a:xfrm>
              <a:off x="2698" y="8904"/>
              <a:ext cx="9387" cy="1452"/>
              <a:chOff x="2698" y="8666"/>
              <a:chExt cx="9387" cy="1452"/>
            </a:xfrm>
          </p:grpSpPr>
          <p:sp>
            <p:nvSpPr>
              <p:cNvPr id="2" name="文本框 1"/>
              <p:cNvSpPr txBox="1"/>
              <p:nvPr/>
            </p:nvSpPr>
            <p:spPr>
              <a:xfrm>
                <a:off x="3376" y="8666"/>
                <a:ext cx="7169" cy="7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p>
                <a:r>
                  <a:rPr lang="en-US" altLang="zh-CN">
                    <a:solidFill>
                      <a:srgbClr val="0000CC"/>
                    </a:solidFill>
                  </a:rPr>
                  <a:t>trans. id</a:t>
                </a:r>
                <a:endParaRPr lang="en-US" altLang="zh-CN">
                  <a:solidFill>
                    <a:srgbClr val="0000CC"/>
                  </a:solidFill>
                </a:endParaRPr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2698" y="9393"/>
                <a:ext cx="9387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transaction record in coordinator memory</a:t>
                </a:r>
                <a:endParaRPr lang="en-US" altLang="zh-CN"/>
              </a:p>
            </p:txBody>
          </p:sp>
        </p:grpSp>
        <p:cxnSp>
          <p:nvCxnSpPr>
            <p:cNvPr id="6" name="直接连接符 5"/>
            <p:cNvCxnSpPr/>
            <p:nvPr/>
          </p:nvCxnSpPr>
          <p:spPr>
            <a:xfrm flipH="1">
              <a:off x="5400" y="8914"/>
              <a:ext cx="0" cy="6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2"/>
          <p:cNvSpPr>
            <a:spLocks noGrp="1"/>
          </p:cNvSpPr>
          <p:nvPr/>
        </p:nvSpPr>
        <p:spPr>
          <a:xfrm>
            <a:off x="304800" y="0"/>
            <a:ext cx="83820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ctr"/>
          <a:lstStyle>
            <a:lvl1pPr marL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1" u="none" kern="1200" baseline="0">
                <a:solidFill>
                  <a:srgbClr val="CC0000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>
                <a:ea typeface="宋体" panose="02010600030101010101" pitchFamily="2" charset="-122"/>
              </a:rPr>
              <a:t>Two-Phase Commit (log &amp; buffer)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4339" name="Text Box 3"/>
          <p:cNvSpPr txBox="1"/>
          <p:nvPr/>
        </p:nvSpPr>
        <p:spPr>
          <a:xfrm>
            <a:off x="1516063" y="1217613"/>
            <a:ext cx="6484937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p>
            <a:pPr lvl="0"/>
            <a:r>
              <a:rPr lang="en-US" altLang="x-none" b="1" u="sng" dirty="0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Coordinator</a:t>
            </a:r>
            <a:r>
              <a:rPr lang="en-US" altLang="x-none" b="1" dirty="0">
                <a:solidFill>
                  <a:srgbClr val="0066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</a:t>
            </a:r>
            <a:r>
              <a:rPr lang="en-US" altLang="x-none" b="1" dirty="0">
                <a:latin typeface="Times New Roman" panose="02020603050405020304" pitchFamily="2" charset="0"/>
                <a:ea typeface="宋体" panose="02010600030101010101" pitchFamily="2" charset="-122"/>
              </a:rPr>
              <a:t>      </a:t>
            </a:r>
            <a:r>
              <a:rPr lang="zh-CN" altLang="en-US" b="1" dirty="0">
                <a:latin typeface="Times New Roman" panose="02020603050405020304" pitchFamily="2" charset="0"/>
                <a:ea typeface="宋体" panose="02010600030101010101" pitchFamily="2" charset="-122"/>
              </a:rPr>
              <a:t>      </a:t>
            </a:r>
            <a:r>
              <a:rPr lang="en-US" altLang="x-none" b="1" dirty="0">
                <a:latin typeface="Times New Roman" panose="02020603050405020304" pitchFamily="2" charset="0"/>
                <a:ea typeface="宋体" panose="02010600030101010101" pitchFamily="2" charset="-122"/>
              </a:rPr>
              <a:t>           </a:t>
            </a:r>
            <a:r>
              <a:rPr lang="zh-CN" altLang="en-US" b="1" dirty="0">
                <a:latin typeface="Times New Roman" panose="02020603050405020304" pitchFamily="2" charset="0"/>
                <a:ea typeface="宋体" panose="02010600030101010101" pitchFamily="2" charset="-122"/>
              </a:rPr>
              <a:t>    </a:t>
            </a:r>
            <a:r>
              <a:rPr lang="en-US" altLang="x-none" b="1" dirty="0">
                <a:latin typeface="Times New Roman" panose="02020603050405020304" pitchFamily="2" charset="0"/>
                <a:ea typeface="宋体" panose="02010600030101010101" pitchFamily="2" charset="-122"/>
              </a:rPr>
              <a:t>        </a:t>
            </a:r>
            <a:r>
              <a:rPr lang="en-US" altLang="x-none" b="1" u="sng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Cohort</a:t>
            </a:r>
            <a:endParaRPr lang="en-US" altLang="x-none" b="1" u="sng" dirty="0">
              <a:solidFill>
                <a:srgbClr val="FF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pSp>
        <p:nvGrpSpPr>
          <p:cNvPr id="14340" name="组合 14339"/>
          <p:cNvGrpSpPr/>
          <p:nvPr/>
        </p:nvGrpSpPr>
        <p:grpSpPr>
          <a:xfrm>
            <a:off x="1222375" y="1981200"/>
            <a:ext cx="2209800" cy="1370013"/>
            <a:chOff x="0" y="0"/>
            <a:chExt cx="3480" cy="2158"/>
          </a:xfrm>
        </p:grpSpPr>
        <p:sp>
          <p:nvSpPr>
            <p:cNvPr id="14341" name="Rectangle 14"/>
            <p:cNvSpPr/>
            <p:nvPr/>
          </p:nvSpPr>
          <p:spPr>
            <a:xfrm>
              <a:off x="0" y="0"/>
              <a:ext cx="3480" cy="2159"/>
            </a:xfrm>
            <a:prstGeom prst="rect">
              <a:avLst/>
            </a:prstGeom>
            <a:solidFill>
              <a:schemeClr val="bg1">
                <a:alpha val="100000"/>
              </a:scheme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horz" wrap="none" lIns="90170" tIns="107950" rIns="90170" bIns="46990" anchor="t"/>
            <a:p>
              <a:pPr lvl="0" algn="ctr"/>
              <a:r>
                <a:rPr lang="zh-CN" altLang="en-US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Coor. buffer</a:t>
              </a:r>
              <a:endParaRPr lang="zh-CN" altLang="en-US" sz="2000" b="1" baseline="-25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4342" name="组合 14341"/>
            <p:cNvGrpSpPr/>
            <p:nvPr/>
          </p:nvGrpSpPr>
          <p:grpSpPr>
            <a:xfrm>
              <a:off x="286" y="963"/>
              <a:ext cx="2834" cy="956"/>
              <a:chOff x="0" y="0"/>
              <a:chExt cx="2834" cy="956"/>
            </a:xfrm>
          </p:grpSpPr>
          <p:sp>
            <p:nvSpPr>
              <p:cNvPr id="14343" name="文本框 14342"/>
              <p:cNvSpPr txBox="1"/>
              <p:nvPr/>
            </p:nvSpPr>
            <p:spPr>
              <a:xfrm>
                <a:off x="0" y="0"/>
                <a:ext cx="2520" cy="642"/>
              </a:xfrm>
              <a:prstGeom prst="rect">
                <a:avLst/>
              </a:prstGeom>
              <a:solidFill>
                <a:schemeClr val="bg1">
                  <a:alpha val="100000"/>
                </a:schemeClr>
              </a:solidFill>
              <a:ln w="9525" cap="flat" cmpd="sng">
                <a:solidFill>
                  <a:schemeClr val="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vert="horz" wrap="square" lIns="90170" tIns="46990" rIns="90170" bIns="46990" anchor="t">
                <a:spAutoFit/>
              </a:bodyPr>
              <a:p>
                <a:pPr lvl="0" algn="ctr" eaLnBrk="0" latinLnBrk="0" hangingPunct="0"/>
                <a:r>
                  <a:rPr lang="zh-CN" altLang="en-US" sz="2000" dirty="0">
                    <a:solidFill>
                      <a:srgbClr val="0000CC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    </a:t>
                </a:r>
                <a:endParaRPr lang="zh-CN" altLang="en-US" sz="2000" dirty="0">
                  <a:solidFill>
                    <a:srgbClr val="0000CC"/>
                  </a:solidFill>
                  <a:latin typeface="Times New Roman" panose="02020603050405020304" pitchFamily="2" charset="0"/>
                  <a:ea typeface="Times New Roman" panose="02020603050405020304" pitchFamily="2" charset="0"/>
                </a:endParaRPr>
              </a:p>
            </p:txBody>
          </p:sp>
          <p:sp>
            <p:nvSpPr>
              <p:cNvPr id="14344" name="文本框 14343"/>
              <p:cNvSpPr txBox="1"/>
              <p:nvPr/>
            </p:nvSpPr>
            <p:spPr>
              <a:xfrm>
                <a:off x="157" y="157"/>
                <a:ext cx="2520" cy="642"/>
              </a:xfrm>
              <a:prstGeom prst="rect">
                <a:avLst/>
              </a:prstGeom>
              <a:solidFill>
                <a:schemeClr val="bg1">
                  <a:alpha val="100000"/>
                </a:schemeClr>
              </a:solidFill>
              <a:ln w="9525" cap="flat" cmpd="sng">
                <a:solidFill>
                  <a:schemeClr val="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vert="horz" wrap="square" lIns="90170" tIns="46990" rIns="90170" bIns="46990" anchor="t">
                <a:spAutoFit/>
              </a:bodyPr>
              <a:p>
                <a:pPr lvl="0" algn="ctr" eaLnBrk="0" latinLnBrk="0" hangingPunct="0"/>
                <a:r>
                  <a:rPr lang="zh-CN" altLang="en-US" sz="2000" dirty="0">
                    <a:solidFill>
                      <a:srgbClr val="0000CC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    </a:t>
                </a:r>
                <a:endParaRPr lang="zh-CN" altLang="en-US" sz="2000" dirty="0">
                  <a:solidFill>
                    <a:srgbClr val="0000CC"/>
                  </a:solidFill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345" name="文本框 14344"/>
              <p:cNvSpPr txBox="1"/>
              <p:nvPr/>
            </p:nvSpPr>
            <p:spPr>
              <a:xfrm>
                <a:off x="314" y="314"/>
                <a:ext cx="2520" cy="642"/>
              </a:xfrm>
              <a:prstGeom prst="rect">
                <a:avLst/>
              </a:prstGeom>
              <a:solidFill>
                <a:schemeClr val="bg1">
                  <a:alpha val="100000"/>
                </a:schemeClr>
              </a:solidFill>
              <a:ln w="9525" cap="flat" cmpd="sng">
                <a:solidFill>
                  <a:schemeClr val="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 lIns="90170" tIns="46990" rIns="90170" bIns="46990">
                <a:spAutoFit/>
              </a:bodyPr>
              <a:p>
                <a:pPr lvl="0" algn="ctr" eaLnBrk="0" latinLnBrk="0" hangingPunct="0"/>
                <a:r>
                  <a:rPr lang="zh-CN" altLang="en-US" sz="2000" dirty="0">
                    <a:solidFill>
                      <a:srgbClr val="FF0000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trans. record</a:t>
                </a:r>
                <a:endParaRPr lang="zh-CN" altLang="en-US" sz="200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14346" name="组合 14345"/>
          <p:cNvGrpSpPr/>
          <p:nvPr/>
        </p:nvGrpSpPr>
        <p:grpSpPr>
          <a:xfrm>
            <a:off x="5186363" y="2398713"/>
            <a:ext cx="2817812" cy="419100"/>
            <a:chOff x="0" y="0"/>
            <a:chExt cx="4439" cy="661"/>
          </a:xfrm>
        </p:grpSpPr>
        <p:sp>
          <p:nvSpPr>
            <p:cNvPr id="14347" name="直接连接符 14346"/>
            <p:cNvSpPr/>
            <p:nvPr/>
          </p:nvSpPr>
          <p:spPr>
            <a:xfrm>
              <a:off x="0" y="61"/>
              <a:ext cx="3719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48" name="直接连接符 14347"/>
            <p:cNvSpPr/>
            <p:nvPr/>
          </p:nvSpPr>
          <p:spPr>
            <a:xfrm flipV="1">
              <a:off x="1" y="661"/>
              <a:ext cx="3719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49" name="直接连接符 14348"/>
            <p:cNvSpPr/>
            <p:nvPr/>
          </p:nvSpPr>
          <p:spPr>
            <a:xfrm>
              <a:off x="0" y="61"/>
              <a:ext cx="1" cy="6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50" name="直接连接符 14349"/>
            <p:cNvSpPr/>
            <p:nvPr/>
          </p:nvSpPr>
          <p:spPr>
            <a:xfrm>
              <a:off x="479" y="61"/>
              <a:ext cx="1" cy="6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51" name="直接连接符 14350"/>
            <p:cNvSpPr/>
            <p:nvPr/>
          </p:nvSpPr>
          <p:spPr>
            <a:xfrm>
              <a:off x="959" y="61"/>
              <a:ext cx="1" cy="6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52" name="直接连接符 14351"/>
            <p:cNvSpPr/>
            <p:nvPr/>
          </p:nvSpPr>
          <p:spPr>
            <a:xfrm>
              <a:off x="1439" y="61"/>
              <a:ext cx="1" cy="6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53" name="直接连接符 14352"/>
            <p:cNvSpPr/>
            <p:nvPr/>
          </p:nvSpPr>
          <p:spPr>
            <a:xfrm>
              <a:off x="1919" y="61"/>
              <a:ext cx="1" cy="6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54" name="文本框 14353"/>
            <p:cNvSpPr txBox="1"/>
            <p:nvPr/>
          </p:nvSpPr>
          <p:spPr>
            <a:xfrm>
              <a:off x="2119" y="0"/>
              <a:ext cx="2321" cy="6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lvl="0" algn="l" eaLnBrk="0" latinLnBrk="0" hangingPunct="0"/>
              <a:r>
                <a:rPr lang="zh-CN" altLang="en-US" sz="2000" dirty="0">
                  <a:latin typeface="Arial" panose="020B0604020202020204" pitchFamily="34" charset="0"/>
                  <a:ea typeface="宋体" panose="02010600030101010101" pitchFamily="2" charset="-122"/>
                </a:rPr>
                <a:t>log buffer</a:t>
              </a:r>
              <a:endParaRPr lang="zh-CN" altLang="en-US" sz="2000" dirty="0">
                <a:latin typeface="Arial" panose="020B0604020202020204" pitchFamily="34" charset="0"/>
                <a:ea typeface="Times New Roman" panose="02020603050405020304" pitchFamily="2" charset="0"/>
              </a:endParaRPr>
            </a:p>
          </p:txBody>
        </p:sp>
      </p:grpSp>
      <p:sp>
        <p:nvSpPr>
          <p:cNvPr id="14355" name="圆柱形 14354"/>
          <p:cNvSpPr/>
          <p:nvPr/>
        </p:nvSpPr>
        <p:spPr>
          <a:xfrm>
            <a:off x="1376363" y="4579938"/>
            <a:ext cx="1903412" cy="1066800"/>
          </a:xfrm>
          <a:prstGeom prst="can">
            <a:avLst>
              <a:gd name="adj" fmla="val 25000"/>
            </a:avLst>
          </a:prstGeom>
          <a:solidFill>
            <a:srgbClr val="CCFFFF">
              <a:alpha val="100000"/>
            </a:srgb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0170" tIns="46990" rIns="90170" bIns="46990" anchor="ctr"/>
          <a:p>
            <a:pPr lvl="0" algn="ctr" eaLnBrk="0" latinLnBrk="0" hangingPunct="0"/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Coordinator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ctr" eaLnBrk="0" latinLnBrk="0" hangingPunct="0"/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log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56" name="圆柱形 14355"/>
          <p:cNvSpPr/>
          <p:nvPr/>
        </p:nvSpPr>
        <p:spPr>
          <a:xfrm>
            <a:off x="6022975" y="4570413"/>
            <a:ext cx="990600" cy="1066800"/>
          </a:xfrm>
          <a:prstGeom prst="can">
            <a:avLst>
              <a:gd name="adj" fmla="val 26921"/>
            </a:avLst>
          </a:prstGeom>
          <a:solidFill>
            <a:srgbClr val="CCFFFF">
              <a:alpha val="100000"/>
            </a:srgb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vert="horz" wrap="none" lIns="90170" tIns="46990" rIns="90170" bIns="46990" anchor="ctr"/>
          <a:p>
            <a:pPr lvl="0" algn="ctr" eaLnBrk="0" latinLnBrk="0" hangingPunct="0"/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Cohort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ctr" eaLnBrk="0" latinLnBrk="0" hangingPunct="0"/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log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57" name="下箭头 14356"/>
          <p:cNvSpPr/>
          <p:nvPr/>
        </p:nvSpPr>
        <p:spPr>
          <a:xfrm flipH="1">
            <a:off x="2212975" y="3429000"/>
            <a:ext cx="76200" cy="1143000"/>
          </a:xfrm>
          <a:prstGeom prst="downArrow">
            <a:avLst>
              <a:gd name="adj1" fmla="val 50000"/>
              <a:gd name="adj2" fmla="val 375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358" name="下箭头 14357"/>
          <p:cNvSpPr/>
          <p:nvPr/>
        </p:nvSpPr>
        <p:spPr>
          <a:xfrm flipH="1">
            <a:off x="6480175" y="2895600"/>
            <a:ext cx="76200" cy="1676400"/>
          </a:xfrm>
          <a:prstGeom prst="downArrow">
            <a:avLst>
              <a:gd name="adj1" fmla="val 50000"/>
              <a:gd name="adj2" fmla="val 550000"/>
            </a:avLst>
          </a:prstGeom>
          <a:solidFill>
            <a:schemeClr val="accent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359" name="文本框 14358"/>
          <p:cNvSpPr txBox="1"/>
          <p:nvPr/>
        </p:nvSpPr>
        <p:spPr>
          <a:xfrm>
            <a:off x="2289175" y="3505200"/>
            <a:ext cx="2389505" cy="8534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l">
              <a:lnSpc>
                <a:spcPct val="125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&lt;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commit record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&gt;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algn="l">
              <a:lnSpc>
                <a:spcPct val="125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&lt;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complete record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&gt;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4360" name="文本框 14359"/>
          <p:cNvSpPr txBox="1"/>
          <p:nvPr/>
        </p:nvSpPr>
        <p:spPr>
          <a:xfrm>
            <a:off x="6555740" y="3505200"/>
            <a:ext cx="2103120" cy="85344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p>
            <a:pPr lvl="0" algn="l">
              <a:lnSpc>
                <a:spcPct val="125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&lt;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prepare record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&gt;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algn="l">
              <a:lnSpc>
                <a:spcPct val="125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&lt;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commit record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&gt;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9" grpId="0"/>
      <p:bldP spid="1436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3" name="Rectangle 2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17855"/>
          </a:xfrm>
        </p:spPr>
        <p:txBody>
          <a:bodyPr vert="horz" wrap="square" anchor="ctr"/>
          <a:p>
            <a:pPr lvl="0"/>
            <a:r>
              <a:rPr lang="en-US" altLang="zh-CN" sz="3200">
                <a:ea typeface="宋体" panose="02010600030101010101" pitchFamily="2" charset="-122"/>
              </a:rPr>
              <a:t>Two-Phase Commit (commit case)</a:t>
            </a:r>
            <a:endParaRPr lang="en-US" altLang="zh-CN" sz="3200">
              <a:ea typeface="宋体" panose="02010600030101010101" pitchFamily="2" charset="-122"/>
            </a:endParaRPr>
          </a:p>
        </p:txBody>
      </p:sp>
      <p:sp>
        <p:nvSpPr>
          <p:cNvPr id="15364" name="Text Box 3"/>
          <p:cNvSpPr txBox="1"/>
          <p:nvPr/>
        </p:nvSpPr>
        <p:spPr>
          <a:xfrm>
            <a:off x="458470" y="840105"/>
            <a:ext cx="76930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zh-CN" altLang="en-US" b="1" dirty="0">
                <a:latin typeface="Times New Roman" panose="02020603050405020304" pitchFamily="2" charset="0"/>
                <a:ea typeface="宋体" panose="02010600030101010101" pitchFamily="2" charset="-122"/>
              </a:rPr>
              <a:t>  </a:t>
            </a:r>
            <a:r>
              <a:rPr lang="en-US" altLang="x-none" b="1" u="sng" dirty="0">
                <a:latin typeface="Times New Roman" panose="02020603050405020304" pitchFamily="2" charset="0"/>
                <a:ea typeface="宋体" panose="02010600030101010101" pitchFamily="2" charset="-122"/>
              </a:rPr>
              <a:t>Application </a:t>
            </a:r>
            <a:r>
              <a:rPr lang="en-US" altLang="x-none" b="1" dirty="0">
                <a:latin typeface="Times New Roman" panose="02020603050405020304" pitchFamily="2" charset="0"/>
                <a:ea typeface="宋体" panose="02010600030101010101" pitchFamily="2" charset="-122"/>
              </a:rPr>
              <a:t>              </a:t>
            </a:r>
            <a:r>
              <a:rPr lang="en-US" altLang="x-none" b="1" u="sng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Coordinator</a:t>
            </a:r>
            <a:r>
              <a:rPr lang="en-US" altLang="x-none" b="1" dirty="0">
                <a:solidFill>
                  <a:srgbClr val="0066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</a:t>
            </a:r>
            <a:r>
              <a:rPr lang="en-US" altLang="x-none" b="1" dirty="0">
                <a:latin typeface="Times New Roman" panose="02020603050405020304" pitchFamily="2" charset="0"/>
                <a:ea typeface="宋体" panose="02010600030101010101" pitchFamily="2" charset="-122"/>
              </a:rPr>
              <a:t>                         </a:t>
            </a:r>
            <a:r>
              <a:rPr lang="en-US" altLang="x-none" b="1" u="sng" dirty="0">
                <a:latin typeface="Times New Roman" panose="02020603050405020304" pitchFamily="2" charset="0"/>
                <a:ea typeface="宋体" panose="02010600030101010101" pitchFamily="2" charset="-122"/>
              </a:rPr>
              <a:t>Cohort</a:t>
            </a:r>
            <a:endParaRPr lang="en-US" altLang="x-none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5365" name="Text Box 4"/>
          <p:cNvSpPr txBox="1"/>
          <p:nvPr/>
        </p:nvSpPr>
        <p:spPr>
          <a:xfrm>
            <a:off x="307975" y="1427480"/>
            <a:ext cx="1570990" cy="52120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b="1" dirty="0">
                <a:latin typeface="Times New Roman" panose="02020603050405020304" pitchFamily="2" charset="0"/>
                <a:ea typeface="宋体" panose="02010600030101010101" pitchFamily="2" charset="-122"/>
              </a:rPr>
              <a:t>tx_commit</a:t>
            </a:r>
            <a:endParaRPr lang="en-US" altLang="x-none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endParaRPr lang="en-US" altLang="x-none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endParaRPr lang="en-US" altLang="x-none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endParaRPr lang="en-US" altLang="x-none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endParaRPr lang="en-US" altLang="x-none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endParaRPr lang="en-US" altLang="x-none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endParaRPr lang="en-US" altLang="x-none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endParaRPr lang="en-US" altLang="x-none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endParaRPr lang="en-US" altLang="x-none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endParaRPr lang="en-US" altLang="x-none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endParaRPr lang="en-US" altLang="x-none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endParaRPr lang="en-US" altLang="x-none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endParaRPr lang="en-US" altLang="x-none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r>
              <a:rPr lang="en-US" altLang="x-none" b="1" dirty="0">
                <a:latin typeface="Times New Roman" panose="02020603050405020304" pitchFamily="2" charset="0"/>
                <a:ea typeface="宋体" panose="02010600030101010101" pitchFamily="2" charset="-122"/>
              </a:rPr>
              <a:t>   resume</a:t>
            </a:r>
            <a:endParaRPr lang="en-US" altLang="x-none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5366" name="Text Box 5"/>
          <p:cNvSpPr txBox="1"/>
          <p:nvPr/>
        </p:nvSpPr>
        <p:spPr>
          <a:xfrm>
            <a:off x="2288540" y="1449705"/>
            <a:ext cx="3699510" cy="52006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b="1" dirty="0">
                <a:latin typeface="Times New Roman" panose="02020603050405020304" pitchFamily="2" charset="0"/>
                <a:ea typeface="宋体" panose="02010600030101010101" pitchFamily="2" charset="-122"/>
              </a:rPr>
              <a:t>-</a:t>
            </a:r>
            <a:r>
              <a:rPr lang="en-US" altLang="x-none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send </a:t>
            </a:r>
            <a:r>
              <a:rPr lang="en-US" altLang="x-none" b="1" u="sng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prepare msg</a:t>
            </a:r>
            <a:r>
              <a:rPr lang="en-US" altLang="x-none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to</a:t>
            </a:r>
            <a:endParaRPr lang="en-US" altLang="x-none" b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r>
              <a:rPr lang="en-US" altLang="x-none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cohorts in trans. rec.</a:t>
            </a:r>
            <a:endParaRPr lang="en-US" altLang="x-none" b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endParaRPr lang="en-US" altLang="x-none" b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r>
              <a:rPr lang="en-US" altLang="x-none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- record vote in trans. rec.</a:t>
            </a:r>
            <a:endParaRPr lang="en-US" altLang="x-none" b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>
              <a:buChar char="-"/>
            </a:pPr>
            <a:r>
              <a:rPr lang="en-US" altLang="x-none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if all vote ready</a:t>
            </a:r>
            <a:r>
              <a:rPr lang="en-US" altLang="x-none" b="1" i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,</a:t>
            </a:r>
            <a:r>
              <a:rPr lang="en-US" altLang="x-none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en-US" altLang="x-none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force </a:t>
            </a:r>
            <a:endParaRPr lang="en-US" altLang="x-none" b="1" dirty="0">
              <a:solidFill>
                <a:srgbClr val="FF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r>
              <a:rPr lang="en-US" altLang="x-none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</a:t>
            </a:r>
            <a:r>
              <a:rPr lang="en-US" altLang="x-none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commit rec.</a:t>
            </a:r>
            <a:r>
              <a:rPr lang="en-US" altLang="x-none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to coord. log</a:t>
            </a:r>
            <a:endParaRPr lang="en-US" altLang="x-none" b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>
              <a:spcBef>
                <a:spcPts val="1200"/>
              </a:spcBef>
            </a:pPr>
            <a:r>
              <a:rPr lang="en-US" altLang="x-none" b="1" dirty="0">
                <a:latin typeface="Times New Roman" panose="02020603050405020304" pitchFamily="2" charset="0"/>
                <a:ea typeface="宋体" panose="02010600030101010101" pitchFamily="2" charset="-122"/>
              </a:rPr>
              <a:t>- </a:t>
            </a:r>
            <a:r>
              <a:rPr lang="en-US" altLang="x-none" b="1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send </a:t>
            </a:r>
            <a:r>
              <a:rPr lang="en-US" altLang="x-none" b="1" u="sng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commit msg</a:t>
            </a:r>
            <a:endParaRPr lang="en-US" altLang="x-none" b="1" u="sng" dirty="0">
              <a:solidFill>
                <a:srgbClr val="0000CC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endParaRPr lang="en-US" altLang="x-none" b="1" dirty="0">
              <a:solidFill>
                <a:srgbClr val="0000CC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endParaRPr lang="en-US" altLang="x-none" b="1" dirty="0">
              <a:solidFill>
                <a:srgbClr val="0000CC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>
              <a:buChar char="-"/>
            </a:pPr>
            <a:r>
              <a:rPr lang="en-US" altLang="x-none" b="1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when all done msgs rec’d</a:t>
            </a:r>
            <a:r>
              <a:rPr lang="en-US" altLang="x-none" b="1" i="1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,</a:t>
            </a:r>
            <a:endParaRPr lang="en-US" altLang="x-none" b="1" i="1" dirty="0">
              <a:solidFill>
                <a:srgbClr val="0000CC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r>
              <a:rPr lang="en-US" altLang="x-none" b="1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</a:t>
            </a:r>
            <a:r>
              <a:rPr lang="en-US" altLang="x-none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force complete rec. </a:t>
            </a:r>
            <a:r>
              <a:rPr lang="en-US" altLang="x-none" b="1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to log</a:t>
            </a:r>
            <a:endParaRPr lang="en-US" altLang="x-none" b="1" dirty="0">
              <a:solidFill>
                <a:srgbClr val="0000CC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r>
              <a:rPr lang="en-US" altLang="x-none" b="1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- delete trans. rec.</a:t>
            </a:r>
            <a:endParaRPr lang="en-US" altLang="x-none" b="1" dirty="0">
              <a:solidFill>
                <a:srgbClr val="0000CC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>
              <a:spcBef>
                <a:spcPts val="1200"/>
              </a:spcBef>
            </a:pPr>
            <a:r>
              <a:rPr lang="en-US" altLang="x-none" b="1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- return status</a:t>
            </a:r>
            <a:endParaRPr lang="en-US" altLang="x-none" b="1" dirty="0">
              <a:solidFill>
                <a:srgbClr val="0000CC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5367" name="Text Box 6"/>
          <p:cNvSpPr txBox="1"/>
          <p:nvPr/>
        </p:nvSpPr>
        <p:spPr>
          <a:xfrm>
            <a:off x="6499225" y="1754505"/>
            <a:ext cx="2606040" cy="35693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b="1" dirty="0">
                <a:latin typeface="Times New Roman" panose="02020603050405020304" pitchFamily="2" charset="0"/>
                <a:ea typeface="宋体" panose="02010600030101010101" pitchFamily="2" charset="-122"/>
              </a:rPr>
              <a:t>- </a:t>
            </a:r>
            <a:r>
              <a:rPr lang="en-US" altLang="x-none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force prepare</a:t>
            </a:r>
            <a:endParaRPr lang="en-US" altLang="x-none" b="1" dirty="0">
              <a:solidFill>
                <a:srgbClr val="FF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r>
              <a:rPr lang="en-US" altLang="x-none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rec.</a:t>
            </a:r>
            <a:r>
              <a:rPr lang="en-US" altLang="x-none" b="1" dirty="0">
                <a:latin typeface="Times New Roman" panose="02020603050405020304" pitchFamily="2" charset="0"/>
                <a:ea typeface="宋体" panose="02010600030101010101" pitchFamily="2" charset="-122"/>
              </a:rPr>
              <a:t> to cohort log</a:t>
            </a:r>
            <a:endParaRPr lang="en-US" altLang="x-none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r>
              <a:rPr lang="en-US" altLang="x-none" b="1" dirty="0">
                <a:latin typeface="Times New Roman" panose="02020603050405020304" pitchFamily="2" charset="0"/>
                <a:ea typeface="宋体" panose="02010600030101010101" pitchFamily="2" charset="-122"/>
              </a:rPr>
              <a:t>- send </a:t>
            </a:r>
            <a:r>
              <a:rPr lang="en-US" altLang="x-none" b="1" u="sng" dirty="0">
                <a:latin typeface="Times New Roman" panose="02020603050405020304" pitchFamily="2" charset="0"/>
                <a:ea typeface="宋体" panose="02010600030101010101" pitchFamily="2" charset="-122"/>
              </a:rPr>
              <a:t>vote msg</a:t>
            </a:r>
            <a:endParaRPr lang="en-US" altLang="x-none" b="1" u="sng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endParaRPr lang="en-US" altLang="x-none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endParaRPr lang="en-US" altLang="x-none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>
              <a:spcBef>
                <a:spcPts val="1200"/>
              </a:spcBef>
              <a:buChar char="-"/>
            </a:pPr>
            <a:r>
              <a:rPr lang="en-US" altLang="x-none" b="1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en-US" altLang="x-none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force commit</a:t>
            </a:r>
            <a:endParaRPr lang="en-US" altLang="x-none" b="1" dirty="0">
              <a:solidFill>
                <a:srgbClr val="FF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r>
              <a:rPr lang="en-US" altLang="x-none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rec.</a:t>
            </a:r>
            <a:r>
              <a:rPr lang="en-US" altLang="x-none" b="1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to cohort log</a:t>
            </a:r>
            <a:endParaRPr lang="en-US" altLang="x-none" b="1" dirty="0">
              <a:solidFill>
                <a:srgbClr val="0000CC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r>
              <a:rPr lang="en-US" altLang="x-none" b="1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- release locks</a:t>
            </a:r>
            <a:endParaRPr lang="en-US" altLang="x-none" b="1" dirty="0">
              <a:solidFill>
                <a:srgbClr val="0000CC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r>
              <a:rPr lang="en-US" altLang="x-none" b="1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- send </a:t>
            </a:r>
            <a:r>
              <a:rPr lang="en-US" altLang="x-none" b="1" u="sng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done msg</a:t>
            </a:r>
            <a:endParaRPr lang="en-US" altLang="x-none" b="1" u="sng" dirty="0">
              <a:solidFill>
                <a:srgbClr val="0000CC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5368" name="Line 7"/>
          <p:cNvSpPr/>
          <p:nvPr/>
        </p:nvSpPr>
        <p:spPr>
          <a:xfrm>
            <a:off x="1831340" y="1678305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15369" name="组合 15368"/>
          <p:cNvGrpSpPr/>
          <p:nvPr/>
        </p:nvGrpSpPr>
        <p:grpSpPr>
          <a:xfrm>
            <a:off x="138430" y="1830705"/>
            <a:ext cx="1235075" cy="1905000"/>
            <a:chOff x="0" y="0"/>
            <a:chExt cx="1235075" cy="1905000"/>
          </a:xfrm>
        </p:grpSpPr>
        <p:sp>
          <p:nvSpPr>
            <p:cNvPr id="15370" name="Line 24"/>
            <p:cNvSpPr/>
            <p:nvPr/>
          </p:nvSpPr>
          <p:spPr>
            <a:xfrm>
              <a:off x="1235075" y="0"/>
              <a:ext cx="0" cy="19050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</p:sp>
        <p:sp>
          <p:nvSpPr>
            <p:cNvPr id="15371" name="Text Box 26"/>
            <p:cNvSpPr txBox="1"/>
            <p:nvPr/>
          </p:nvSpPr>
          <p:spPr>
            <a:xfrm>
              <a:off x="0" y="346075"/>
              <a:ext cx="1151277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/>
              <a:r>
                <a:rPr lang="en-US" altLang="x-none" b="1" i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phase 1</a:t>
              </a:r>
              <a:endParaRPr lang="en-US" altLang="x-none" b="1" i="1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5372" name="组合 15371"/>
          <p:cNvGrpSpPr/>
          <p:nvPr/>
        </p:nvGrpSpPr>
        <p:grpSpPr>
          <a:xfrm>
            <a:off x="154305" y="3963670"/>
            <a:ext cx="1219835" cy="2117725"/>
            <a:chOff x="0" y="0"/>
            <a:chExt cx="1219835" cy="2117725"/>
          </a:xfrm>
        </p:grpSpPr>
        <p:sp>
          <p:nvSpPr>
            <p:cNvPr id="15373" name="Line 25"/>
            <p:cNvSpPr/>
            <p:nvPr/>
          </p:nvSpPr>
          <p:spPr>
            <a:xfrm>
              <a:off x="1218565" y="0"/>
              <a:ext cx="1270" cy="2117725"/>
            </a:xfrm>
            <a:prstGeom prst="line">
              <a:avLst/>
            </a:prstGeom>
            <a:ln w="9525" cap="flat" cmpd="sng">
              <a:solidFill>
                <a:srgbClr val="0000CC"/>
              </a:solidFill>
              <a:prstDash val="dash"/>
              <a:headEnd type="triangle" w="med" len="med"/>
              <a:tailEnd type="triangle" w="med" len="med"/>
            </a:ln>
          </p:spPr>
        </p:sp>
        <p:sp>
          <p:nvSpPr>
            <p:cNvPr id="15374" name="Text Box 27"/>
            <p:cNvSpPr txBox="1"/>
            <p:nvPr/>
          </p:nvSpPr>
          <p:spPr>
            <a:xfrm>
              <a:off x="0" y="533400"/>
              <a:ext cx="1151277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/>
              <a:r>
                <a:rPr lang="en-US" altLang="x-none" b="1" i="1" dirty="0">
                  <a:solidFill>
                    <a:srgbClr val="0000CC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phase 2</a:t>
              </a:r>
              <a:endParaRPr lang="en-US" altLang="x-none" b="1" i="1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15375" name="Line 30"/>
          <p:cNvSpPr/>
          <p:nvPr/>
        </p:nvSpPr>
        <p:spPr>
          <a:xfrm>
            <a:off x="5638800" y="1983105"/>
            <a:ext cx="762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376" name="Line 31"/>
          <p:cNvSpPr/>
          <p:nvPr/>
        </p:nvSpPr>
        <p:spPr>
          <a:xfrm flipH="1">
            <a:off x="5791200" y="2745105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377" name="Line 32"/>
          <p:cNvSpPr/>
          <p:nvPr/>
        </p:nvSpPr>
        <p:spPr>
          <a:xfrm>
            <a:off x="5562600" y="3963670"/>
            <a:ext cx="685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378" name="Line 33"/>
          <p:cNvSpPr/>
          <p:nvPr/>
        </p:nvSpPr>
        <p:spPr>
          <a:xfrm flipH="1">
            <a:off x="6096000" y="5106035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379" name="Line 34"/>
          <p:cNvSpPr/>
          <p:nvPr/>
        </p:nvSpPr>
        <p:spPr>
          <a:xfrm flipH="1">
            <a:off x="1678940" y="6400165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15380" name="组合 15379"/>
          <p:cNvGrpSpPr/>
          <p:nvPr/>
        </p:nvGrpSpPr>
        <p:grpSpPr>
          <a:xfrm>
            <a:off x="7548247" y="2766738"/>
            <a:ext cx="1382078" cy="1106170"/>
            <a:chOff x="-302236" y="48593"/>
            <a:chExt cx="1381978" cy="1105539"/>
          </a:xfrm>
        </p:grpSpPr>
        <p:sp>
          <p:nvSpPr>
            <p:cNvPr id="15381" name="Text Box 29"/>
            <p:cNvSpPr txBox="1"/>
            <p:nvPr/>
          </p:nvSpPr>
          <p:spPr>
            <a:xfrm rot="5400000">
              <a:off x="-163540" y="-89150"/>
              <a:ext cx="1105539" cy="1381025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vert270" wrap="square">
              <a:spAutoFit/>
            </a:bodyPr>
            <a:p>
              <a:pPr lvl="0" algn="ctr"/>
              <a:r>
                <a:rPr lang="en-US" altLang="x-none" sz="2000" b="1" i="1" dirty="0">
                  <a:solidFill>
                    <a:srgbClr val="00B05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waiting...</a:t>
              </a:r>
              <a:endParaRPr lang="en-US" altLang="x-none" sz="2000" b="1" i="1" dirty="0">
                <a:solidFill>
                  <a:srgbClr val="00B05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0" algn="ctr"/>
              <a:r>
                <a:rPr lang="en-US" altLang="x-none" sz="2000" b="1" i="1" dirty="0">
                  <a:solidFill>
                    <a:srgbClr val="00B05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(uncertain</a:t>
              </a:r>
              <a:endParaRPr lang="en-US" altLang="x-none" sz="2000" b="1" i="1" dirty="0">
                <a:solidFill>
                  <a:srgbClr val="00B05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0" algn="ctr"/>
              <a:r>
                <a:rPr lang="en-US" altLang="x-none" sz="2000" b="1" i="1" dirty="0">
                  <a:solidFill>
                    <a:srgbClr val="00B05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  period)</a:t>
              </a:r>
              <a:endParaRPr lang="en-US" altLang="x-none" sz="2000" b="1" i="1" dirty="0">
                <a:solidFill>
                  <a:srgbClr val="00B05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5382" name="Line 35"/>
            <p:cNvSpPr/>
            <p:nvPr/>
          </p:nvSpPr>
          <p:spPr>
            <a:xfrm>
              <a:off x="-302236" y="179285"/>
              <a:ext cx="0" cy="837722"/>
            </a:xfrm>
            <a:prstGeom prst="line">
              <a:avLst/>
            </a:prstGeom>
            <a:ln w="19050" cap="flat" cmpd="sng">
              <a:solidFill>
                <a:srgbClr val="00B050"/>
              </a:solidFill>
              <a:prstDash val="dash"/>
              <a:headEnd type="arrow" w="med" len="med"/>
              <a:tailEnd type="arrow" w="med" len="med"/>
            </a:ln>
          </p:spPr>
        </p:sp>
      </p:grpSp>
      <p:sp>
        <p:nvSpPr>
          <p:cNvPr id="15383" name="Text Box 36"/>
          <p:cNvSpPr txBox="1"/>
          <p:nvPr/>
        </p:nvSpPr>
        <p:spPr>
          <a:xfrm>
            <a:off x="5946775" y="6308725"/>
            <a:ext cx="1431925" cy="39624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000" b="1" i="1" u="sng" dirty="0">
                <a:solidFill>
                  <a:srgbClr val="00B05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xa interface</a:t>
            </a:r>
            <a:endParaRPr lang="en-US" altLang="x-none" sz="2000" b="1" i="1" u="sng" dirty="0">
              <a:solidFill>
                <a:srgbClr val="00B05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5384" name="Line 37"/>
          <p:cNvSpPr/>
          <p:nvPr/>
        </p:nvSpPr>
        <p:spPr>
          <a:xfrm flipH="1" flipV="1">
            <a:off x="6324600" y="6076950"/>
            <a:ext cx="0" cy="3600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charRg st="22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charRg st="16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charRg st="38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charRg st="48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charRg st="77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charRg st="104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charRg st="132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charRg st="56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charRg st="70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charRg st="92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charRg st="108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charRg st="152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charRg st="179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charRg st="208" end="2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charRg st="229" end="2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7" name="Rectangle 3074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781685"/>
          </a:xfrm>
        </p:spPr>
        <p:txBody>
          <a:bodyPr vert="horz" wrap="square" anchor="ctr"/>
          <a:p>
            <a:pPr lvl="0"/>
            <a:r>
              <a:rPr lang="en-US" altLang="zh-CN" sz="3200">
                <a:ea typeface="宋体" panose="02010600030101010101" pitchFamily="2" charset="-122"/>
              </a:rPr>
              <a:t>Two-Phase Commit (abort case)</a:t>
            </a:r>
            <a:endParaRPr lang="en-US" altLang="zh-CN" sz="3200">
              <a:ea typeface="宋体" panose="02010600030101010101" pitchFamily="2" charset="-122"/>
            </a:endParaRPr>
          </a:p>
        </p:txBody>
      </p:sp>
      <p:sp>
        <p:nvSpPr>
          <p:cNvPr id="16388" name="Text Box 3075"/>
          <p:cNvSpPr txBox="1"/>
          <p:nvPr/>
        </p:nvSpPr>
        <p:spPr>
          <a:xfrm>
            <a:off x="382905" y="688975"/>
            <a:ext cx="768731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zh-CN" altLang="en-US" b="1" dirty="0">
                <a:latin typeface="Times New Roman" panose="02020603050405020304" pitchFamily="2" charset="0"/>
                <a:ea typeface="宋体" panose="02010600030101010101" pitchFamily="2" charset="-122"/>
              </a:rPr>
              <a:t>  </a:t>
            </a:r>
            <a:r>
              <a:rPr lang="en-US" altLang="x-none" b="1" dirty="0">
                <a:latin typeface="Times New Roman" panose="02020603050405020304" pitchFamily="2" charset="0"/>
                <a:ea typeface="宋体" panose="02010600030101010101" pitchFamily="2" charset="-122"/>
              </a:rPr>
              <a:t>Application               </a:t>
            </a:r>
            <a:r>
              <a:rPr lang="en-US" altLang="x-none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Coordinator     </a:t>
            </a:r>
            <a:r>
              <a:rPr lang="en-US" altLang="x-none" b="1" dirty="0">
                <a:latin typeface="Times New Roman" panose="02020603050405020304" pitchFamily="2" charset="0"/>
                <a:ea typeface="宋体" panose="02010600030101010101" pitchFamily="2" charset="-122"/>
              </a:rPr>
              <a:t>                       Cohort</a:t>
            </a:r>
            <a:endParaRPr lang="en-US" altLang="x-none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6389" name="Text Box 3076"/>
          <p:cNvSpPr txBox="1"/>
          <p:nvPr/>
        </p:nvSpPr>
        <p:spPr>
          <a:xfrm>
            <a:off x="459105" y="1276350"/>
            <a:ext cx="1502410" cy="374904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dirty="0">
                <a:latin typeface="Times New Roman" panose="02020603050405020304" pitchFamily="2" charset="0"/>
                <a:ea typeface="宋体" panose="02010600030101010101" pitchFamily="2" charset="-122"/>
              </a:rPr>
              <a:t>tx_commit</a:t>
            </a:r>
            <a:endParaRPr lang="en-US" altLang="x-none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endParaRPr lang="en-US" altLang="x-none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endParaRPr lang="en-US" altLang="x-none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endParaRPr lang="en-US" altLang="x-none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endParaRPr lang="en-US" altLang="x-none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endParaRPr lang="en-US" altLang="x-none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endParaRPr lang="en-US" altLang="x-none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endParaRPr lang="en-US" altLang="x-none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endParaRPr lang="en-US" altLang="x-none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r>
              <a:rPr lang="en-US" altLang="x-none" dirty="0">
                <a:latin typeface="Times New Roman" panose="02020603050405020304" pitchFamily="2" charset="0"/>
                <a:ea typeface="宋体" panose="02010600030101010101" pitchFamily="2" charset="-122"/>
              </a:rPr>
              <a:t>  resume</a:t>
            </a:r>
            <a:endParaRPr lang="en-US" altLang="x-none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6390" name="Text Box 3077"/>
          <p:cNvSpPr txBox="1"/>
          <p:nvPr/>
        </p:nvSpPr>
        <p:spPr>
          <a:xfrm>
            <a:off x="2439670" y="1223010"/>
            <a:ext cx="3241675" cy="8229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b="1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send </a:t>
            </a:r>
            <a:r>
              <a:rPr lang="en-US" altLang="x-none" b="1" i="1" u="sng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prepare msg</a:t>
            </a:r>
            <a:r>
              <a:rPr lang="en-US" altLang="x-none" b="1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to</a:t>
            </a:r>
            <a:endParaRPr lang="en-US" altLang="x-none" b="1" dirty="0">
              <a:solidFill>
                <a:srgbClr val="0000CC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r>
              <a:rPr lang="en-US" altLang="x-none" b="1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cohorts in trans. rec.</a:t>
            </a:r>
            <a:endParaRPr lang="en-US" altLang="x-none" b="1" dirty="0">
              <a:solidFill>
                <a:srgbClr val="0000CC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6391" name="Text Box 3078"/>
          <p:cNvSpPr txBox="1"/>
          <p:nvPr/>
        </p:nvSpPr>
        <p:spPr>
          <a:xfrm>
            <a:off x="6325870" y="1604010"/>
            <a:ext cx="2664460" cy="11887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b="1" dirty="0">
                <a:latin typeface="Times New Roman" panose="02020603050405020304" pitchFamily="2" charset="0"/>
                <a:ea typeface="宋体" panose="02010600030101010101" pitchFamily="2" charset="-122"/>
              </a:rPr>
              <a:t>- </a:t>
            </a:r>
            <a:r>
              <a:rPr lang="en-US" altLang="x-none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force prepare rec.</a:t>
            </a:r>
            <a:endParaRPr lang="en-US" altLang="x-none" b="1" dirty="0">
              <a:solidFill>
                <a:srgbClr val="FF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r>
              <a:rPr lang="en-US" altLang="x-none" b="1" dirty="0">
                <a:latin typeface="Times New Roman" panose="02020603050405020304" pitchFamily="2" charset="0"/>
                <a:ea typeface="宋体" panose="02010600030101010101" pitchFamily="2" charset="-122"/>
              </a:rPr>
              <a:t>  to cohort log</a:t>
            </a:r>
            <a:endParaRPr lang="en-US" altLang="x-none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r>
              <a:rPr lang="en-US" altLang="x-none" b="1" dirty="0">
                <a:latin typeface="Times New Roman" panose="02020603050405020304" pitchFamily="2" charset="0"/>
                <a:ea typeface="宋体" panose="02010600030101010101" pitchFamily="2" charset="-122"/>
              </a:rPr>
              <a:t>- send </a:t>
            </a:r>
            <a:r>
              <a:rPr lang="en-US" altLang="x-none" b="1" i="1" u="sng" dirty="0">
                <a:latin typeface="Times New Roman" panose="02020603050405020304" pitchFamily="2" charset="0"/>
                <a:ea typeface="宋体" panose="02010600030101010101" pitchFamily="2" charset="-122"/>
              </a:rPr>
              <a:t>vote msg</a:t>
            </a:r>
            <a:endParaRPr lang="en-US" altLang="x-none" b="1" i="1" u="sng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6392" name="Line 3079"/>
          <p:cNvSpPr/>
          <p:nvPr/>
        </p:nvSpPr>
        <p:spPr>
          <a:xfrm>
            <a:off x="1982470" y="1527175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393" name="Line 3080"/>
          <p:cNvSpPr/>
          <p:nvPr/>
        </p:nvSpPr>
        <p:spPr>
          <a:xfrm>
            <a:off x="1222375" y="1906270"/>
            <a:ext cx="0" cy="25560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</p:sp>
      <p:sp>
        <p:nvSpPr>
          <p:cNvPr id="16394" name="Text Box 3082"/>
          <p:cNvSpPr txBox="1"/>
          <p:nvPr/>
        </p:nvSpPr>
        <p:spPr>
          <a:xfrm>
            <a:off x="62865" y="2630170"/>
            <a:ext cx="1123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i="1" dirty="0">
                <a:latin typeface="Times New Roman" panose="02020603050405020304" pitchFamily="2" charset="0"/>
                <a:ea typeface="宋体" panose="02010600030101010101" pitchFamily="2" charset="-122"/>
              </a:rPr>
              <a:t>phase 1</a:t>
            </a:r>
            <a:endParaRPr lang="en-US" altLang="x-none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6396" name="Line 3085"/>
          <p:cNvSpPr/>
          <p:nvPr/>
        </p:nvSpPr>
        <p:spPr>
          <a:xfrm>
            <a:off x="5638800" y="1831975"/>
            <a:ext cx="720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399" name="Line 3089"/>
          <p:cNvSpPr/>
          <p:nvPr/>
        </p:nvSpPr>
        <p:spPr>
          <a:xfrm flipH="1">
            <a:off x="1753870" y="4873625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15380" name="组合 15379"/>
          <p:cNvGrpSpPr/>
          <p:nvPr/>
        </p:nvGrpSpPr>
        <p:grpSpPr>
          <a:xfrm>
            <a:off x="7472682" y="2821940"/>
            <a:ext cx="1224955" cy="838200"/>
            <a:chOff x="-302236" y="179285"/>
            <a:chExt cx="1224866" cy="837722"/>
          </a:xfrm>
        </p:grpSpPr>
        <p:sp>
          <p:nvSpPr>
            <p:cNvPr id="15381" name="Text Box 29"/>
            <p:cNvSpPr txBox="1"/>
            <p:nvPr/>
          </p:nvSpPr>
          <p:spPr>
            <a:xfrm rot="5400000">
              <a:off x="-65161" y="9268"/>
              <a:ext cx="792028" cy="1183554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vert270" wrap="square">
              <a:spAutoFit/>
            </a:bodyPr>
            <a:p>
              <a:pPr lvl="0"/>
              <a:r>
                <a:rPr lang="en-US" altLang="x-none" sz="2000" b="1" i="1" dirty="0">
                  <a:solidFill>
                    <a:srgbClr val="0000CC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uncertain</a:t>
              </a:r>
              <a:endParaRPr lang="en-US" altLang="x-none" sz="2000" b="1" i="1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0"/>
              <a:r>
                <a:rPr lang="en-US" altLang="x-none" sz="2000" b="1" i="1" dirty="0">
                  <a:solidFill>
                    <a:srgbClr val="0000CC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  period</a:t>
              </a:r>
              <a:endParaRPr lang="en-US" altLang="x-none" sz="2000" b="1" i="1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5382" name="Line 35"/>
            <p:cNvSpPr/>
            <p:nvPr/>
          </p:nvSpPr>
          <p:spPr>
            <a:xfrm>
              <a:off x="-302236" y="179285"/>
              <a:ext cx="0" cy="837722"/>
            </a:xfrm>
            <a:prstGeom prst="line">
              <a:avLst/>
            </a:prstGeom>
            <a:ln w="19050" cap="flat" cmpd="sng">
              <a:solidFill>
                <a:srgbClr val="005CE7"/>
              </a:solidFill>
              <a:prstDash val="dash"/>
              <a:headEnd type="arrow" w="med" len="med"/>
              <a:tailEnd type="arrow" w="med" len="med"/>
            </a:ln>
          </p:spPr>
        </p:sp>
      </p:grpSp>
      <p:sp>
        <p:nvSpPr>
          <p:cNvPr id="2" name="文本框 1"/>
          <p:cNvSpPr txBox="1"/>
          <p:nvPr/>
        </p:nvSpPr>
        <p:spPr>
          <a:xfrm>
            <a:off x="223520" y="5088255"/>
            <a:ext cx="8766810" cy="1767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200" b="1">
                <a:solidFill>
                  <a:srgbClr val="0000CC"/>
                </a:solidFill>
                <a:ea typeface="宋体" panose="02010600030101010101" pitchFamily="2" charset="-122"/>
              </a:rPr>
              <a:t>只要有任何一个</a:t>
            </a:r>
            <a:r>
              <a:rPr lang="en-US" altLang="zh-CN" sz="2200" b="1">
                <a:solidFill>
                  <a:srgbClr val="0000CC"/>
                </a:solidFill>
                <a:ea typeface="宋体" panose="02010600030101010101" pitchFamily="2" charset="-122"/>
              </a:rPr>
              <a:t>cohort</a:t>
            </a:r>
            <a:r>
              <a:rPr lang="zh-CN" altLang="en-US" sz="2200" b="1">
                <a:solidFill>
                  <a:srgbClr val="0000CC"/>
                </a:solidFill>
                <a:ea typeface="宋体" panose="02010600030101010101" pitchFamily="2" charset="-122"/>
              </a:rPr>
              <a:t>不同意提交，</a:t>
            </a:r>
            <a:r>
              <a:rPr lang="en-US" altLang="zh-CN" sz="2200" b="1">
                <a:solidFill>
                  <a:srgbClr val="0000CC"/>
                </a:solidFill>
                <a:ea typeface="宋体" panose="02010600030101010101" pitchFamily="2" charset="-122"/>
              </a:rPr>
              <a:t>coordinator</a:t>
            </a:r>
            <a:r>
              <a:rPr lang="zh-CN" altLang="en-US" sz="2200" b="1">
                <a:solidFill>
                  <a:srgbClr val="0000CC"/>
                </a:solidFill>
                <a:ea typeface="宋体" panose="02010600030101010101" pitchFamily="2" charset="-122"/>
              </a:rPr>
              <a:t>就会放弃整个事务（向所有</a:t>
            </a:r>
            <a:r>
              <a:rPr lang="en-US" altLang="zh-CN" sz="2200" b="1">
                <a:solidFill>
                  <a:srgbClr val="0000CC"/>
                </a:solidFill>
                <a:ea typeface="宋体" panose="02010600030101010101" pitchFamily="2" charset="-122"/>
              </a:rPr>
              <a:t>cohorts</a:t>
            </a:r>
            <a:r>
              <a:rPr lang="zh-CN" altLang="en-US" sz="2200" b="1">
                <a:solidFill>
                  <a:srgbClr val="0000CC"/>
                </a:solidFill>
                <a:ea typeface="宋体" panose="02010600030101010101" pitchFamily="2" charset="-122"/>
              </a:rPr>
              <a:t>发送 </a:t>
            </a:r>
            <a:r>
              <a:rPr lang="en-US" altLang="zh-CN" sz="2200" b="1">
                <a:solidFill>
                  <a:srgbClr val="0000CC"/>
                </a:solidFill>
                <a:ea typeface="宋体" panose="02010600030101010101" pitchFamily="2" charset="-122"/>
              </a:rPr>
              <a:t>abort msg </a:t>
            </a:r>
            <a:r>
              <a:rPr lang="zh-CN" altLang="en-US" sz="2200" b="1">
                <a:solidFill>
                  <a:srgbClr val="0000CC"/>
                </a:solidFill>
                <a:ea typeface="宋体" panose="02010600030101010101" pitchFamily="2" charset="-122"/>
              </a:rPr>
              <a:t>）</a:t>
            </a:r>
            <a:endParaRPr lang="zh-CN" altLang="en-US" sz="2200" b="1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b="1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coordinator</a:t>
            </a:r>
            <a:r>
              <a:rPr lang="zh-CN" altLang="en-US" sz="2200" b="1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不必等待各 </a:t>
            </a:r>
            <a:r>
              <a:rPr lang="en-US" altLang="zh-CN" sz="2200" b="1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cohorts </a:t>
            </a:r>
            <a:r>
              <a:rPr lang="zh-CN" altLang="en-US" sz="2200" b="1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的 </a:t>
            </a:r>
            <a:r>
              <a:rPr lang="en-US" altLang="zh-CN" sz="2200" b="1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abort </a:t>
            </a:r>
            <a:r>
              <a:rPr lang="zh-CN" altLang="en-US" sz="2200" b="1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动作的处理完成</a:t>
            </a:r>
            <a:endParaRPr lang="zh-CN" altLang="en-US" sz="2200" b="1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200" b="1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一个分布式事务被放弃后，在</a:t>
            </a:r>
            <a:r>
              <a:rPr lang="en-US" altLang="zh-CN" sz="2200" b="1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Coordinator</a:t>
            </a:r>
            <a:r>
              <a:rPr lang="zh-CN" altLang="en-US" sz="2200" b="1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的内存及</a:t>
            </a:r>
            <a:r>
              <a:rPr lang="en-US" altLang="zh-CN" sz="2200" b="1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log</a:t>
            </a:r>
            <a:r>
              <a:rPr lang="zh-CN" altLang="en-US" sz="2200" b="1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文件中不会留下任何痕迹！</a:t>
            </a:r>
            <a:endParaRPr lang="zh-CN" altLang="en-US" sz="2200" b="1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789295" y="3695700"/>
            <a:ext cx="2651125" cy="822960"/>
            <a:chOff x="9117" y="5820"/>
            <a:chExt cx="4175" cy="1296"/>
          </a:xfrm>
        </p:grpSpPr>
        <p:sp>
          <p:nvSpPr>
            <p:cNvPr id="16398" name="Line 3087"/>
            <p:cNvSpPr/>
            <p:nvPr/>
          </p:nvSpPr>
          <p:spPr>
            <a:xfrm>
              <a:off x="9117" y="6242"/>
              <a:ext cx="10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" name="Text Box 3078"/>
            <p:cNvSpPr txBox="1"/>
            <p:nvPr/>
          </p:nvSpPr>
          <p:spPr>
            <a:xfrm>
              <a:off x="10162" y="5820"/>
              <a:ext cx="3131" cy="12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/>
              <a:r>
                <a:rPr lang="en-US" altLang="x-none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- local abort</a:t>
              </a:r>
              <a:endParaRPr lang="en-US" altLang="x-none" b="1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0"/>
              <a:r>
                <a:rPr lang="en-US" altLang="x-none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- release locks</a:t>
              </a:r>
              <a:endParaRPr lang="zh-CN" altLang="en-US" b="1" i="1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439670" y="2360930"/>
            <a:ext cx="3931285" cy="457200"/>
            <a:chOff x="3842" y="3718"/>
            <a:chExt cx="6191" cy="720"/>
          </a:xfrm>
        </p:grpSpPr>
        <p:sp>
          <p:nvSpPr>
            <p:cNvPr id="16397" name="Line 3086"/>
            <p:cNvSpPr/>
            <p:nvPr/>
          </p:nvSpPr>
          <p:spPr>
            <a:xfrm flipH="1">
              <a:off x="9239" y="4085"/>
              <a:ext cx="79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" name="Text Box 3077"/>
            <p:cNvSpPr txBox="1"/>
            <p:nvPr/>
          </p:nvSpPr>
          <p:spPr>
            <a:xfrm>
              <a:off x="3842" y="3718"/>
              <a:ext cx="5188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/>
              <a:r>
                <a:rPr lang="en-US" altLang="x-none" b="1" dirty="0">
                  <a:solidFill>
                    <a:srgbClr val="0000CC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record vote in trans.rec.</a:t>
              </a:r>
              <a:endParaRPr lang="en-US" altLang="x-none" b="1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5" name="Text Box 3077"/>
          <p:cNvSpPr txBox="1"/>
          <p:nvPr/>
        </p:nvSpPr>
        <p:spPr>
          <a:xfrm>
            <a:off x="2439670" y="3141345"/>
            <a:ext cx="3295015" cy="19202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/>
            <a:r>
              <a:rPr lang="en-US" altLang="x-none" b="1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if any vote abort { </a:t>
            </a:r>
            <a:endParaRPr lang="en-US" altLang="x-none" b="1" dirty="0">
              <a:solidFill>
                <a:srgbClr val="0000CC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539750" lvl="1" indent="-262255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send </a:t>
            </a:r>
            <a:r>
              <a:rPr lang="en-US" altLang="zh-CN" b="1" i="1" u="sng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abort msg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to each cohorts</a:t>
            </a:r>
            <a:endParaRPr lang="en-US" altLang="zh-CN" b="1" dirty="0">
              <a:solidFill>
                <a:srgbClr val="0000CC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539750" lvl="1" indent="-262255">
              <a:buFont typeface="Arial" panose="020B0604020202020204" pitchFamily="34" charset="0"/>
              <a:buChar char="•"/>
            </a:pPr>
            <a:r>
              <a:rPr lang="en-US" altLang="x-none" b="1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delete trans. rec. }</a:t>
            </a:r>
            <a:endParaRPr lang="en-US" altLang="x-none" b="1" dirty="0">
              <a:solidFill>
                <a:srgbClr val="0000CC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r>
              <a:rPr lang="en-US" altLang="x-none" b="1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- return status</a:t>
            </a:r>
            <a:endParaRPr lang="en-US" altLang="x-none" b="1" dirty="0">
              <a:solidFill>
                <a:srgbClr val="0000CC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2865" y="758190"/>
            <a:ext cx="8927465" cy="4267200"/>
            <a:chOff x="99" y="1194"/>
            <a:chExt cx="14059" cy="6720"/>
          </a:xfrm>
        </p:grpSpPr>
        <p:sp>
          <p:nvSpPr>
            <p:cNvPr id="6" name="圆角矩形 5"/>
            <p:cNvSpPr/>
            <p:nvPr/>
          </p:nvSpPr>
          <p:spPr>
            <a:xfrm>
              <a:off x="99" y="1194"/>
              <a:ext cx="14059" cy="672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350" y="1777"/>
              <a:ext cx="13450" cy="24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6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/>
      <p:bldP spid="16391" grpId="0"/>
      <p:bldP spid="5" grpId="0"/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1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 vert="horz" wrap="square" anchor="ctr"/>
          <a:p>
            <a:pPr lvl="0"/>
            <a:r>
              <a:rPr lang="en-US" altLang="zh-CN">
                <a:ea typeface="宋体" panose="02010600030101010101" pitchFamily="2" charset="-122"/>
              </a:rPr>
              <a:t>Two-Phase Commit -- Phase 1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7412" name="Rectangle 3"/>
          <p:cNvSpPr>
            <a:spLocks noGrp="1"/>
          </p:cNvSpPr>
          <p:nvPr>
            <p:ph type="body"/>
          </p:nvPr>
        </p:nvSpPr>
        <p:spPr>
          <a:xfrm>
            <a:off x="609600" y="914400"/>
            <a:ext cx="8153400" cy="5791200"/>
          </a:xfrm>
          <a:solidFill>
            <a:schemeClr val="bg1">
              <a:alpha val="100000"/>
            </a:schemeClr>
          </a:solidFill>
        </p:spPr>
        <p:txBody>
          <a:bodyPr vert="horz" wrap="square" lIns="90170" tIns="46990" rIns="90170" bIns="46990" anchor="t"/>
          <a:p>
            <a:pPr marL="457200" lvl="0" indent="-457200">
              <a:buAutoNum type="arabicPeriod"/>
            </a:pPr>
            <a:r>
              <a:rPr lang="en-US" altLang="x-none" sz="2400" dirty="0">
                <a:ea typeface="宋体" panose="02010600030101010101" pitchFamily="2" charset="-122"/>
              </a:rPr>
              <a:t>Application invokes tx_commit</a:t>
            </a:r>
            <a:endParaRPr lang="en-US" altLang="x-none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400050" lvl="1" indent="0">
              <a:buNone/>
            </a:pPr>
            <a:r>
              <a:rPr lang="en-US" altLang="x-none" sz="1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x-none" sz="1000" i="1" dirty="0">
                <a:ea typeface="宋体" panose="02010600030101010101" pitchFamily="2" charset="-122"/>
              </a:rPr>
              <a:t> </a:t>
            </a:r>
            <a:endParaRPr lang="en-US" altLang="x-none" sz="10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457200" lvl="0" indent="-457200">
              <a:spcBef>
                <a:spcPct val="30000"/>
              </a:spcBef>
              <a:buAutoNum type="arabicPeriod"/>
            </a:pPr>
            <a:r>
              <a:rPr lang="en-US" altLang="x-none" sz="2400" dirty="0">
                <a:ea typeface="宋体" panose="02010600030101010101" pitchFamily="2" charset="-122"/>
              </a:rPr>
              <a:t>Sends prepare message </a:t>
            </a:r>
            <a:r>
              <a:rPr lang="en-US" altLang="x-none" sz="2400" dirty="0">
                <a:solidFill>
                  <a:schemeClr val="tx1"/>
                </a:solidFill>
                <a:ea typeface="宋体" panose="02010600030101010101" pitchFamily="2" charset="-122"/>
              </a:rPr>
              <a:t>(coordin. to all cohorts)</a:t>
            </a:r>
            <a:endParaRPr lang="en-US" altLang="x-none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400050" lvl="1" indent="0">
              <a:spcBef>
                <a:spcPct val="30000"/>
              </a:spcBef>
            </a:pPr>
            <a:r>
              <a:rPr lang="en-US" altLang="x-none" sz="2000" dirty="0">
                <a:ea typeface="宋体" panose="02010600030101010101" pitchFamily="2" charset="-122"/>
              </a:rPr>
              <a:t>If cohort wants to abort </a:t>
            </a:r>
            <a:r>
              <a:rPr lang="en-US" altLang="x-none" sz="2000" dirty="0">
                <a:solidFill>
                  <a:schemeClr val="tx1"/>
                </a:solidFill>
                <a:ea typeface="宋体" panose="02010600030101010101" pitchFamily="2" charset="-122"/>
              </a:rPr>
              <a:t>at any time</a:t>
            </a:r>
            <a:r>
              <a:rPr lang="en-US" altLang="x-none" sz="2000" dirty="0">
                <a:ea typeface="宋体" panose="02010600030101010101" pitchFamily="2" charset="-122"/>
              </a:rPr>
              <a:t> prior to </a:t>
            </a:r>
            <a:r>
              <a:rPr lang="en-US" altLang="x-none" sz="2000" dirty="0">
                <a:solidFill>
                  <a:schemeClr val="tx1"/>
                </a:solidFill>
                <a:ea typeface="宋体" panose="02010600030101010101" pitchFamily="2" charset="-122"/>
              </a:rPr>
              <a:t>or on</a:t>
            </a:r>
            <a:r>
              <a:rPr lang="en-US" altLang="x-none" sz="2000" dirty="0">
                <a:ea typeface="宋体" panose="02010600030101010101" pitchFamily="2" charset="-122"/>
              </a:rPr>
              <a:t> receipt of </a:t>
            </a:r>
            <a:r>
              <a:rPr lang="en-US" altLang="x-none" sz="2000" dirty="0">
                <a:solidFill>
                  <a:schemeClr val="tx1"/>
                </a:solidFill>
                <a:ea typeface="宋体" panose="02010600030101010101" pitchFamily="2" charset="-122"/>
              </a:rPr>
              <a:t>the message,</a:t>
            </a:r>
            <a:r>
              <a:rPr lang="en-US" altLang="x-none" sz="2000" dirty="0">
                <a:ea typeface="宋体" panose="02010600030101010101" pitchFamily="2" charset="-122"/>
              </a:rPr>
              <a:t> it aborts </a:t>
            </a:r>
            <a:r>
              <a:rPr lang="en-US" altLang="x-none" sz="2000" dirty="0">
                <a:solidFill>
                  <a:schemeClr val="tx1"/>
                </a:solidFill>
                <a:ea typeface="宋体" panose="02010600030101010101" pitchFamily="2" charset="-122"/>
              </a:rPr>
              <a:t>and</a:t>
            </a:r>
            <a:r>
              <a:rPr lang="en-US" altLang="x-none" sz="2000" dirty="0">
                <a:ea typeface="宋体" panose="02010600030101010101" pitchFamily="2" charset="-122"/>
              </a:rPr>
              <a:t> releases locks</a:t>
            </a:r>
            <a:endParaRPr lang="en-US" altLang="x-none" sz="2000" dirty="0">
              <a:ea typeface="宋体" panose="02010600030101010101" pitchFamily="2" charset="-122"/>
            </a:endParaRPr>
          </a:p>
          <a:p>
            <a:pPr marL="400050" lvl="1" indent="0">
              <a:spcBef>
                <a:spcPct val="30000"/>
              </a:spcBef>
            </a:pPr>
            <a:r>
              <a:rPr lang="en-US" altLang="x-none" sz="2000" dirty="0">
                <a:ea typeface="宋体" panose="02010600030101010101" pitchFamily="2" charset="-122"/>
              </a:rPr>
              <a:t>If cohort wants to commit, </a:t>
            </a:r>
            <a:r>
              <a:rPr lang="en-US" altLang="x-none" sz="2000" dirty="0">
                <a:solidFill>
                  <a:schemeClr val="tx1"/>
                </a:solidFill>
                <a:ea typeface="宋体" panose="02010600030101010101" pitchFamily="2" charset="-122"/>
              </a:rPr>
              <a:t>it moves all</a:t>
            </a:r>
            <a:r>
              <a:rPr lang="en-US" altLang="x-none" sz="2000" dirty="0">
                <a:ea typeface="宋体" panose="02010600030101010101" pitchFamily="2" charset="-122"/>
              </a:rPr>
              <a:t> update records </a:t>
            </a:r>
            <a:r>
              <a:rPr lang="en-US" altLang="x-none" sz="2000" dirty="0">
                <a:solidFill>
                  <a:schemeClr val="tx1"/>
                </a:solidFill>
                <a:ea typeface="宋体" panose="02010600030101010101" pitchFamily="2" charset="-122"/>
              </a:rPr>
              <a:t>to </a:t>
            </a:r>
            <a:r>
              <a:rPr lang="en-US" altLang="x-none" sz="2000" dirty="0">
                <a:ea typeface="宋体" panose="02010600030101010101" pitchFamily="2" charset="-122"/>
              </a:rPr>
              <a:t>mass store </a:t>
            </a:r>
            <a:r>
              <a:rPr lang="en-US" altLang="x-none" sz="2000" dirty="0">
                <a:solidFill>
                  <a:schemeClr val="tx1"/>
                </a:solidFill>
                <a:ea typeface="宋体" panose="02010600030101010101" pitchFamily="2" charset="-122"/>
              </a:rPr>
              <a:t>by</a:t>
            </a:r>
            <a:r>
              <a:rPr lang="en-US" altLang="x-none" sz="2000" dirty="0">
                <a:ea typeface="宋体" panose="02010600030101010101" pitchFamily="2" charset="-122"/>
              </a:rPr>
              <a:t> forcing a prepare record </a:t>
            </a:r>
            <a:r>
              <a:rPr lang="en-US" altLang="x-none" sz="2000" dirty="0">
                <a:solidFill>
                  <a:schemeClr val="tx1"/>
                </a:solidFill>
                <a:ea typeface="宋体" panose="02010600030101010101" pitchFamily="2" charset="-122"/>
              </a:rPr>
              <a:t>to its log</a:t>
            </a:r>
            <a:endParaRPr lang="en-US" altLang="x-none" sz="20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2">
              <a:spcBef>
                <a:spcPct val="30000"/>
              </a:spcBef>
            </a:pPr>
            <a:r>
              <a:rPr lang="en-US" altLang="x-none" sz="2000" dirty="0">
                <a:ea typeface="宋体" panose="02010600030101010101" pitchFamily="2" charset="-122"/>
              </a:rPr>
              <a:t>Guarantees that cohort </a:t>
            </a:r>
            <a:r>
              <a:rPr lang="en-US" altLang="x-none" sz="2000" dirty="0">
                <a:solidFill>
                  <a:schemeClr val="tx1"/>
                </a:solidFill>
                <a:ea typeface="宋体" panose="02010600030101010101" pitchFamily="2" charset="-122"/>
              </a:rPr>
              <a:t>will be able</a:t>
            </a:r>
            <a:r>
              <a:rPr lang="en-US" altLang="x-none" sz="2000" dirty="0">
                <a:ea typeface="宋体" panose="02010600030101010101" pitchFamily="2" charset="-122"/>
              </a:rPr>
              <a:t> to commit      </a:t>
            </a:r>
            <a:r>
              <a:rPr lang="en-US" altLang="x-none" sz="2000" dirty="0">
                <a:solidFill>
                  <a:schemeClr val="tx1"/>
                </a:solidFill>
                <a:ea typeface="宋体" panose="02010600030101010101" pitchFamily="2" charset="-122"/>
              </a:rPr>
              <a:t>(despite crashes)</a:t>
            </a:r>
            <a:r>
              <a:rPr lang="en-US" altLang="x-none" sz="2000" dirty="0">
                <a:ea typeface="宋体" panose="02010600030101010101" pitchFamily="2" charset="-122"/>
              </a:rPr>
              <a:t> </a:t>
            </a:r>
            <a:r>
              <a:rPr lang="en-US" altLang="x-none" sz="2000" dirty="0">
                <a:solidFill>
                  <a:schemeClr val="tx1"/>
                </a:solidFill>
                <a:ea typeface="宋体" panose="02010600030101010101" pitchFamily="2" charset="-122"/>
              </a:rPr>
              <a:t>if </a:t>
            </a:r>
            <a:r>
              <a:rPr lang="en-US" altLang="x-none" sz="2000" dirty="0">
                <a:ea typeface="宋体" panose="02010600030101010101" pitchFamily="2" charset="-122"/>
              </a:rPr>
              <a:t>coordinator decides commit     </a:t>
            </a:r>
            <a:r>
              <a:rPr lang="en-US" altLang="x-none" sz="2000" dirty="0">
                <a:solidFill>
                  <a:schemeClr val="tx1"/>
                </a:solidFill>
                <a:ea typeface="宋体" panose="02010600030101010101" pitchFamily="2" charset="-122"/>
              </a:rPr>
              <a:t>(since update records are durable)</a:t>
            </a:r>
            <a:endParaRPr lang="en-US" altLang="x-none" sz="20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2">
              <a:spcBef>
                <a:spcPct val="30000"/>
              </a:spcBef>
            </a:pPr>
            <a:r>
              <a:rPr lang="en-US" altLang="x-none" sz="2000" dirty="0">
                <a:ea typeface="宋体" panose="02010600030101010101" pitchFamily="2" charset="-122"/>
              </a:rPr>
              <a:t>Cohort</a:t>
            </a:r>
            <a:r>
              <a:rPr lang="en-US" altLang="x-none" sz="2000" dirty="0">
                <a:solidFill>
                  <a:schemeClr val="tx1"/>
                </a:solidFill>
                <a:ea typeface="宋体" panose="02010600030101010101" pitchFamily="2" charset="-122"/>
              </a:rPr>
              <a:t> enters</a:t>
            </a:r>
            <a:r>
              <a:rPr lang="en-US" altLang="x-none" sz="2000" dirty="0">
                <a:ea typeface="宋体" panose="02010600030101010101" pitchFamily="2" charset="-122"/>
              </a:rPr>
              <a:t> prepared state</a:t>
            </a:r>
            <a:endParaRPr lang="en-US" altLang="x-none" sz="2000" dirty="0">
              <a:ea typeface="宋体" panose="02010600030101010101" pitchFamily="2" charset="-122"/>
            </a:endParaRPr>
          </a:p>
          <a:p>
            <a:pPr marL="400050" lvl="1" indent="0">
              <a:spcBef>
                <a:spcPct val="30000"/>
              </a:spcBef>
            </a:pPr>
            <a:r>
              <a:rPr lang="en-US" altLang="x-none" sz="2000" dirty="0">
                <a:ea typeface="宋体" panose="02010600030101010101" pitchFamily="2" charset="-122"/>
              </a:rPr>
              <a:t>Cohort </a:t>
            </a:r>
            <a:r>
              <a:rPr lang="en-US" altLang="x-none" sz="2000" dirty="0">
                <a:solidFill>
                  <a:schemeClr val="tx1"/>
                </a:solidFill>
                <a:ea typeface="宋体" panose="02010600030101010101" pitchFamily="2" charset="-122"/>
              </a:rPr>
              <a:t>sends a</a:t>
            </a:r>
            <a:r>
              <a:rPr lang="en-US" altLang="x-none" sz="2000" dirty="0">
                <a:ea typeface="宋体" panose="02010600030101010101" pitchFamily="2" charset="-122"/>
              </a:rPr>
              <a:t> vote</a:t>
            </a:r>
            <a:r>
              <a:rPr lang="en-US" altLang="x-none" sz="2000" i="1" dirty="0">
                <a:ea typeface="宋体" panose="02010600030101010101" pitchFamily="2" charset="-122"/>
              </a:rPr>
              <a:t> </a:t>
            </a:r>
            <a:r>
              <a:rPr lang="en-US" altLang="x-none" sz="2000" dirty="0">
                <a:ea typeface="宋体" panose="02010600030101010101" pitchFamily="2" charset="-122"/>
              </a:rPr>
              <a:t>message </a:t>
            </a:r>
            <a:r>
              <a:rPr lang="en-US" altLang="x-none" sz="2000" dirty="0">
                <a:solidFill>
                  <a:schemeClr val="tx1"/>
                </a:solidFill>
                <a:ea typeface="宋体" panose="02010600030101010101" pitchFamily="2" charset="-122"/>
              </a:rPr>
              <a:t>(“ready” or “aborting”).  It</a:t>
            </a:r>
            <a:endParaRPr lang="en-US" altLang="x-none" sz="20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2">
              <a:spcBef>
                <a:spcPct val="30000"/>
              </a:spcBef>
            </a:pPr>
            <a:r>
              <a:rPr lang="en-US" altLang="x-none" sz="2000" dirty="0">
                <a:solidFill>
                  <a:schemeClr val="tx1"/>
                </a:solidFill>
                <a:ea typeface="宋体" panose="02010600030101010101" pitchFamily="2" charset="-122"/>
              </a:rPr>
              <a:t>cannot</a:t>
            </a:r>
            <a:r>
              <a:rPr lang="en-US" altLang="x-none" sz="2000" dirty="0">
                <a:ea typeface="宋体" panose="02010600030101010101" pitchFamily="2" charset="-122"/>
              </a:rPr>
              <a:t> change its mind</a:t>
            </a:r>
            <a:endParaRPr lang="en-US" altLang="x-none" sz="2000" dirty="0">
              <a:ea typeface="宋体" panose="02010600030101010101" pitchFamily="2" charset="-122"/>
            </a:endParaRPr>
          </a:p>
          <a:p>
            <a:pPr lvl="2">
              <a:spcBef>
                <a:spcPct val="30000"/>
              </a:spcBef>
            </a:pPr>
            <a:r>
              <a:rPr lang="en-US" altLang="x-none" sz="2000" dirty="0">
                <a:solidFill>
                  <a:schemeClr val="tx1"/>
                </a:solidFill>
                <a:ea typeface="宋体" panose="02010600030101010101" pitchFamily="2" charset="-122"/>
              </a:rPr>
              <a:t>retains </a:t>
            </a:r>
            <a:r>
              <a:rPr lang="en-US" altLang="x-none" sz="2000" dirty="0">
                <a:ea typeface="宋体" panose="02010600030101010101" pitchFamily="2" charset="-122"/>
              </a:rPr>
              <a:t>all locks if vote is “ready”</a:t>
            </a:r>
            <a:endParaRPr lang="en-US" altLang="x-none" sz="2000" dirty="0">
              <a:ea typeface="宋体" panose="02010600030101010101" pitchFamily="2" charset="-122"/>
            </a:endParaRPr>
          </a:p>
          <a:p>
            <a:pPr lvl="2">
              <a:spcBef>
                <a:spcPct val="30000"/>
              </a:spcBef>
            </a:pPr>
            <a:r>
              <a:rPr lang="en-US" altLang="x-none" sz="2000" dirty="0">
                <a:solidFill>
                  <a:schemeClr val="tx1"/>
                </a:solidFill>
                <a:ea typeface="宋体" panose="02010600030101010101" pitchFamily="2" charset="-122"/>
              </a:rPr>
              <a:t>enters</a:t>
            </a:r>
            <a:r>
              <a:rPr lang="en-US" altLang="x-none" sz="2000" dirty="0">
                <a:ea typeface="宋体" panose="02010600030101010101" pitchFamily="2" charset="-122"/>
              </a:rPr>
              <a:t> uncertain period</a:t>
            </a:r>
            <a:r>
              <a:rPr lang="en-US" altLang="x-none" sz="2000" i="1" dirty="0">
                <a:ea typeface="宋体" panose="02010600030101010101" pitchFamily="2" charset="-122"/>
              </a:rPr>
              <a:t> </a:t>
            </a:r>
            <a:r>
              <a:rPr lang="en-US" altLang="x-none" sz="2000" dirty="0">
                <a:solidFill>
                  <a:schemeClr val="tx1"/>
                </a:solidFill>
                <a:ea typeface="宋体" panose="02010600030101010101" pitchFamily="2" charset="-122"/>
              </a:rPr>
              <a:t>(it cannot foretell final outcome)</a:t>
            </a:r>
            <a:endParaRPr lang="en-US" altLang="x-none" sz="2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5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 vert="horz" wrap="square" anchor="ctr"/>
          <a:p>
            <a:pPr lvl="0"/>
            <a:r>
              <a:rPr lang="en-US" altLang="zh-CN">
                <a:ea typeface="宋体" panose="02010600030101010101" pitchFamily="2" charset="-122"/>
              </a:rPr>
              <a:t>Two-Phase Commit -- Phase 1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8436" name="Rectangle 3"/>
          <p:cNvSpPr>
            <a:spLocks noGrp="1"/>
          </p:cNvSpPr>
          <p:nvPr>
            <p:ph type="body"/>
          </p:nvPr>
        </p:nvSpPr>
        <p:spPr>
          <a:xfrm>
            <a:off x="381000" y="1219200"/>
            <a:ext cx="8763000" cy="5105400"/>
          </a:xfrm>
        </p:spPr>
        <p:txBody>
          <a:bodyPr vert="horz" wrap="square" anchor="t"/>
          <a:p>
            <a:pPr marL="457200" lvl="0" indent="-457200">
              <a:spcBef>
                <a:spcPct val="40000"/>
              </a:spcBef>
              <a:buAutoNum type="arabicPeriod" startAt="3"/>
            </a:pPr>
            <a:r>
              <a:rPr lang="en-US" altLang="x-none" sz="2400" dirty="0">
                <a:ea typeface="宋体" panose="02010600030101010101" pitchFamily="2" charset="-122"/>
              </a:rPr>
              <a:t>Vote message </a:t>
            </a:r>
            <a:r>
              <a:rPr lang="en-US" altLang="x-none" sz="2400" dirty="0">
                <a:solidFill>
                  <a:schemeClr val="tx1"/>
                </a:solidFill>
                <a:ea typeface="宋体" panose="02010600030101010101" pitchFamily="2" charset="-122"/>
              </a:rPr>
              <a:t>(cohort to coordinator): </a:t>
            </a:r>
            <a:r>
              <a:rPr lang="en-US" altLang="x-none" sz="2400" dirty="0">
                <a:ea typeface="宋体" panose="02010600030101010101" pitchFamily="2" charset="-122"/>
              </a:rPr>
              <a:t>Cohort</a:t>
            </a:r>
            <a:r>
              <a:rPr lang="en-US" altLang="x-none" sz="2400" dirty="0">
                <a:solidFill>
                  <a:schemeClr val="tx1"/>
                </a:solidFill>
                <a:ea typeface="宋体" panose="02010600030101010101" pitchFamily="2" charset="-122"/>
              </a:rPr>
              <a:t> indicates it is </a:t>
            </a:r>
            <a:r>
              <a:rPr lang="en-US" altLang="x-none" sz="2400" dirty="0">
                <a:ea typeface="宋体" panose="02010600030101010101" pitchFamily="2" charset="-122"/>
              </a:rPr>
              <a:t>“ready”</a:t>
            </a:r>
            <a:r>
              <a:rPr lang="en-US" altLang="x-none" sz="2400" dirty="0">
                <a:solidFill>
                  <a:schemeClr val="tx1"/>
                </a:solidFill>
                <a:ea typeface="宋体" panose="02010600030101010101" pitchFamily="2" charset="-122"/>
              </a:rPr>
              <a:t> to commit or is </a:t>
            </a:r>
            <a:r>
              <a:rPr lang="en-US" altLang="x-none" sz="2400" dirty="0">
                <a:ea typeface="宋体" panose="02010600030101010101" pitchFamily="2" charset="-122"/>
              </a:rPr>
              <a:t>“aborting”</a:t>
            </a:r>
            <a:endParaRPr lang="en-US" altLang="x-none" sz="2400" dirty="0"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sz="2000" dirty="0">
                <a:ea typeface="宋体" panose="02010600030101010101" pitchFamily="2" charset="-122"/>
              </a:rPr>
              <a:t>Coordinator records vote </a:t>
            </a:r>
            <a:r>
              <a:rPr lang="en-US" altLang="x-none" sz="2000" dirty="0">
                <a:solidFill>
                  <a:schemeClr val="tx1"/>
                </a:solidFill>
                <a:ea typeface="宋体" panose="02010600030101010101" pitchFamily="2" charset="-122"/>
              </a:rPr>
              <a:t>in transaction record</a:t>
            </a:r>
            <a:endParaRPr lang="en-US" altLang="x-none" sz="20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sz="2000" dirty="0">
                <a:ea typeface="宋体" panose="02010600030101010101" pitchFamily="2" charset="-122"/>
              </a:rPr>
              <a:t>If any votes are “aborting”, </a:t>
            </a:r>
            <a:r>
              <a:rPr lang="en-US" altLang="x-none" sz="2000" dirty="0">
                <a:solidFill>
                  <a:schemeClr val="tx1"/>
                </a:solidFill>
                <a:ea typeface="宋体" panose="02010600030101010101" pitchFamily="2" charset="-122"/>
              </a:rPr>
              <a:t>coordinator decides abort </a:t>
            </a:r>
            <a:r>
              <a:rPr lang="en-US" altLang="x-none" sz="2000" dirty="0">
                <a:ea typeface="宋体" panose="02010600030101010101" pitchFamily="2" charset="-122"/>
              </a:rPr>
              <a:t>and</a:t>
            </a:r>
            <a:r>
              <a:rPr lang="en-US" altLang="x-none" sz="2000" dirty="0">
                <a:solidFill>
                  <a:schemeClr val="tx1"/>
                </a:solidFill>
                <a:ea typeface="宋体" panose="02010600030101010101" pitchFamily="2" charset="-122"/>
              </a:rPr>
              <a:t> deletes transaction record</a:t>
            </a:r>
            <a:endParaRPr lang="en-US" altLang="x-none" sz="20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sz="2000" dirty="0">
                <a:ea typeface="宋体" panose="02010600030101010101" pitchFamily="2" charset="-122"/>
              </a:rPr>
              <a:t>If all are “ready”, </a:t>
            </a:r>
            <a:r>
              <a:rPr lang="en-US" altLang="x-none" sz="2000" dirty="0">
                <a:solidFill>
                  <a:schemeClr val="tx1"/>
                </a:solidFill>
                <a:ea typeface="宋体" panose="02010600030101010101" pitchFamily="2" charset="-122"/>
              </a:rPr>
              <a:t>coordinator decides</a:t>
            </a:r>
            <a:r>
              <a:rPr lang="en-US" altLang="x-none" sz="2000" dirty="0">
                <a:ea typeface="宋体" panose="02010600030101010101" pitchFamily="2" charset="-122"/>
              </a:rPr>
              <a:t> commit, </a:t>
            </a:r>
            <a:r>
              <a:rPr lang="en-US" altLang="x-none" sz="2000" dirty="0">
                <a:solidFill>
                  <a:schemeClr val="tx1"/>
                </a:solidFill>
                <a:ea typeface="宋体" panose="02010600030101010101" pitchFamily="2" charset="-122"/>
              </a:rPr>
              <a:t>forces</a:t>
            </a:r>
            <a:r>
              <a:rPr lang="en-US" altLang="x-none" sz="2000" dirty="0">
                <a:ea typeface="宋体" panose="02010600030101010101" pitchFamily="2" charset="-122"/>
              </a:rPr>
              <a:t> </a:t>
            </a:r>
            <a:r>
              <a:rPr lang="en-US" altLang="x-none" sz="2000" u="sng" dirty="0">
                <a:ea typeface="宋体" panose="02010600030101010101" pitchFamily="2" charset="-122"/>
              </a:rPr>
              <a:t>commit record (containing transaction record)</a:t>
            </a:r>
            <a:r>
              <a:rPr lang="en-US" altLang="x-none" sz="2000" dirty="0">
                <a:solidFill>
                  <a:schemeClr val="tx1"/>
                </a:solidFill>
                <a:ea typeface="宋体" panose="02010600030101010101" pitchFamily="2" charset="-122"/>
              </a:rPr>
              <a:t> to its log</a:t>
            </a:r>
            <a:r>
              <a:rPr lang="en-US" altLang="x-none" sz="2000" dirty="0">
                <a:ea typeface="宋体" panose="02010600030101010101" pitchFamily="2" charset="-122"/>
              </a:rPr>
              <a:t> (end of phase 1)</a:t>
            </a:r>
            <a:endParaRPr lang="en-US" altLang="x-none" sz="2000" dirty="0">
              <a:ea typeface="宋体" panose="02010600030101010101" pitchFamily="2" charset="-122"/>
            </a:endParaRPr>
          </a:p>
          <a:p>
            <a:pPr lvl="2">
              <a:spcBef>
                <a:spcPct val="40000"/>
              </a:spcBef>
            </a:pPr>
            <a:r>
              <a:rPr lang="en-US" altLang="x-none" sz="2000" dirty="0">
                <a:ea typeface="宋体" panose="02010600030101010101" pitchFamily="2" charset="-122"/>
              </a:rPr>
              <a:t>Transaction committed when </a:t>
            </a:r>
            <a:r>
              <a:rPr lang="en-US" altLang="x-none" sz="2000" dirty="0">
                <a:solidFill>
                  <a:schemeClr val="tx1"/>
                </a:solidFill>
                <a:ea typeface="宋体" panose="02010600030101010101" pitchFamily="2" charset="-122"/>
              </a:rPr>
              <a:t>commit record is durable</a:t>
            </a:r>
            <a:endParaRPr lang="en-US" altLang="x-none" sz="20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2">
              <a:spcBef>
                <a:spcPct val="40000"/>
              </a:spcBef>
            </a:pPr>
            <a:r>
              <a:rPr lang="en-US" altLang="x-none" sz="2000" dirty="0">
                <a:ea typeface="宋体" panose="02010600030101010101" pitchFamily="2" charset="-122"/>
              </a:rPr>
              <a:t>Since all cohorts are in prepared state, </a:t>
            </a:r>
            <a:r>
              <a:rPr lang="en-US" altLang="x-none" sz="2000" dirty="0">
                <a:solidFill>
                  <a:schemeClr val="tx1"/>
                </a:solidFill>
                <a:ea typeface="宋体" panose="02010600030101010101" pitchFamily="2" charset="-122"/>
              </a:rPr>
              <a:t>transaction can be committed despite any failures</a:t>
            </a:r>
            <a:endParaRPr lang="en-US" altLang="x-none" sz="20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sz="2000" dirty="0">
                <a:ea typeface="宋体" panose="02010600030101010101" pitchFamily="2" charset="-122"/>
              </a:rPr>
              <a:t>Coordinator sends commit</a:t>
            </a:r>
            <a:r>
              <a:rPr lang="en-US" altLang="x-none" sz="2000" i="1" dirty="0">
                <a:ea typeface="宋体" panose="02010600030101010101" pitchFamily="2" charset="-122"/>
              </a:rPr>
              <a:t> </a:t>
            </a:r>
            <a:r>
              <a:rPr lang="en-US" altLang="x-none" sz="2000" dirty="0">
                <a:solidFill>
                  <a:schemeClr val="tx1"/>
                </a:solidFill>
                <a:ea typeface="宋体" panose="02010600030101010101" pitchFamily="2" charset="-122"/>
              </a:rPr>
              <a:t>or</a:t>
            </a:r>
            <a:r>
              <a:rPr lang="en-US" altLang="x-none" sz="2000" dirty="0">
                <a:ea typeface="宋体" panose="02010600030101010101" pitchFamily="2" charset="-122"/>
              </a:rPr>
              <a:t> abort message </a:t>
            </a:r>
            <a:r>
              <a:rPr lang="en-US" altLang="x-none" sz="2000" dirty="0">
                <a:solidFill>
                  <a:schemeClr val="tx1"/>
                </a:solidFill>
                <a:ea typeface="宋体" panose="02010600030101010101" pitchFamily="2" charset="-122"/>
              </a:rPr>
              <a:t>to all cohorts</a:t>
            </a:r>
            <a:endParaRPr lang="en-US" altLang="x-none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59" name="Rectangle 2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685800"/>
          </a:xfrm>
        </p:spPr>
        <p:txBody>
          <a:bodyPr vert="horz" wrap="square" anchor="ctr"/>
          <a:p>
            <a:pPr lvl="0"/>
            <a:r>
              <a:rPr lang="en-US" altLang="zh-CN">
                <a:ea typeface="宋体" panose="02010600030101010101" pitchFamily="2" charset="-122"/>
              </a:rPr>
              <a:t>Two-Phase Commit -- Phase 2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9460" name="Rectangle 3"/>
          <p:cNvSpPr>
            <a:spLocks noGrp="1"/>
          </p:cNvSpPr>
          <p:nvPr>
            <p:ph type="body"/>
          </p:nvPr>
        </p:nvSpPr>
        <p:spPr>
          <a:xfrm>
            <a:off x="228600" y="1219200"/>
            <a:ext cx="8686800" cy="5105400"/>
          </a:xfrm>
        </p:spPr>
        <p:txBody>
          <a:bodyPr vert="horz" wrap="square" anchor="t"/>
          <a:p>
            <a:pPr marL="457200" lvl="0" indent="-457200">
              <a:spcBef>
                <a:spcPct val="50000"/>
              </a:spcBef>
              <a:buAutoNum type="arabicPeriod" startAt="4"/>
            </a:pPr>
            <a:r>
              <a:rPr lang="en-US" altLang="x-none" sz="2400" dirty="0">
                <a:ea typeface="宋体" panose="02010600030101010101" pitchFamily="2" charset="-122"/>
              </a:rPr>
              <a:t>Commit or abort message </a:t>
            </a:r>
            <a:r>
              <a:rPr lang="en-US" altLang="x-none" sz="2400" dirty="0">
                <a:solidFill>
                  <a:schemeClr val="tx1"/>
                </a:solidFill>
                <a:ea typeface="宋体" panose="02010600030101010101" pitchFamily="2" charset="-122"/>
              </a:rPr>
              <a:t>(coordinator to cohort):</a:t>
            </a:r>
            <a:endParaRPr lang="en-US" altLang="x-none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sz="2000" dirty="0">
                <a:ea typeface="宋体" panose="02010600030101010101" pitchFamily="2" charset="-122"/>
              </a:rPr>
              <a:t>If commit message</a:t>
            </a:r>
            <a:endParaRPr lang="en-US" altLang="x-none" sz="2000" dirty="0">
              <a:ea typeface="宋体" panose="02010600030101010101" pitchFamily="2" charset="-122"/>
            </a:endParaRPr>
          </a:p>
          <a:p>
            <a:pPr lvl="2">
              <a:spcBef>
                <a:spcPct val="40000"/>
              </a:spcBef>
            </a:pPr>
            <a:r>
              <a:rPr lang="en-US" altLang="x-none" sz="2000" dirty="0">
                <a:ea typeface="宋体" panose="02010600030101010101" pitchFamily="2" charset="-122"/>
              </a:rPr>
              <a:t>cohort commits locally </a:t>
            </a:r>
            <a:r>
              <a:rPr lang="en-US" altLang="x-none" sz="2000" dirty="0">
                <a:solidFill>
                  <a:schemeClr val="tx1"/>
                </a:solidFill>
                <a:ea typeface="宋体" panose="02010600030101010101" pitchFamily="2" charset="-122"/>
              </a:rPr>
              <a:t>by forcing a </a:t>
            </a:r>
            <a:r>
              <a:rPr lang="en-US" altLang="x-none" sz="2000" dirty="0">
                <a:ea typeface="宋体" panose="02010600030101010101" pitchFamily="2" charset="-122"/>
              </a:rPr>
              <a:t>commit record</a:t>
            </a:r>
            <a:r>
              <a:rPr lang="en-US" altLang="x-none" sz="2000" dirty="0">
                <a:solidFill>
                  <a:schemeClr val="tx1"/>
                </a:solidFill>
                <a:ea typeface="宋体" panose="02010600030101010101" pitchFamily="2" charset="-122"/>
              </a:rPr>
              <a:t> to its log</a:t>
            </a:r>
            <a:endParaRPr lang="en-US" altLang="x-none" sz="20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2">
              <a:spcBef>
                <a:spcPct val="40000"/>
              </a:spcBef>
            </a:pPr>
            <a:r>
              <a:rPr lang="en-US" altLang="x-none" sz="2000" dirty="0">
                <a:ea typeface="宋体" panose="02010600030101010101" pitchFamily="2" charset="-122"/>
              </a:rPr>
              <a:t>cohort sends done message </a:t>
            </a:r>
            <a:r>
              <a:rPr lang="en-US" altLang="x-none" sz="2000" dirty="0">
                <a:solidFill>
                  <a:schemeClr val="tx1"/>
                </a:solidFill>
                <a:ea typeface="宋体" panose="02010600030101010101" pitchFamily="2" charset="-122"/>
              </a:rPr>
              <a:t>to coordinator  </a:t>
            </a:r>
            <a:endParaRPr lang="en-US" altLang="x-none" sz="20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sz="2000" dirty="0">
                <a:ea typeface="宋体" panose="02010600030101010101" pitchFamily="2" charset="-122"/>
              </a:rPr>
              <a:t>If abort message, </a:t>
            </a:r>
            <a:r>
              <a:rPr lang="en-US" altLang="x-none" sz="2000" dirty="0">
                <a:solidFill>
                  <a:schemeClr val="tx1"/>
                </a:solidFill>
                <a:ea typeface="宋体" panose="02010600030101010101" pitchFamily="2" charset="-122"/>
              </a:rPr>
              <a:t>it aborts</a:t>
            </a:r>
            <a:endParaRPr lang="en-US" altLang="x-none" sz="20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sz="2000" dirty="0">
                <a:ea typeface="宋体" panose="02010600030101010101" pitchFamily="2" charset="-122"/>
              </a:rPr>
              <a:t>In either case, </a:t>
            </a:r>
            <a:r>
              <a:rPr lang="en-US" altLang="x-none" sz="2000" dirty="0">
                <a:solidFill>
                  <a:schemeClr val="tx1"/>
                </a:solidFill>
                <a:ea typeface="宋体" panose="02010600030101010101" pitchFamily="2" charset="-122"/>
              </a:rPr>
              <a:t>locks are released</a:t>
            </a:r>
            <a:r>
              <a:rPr lang="en-US" altLang="x-none" sz="2000" dirty="0">
                <a:ea typeface="宋体" panose="02010600030101010101" pitchFamily="2" charset="-122"/>
              </a:rPr>
              <a:t> and </a:t>
            </a:r>
            <a:r>
              <a:rPr lang="en-US" altLang="x-none" sz="2000" dirty="0">
                <a:solidFill>
                  <a:schemeClr val="tx1"/>
                </a:solidFill>
                <a:ea typeface="宋体" panose="02010600030101010101" pitchFamily="2" charset="-122"/>
              </a:rPr>
              <a:t>uncertain period ends</a:t>
            </a:r>
            <a:endParaRPr lang="en-US" altLang="x-none" sz="20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endParaRPr lang="en-US" altLang="x-none" sz="20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457200" lvl="0" indent="-457200">
              <a:spcBef>
                <a:spcPct val="50000"/>
              </a:spcBef>
              <a:buAutoNum type="arabicPeriod" startAt="5"/>
            </a:pPr>
            <a:r>
              <a:rPr lang="en-US" altLang="x-none" sz="2400" dirty="0">
                <a:ea typeface="宋体" panose="02010600030101010101" pitchFamily="2" charset="-122"/>
              </a:rPr>
              <a:t>Done message </a:t>
            </a:r>
            <a:r>
              <a:rPr lang="en-US" altLang="x-none" sz="2400" dirty="0">
                <a:solidFill>
                  <a:schemeClr val="tx1"/>
                </a:solidFill>
                <a:ea typeface="宋体" panose="02010600030101010101" pitchFamily="2" charset="-122"/>
              </a:rPr>
              <a:t>(cohort to coordinator):</a:t>
            </a:r>
            <a:endParaRPr lang="en-US" altLang="x-none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sz="2000" dirty="0">
                <a:ea typeface="宋体" panose="02010600030101010101" pitchFamily="2" charset="-122"/>
              </a:rPr>
              <a:t>When </a:t>
            </a:r>
            <a:r>
              <a:rPr lang="en-US" altLang="x-none" sz="2000" dirty="0">
                <a:solidFill>
                  <a:schemeClr val="tx1"/>
                </a:solidFill>
                <a:ea typeface="宋体" panose="02010600030101010101" pitchFamily="2" charset="-122"/>
              </a:rPr>
              <a:t>coordinator receives a</a:t>
            </a:r>
            <a:r>
              <a:rPr lang="en-US" altLang="x-none" sz="2000" dirty="0">
                <a:ea typeface="宋体" panose="02010600030101010101" pitchFamily="2" charset="-122"/>
              </a:rPr>
              <a:t> done message </a:t>
            </a:r>
            <a:r>
              <a:rPr lang="en-US" altLang="x-none" sz="2000" dirty="0">
                <a:solidFill>
                  <a:schemeClr val="tx1"/>
                </a:solidFill>
                <a:ea typeface="宋体" panose="02010600030101010101" pitchFamily="2" charset="-122"/>
              </a:rPr>
              <a:t>from each cohort,</a:t>
            </a:r>
            <a:r>
              <a:rPr lang="en-US" altLang="x-none" sz="2000" dirty="0">
                <a:ea typeface="宋体" panose="02010600030101010101" pitchFamily="2" charset="-122"/>
              </a:rPr>
              <a:t> </a:t>
            </a:r>
            <a:endParaRPr lang="en-US" altLang="x-none" sz="2000" dirty="0">
              <a:ea typeface="宋体" panose="02010600030101010101" pitchFamily="2" charset="-122"/>
            </a:endParaRPr>
          </a:p>
          <a:p>
            <a:pPr lvl="2">
              <a:spcBef>
                <a:spcPct val="50000"/>
              </a:spcBef>
            </a:pPr>
            <a:r>
              <a:rPr lang="en-US" altLang="x-none" sz="2000" dirty="0">
                <a:ea typeface="宋体" panose="02010600030101010101" pitchFamily="2" charset="-122"/>
              </a:rPr>
              <a:t>it writes</a:t>
            </a:r>
            <a:r>
              <a:rPr lang="en-US" altLang="x-none" sz="2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x-none" sz="2000" dirty="0">
                <a:ea typeface="宋体" panose="02010600030101010101" pitchFamily="2" charset="-122"/>
              </a:rPr>
              <a:t>a complete record </a:t>
            </a:r>
            <a:r>
              <a:rPr lang="en-US" altLang="x-none" sz="2000" dirty="0">
                <a:solidFill>
                  <a:schemeClr val="tx1"/>
                </a:solidFill>
                <a:ea typeface="宋体" panose="02010600030101010101" pitchFamily="2" charset="-122"/>
              </a:rPr>
              <a:t>to its log</a:t>
            </a:r>
            <a:r>
              <a:rPr lang="en-US" altLang="x-none" sz="2000" dirty="0">
                <a:ea typeface="宋体" panose="02010600030101010101" pitchFamily="2" charset="-122"/>
              </a:rPr>
              <a:t> and </a:t>
            </a:r>
            <a:endParaRPr lang="en-US" altLang="x-none" sz="2000" dirty="0">
              <a:ea typeface="宋体" panose="02010600030101010101" pitchFamily="2" charset="-122"/>
            </a:endParaRPr>
          </a:p>
          <a:p>
            <a:pPr lvl="2">
              <a:spcBef>
                <a:spcPct val="50000"/>
              </a:spcBef>
            </a:pPr>
            <a:r>
              <a:rPr lang="en-US" altLang="x-none" sz="2000" dirty="0">
                <a:ea typeface="宋体" panose="02010600030101010101" pitchFamily="2" charset="-122"/>
              </a:rPr>
              <a:t>deletes transaction record </a:t>
            </a:r>
            <a:r>
              <a:rPr lang="en-US" altLang="x-none" sz="2000" dirty="0">
                <a:solidFill>
                  <a:schemeClr val="tx1"/>
                </a:solidFill>
                <a:ea typeface="宋体" panose="02010600030101010101" pitchFamily="2" charset="-122"/>
              </a:rPr>
              <a:t>from volatile store</a:t>
            </a:r>
            <a:endParaRPr lang="en-US" altLang="x-none" sz="2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charRg st="261" end="2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460">
                                            <p:txEl>
                                              <p:charRg st="261" end="2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charRg st="299" end="3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460">
                                            <p:txEl>
                                              <p:charRg st="299" end="3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charRg st="359" end="4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9460">
                                            <p:txEl>
                                              <p:charRg st="359" end="4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charRg st="403" end="4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9460">
                                            <p:txEl>
                                              <p:charRg st="403" end="4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3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 vert="horz" wrap="square" anchor="ctr"/>
          <a:p>
            <a:pPr lvl="0"/>
            <a:r>
              <a:rPr lang="en-US" altLang="zh-CN">
                <a:ea typeface="宋体" panose="02010600030101010101" pitchFamily="2" charset="-122"/>
              </a:rPr>
              <a:t>Distributing the Coordinator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0484" name="Rectangle 3"/>
          <p:cNvSpPr>
            <a:spLocks noGrp="1"/>
          </p:cNvSpPr>
          <p:nvPr>
            <p:ph type="body"/>
          </p:nvPr>
        </p:nvSpPr>
        <p:spPr>
          <a:xfrm>
            <a:off x="228600" y="1219200"/>
            <a:ext cx="8610600" cy="5181600"/>
          </a:xfrm>
        </p:spPr>
        <p:txBody>
          <a:bodyPr vert="horz" wrap="square" anchor="t"/>
          <a:p>
            <a:pPr lvl="0"/>
            <a:r>
              <a:rPr lang="en-US" altLang="x-none" dirty="0">
                <a:ea typeface="宋体" panose="02010600030101010101" pitchFamily="2" charset="-122"/>
              </a:rPr>
              <a:t>A transaction manager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controls resource managers in its</a:t>
            </a:r>
            <a:r>
              <a:rPr lang="en-US" altLang="x-none" dirty="0">
                <a:ea typeface="宋体" panose="02010600030101010101" pitchFamily="2" charset="-122"/>
              </a:rPr>
              <a:t> domain</a:t>
            </a:r>
            <a:endParaRPr lang="en-US" altLang="x-none" dirty="0"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dirty="0">
                <a:ea typeface="宋体" panose="02010600030101010101" pitchFamily="2" charset="-122"/>
              </a:rPr>
              <a:t>When a cohort in domain A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invokes a</a:t>
            </a:r>
            <a:r>
              <a:rPr lang="en-US" altLang="x-none" dirty="0">
                <a:ea typeface="宋体" panose="02010600030101010101" pitchFamily="2" charset="-122"/>
              </a:rPr>
              <a:t> resource manager RM</a:t>
            </a:r>
            <a:r>
              <a:rPr lang="en-US" altLang="x-none" baseline="-25000" dirty="0">
                <a:ea typeface="宋体" panose="02010600030101010101" pitchFamily="2" charset="-122"/>
              </a:rPr>
              <a:t>B</a:t>
            </a:r>
            <a:r>
              <a:rPr lang="en-US" altLang="x-none" dirty="0">
                <a:ea typeface="宋体" panose="02010600030101010101" pitchFamily="2" charset="-122"/>
              </a:rPr>
              <a:t> in domain B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:</a:t>
            </a:r>
            <a:endParaRPr lang="en-US" altLang="x-none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dirty="0">
                <a:ea typeface="宋体" panose="02010600030101010101" pitchFamily="2" charset="-122"/>
              </a:rPr>
              <a:t>The local transaction manager TM</a:t>
            </a:r>
            <a:r>
              <a:rPr lang="en-US" altLang="x-none" baseline="-25000" dirty="0">
                <a:ea typeface="宋体" panose="02010600030101010101" pitchFamily="2" charset="-122"/>
              </a:rPr>
              <a:t>A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 and </a:t>
            </a:r>
            <a:r>
              <a:rPr lang="en-US" altLang="x-none" dirty="0">
                <a:ea typeface="宋体" panose="02010600030101010101" pitchFamily="2" charset="-122"/>
              </a:rPr>
              <a:t>remote transaction manager TM</a:t>
            </a:r>
            <a:r>
              <a:rPr lang="en-US" altLang="x-none" baseline="-25000" dirty="0">
                <a:ea typeface="宋体" panose="02010600030101010101" pitchFamily="2" charset="-122"/>
              </a:rPr>
              <a:t>B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 are notified</a:t>
            </a:r>
            <a:endParaRPr lang="en-US" altLang="x-none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dirty="0">
                <a:ea typeface="宋体" panose="02010600030101010101" pitchFamily="2" charset="-122"/>
              </a:rPr>
              <a:t>TM</a:t>
            </a:r>
            <a:r>
              <a:rPr lang="en-US" altLang="x-none" baseline="-25000" dirty="0">
                <a:ea typeface="宋体" panose="02010600030101010101" pitchFamily="2" charset="-122"/>
              </a:rPr>
              <a:t>B</a:t>
            </a:r>
            <a:r>
              <a:rPr lang="en-US" altLang="x-none" dirty="0">
                <a:ea typeface="宋体" panose="02010600030101010101" pitchFamily="2" charset="-122"/>
              </a:rPr>
              <a:t> is a cohort of TM</a:t>
            </a:r>
            <a:r>
              <a:rPr lang="en-US" altLang="x-none" baseline="-25000" dirty="0">
                <a:ea typeface="宋体" panose="02010600030101010101" pitchFamily="2" charset="-122"/>
              </a:rPr>
              <a:t>A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and</a:t>
            </a:r>
            <a:r>
              <a:rPr lang="en-US" altLang="x-none" dirty="0">
                <a:ea typeface="宋体" panose="02010600030101010101" pitchFamily="2" charset="-122"/>
              </a:rPr>
              <a:t> a coordinator of RM</a:t>
            </a:r>
            <a:r>
              <a:rPr lang="en-US" altLang="x-none" baseline="-25000" dirty="0">
                <a:ea typeface="宋体" panose="02010600030101010101" pitchFamily="2" charset="-122"/>
              </a:rPr>
              <a:t>B</a:t>
            </a:r>
            <a:endParaRPr lang="en-US" altLang="x-none" dirty="0"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dirty="0">
                <a:ea typeface="宋体" panose="02010600030101010101" pitchFamily="2" charset="-122"/>
              </a:rPr>
              <a:t>A coordinator/cohort tree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results</a:t>
            </a:r>
            <a:endParaRPr lang="en-US" altLang="x-none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9" name="Rectangle 2"/>
          <p:cNvSpPr>
            <a:spLocks noGrp="1"/>
          </p:cNvSpPr>
          <p:nvPr>
            <p:ph type="title"/>
          </p:nvPr>
        </p:nvSpPr>
        <p:spPr>
          <a:xfrm>
            <a:off x="685800" y="80645"/>
            <a:ext cx="7772400" cy="618490"/>
          </a:xfrm>
        </p:spPr>
        <p:txBody>
          <a:bodyPr vert="horz" wrap="square" anchor="ctr"/>
          <a:p>
            <a:pPr lvl="0"/>
            <a:r>
              <a:rPr lang="zh-CN" altLang="en-US" dirty="0">
                <a:ea typeface="宋体" panose="02010600030101010101" pitchFamily="2" charset="-122"/>
              </a:rPr>
              <a:t>Distributed Transaction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100" name="Rectangle 3"/>
          <p:cNvSpPr>
            <a:spLocks noGrp="1"/>
          </p:cNvSpPr>
          <p:nvPr>
            <p:ph type="body"/>
          </p:nvPr>
        </p:nvSpPr>
        <p:spPr>
          <a:xfrm>
            <a:off x="685800" y="941070"/>
            <a:ext cx="7772400" cy="5395595"/>
          </a:xfrm>
        </p:spPr>
        <p:txBody>
          <a:bodyPr vert="horz" wrap="square" anchor="t"/>
          <a:p>
            <a:pPr lvl="0"/>
            <a:r>
              <a:rPr lang="en-US" altLang="x-none" dirty="0">
                <a:ea typeface="宋体" panose="02010600030101010101" pitchFamily="2" charset="-122"/>
              </a:rPr>
              <a:t>Distributed Database System &amp; Distributed Transaction</a:t>
            </a:r>
            <a:endParaRPr lang="en-US" altLang="x-none" dirty="0">
              <a:ea typeface="宋体" panose="02010600030101010101" pitchFamily="2" charset="-122"/>
            </a:endParaRPr>
          </a:p>
          <a:p>
            <a:pPr lvl="1"/>
            <a:endParaRPr lang="en-US" altLang="x-none" sz="1200" dirty="0">
              <a:ea typeface="宋体" panose="02010600030101010101" pitchFamily="2" charset="-122"/>
            </a:endParaRPr>
          </a:p>
          <a:p>
            <a:pPr lvl="0"/>
            <a:r>
              <a:rPr lang="en-US" altLang="x-none" dirty="0">
                <a:ea typeface="宋体" panose="02010600030101010101" pitchFamily="2" charset="-122"/>
              </a:rPr>
              <a:t>Atomic Commit Protocol</a:t>
            </a:r>
            <a:endParaRPr lang="en-US" altLang="x-none" dirty="0">
              <a:ea typeface="宋体" panose="02010600030101010101" pitchFamily="2" charset="-122"/>
            </a:endParaRPr>
          </a:p>
          <a:p>
            <a:pPr lvl="1"/>
            <a:r>
              <a:rPr lang="en-US" altLang="x-none" dirty="0">
                <a:ea typeface="宋体" panose="02010600030101010101" pitchFamily="2" charset="-122"/>
                <a:sym typeface="+mn-ea"/>
              </a:rPr>
              <a:t>Two-Phase Commit</a:t>
            </a:r>
            <a:endParaRPr lang="en-US" altLang="x-none" dirty="0">
              <a:ea typeface="宋体" panose="02010600030101010101" pitchFamily="2" charset="-122"/>
            </a:endParaRPr>
          </a:p>
          <a:p>
            <a:pPr lvl="1"/>
            <a:r>
              <a:rPr lang="en-US" altLang="x-none" dirty="0">
                <a:ea typeface="宋体" panose="02010600030101010101" pitchFamily="2" charset="-122"/>
              </a:rPr>
              <a:t>Failures</a:t>
            </a:r>
            <a:endParaRPr lang="en-US" altLang="x-none" dirty="0">
              <a:ea typeface="宋体" panose="02010600030101010101" pitchFamily="2" charset="-122"/>
            </a:endParaRPr>
          </a:p>
          <a:p>
            <a:pPr lvl="1"/>
            <a:endParaRPr lang="en-US" altLang="x-none" sz="1200" dirty="0">
              <a:ea typeface="宋体" panose="02010600030101010101" pitchFamily="2" charset="-122"/>
            </a:endParaRPr>
          </a:p>
          <a:p>
            <a:pPr lvl="0"/>
            <a:r>
              <a:rPr lang="en-US" altLang="x-none" dirty="0">
                <a:ea typeface="宋体" panose="02010600030101010101" pitchFamily="2" charset="-122"/>
              </a:rPr>
              <a:t>Others</a:t>
            </a:r>
            <a:endParaRPr lang="en-US" altLang="x-none" dirty="0">
              <a:ea typeface="宋体" panose="02010600030101010101" pitchFamily="2" charset="-122"/>
            </a:endParaRPr>
          </a:p>
          <a:p>
            <a:pPr lvl="1"/>
            <a:r>
              <a:rPr lang="en-US" altLang="x-none" dirty="0">
                <a:ea typeface="宋体" panose="02010600030101010101" pitchFamily="2" charset="-122"/>
              </a:rPr>
              <a:t>Global Deadlock, Global Isolation</a:t>
            </a:r>
            <a:endParaRPr lang="en-US" altLang="x-none" dirty="0">
              <a:ea typeface="宋体" panose="02010600030101010101" pitchFamily="2" charset="-122"/>
            </a:endParaRPr>
          </a:p>
          <a:p>
            <a:pPr lvl="1"/>
            <a:r>
              <a:rPr lang="en-US" altLang="x-none" dirty="0">
                <a:ea typeface="宋体" panose="02010600030101010101" pitchFamily="2" charset="-122"/>
              </a:rPr>
              <a:t>Data Replication</a:t>
            </a:r>
            <a:endParaRPr lang="en-US" altLang="x-none" dirty="0">
              <a:ea typeface="宋体" panose="02010600030101010101" pitchFamily="2" charset="-122"/>
            </a:endParaRPr>
          </a:p>
          <a:p>
            <a:pPr lvl="1"/>
            <a:r>
              <a:rPr lang="en-US" altLang="x-none" dirty="0">
                <a:ea typeface="宋体" panose="02010600030101010101" pitchFamily="2" charset="-122"/>
              </a:rPr>
              <a:t>Conflict Resolution</a:t>
            </a:r>
            <a:endParaRPr lang="en-US" altLang="x-none" dirty="0">
              <a:ea typeface="宋体" panose="02010600030101010101" pitchFamily="2" charset="-122"/>
            </a:endParaRPr>
          </a:p>
          <a:p>
            <a:pPr lvl="1"/>
            <a:r>
              <a:rPr lang="en-US" altLang="x-none" dirty="0">
                <a:ea typeface="宋体" panose="02010600030101010101" pitchFamily="2" charset="-122"/>
              </a:rPr>
              <a:t>Procedural Replication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灯片编号占位符 4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7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 vert="horz" wrap="square" anchor="ctr"/>
          <a:p>
            <a:pPr lvl="0"/>
            <a:r>
              <a:rPr lang="en-US" altLang="zh-CN">
                <a:ea typeface="宋体" panose="02010600030101010101" pitchFamily="2" charset="-122"/>
              </a:rPr>
              <a:t>Coordinator/Cohort Tree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1508" name="Oval 3"/>
          <p:cNvSpPr/>
          <p:nvPr/>
        </p:nvSpPr>
        <p:spPr>
          <a:xfrm>
            <a:off x="2057400" y="914400"/>
            <a:ext cx="5105400" cy="23622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1509" name="Rectangle 4"/>
          <p:cNvSpPr/>
          <p:nvPr/>
        </p:nvSpPr>
        <p:spPr>
          <a:xfrm>
            <a:off x="4572000" y="1295400"/>
            <a:ext cx="914400" cy="609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x-none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TM</a:t>
            </a:r>
            <a:r>
              <a:rPr lang="en-US" altLang="x-none" b="1" baseline="-25000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A</a:t>
            </a:r>
            <a:endParaRPr lang="en-US" altLang="x-none" b="1" baseline="-25000" dirty="0">
              <a:solidFill>
                <a:srgbClr val="FF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1510" name="Rectangle 7"/>
          <p:cNvSpPr/>
          <p:nvPr/>
        </p:nvSpPr>
        <p:spPr>
          <a:xfrm>
            <a:off x="2362200" y="1600200"/>
            <a:ext cx="990600" cy="609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x-none" b="1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Applic.</a:t>
            </a:r>
            <a:endParaRPr lang="en-US" altLang="x-none" b="1" dirty="0">
              <a:solidFill>
                <a:srgbClr val="0000CC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1511" name="Rectangle 8"/>
          <p:cNvSpPr/>
          <p:nvPr/>
        </p:nvSpPr>
        <p:spPr>
          <a:xfrm>
            <a:off x="3733800" y="2286000"/>
            <a:ext cx="914400" cy="609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x-none" dirty="0">
                <a:latin typeface="Times New Roman" panose="02020603050405020304" pitchFamily="2" charset="0"/>
                <a:ea typeface="宋体" panose="02010600030101010101" pitchFamily="2" charset="-122"/>
              </a:rPr>
              <a:t>RM</a:t>
            </a:r>
            <a:r>
              <a:rPr lang="en-US" altLang="x-none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endParaRPr lang="en-US" altLang="x-none" baseline="-25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1512" name="Rectangle 9"/>
          <p:cNvSpPr/>
          <p:nvPr/>
        </p:nvSpPr>
        <p:spPr>
          <a:xfrm>
            <a:off x="5257800" y="2286000"/>
            <a:ext cx="914400" cy="609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x-none" dirty="0">
                <a:latin typeface="Times New Roman" panose="02020603050405020304" pitchFamily="2" charset="0"/>
                <a:ea typeface="宋体" panose="02010600030101010101" pitchFamily="2" charset="-122"/>
              </a:rPr>
              <a:t>RM</a:t>
            </a:r>
            <a:r>
              <a:rPr lang="en-US" altLang="x-none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endParaRPr lang="en-US" altLang="x-none" baseline="-25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pSp>
        <p:nvGrpSpPr>
          <p:cNvPr id="21513" name="组合 21512"/>
          <p:cNvGrpSpPr/>
          <p:nvPr/>
        </p:nvGrpSpPr>
        <p:grpSpPr>
          <a:xfrm>
            <a:off x="914400" y="4114800"/>
            <a:ext cx="2667000" cy="2209800"/>
            <a:chOff x="0" y="0"/>
            <a:chExt cx="2667000" cy="2209800"/>
          </a:xfrm>
        </p:grpSpPr>
        <p:sp>
          <p:nvSpPr>
            <p:cNvPr id="21514" name="Oval 11"/>
            <p:cNvSpPr/>
            <p:nvPr/>
          </p:nvSpPr>
          <p:spPr>
            <a:xfrm>
              <a:off x="0" y="0"/>
              <a:ext cx="2667000" cy="2209800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1515" name="Rectangle 16"/>
            <p:cNvSpPr/>
            <p:nvPr/>
          </p:nvSpPr>
          <p:spPr>
            <a:xfrm>
              <a:off x="838200" y="1219200"/>
              <a:ext cx="914400" cy="6096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en-US" altLang="x-none" dirty="0">
                  <a:latin typeface="Times New Roman" panose="02020603050405020304" pitchFamily="2" charset="0"/>
                  <a:ea typeface="宋体" panose="02010600030101010101" pitchFamily="2" charset="-122"/>
                </a:rPr>
                <a:t>RM</a:t>
              </a:r>
              <a:r>
                <a:rPr lang="en-US" altLang="x-none" baseline="-25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3</a:t>
              </a:r>
              <a:endParaRPr lang="en-US" altLang="x-none" baseline="-250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1516" name="Rectangle 20"/>
            <p:cNvSpPr/>
            <p:nvPr/>
          </p:nvSpPr>
          <p:spPr>
            <a:xfrm>
              <a:off x="838200" y="228600"/>
              <a:ext cx="914400" cy="6096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en-US" altLang="x-none" b="1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TM</a:t>
              </a:r>
              <a:r>
                <a:rPr lang="en-US" altLang="x-none" b="1" baseline="-2500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B</a:t>
              </a:r>
              <a:endParaRPr lang="en-US" altLang="x-none" b="1" baseline="-25000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1517" name="组合 21516"/>
          <p:cNvGrpSpPr/>
          <p:nvPr/>
        </p:nvGrpSpPr>
        <p:grpSpPr>
          <a:xfrm>
            <a:off x="5410200" y="4191000"/>
            <a:ext cx="3429000" cy="2133600"/>
            <a:chOff x="0" y="0"/>
            <a:chExt cx="3429000" cy="2133600"/>
          </a:xfrm>
        </p:grpSpPr>
        <p:sp>
          <p:nvSpPr>
            <p:cNvPr id="21518" name="Oval 12"/>
            <p:cNvSpPr/>
            <p:nvPr/>
          </p:nvSpPr>
          <p:spPr>
            <a:xfrm>
              <a:off x="0" y="0"/>
              <a:ext cx="3429000" cy="2133600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/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1519" name="Rectangle 19"/>
            <p:cNvSpPr/>
            <p:nvPr/>
          </p:nvSpPr>
          <p:spPr>
            <a:xfrm>
              <a:off x="1219200" y="152400"/>
              <a:ext cx="914400" cy="6096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en-US" altLang="x-none" b="1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TM</a:t>
              </a:r>
              <a:r>
                <a:rPr lang="en-US" altLang="x-none" b="1" baseline="-2500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C</a:t>
              </a:r>
              <a:endParaRPr lang="en-US" altLang="x-none" b="1" baseline="-25000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1520" name="Rectangle 21"/>
            <p:cNvSpPr/>
            <p:nvPr/>
          </p:nvSpPr>
          <p:spPr>
            <a:xfrm>
              <a:off x="1828800" y="1143000"/>
              <a:ext cx="914400" cy="6096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en-US" altLang="x-none" dirty="0">
                  <a:latin typeface="Times New Roman" panose="02020603050405020304" pitchFamily="2" charset="0"/>
                  <a:ea typeface="宋体" panose="02010600030101010101" pitchFamily="2" charset="-122"/>
                </a:rPr>
                <a:t>RM</a:t>
              </a:r>
              <a:r>
                <a:rPr lang="en-US" altLang="x-none" baseline="-25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5</a:t>
              </a:r>
              <a:endParaRPr lang="en-US" altLang="x-none" baseline="-250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1521" name="Rectangle 22"/>
            <p:cNvSpPr/>
            <p:nvPr/>
          </p:nvSpPr>
          <p:spPr>
            <a:xfrm>
              <a:off x="533400" y="1143000"/>
              <a:ext cx="914400" cy="6096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en-US" altLang="x-none" dirty="0">
                  <a:latin typeface="Times New Roman" panose="02020603050405020304" pitchFamily="2" charset="0"/>
                  <a:ea typeface="宋体" panose="02010600030101010101" pitchFamily="2" charset="-122"/>
                </a:rPr>
                <a:t>RM</a:t>
              </a:r>
              <a:r>
                <a:rPr lang="en-US" altLang="x-none" baseline="-25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4</a:t>
              </a:r>
              <a:endParaRPr lang="en-US" altLang="x-none" baseline="-250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21522" name="Line 23"/>
          <p:cNvSpPr/>
          <p:nvPr/>
        </p:nvSpPr>
        <p:spPr>
          <a:xfrm flipH="1">
            <a:off x="4191000" y="1905000"/>
            <a:ext cx="7620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21523" name="Line 24"/>
          <p:cNvSpPr/>
          <p:nvPr/>
        </p:nvSpPr>
        <p:spPr>
          <a:xfrm>
            <a:off x="4953000" y="1905000"/>
            <a:ext cx="7620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21524" name="Line 25"/>
          <p:cNvSpPr/>
          <p:nvPr/>
        </p:nvSpPr>
        <p:spPr>
          <a:xfrm>
            <a:off x="2209800" y="49530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21525" name="Line 26"/>
          <p:cNvSpPr/>
          <p:nvPr/>
        </p:nvSpPr>
        <p:spPr>
          <a:xfrm flipH="1">
            <a:off x="6400800" y="4953000"/>
            <a:ext cx="6858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21526" name="Line 27"/>
          <p:cNvSpPr/>
          <p:nvPr/>
        </p:nvSpPr>
        <p:spPr>
          <a:xfrm>
            <a:off x="7086600" y="4953000"/>
            <a:ext cx="6096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21527" name="Line 28"/>
          <p:cNvSpPr/>
          <p:nvPr/>
        </p:nvSpPr>
        <p:spPr>
          <a:xfrm flipH="1">
            <a:off x="2133600" y="1600200"/>
            <a:ext cx="2438400" cy="1752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1528" name="Line 31"/>
          <p:cNvSpPr/>
          <p:nvPr/>
        </p:nvSpPr>
        <p:spPr>
          <a:xfrm>
            <a:off x="5486400" y="1600200"/>
            <a:ext cx="1524000" cy="1600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1529" name="Line 32"/>
          <p:cNvSpPr/>
          <p:nvPr/>
        </p:nvSpPr>
        <p:spPr>
          <a:xfrm>
            <a:off x="2133600" y="3352800"/>
            <a:ext cx="0" cy="990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21530" name="Line 33"/>
          <p:cNvSpPr/>
          <p:nvPr/>
        </p:nvSpPr>
        <p:spPr>
          <a:xfrm>
            <a:off x="7010400" y="3200400"/>
            <a:ext cx="0" cy="1143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21531" name="Line 36"/>
          <p:cNvSpPr/>
          <p:nvPr/>
        </p:nvSpPr>
        <p:spPr>
          <a:xfrm>
            <a:off x="3352800" y="1905000"/>
            <a:ext cx="19050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triangle" w="lg" len="lg"/>
          </a:ln>
        </p:spPr>
      </p:sp>
      <p:sp>
        <p:nvSpPr>
          <p:cNvPr id="21532" name="Line 37"/>
          <p:cNvSpPr/>
          <p:nvPr/>
        </p:nvSpPr>
        <p:spPr>
          <a:xfrm>
            <a:off x="3352800" y="1905000"/>
            <a:ext cx="3810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triangle" w="lg" len="lg"/>
          </a:ln>
        </p:spPr>
      </p:sp>
      <p:sp>
        <p:nvSpPr>
          <p:cNvPr id="21533" name="Line 43"/>
          <p:cNvSpPr/>
          <p:nvPr/>
        </p:nvSpPr>
        <p:spPr>
          <a:xfrm>
            <a:off x="4191000" y="2895600"/>
            <a:ext cx="1752600" cy="24384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triangle" w="lg" len="lg"/>
          </a:ln>
        </p:spPr>
      </p:sp>
      <p:sp>
        <p:nvSpPr>
          <p:cNvPr id="21534" name="Line 44"/>
          <p:cNvSpPr/>
          <p:nvPr/>
        </p:nvSpPr>
        <p:spPr>
          <a:xfrm>
            <a:off x="6858000" y="5638800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triangle" w="lg" len="lg"/>
          </a:ln>
        </p:spPr>
      </p:sp>
      <p:sp>
        <p:nvSpPr>
          <p:cNvPr id="21535" name="Line 45"/>
          <p:cNvSpPr/>
          <p:nvPr/>
        </p:nvSpPr>
        <p:spPr>
          <a:xfrm flipH="1">
            <a:off x="990600" y="1981200"/>
            <a:ext cx="1371600" cy="9144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1536" name="Line 46"/>
          <p:cNvSpPr/>
          <p:nvPr/>
        </p:nvSpPr>
        <p:spPr>
          <a:xfrm>
            <a:off x="990600" y="2895600"/>
            <a:ext cx="762000" cy="24384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triangle" w="lg" len="lg"/>
          </a:ln>
        </p:spPr>
      </p:sp>
      <p:sp>
        <p:nvSpPr>
          <p:cNvPr id="21537" name="Text Box 47"/>
          <p:cNvSpPr txBox="1"/>
          <p:nvPr/>
        </p:nvSpPr>
        <p:spPr>
          <a:xfrm>
            <a:off x="6613525" y="1031875"/>
            <a:ext cx="14620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dirty="0">
                <a:latin typeface="Times New Roman" panose="02020603050405020304" pitchFamily="2" charset="0"/>
                <a:ea typeface="宋体" panose="02010600030101010101" pitchFamily="2" charset="-122"/>
              </a:rPr>
              <a:t>Domain A</a:t>
            </a:r>
            <a:endParaRPr lang="en-US" altLang="x-none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1538" name="Text Box 50"/>
          <p:cNvSpPr txBox="1"/>
          <p:nvPr/>
        </p:nvSpPr>
        <p:spPr>
          <a:xfrm>
            <a:off x="2819400" y="3886200"/>
            <a:ext cx="14446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dirty="0">
                <a:latin typeface="Times New Roman" panose="02020603050405020304" pitchFamily="2" charset="0"/>
                <a:ea typeface="宋体" panose="02010600030101010101" pitchFamily="2" charset="-122"/>
              </a:rPr>
              <a:t>Domain B</a:t>
            </a:r>
            <a:endParaRPr lang="en-US" altLang="x-none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1539" name="Text Box 51"/>
          <p:cNvSpPr txBox="1"/>
          <p:nvPr/>
        </p:nvSpPr>
        <p:spPr>
          <a:xfrm>
            <a:off x="7467600" y="3810000"/>
            <a:ext cx="14446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dirty="0">
                <a:latin typeface="Times New Roman" panose="02020603050405020304" pitchFamily="2" charset="0"/>
                <a:ea typeface="宋体" panose="02010600030101010101" pitchFamily="2" charset="-122"/>
              </a:rPr>
              <a:t>Domain C</a:t>
            </a:r>
            <a:endParaRPr lang="en-US" altLang="x-none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1540" name="Text Box 52"/>
          <p:cNvSpPr txBox="1"/>
          <p:nvPr/>
        </p:nvSpPr>
        <p:spPr>
          <a:xfrm>
            <a:off x="3352800" y="5943600"/>
            <a:ext cx="1612900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invocations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protocol msgs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1541" name="Line 53"/>
          <p:cNvSpPr/>
          <p:nvPr/>
        </p:nvSpPr>
        <p:spPr>
          <a:xfrm>
            <a:off x="4800600" y="6172200"/>
            <a:ext cx="5334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dash"/>
            <a:headEnd type="none" w="med" len="med"/>
            <a:tailEnd type="triangle" w="lg" len="lg"/>
          </a:ln>
        </p:spPr>
      </p:sp>
      <p:sp>
        <p:nvSpPr>
          <p:cNvPr id="21542" name="Line 54"/>
          <p:cNvSpPr/>
          <p:nvPr/>
        </p:nvSpPr>
        <p:spPr>
          <a:xfrm>
            <a:off x="4953000" y="6477000"/>
            <a:ext cx="5334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38" grpId="0"/>
      <p:bldP spid="2153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1" name="Rectangle 2050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 vert="horz" wrap="square" anchor="ctr"/>
          <a:p>
            <a:pPr lvl="0"/>
            <a:r>
              <a:rPr lang="en-US" altLang="zh-CN">
                <a:ea typeface="宋体" panose="02010600030101010101" pitchFamily="2" charset="-122"/>
              </a:rPr>
              <a:t>Distributing the Coordinator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2532" name="Rectangle 2051"/>
          <p:cNvSpPr>
            <a:spLocks noGrp="1"/>
          </p:cNvSpPr>
          <p:nvPr>
            <p:ph type="body"/>
          </p:nvPr>
        </p:nvSpPr>
        <p:spPr/>
        <p:txBody>
          <a:bodyPr vert="horz" wrap="square" anchor="t"/>
          <a:p>
            <a:pPr lvl="0">
              <a:spcBef>
                <a:spcPct val="50000"/>
              </a:spcBef>
            </a:pPr>
            <a:r>
              <a:rPr lang="en-US" altLang="x-none" dirty="0">
                <a:ea typeface="宋体" panose="02010600030101010101" pitchFamily="2" charset="-122"/>
              </a:rPr>
              <a:t>The two-phase commit protocol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progresses</a:t>
            </a:r>
            <a:r>
              <a:rPr lang="en-US" altLang="x-none" dirty="0">
                <a:ea typeface="宋体" panose="02010600030101010101" pitchFamily="2" charset="-122"/>
              </a:rPr>
              <a:t> down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 and</a:t>
            </a:r>
            <a:r>
              <a:rPr lang="en-US" altLang="x-none" dirty="0">
                <a:ea typeface="宋体" panose="02010600030101010101" pitchFamily="2" charset="-122"/>
              </a:rPr>
              <a:t> up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the tree</a:t>
            </a:r>
            <a:r>
              <a:rPr lang="en-US" altLang="x-none" dirty="0">
                <a:ea typeface="宋体" panose="02010600030101010101" pitchFamily="2" charset="-122"/>
              </a:rPr>
              <a:t> in each phase</a:t>
            </a:r>
            <a:endParaRPr lang="en-US" altLang="x-none" dirty="0"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dirty="0">
                <a:ea typeface="宋体" panose="02010600030101010101" pitchFamily="2" charset="-122"/>
              </a:rPr>
              <a:t>When TM</a:t>
            </a:r>
            <a:r>
              <a:rPr lang="en-US" altLang="x-none" baseline="-25000" dirty="0">
                <a:ea typeface="宋体" panose="02010600030101010101" pitchFamily="2" charset="-122"/>
              </a:rPr>
              <a:t>B</a:t>
            </a:r>
            <a:r>
              <a:rPr lang="en-US" altLang="x-none" dirty="0">
                <a:ea typeface="宋体" panose="02010600030101010101" pitchFamily="2" charset="-122"/>
              </a:rPr>
              <a:t> gets a </a:t>
            </a:r>
            <a:r>
              <a:rPr lang="en-US" altLang="x-none" i="1" dirty="0">
                <a:ea typeface="宋体" panose="02010600030101010101" pitchFamily="2" charset="-122"/>
              </a:rPr>
              <a:t>prepare msg</a:t>
            </a:r>
            <a:r>
              <a:rPr lang="en-US" altLang="x-none" dirty="0">
                <a:ea typeface="宋体" panose="02010600030101010101" pitchFamily="2" charset="-122"/>
              </a:rPr>
              <a:t> from TM</a:t>
            </a:r>
            <a:r>
              <a:rPr lang="en-US" altLang="x-none" baseline="-25000" dirty="0">
                <a:ea typeface="宋体" panose="02010600030101010101" pitchFamily="2" charset="-122"/>
              </a:rPr>
              <a:t>A</a:t>
            </a:r>
            <a:r>
              <a:rPr lang="en-US" altLang="x-none" dirty="0">
                <a:ea typeface="宋体" panose="02010600030101010101" pitchFamily="2" charset="-122"/>
              </a:rPr>
              <a:t>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it sends a </a:t>
            </a:r>
            <a:r>
              <a:rPr lang="en-US" altLang="x-none" i="1" dirty="0">
                <a:solidFill>
                  <a:schemeClr val="tx1"/>
                </a:solidFill>
                <a:ea typeface="宋体" panose="02010600030101010101" pitchFamily="2" charset="-122"/>
              </a:rPr>
              <a:t>prepare msg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 to each child and waits</a:t>
            </a:r>
            <a:endParaRPr lang="en-US" altLang="x-none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dirty="0">
                <a:ea typeface="宋体" panose="02010600030101010101" pitchFamily="2" charset="-122"/>
              </a:rPr>
              <a:t>If each child votes ready,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TM</a:t>
            </a:r>
            <a:r>
              <a:rPr lang="en-US" altLang="x-none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B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 sends a </a:t>
            </a:r>
            <a:r>
              <a:rPr lang="en-US" altLang="x-none" i="1" dirty="0">
                <a:solidFill>
                  <a:schemeClr val="tx1"/>
                </a:solidFill>
                <a:ea typeface="宋体" panose="02010600030101010101" pitchFamily="2" charset="-122"/>
              </a:rPr>
              <a:t>ready msg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 to TM</a:t>
            </a:r>
            <a:r>
              <a:rPr lang="en-US" altLang="x-none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endParaRPr lang="en-US" altLang="x-none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2">
              <a:spcBef>
                <a:spcPct val="50000"/>
              </a:spcBef>
            </a:pPr>
            <a:r>
              <a:rPr lang="en-US" altLang="x-none" dirty="0">
                <a:ea typeface="宋体" panose="02010600030101010101" pitchFamily="2" charset="-122"/>
              </a:rPr>
              <a:t>if not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it sends an </a:t>
            </a:r>
            <a:r>
              <a:rPr lang="en-US" altLang="x-none" i="1" dirty="0">
                <a:solidFill>
                  <a:schemeClr val="tx1"/>
                </a:solidFill>
                <a:ea typeface="宋体" panose="02010600030101010101" pitchFamily="2" charset="-122"/>
              </a:rPr>
              <a:t>abort msg</a:t>
            </a:r>
            <a:endParaRPr lang="en-US" altLang="x-none" i="1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0"/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55" name="Rectangle 2"/>
          <p:cNvSpPr>
            <a:spLocks noGrp="1"/>
          </p:cNvSpPr>
          <p:nvPr>
            <p:ph type="title"/>
          </p:nvPr>
        </p:nvSpPr>
        <p:spPr>
          <a:xfrm>
            <a:off x="685800" y="155575"/>
            <a:ext cx="7772400" cy="1143000"/>
          </a:xfrm>
        </p:spPr>
        <p:txBody>
          <a:bodyPr vert="horz" wrap="square" anchor="ctr"/>
          <a:p>
            <a:pPr lvl="0"/>
            <a:r>
              <a:rPr lang="zh-CN" altLang="en-US" dirty="0">
                <a:ea typeface="宋体" panose="02010600030101010101" pitchFamily="2" charset="-122"/>
              </a:rPr>
              <a:t>Failures and Two-Phase Commit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3556" name="Rectangle 3"/>
          <p:cNvSpPr>
            <a:spLocks noGrp="1"/>
          </p:cNvSpPr>
          <p:nvPr>
            <p:ph type="body"/>
          </p:nvPr>
        </p:nvSpPr>
        <p:spPr>
          <a:xfrm>
            <a:off x="685800" y="4114800"/>
            <a:ext cx="7772400" cy="1981200"/>
          </a:xfrm>
        </p:spPr>
        <p:txBody>
          <a:bodyPr vert="horz" wrap="square" anchor="t"/>
          <a:p>
            <a:pPr lvl="0">
              <a:lnSpc>
                <a:spcPct val="150000"/>
              </a:lnSpc>
            </a:pPr>
            <a:r>
              <a:rPr lang="en-US" altLang="zh-CN">
                <a:solidFill>
                  <a:srgbClr val="0000CC"/>
                </a:solidFill>
                <a:ea typeface="宋体" panose="02010600030101010101" pitchFamily="2" charset="-122"/>
              </a:rPr>
              <a:t>Timeout</a:t>
            </a:r>
            <a:endParaRPr lang="en-US" altLang="zh-CN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>
                <a:solidFill>
                  <a:srgbClr val="0000CC"/>
                </a:solidFill>
                <a:ea typeface="宋体" panose="02010600030101010101" pitchFamily="2" charset="-122"/>
              </a:rPr>
              <a:t>Crash (Restart)</a:t>
            </a:r>
            <a:endParaRPr lang="en-US" altLang="zh-CN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>
                <a:solidFill>
                  <a:srgbClr val="0000CC"/>
                </a:solidFill>
                <a:ea typeface="宋体" panose="02010600030101010101" pitchFamily="2" charset="-122"/>
              </a:rPr>
              <a:t>Blocking</a:t>
            </a:r>
            <a:endParaRPr lang="en-US" altLang="zh-CN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pic>
        <p:nvPicPr>
          <p:cNvPr id="23557" name="图片 235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1309688"/>
            <a:ext cx="6400800" cy="28813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58" name="图片 235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588" y="1614488"/>
            <a:ext cx="1370012" cy="19669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79" name="Rectangle 2"/>
          <p:cNvSpPr>
            <a:spLocks noGrp="1"/>
          </p:cNvSpPr>
          <p:nvPr>
            <p:ph type="title"/>
          </p:nvPr>
        </p:nvSpPr>
        <p:spPr/>
        <p:txBody>
          <a:bodyPr vert="horz" wrap="square" anchor="ctr"/>
          <a:p>
            <a:pPr lvl="0"/>
            <a:r>
              <a:rPr lang="en-US" altLang="zh-CN">
                <a:ea typeface="宋体" panose="02010600030101010101" pitchFamily="2" charset="-122"/>
              </a:rPr>
              <a:t>Failures and Two-Phase Commit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4580" name="Rectangle 3"/>
          <p:cNvSpPr>
            <a:spLocks noGrp="1"/>
          </p:cNvSpPr>
          <p:nvPr>
            <p:ph type="body"/>
          </p:nvPr>
        </p:nvSpPr>
        <p:spPr>
          <a:xfrm>
            <a:off x="457200" y="1828800"/>
            <a:ext cx="8458200" cy="4343400"/>
          </a:xfrm>
        </p:spPr>
        <p:txBody>
          <a:bodyPr vert="horz" wrap="square" anchor="t"/>
          <a:p>
            <a:pPr lvl="0"/>
            <a:r>
              <a:rPr lang="en-US" altLang="x-none" dirty="0">
                <a:ea typeface="宋体" panose="02010600030101010101" pitchFamily="2" charset="-122"/>
              </a:rPr>
              <a:t>A participant recognizes two failure situations.</a:t>
            </a:r>
            <a:endParaRPr lang="en-US" altLang="x-none" dirty="0"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u="sng" dirty="0">
                <a:solidFill>
                  <a:srgbClr val="FF0000"/>
                </a:solidFill>
                <a:ea typeface="宋体" panose="02010600030101010101" pitchFamily="2" charset="-122"/>
              </a:rPr>
              <a:t>Timeout</a:t>
            </a:r>
            <a:r>
              <a:rPr lang="en-US" altLang="x-none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x-none" dirty="0">
                <a:ea typeface="宋体" panose="02010600030101010101" pitchFamily="2" charset="-122"/>
              </a:rPr>
              <a:t>: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No response to a message.  Execute a </a:t>
            </a:r>
            <a:r>
              <a:rPr lang="en-US" altLang="x-none" dirty="0">
                <a:solidFill>
                  <a:srgbClr val="FF0000"/>
                </a:solidFill>
                <a:ea typeface="宋体" panose="02010600030101010101" pitchFamily="2" charset="-122"/>
              </a:rPr>
              <a:t>timeout protocol</a:t>
            </a:r>
            <a:endParaRPr lang="en-US" altLang="x-none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u="sng" dirty="0">
                <a:solidFill>
                  <a:srgbClr val="FF0000"/>
                </a:solidFill>
                <a:ea typeface="宋体" panose="02010600030101010101" pitchFamily="2" charset="-122"/>
              </a:rPr>
              <a:t>Crash</a:t>
            </a:r>
            <a:r>
              <a:rPr lang="en-US" altLang="x-none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x-none" dirty="0">
                <a:ea typeface="宋体" panose="02010600030101010101" pitchFamily="2" charset="-122"/>
              </a:rPr>
              <a:t>:</a:t>
            </a:r>
            <a:r>
              <a:rPr lang="en-US" altLang="x-none" i="1" dirty="0">
                <a:ea typeface="宋体" panose="02010600030101010101" pitchFamily="2" charset="-122"/>
              </a:rPr>
              <a:t>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On recovery, execute a </a:t>
            </a:r>
            <a:r>
              <a:rPr lang="en-US" altLang="x-none" dirty="0">
                <a:solidFill>
                  <a:srgbClr val="FF0000"/>
                </a:solidFill>
                <a:ea typeface="宋体" panose="02010600030101010101" pitchFamily="2" charset="-122"/>
              </a:rPr>
              <a:t>restart protocol</a:t>
            </a:r>
            <a:endParaRPr lang="en-US" altLang="x-none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endParaRPr lang="en-US" altLang="x-none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0">
              <a:spcBef>
                <a:spcPct val="40000"/>
              </a:spcBef>
            </a:pP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If a cohort cannot complete the protocol until some failure is repaired, it is said to be</a:t>
            </a:r>
            <a:r>
              <a:rPr lang="en-US" altLang="x-none" dirty="0">
                <a:ea typeface="宋体" panose="02010600030101010101" pitchFamily="2" charset="-122"/>
              </a:rPr>
              <a:t> blocked  </a:t>
            </a:r>
            <a:endParaRPr lang="en-US" altLang="x-none" dirty="0"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u="sng" dirty="0">
                <a:solidFill>
                  <a:srgbClr val="FF0000"/>
                </a:solidFill>
                <a:ea typeface="宋体" panose="02010600030101010101" pitchFamily="2" charset="-122"/>
              </a:rPr>
              <a:t>Blocking</a:t>
            </a:r>
            <a:r>
              <a:rPr lang="en-US" altLang="x-none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can impact performance at the cohort site since locks cannot be released</a:t>
            </a:r>
            <a:endParaRPr lang="en-US" altLang="x-none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endParaRPr lang="en-US" altLang="x-none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charRg st="162" end="2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580">
                                            <p:txEl>
                                              <p:charRg st="162" end="2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charRg st="262" end="3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4580">
                                            <p:txEl>
                                              <p:charRg st="262" end="3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3" name="Rectangle 2"/>
          <p:cNvSpPr>
            <a:spLocks noGrp="1"/>
          </p:cNvSpPr>
          <p:nvPr>
            <p:ph type="title"/>
          </p:nvPr>
        </p:nvSpPr>
        <p:spPr>
          <a:xfrm>
            <a:off x="685800" y="154940"/>
            <a:ext cx="7772400" cy="762000"/>
          </a:xfrm>
        </p:spPr>
        <p:txBody>
          <a:bodyPr vert="horz" wrap="square" anchor="ctr"/>
          <a:p>
            <a:pPr lvl="0" algn="l"/>
            <a:r>
              <a:rPr lang="en-US" altLang="zh-CN" u="sng">
                <a:ea typeface="宋体" panose="02010600030101010101" pitchFamily="2" charset="-122"/>
              </a:rPr>
              <a:t>Timeout Protocol</a:t>
            </a:r>
            <a:endParaRPr lang="en-US" altLang="zh-CN" u="sng">
              <a:ea typeface="宋体" panose="02010600030101010101" pitchFamily="2" charset="-122"/>
            </a:endParaRPr>
          </a:p>
        </p:txBody>
      </p:sp>
      <p:sp>
        <p:nvSpPr>
          <p:cNvPr id="25604" name="Rectangle 3"/>
          <p:cNvSpPr>
            <a:spLocks noGrp="1"/>
          </p:cNvSpPr>
          <p:nvPr>
            <p:ph type="body"/>
          </p:nvPr>
        </p:nvSpPr>
        <p:spPr>
          <a:xfrm>
            <a:off x="228600" y="1146810"/>
            <a:ext cx="8915400" cy="4800600"/>
          </a:xfrm>
        </p:spPr>
        <p:txBody>
          <a:bodyPr vert="horz" wrap="square" anchor="t"/>
          <a:p>
            <a:pPr marL="514350" lvl="0" indent="-514350">
              <a:buAutoNum type="circleNumDbPlain"/>
            </a:pPr>
            <a:r>
              <a:rPr lang="en-US" altLang="x-none" sz="2400" dirty="0">
                <a:ea typeface="宋体" panose="02010600030101010101" pitchFamily="2" charset="-122"/>
              </a:rPr>
              <a:t>Cohort times out </a:t>
            </a:r>
            <a:r>
              <a:rPr lang="en-US" altLang="x-none" sz="2400" dirty="0">
                <a:solidFill>
                  <a:srgbClr val="FF0000"/>
                </a:solidFill>
                <a:ea typeface="宋体" panose="02010600030101010101" pitchFamily="2" charset="-122"/>
              </a:rPr>
              <a:t>waiting </a:t>
            </a:r>
            <a:r>
              <a:rPr lang="en-US" altLang="x-none" sz="2400" dirty="0">
                <a:ea typeface="宋体" panose="02010600030101010101" pitchFamily="2" charset="-122"/>
              </a:rPr>
              <a:t>for </a:t>
            </a:r>
            <a:r>
              <a:rPr lang="en-US" altLang="x-none" sz="2400" i="1" dirty="0">
                <a:ea typeface="宋体" panose="02010600030101010101" pitchFamily="2" charset="-122"/>
              </a:rPr>
              <a:t>prepare message</a:t>
            </a:r>
            <a:endParaRPr lang="en-US" altLang="x-none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514350" lvl="0" indent="-514350">
              <a:spcBef>
                <a:spcPct val="50000"/>
              </a:spcBef>
              <a:buAutoNum type="circleNumDbPlain"/>
            </a:pPr>
            <a:r>
              <a:rPr lang="en-US" altLang="x-none" sz="2400" dirty="0">
                <a:solidFill>
                  <a:srgbClr val="0000CC"/>
                </a:solidFill>
                <a:ea typeface="宋体" panose="02010600030101010101" pitchFamily="2" charset="-122"/>
              </a:rPr>
              <a:t>Coordinator </a:t>
            </a:r>
            <a:r>
              <a:rPr lang="en-US" altLang="x-none" sz="2400" dirty="0">
                <a:ea typeface="宋体" panose="02010600030101010101" pitchFamily="2" charset="-122"/>
              </a:rPr>
              <a:t>times out </a:t>
            </a:r>
            <a:r>
              <a:rPr lang="en-US" altLang="x-none" sz="2400" dirty="0">
                <a:solidFill>
                  <a:srgbClr val="FF0000"/>
                </a:solidFill>
                <a:ea typeface="宋体" panose="02010600030101010101" pitchFamily="2" charset="-122"/>
              </a:rPr>
              <a:t>waiting </a:t>
            </a:r>
            <a:r>
              <a:rPr lang="en-US" altLang="x-none" sz="2400" dirty="0">
                <a:ea typeface="宋体" panose="02010600030101010101" pitchFamily="2" charset="-122"/>
              </a:rPr>
              <a:t>for </a:t>
            </a:r>
            <a:r>
              <a:rPr lang="en-US" altLang="x-none" sz="2400" i="1" dirty="0">
                <a:ea typeface="宋体" panose="02010600030101010101" pitchFamily="2" charset="-122"/>
              </a:rPr>
              <a:t>vote message</a:t>
            </a:r>
            <a:endParaRPr lang="en-US" altLang="x-none" sz="2400" dirty="0">
              <a:ea typeface="宋体" panose="02010600030101010101" pitchFamily="2" charset="-122"/>
            </a:endParaRPr>
          </a:p>
          <a:p>
            <a:pPr marL="514350" lvl="0" indent="-514350">
              <a:spcBef>
                <a:spcPct val="50000"/>
              </a:spcBef>
              <a:buSzPct val="100000"/>
              <a:buAutoNum type="circleNumDbPlain"/>
            </a:pPr>
            <a:r>
              <a:rPr lang="zh-CN" altLang="en-US" sz="2400" dirty="0">
                <a:ea typeface="宋体" panose="02010600030101010101" pitchFamily="2" charset="-122"/>
              </a:rPr>
              <a:t>Cohort (in prepared state) times out </a:t>
            </a:r>
            <a: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</a:rPr>
              <a:t>waiting </a:t>
            </a:r>
            <a:r>
              <a:rPr lang="zh-CN" altLang="en-US" sz="2400" dirty="0">
                <a:ea typeface="宋体" panose="02010600030101010101" pitchFamily="2" charset="-122"/>
              </a:rPr>
              <a:t>for  commit/abort message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marL="514350" lvl="0" indent="-514350">
              <a:spcBef>
                <a:spcPct val="50000"/>
              </a:spcBef>
              <a:buSzPct val="100000"/>
              <a:buAutoNum type="circleNumDbPlain"/>
            </a:pP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</a:rPr>
              <a:t>Coordinator </a:t>
            </a:r>
            <a:r>
              <a:rPr lang="zh-CN" altLang="en-US" sz="2400" dirty="0">
                <a:ea typeface="宋体" panose="02010600030101010101" pitchFamily="2" charset="-122"/>
              </a:rPr>
              <a:t>times out </a:t>
            </a:r>
            <a: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</a:rPr>
              <a:t>waiting </a:t>
            </a:r>
            <a:r>
              <a:rPr lang="zh-CN" altLang="en-US" sz="2400" dirty="0">
                <a:ea typeface="宋体" panose="02010600030101010101" pitchFamily="2" charset="-122"/>
              </a:rPr>
              <a:t>for done message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5880" y="4001135"/>
            <a:ext cx="5638165" cy="24288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7" name="Rectang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762000"/>
          </a:xfrm>
        </p:spPr>
        <p:txBody>
          <a:bodyPr vert="horz" wrap="square" anchor="ctr"/>
          <a:p>
            <a:pPr lvl="0" algn="l"/>
            <a:r>
              <a:rPr lang="en-US" altLang="zh-CN" u="sng">
                <a:ea typeface="宋体" panose="02010600030101010101" pitchFamily="2" charset="-122"/>
              </a:rPr>
              <a:t>Timeout Protocol</a:t>
            </a:r>
            <a:endParaRPr lang="en-US" altLang="zh-CN" u="sng">
              <a:ea typeface="宋体" panose="02010600030101010101" pitchFamily="2" charset="-122"/>
            </a:endParaRPr>
          </a:p>
        </p:txBody>
      </p:sp>
      <p:sp>
        <p:nvSpPr>
          <p:cNvPr id="26628" name="Rectangle 3"/>
          <p:cNvSpPr>
            <a:spLocks noGrp="1"/>
          </p:cNvSpPr>
          <p:nvPr>
            <p:ph type="body"/>
          </p:nvPr>
        </p:nvSpPr>
        <p:spPr>
          <a:xfrm>
            <a:off x="228600" y="1826895"/>
            <a:ext cx="8915400" cy="4800600"/>
          </a:xfrm>
        </p:spPr>
        <p:txBody>
          <a:bodyPr vert="horz" wrap="square" anchor="t"/>
          <a:p>
            <a:pPr marL="514350" lvl="0" indent="-5143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AutoNum type="circleNumDbPlain"/>
            </a:pPr>
            <a:r>
              <a:rPr lang="en-US" altLang="x-none" dirty="0">
                <a:ea typeface="宋体" panose="02010600030101010101" pitchFamily="2" charset="-122"/>
              </a:rPr>
              <a:t>Cohort times out waiting for </a:t>
            </a:r>
            <a:r>
              <a:rPr lang="en-US" altLang="x-none" i="1" u="sng" dirty="0">
                <a:ea typeface="宋体" panose="02010600030101010101" pitchFamily="2" charset="-122"/>
              </a:rPr>
              <a:t>prepare message</a:t>
            </a:r>
            <a:endParaRPr lang="en-US" altLang="x-none" i="1" u="sng" dirty="0"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x-none" dirty="0">
                <a:ea typeface="宋体" panose="02010600030101010101" pitchFamily="2" charset="-122"/>
              </a:rPr>
              <a:t>Abort the subtransaction</a:t>
            </a:r>
            <a:endParaRPr lang="en-US" altLang="x-none" dirty="0">
              <a:ea typeface="宋体" panose="02010600030101010101" pitchFamily="2" charset="-122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x-none" dirty="0">
                <a:ea typeface="宋体" panose="02010600030101010101" pitchFamily="2" charset="-122"/>
              </a:rPr>
              <a:t>Since the (distributed)  transaction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cannot commit</a:t>
            </a:r>
            <a:r>
              <a:rPr lang="en-US" altLang="x-none" dirty="0">
                <a:ea typeface="宋体" panose="02010600030101010101" pitchFamily="2" charset="-122"/>
              </a:rPr>
              <a:t> unless cohort votes to commit,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atomicity is preserved</a:t>
            </a:r>
            <a:endParaRPr lang="en-US" altLang="x-none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x-none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AutoNum type="circleNumDbPlain"/>
            </a:pPr>
            <a:r>
              <a:rPr lang="en-US" altLang="x-none" dirty="0">
                <a:solidFill>
                  <a:srgbClr val="0000CC"/>
                </a:solidFill>
                <a:ea typeface="宋体" panose="02010600030101010101" pitchFamily="2" charset="-122"/>
              </a:rPr>
              <a:t>Coordinator </a:t>
            </a:r>
            <a:r>
              <a:rPr lang="en-US" altLang="x-none" dirty="0">
                <a:ea typeface="宋体" panose="02010600030101010101" pitchFamily="2" charset="-122"/>
              </a:rPr>
              <a:t>times out waiting for </a:t>
            </a:r>
            <a:r>
              <a:rPr lang="en-US" altLang="x-none" i="1" u="sng" dirty="0">
                <a:ea typeface="宋体" panose="02010600030101010101" pitchFamily="2" charset="-122"/>
              </a:rPr>
              <a:t>vote message</a:t>
            </a:r>
            <a:endParaRPr lang="en-US" altLang="x-none" i="1" u="sng" dirty="0"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x-none" dirty="0">
                <a:ea typeface="宋体" panose="02010600030101010101" pitchFamily="2" charset="-122"/>
              </a:rPr>
              <a:t>Abort the transaction</a:t>
            </a:r>
            <a:endParaRPr lang="en-US" altLang="x-none" dirty="0">
              <a:ea typeface="宋体" panose="02010600030101010101" pitchFamily="2" charset="-122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x-none" dirty="0">
                <a:ea typeface="宋体" panose="02010600030101010101" pitchFamily="2" charset="-122"/>
              </a:rPr>
              <a:t>Since coordinator controls decision,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it can force all cohorts to abort,</a:t>
            </a:r>
            <a:r>
              <a:rPr lang="en-US" altLang="x-none" dirty="0">
                <a:ea typeface="宋体" panose="02010600030101010101" pitchFamily="2" charset="-122"/>
              </a:rPr>
              <a:t> preserving atomicity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19345" y="57150"/>
            <a:ext cx="4224655" cy="177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charRg st="45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8">
                                            <p:txEl>
                                              <p:charRg st="45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charRg st="223" end="2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6628">
                                            <p:txEl>
                                              <p:charRg st="223" end="2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charRg st="70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628">
                                            <p:txEl>
                                              <p:charRg st="70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628">
                                            <p:txEl>
                                              <p:charRg st="70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charRg st="245" end="3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628">
                                            <p:txEl>
                                              <p:charRg st="245" end="33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628">
                                            <p:txEl>
                                              <p:charRg st="245" end="33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灯片编号占位符 5"/>
          <p:cNvSpPr txBox="1">
            <a:spLocks noGrp="1"/>
          </p:cNvSpPr>
          <p:nvPr/>
        </p:nvSpPr>
        <p:spPr>
          <a:xfrm>
            <a:off x="7233285" y="6323965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1" name="Rectangle 2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 vert="horz" wrap="square" anchor="ctr"/>
          <a:p>
            <a:pPr lvl="0" algn="l"/>
            <a:r>
              <a:rPr lang="en-US" altLang="zh-CN" u="sng">
                <a:ea typeface="宋体" panose="02010600030101010101" pitchFamily="2" charset="-122"/>
              </a:rPr>
              <a:t>Timeout Protocol</a:t>
            </a:r>
            <a:endParaRPr lang="en-US" altLang="zh-CN" u="sng">
              <a:ea typeface="宋体" panose="02010600030101010101" pitchFamily="2" charset="-122"/>
            </a:endParaRPr>
          </a:p>
        </p:txBody>
      </p:sp>
      <p:sp>
        <p:nvSpPr>
          <p:cNvPr id="27652" name="Rectangle 3"/>
          <p:cNvSpPr>
            <a:spLocks noGrp="1"/>
          </p:cNvSpPr>
          <p:nvPr>
            <p:ph type="body"/>
          </p:nvPr>
        </p:nvSpPr>
        <p:spPr>
          <a:xfrm>
            <a:off x="228600" y="1825625"/>
            <a:ext cx="8686800" cy="4648200"/>
          </a:xfrm>
        </p:spPr>
        <p:txBody>
          <a:bodyPr vert="horz" wrap="square" anchor="t"/>
          <a:p>
            <a:pPr marL="457200" lvl="0" indent="-457200">
              <a:lnSpc>
                <a:spcPct val="90000"/>
              </a:lnSpc>
              <a:buAutoNum type="circleNumDbPlain" startAt="3"/>
            </a:pPr>
            <a:r>
              <a:rPr lang="en-US" altLang="x-none" sz="2400" dirty="0">
                <a:ea typeface="宋体" panose="02010600030101010101" pitchFamily="2" charset="-122"/>
              </a:rPr>
              <a:t>Cohort (in prepared state) times out </a:t>
            </a:r>
            <a:r>
              <a:rPr lang="en-US" altLang="x-none" sz="2400" dirty="0">
                <a:solidFill>
                  <a:schemeClr val="tx1"/>
                </a:solidFill>
                <a:ea typeface="宋体" panose="02010600030101010101" pitchFamily="2" charset="-122"/>
              </a:rPr>
              <a:t>waiting for</a:t>
            </a:r>
            <a:r>
              <a:rPr lang="en-US" altLang="x-none" sz="2400" dirty="0">
                <a:ea typeface="宋体" panose="02010600030101010101" pitchFamily="2" charset="-122"/>
              </a:rPr>
              <a:t>  </a:t>
            </a:r>
            <a:r>
              <a:rPr lang="en-US" altLang="x-none" sz="2400" u="sng" dirty="0">
                <a:ea typeface="宋体" panose="02010600030101010101" pitchFamily="2" charset="-122"/>
              </a:rPr>
              <a:t>commit/abort message</a:t>
            </a:r>
            <a:endParaRPr lang="en-US" altLang="x-none" sz="2400" u="sng" dirty="0"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sz="2000" dirty="0">
                <a:ea typeface="宋体" panose="02010600030101010101" pitchFamily="2" charset="-122"/>
              </a:rPr>
              <a:t>Cohort is </a:t>
            </a:r>
            <a:r>
              <a:rPr lang="en-US" altLang="x-none" sz="2000" u="sng" dirty="0">
                <a:solidFill>
                  <a:srgbClr val="FF0000"/>
                </a:solidFill>
                <a:ea typeface="宋体" panose="02010600030101010101" pitchFamily="2" charset="-122"/>
              </a:rPr>
              <a:t>blocked</a:t>
            </a:r>
            <a:r>
              <a:rPr lang="en-US" altLang="x-none" sz="2000" i="1" u="sng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x-none" sz="2000" dirty="0">
                <a:solidFill>
                  <a:schemeClr val="tx1"/>
                </a:solidFill>
                <a:ea typeface="宋体" panose="02010600030101010101" pitchFamily="2" charset="-122"/>
              </a:rPr>
              <a:t>since it does not know coordinator’s decision</a:t>
            </a:r>
            <a:endParaRPr lang="en-US" altLang="x-none" sz="20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sz="2000" dirty="0">
                <a:ea typeface="宋体" panose="02010600030101010101" pitchFamily="2" charset="-122"/>
              </a:rPr>
              <a:t>Cohort</a:t>
            </a:r>
            <a:r>
              <a:rPr lang="en-US" altLang="x-none" sz="2000" u="sng" dirty="0">
                <a:solidFill>
                  <a:srgbClr val="FF0000"/>
                </a:solidFill>
                <a:ea typeface="宋体" panose="02010600030101010101" pitchFamily="2" charset="-122"/>
              </a:rPr>
              <a:t> requests status</a:t>
            </a:r>
            <a:r>
              <a:rPr lang="en-US" altLang="x-none" sz="2000" dirty="0">
                <a:ea typeface="宋体" panose="02010600030101010101" pitchFamily="2" charset="-122"/>
              </a:rPr>
              <a:t> from coordinator; remains blocked  </a:t>
            </a:r>
            <a:endParaRPr lang="en-US" altLang="x-none" sz="2000" dirty="0">
              <a:ea typeface="宋体" panose="02010600030101010101" pitchFamily="2" charset="-122"/>
            </a:endParaRPr>
          </a:p>
          <a:p>
            <a:pPr lvl="2">
              <a:spcBef>
                <a:spcPct val="40000"/>
              </a:spcBef>
            </a:pPr>
            <a:r>
              <a:rPr lang="en-US" altLang="x-none" sz="2000" dirty="0">
                <a:ea typeface="宋体" panose="02010600030101010101" pitchFamily="2" charset="-122"/>
              </a:rPr>
              <a:t>Coordinator might have decided commit or abort</a:t>
            </a:r>
            <a:endParaRPr lang="en-US" altLang="x-none" sz="2000" dirty="0">
              <a:ea typeface="宋体" panose="02010600030101010101" pitchFamily="2" charset="-122"/>
            </a:endParaRPr>
          </a:p>
          <a:p>
            <a:pPr lvl="2">
              <a:spcBef>
                <a:spcPct val="40000"/>
              </a:spcBef>
            </a:pPr>
            <a:r>
              <a:rPr lang="en-US" altLang="x-none" sz="2000" dirty="0">
                <a:ea typeface="宋体" panose="02010600030101010101" pitchFamily="2" charset="-122"/>
              </a:rPr>
              <a:t>Cohort cannot unilaterally decide </a:t>
            </a:r>
            <a:r>
              <a:rPr lang="en-US" altLang="x-none" sz="2000" dirty="0">
                <a:solidFill>
                  <a:schemeClr val="tx1"/>
                </a:solidFill>
                <a:ea typeface="宋体" panose="02010600030101010101" pitchFamily="2" charset="-122"/>
              </a:rPr>
              <a:t>since its decision might be contrary to coordinator’s decision,</a:t>
            </a:r>
            <a:r>
              <a:rPr lang="en-US" altLang="x-none" sz="2000" dirty="0">
                <a:ea typeface="宋体" panose="02010600030101010101" pitchFamily="2" charset="-122"/>
              </a:rPr>
              <a:t> violating atomicity</a:t>
            </a:r>
            <a:endParaRPr lang="en-US" altLang="x-none" sz="2000" dirty="0">
              <a:ea typeface="宋体" panose="02010600030101010101" pitchFamily="2" charset="-122"/>
            </a:endParaRPr>
          </a:p>
          <a:p>
            <a:pPr lvl="2">
              <a:spcBef>
                <a:spcPct val="40000"/>
              </a:spcBef>
            </a:pPr>
            <a:r>
              <a:rPr lang="en-US" altLang="x-none" sz="2000" dirty="0">
                <a:ea typeface="宋体" panose="02010600030101010101" pitchFamily="2" charset="-122"/>
              </a:rPr>
              <a:t>Locks cannot be released</a:t>
            </a:r>
            <a:endParaRPr lang="en-US" altLang="x-none" sz="2000" dirty="0"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endParaRPr lang="en-US" altLang="x-none" sz="2000" dirty="0">
              <a:ea typeface="宋体" panose="02010600030101010101" pitchFamily="2" charset="-122"/>
            </a:endParaRPr>
          </a:p>
          <a:p>
            <a:pPr marL="457200" lvl="0" indent="-457200">
              <a:spcBef>
                <a:spcPct val="40000"/>
              </a:spcBef>
              <a:buAutoNum type="circleNumDbPlain" startAt="4"/>
            </a:pPr>
            <a:r>
              <a:rPr lang="en-US" altLang="x-none" sz="2400" dirty="0">
                <a:solidFill>
                  <a:srgbClr val="0000CC"/>
                </a:solidFill>
                <a:ea typeface="宋体" panose="02010600030101010101" pitchFamily="2" charset="-122"/>
              </a:rPr>
              <a:t>Coordinator </a:t>
            </a:r>
            <a:r>
              <a:rPr lang="en-US" altLang="x-none" sz="2400" dirty="0">
                <a:ea typeface="宋体" panose="02010600030101010101" pitchFamily="2" charset="-122"/>
              </a:rPr>
              <a:t>times out </a:t>
            </a:r>
            <a:r>
              <a:rPr lang="en-US" altLang="x-none" sz="2400" dirty="0">
                <a:solidFill>
                  <a:schemeClr val="tx1"/>
                </a:solidFill>
                <a:ea typeface="宋体" panose="02010600030101010101" pitchFamily="2" charset="-122"/>
              </a:rPr>
              <a:t>waiting for</a:t>
            </a:r>
            <a:r>
              <a:rPr lang="en-US" altLang="x-none" sz="2400" dirty="0">
                <a:ea typeface="宋体" panose="02010600030101010101" pitchFamily="2" charset="-122"/>
              </a:rPr>
              <a:t> </a:t>
            </a:r>
            <a:r>
              <a:rPr lang="en-US" altLang="x-none" sz="2400" u="sng" dirty="0">
                <a:ea typeface="宋体" panose="02010600030101010101" pitchFamily="2" charset="-122"/>
              </a:rPr>
              <a:t>done message</a:t>
            </a:r>
            <a:endParaRPr lang="en-US" altLang="x-none" sz="2400" u="sng" dirty="0"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sz="2000" dirty="0">
                <a:ea typeface="宋体" panose="02010600030101010101" pitchFamily="2" charset="-122"/>
              </a:rPr>
              <a:t>Requests done message </a:t>
            </a:r>
            <a:r>
              <a:rPr lang="en-US" altLang="x-none" sz="2000" dirty="0">
                <a:solidFill>
                  <a:schemeClr val="tx1"/>
                </a:solidFill>
                <a:ea typeface="宋体" panose="02010600030101010101" pitchFamily="2" charset="-122"/>
              </a:rPr>
              <a:t>from delinquent cohort</a:t>
            </a:r>
            <a:endParaRPr lang="en-US" altLang="x-none" sz="2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19345" y="57150"/>
            <a:ext cx="4224655" cy="177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charRg st="71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2">
                                            <p:txEl>
                                              <p:charRg st="71" end="1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charRg st="135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2">
                                            <p:txEl>
                                              <p:charRg st="135" end="1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charRg st="194" end="2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652">
                                            <p:txEl>
                                              <p:charRg st="194" end="2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charRg st="241" end="3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7652">
                                            <p:txEl>
                                              <p:charRg st="241" end="3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charRg st="359" end="3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7652">
                                            <p:txEl>
                                              <p:charRg st="359" end="3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charRg st="432" end="4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7652">
                                            <p:txEl>
                                              <p:charRg st="432" end="4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灯片编号占位符 5"/>
          <p:cNvSpPr txBox="1">
            <a:spLocks noGrp="1"/>
          </p:cNvSpPr>
          <p:nvPr/>
        </p:nvSpPr>
        <p:spPr>
          <a:xfrm>
            <a:off x="6986905" y="6471285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 vert="horz" wrap="square" anchor="ctr"/>
          <a:p>
            <a:pPr lvl="0"/>
            <a:r>
              <a:rPr lang="en-US" altLang="zh-CN" u="sng">
                <a:ea typeface="宋体" panose="02010600030101010101" pitchFamily="2" charset="-122"/>
              </a:rPr>
              <a:t>Restart Protocol</a:t>
            </a:r>
            <a:r>
              <a:rPr lang="en-US" altLang="zh-CN">
                <a:ea typeface="宋体" panose="02010600030101010101" pitchFamily="2" charset="-122"/>
              </a:rPr>
              <a:t> - Cohort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8676" name="Rectangle 3"/>
          <p:cNvSpPr>
            <a:spLocks noGrp="1"/>
          </p:cNvSpPr>
          <p:nvPr>
            <p:ph type="body"/>
          </p:nvPr>
        </p:nvSpPr>
        <p:spPr>
          <a:xfrm>
            <a:off x="228600" y="1066800"/>
            <a:ext cx="8915400" cy="5334000"/>
          </a:xfrm>
        </p:spPr>
        <p:txBody>
          <a:bodyPr vert="horz" wrap="square" anchor="t"/>
          <a:p>
            <a:pPr lvl="0">
              <a:lnSpc>
                <a:spcPct val="100000"/>
              </a:lnSpc>
              <a:spcBef>
                <a:spcPct val="100000"/>
              </a:spcBef>
            </a:pPr>
            <a:r>
              <a:rPr lang="en-US" altLang="x-none" sz="2400" dirty="0">
                <a:ea typeface="宋体" panose="02010600030101010101" pitchFamily="2" charset="-122"/>
              </a:rPr>
              <a:t>On restart cohort finds in its log: </a:t>
            </a:r>
            <a:endParaRPr lang="en-US" altLang="x-none" sz="2400" dirty="0">
              <a:ea typeface="宋体" panose="02010600030101010101" pitchFamily="2" charset="-122"/>
            </a:endParaRPr>
          </a:p>
          <a:p>
            <a:pPr marL="914400" lvl="1" indent="-457200">
              <a:lnSpc>
                <a:spcPct val="100000"/>
              </a:lnSpc>
              <a:spcBef>
                <a:spcPct val="100000"/>
              </a:spcBef>
              <a:buAutoNum type="circleNumDbPlain"/>
            </a:pPr>
            <a:r>
              <a:rPr lang="en-US" altLang="x-none" sz="2400" dirty="0">
                <a:ea typeface="宋体" panose="02010600030101010101" pitchFamily="2" charset="-122"/>
              </a:rPr>
              <a:t>begin_transaction record, but no prepare record</a:t>
            </a:r>
            <a:endParaRPr lang="en-US" altLang="x-none" sz="2400" dirty="0">
              <a:ea typeface="宋体" panose="02010600030101010101" pitchFamily="2" charset="-122"/>
            </a:endParaRPr>
          </a:p>
          <a:p>
            <a:pPr marL="914400" lvl="1" indent="-457200">
              <a:lnSpc>
                <a:spcPct val="100000"/>
              </a:lnSpc>
              <a:spcBef>
                <a:spcPct val="100000"/>
              </a:spcBef>
              <a:buAutoNum type="circleNumDbPlain"/>
            </a:pPr>
            <a:r>
              <a:rPr lang="en-US" altLang="x-none" sz="2400" dirty="0">
                <a:ea typeface="宋体" panose="02010600030101010101" pitchFamily="2" charset="-122"/>
              </a:rPr>
              <a:t>prepare record, but no commit record</a:t>
            </a:r>
            <a:endParaRPr lang="en-US" altLang="x-none" sz="2400" dirty="0">
              <a:ea typeface="宋体" panose="02010600030101010101" pitchFamily="2" charset="-122"/>
            </a:endParaRPr>
          </a:p>
          <a:p>
            <a:pPr marL="914400" lvl="1" indent="-457200">
              <a:lnSpc>
                <a:spcPct val="100000"/>
              </a:lnSpc>
              <a:spcBef>
                <a:spcPct val="100000"/>
              </a:spcBef>
              <a:buAutoNum type="circleNumDbPlain"/>
            </a:pPr>
            <a:r>
              <a:rPr lang="en-US" altLang="x-none" sz="2400" dirty="0">
                <a:ea typeface="宋体" panose="02010600030101010101" pitchFamily="2" charset="-122"/>
              </a:rPr>
              <a:t>commit record</a:t>
            </a:r>
            <a:endParaRPr lang="en-US" altLang="x-none" sz="2400" dirty="0">
              <a:ea typeface="宋体" panose="02010600030101010101" pitchFamily="2" charset="-122"/>
            </a:endParaRPr>
          </a:p>
          <a:p>
            <a:pPr lvl="2">
              <a:lnSpc>
                <a:spcPct val="100000"/>
              </a:lnSpc>
              <a:spcBef>
                <a:spcPct val="100000"/>
              </a:spcBef>
              <a:buNone/>
            </a:pPr>
            <a:endParaRPr lang="en-US" altLang="x-none" sz="2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699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 vert="horz" wrap="square" anchor="ctr"/>
          <a:p>
            <a:pPr lvl="0"/>
            <a:r>
              <a:rPr lang="en-US" altLang="zh-CN" u="sng">
                <a:ea typeface="宋体" panose="02010600030101010101" pitchFamily="2" charset="-122"/>
              </a:rPr>
              <a:t>Restart Protocol</a:t>
            </a:r>
            <a:r>
              <a:rPr lang="en-US" altLang="zh-CN">
                <a:ea typeface="宋体" panose="02010600030101010101" pitchFamily="2" charset="-122"/>
              </a:rPr>
              <a:t> - Cohort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9700" name="Rectangle 3"/>
          <p:cNvSpPr>
            <a:spLocks noGrp="1"/>
          </p:cNvSpPr>
          <p:nvPr>
            <p:ph type="body"/>
          </p:nvPr>
        </p:nvSpPr>
        <p:spPr>
          <a:xfrm>
            <a:off x="228600" y="1066800"/>
            <a:ext cx="8915400" cy="5334000"/>
          </a:xfrm>
        </p:spPr>
        <p:txBody>
          <a:bodyPr vert="horz" wrap="square" anchor="t"/>
          <a:p>
            <a:pPr lvl="0"/>
            <a:r>
              <a:rPr lang="en-US" altLang="x-none" dirty="0">
                <a:ea typeface="宋体" panose="02010600030101010101" pitchFamily="2" charset="-122"/>
              </a:rPr>
              <a:t>On restart cohort finds in its log: </a:t>
            </a:r>
            <a:endParaRPr lang="en-US" altLang="x-none" dirty="0">
              <a:ea typeface="宋体" panose="02010600030101010101" pitchFamily="2" charset="-122"/>
            </a:endParaRPr>
          </a:p>
          <a:p>
            <a:pPr marL="914400" lvl="1" indent="-457200">
              <a:buAutoNum type="circleNumDbPlain"/>
            </a:pPr>
            <a:r>
              <a:rPr lang="en-US" altLang="x-none" dirty="0">
                <a:ea typeface="宋体" panose="02010600030101010101" pitchFamily="2" charset="-122"/>
              </a:rPr>
              <a:t>begin_transaction record, but no prepare record:  </a:t>
            </a:r>
            <a:endParaRPr lang="en-US" altLang="x-none" dirty="0">
              <a:ea typeface="宋体" panose="02010600030101010101" pitchFamily="2" charset="-122"/>
            </a:endParaRPr>
          </a:p>
          <a:p>
            <a:pPr lvl="2"/>
            <a:r>
              <a:rPr lang="en-US" altLang="x-none" u="sng" dirty="0">
                <a:ea typeface="宋体" panose="02010600030101010101" pitchFamily="2" charset="-122"/>
              </a:rPr>
              <a:t>Abort 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(transaction cannot have committed because cohort has not voted)</a:t>
            </a:r>
            <a:endParaRPr lang="en-US" altLang="x-none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914400" lvl="1" indent="-457200">
              <a:buAutoNum type="circleNumDbPlain"/>
            </a:pPr>
            <a:r>
              <a:rPr lang="en-US" altLang="x-none" dirty="0">
                <a:ea typeface="宋体" panose="02010600030101010101" pitchFamily="2" charset="-122"/>
              </a:rPr>
              <a:t>prepare record, but no commit record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 (cohort crashed in its uncertain period)</a:t>
            </a:r>
            <a:endParaRPr lang="en-US" altLang="x-none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2"/>
            <a:r>
              <a:rPr lang="en-US" altLang="x-none" dirty="0">
                <a:ea typeface="宋体" panose="02010600030101010101" pitchFamily="2" charset="-122"/>
              </a:rPr>
              <a:t>Does not know if transaction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committed </a:t>
            </a:r>
            <a:r>
              <a:rPr lang="en-US" altLang="x-none" dirty="0">
                <a:ea typeface="宋体" panose="02010600030101010101" pitchFamily="2" charset="-122"/>
              </a:rPr>
              <a:t>or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aborted</a:t>
            </a:r>
            <a:endParaRPr lang="en-US" altLang="x-none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2"/>
            <a:r>
              <a:rPr lang="en-US" altLang="x-none" u="sng" dirty="0">
                <a:ea typeface="宋体" panose="02010600030101010101" pitchFamily="2" charset="-122"/>
              </a:rPr>
              <a:t>Locks </a:t>
            </a:r>
            <a:r>
              <a:rPr lang="en-US" altLang="x-none" dirty="0">
                <a:ea typeface="宋体" panose="02010600030101010101" pitchFamily="2" charset="-122"/>
              </a:rPr>
              <a:t>items mentioned in update records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before restarting system</a:t>
            </a:r>
            <a:endParaRPr lang="en-US" altLang="x-none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2"/>
            <a:r>
              <a:rPr lang="en-US" altLang="x-none" u="sng" dirty="0">
                <a:ea typeface="宋体" panose="02010600030101010101" pitchFamily="2" charset="-122"/>
              </a:rPr>
              <a:t>Requests </a:t>
            </a:r>
            <a:r>
              <a:rPr lang="en-US" altLang="x-none" dirty="0">
                <a:ea typeface="宋体" panose="02010600030101010101" pitchFamily="2" charset="-122"/>
              </a:rPr>
              <a:t>status from coordinator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and </a:t>
            </a:r>
            <a:r>
              <a:rPr lang="en-US" altLang="x-none" dirty="0">
                <a:ea typeface="宋体" panose="02010600030101010101" pitchFamily="2" charset="-122"/>
              </a:rPr>
              <a:t>blocks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until it receives an answer </a:t>
            </a:r>
            <a:endParaRPr lang="en-US" altLang="x-none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914400" lvl="1" indent="-457200">
              <a:buAutoNum type="circleNumDbPlain"/>
            </a:pPr>
            <a:r>
              <a:rPr lang="en-US" altLang="x-none" dirty="0">
                <a:ea typeface="宋体" panose="02010600030101010101" pitchFamily="2" charset="-122"/>
              </a:rPr>
              <a:t>commit record</a:t>
            </a:r>
            <a:endParaRPr lang="en-US" altLang="x-none" dirty="0">
              <a:ea typeface="宋体" panose="02010600030101010101" pitchFamily="2" charset="-122"/>
            </a:endParaRPr>
          </a:p>
          <a:p>
            <a:pPr lvl="2"/>
            <a:r>
              <a:rPr lang="en-US" altLang="x-none" u="sng" dirty="0">
                <a:ea typeface="宋体" panose="02010600030101010101" pitchFamily="2" charset="-122"/>
              </a:rPr>
              <a:t>Recover </a:t>
            </a:r>
            <a:r>
              <a:rPr lang="en-US" altLang="x-none" dirty="0">
                <a:ea typeface="宋体" panose="02010600030101010101" pitchFamily="2" charset="-122"/>
              </a:rPr>
              <a:t>transaction to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committed state using log</a:t>
            </a:r>
            <a:endParaRPr lang="en-US" altLang="x-none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 vert="horz" wrap="square" anchor="ctr"/>
          <a:p>
            <a:pPr lvl="0"/>
            <a:r>
              <a:rPr lang="en-US" altLang="zh-CN" u="sng">
                <a:ea typeface="宋体" panose="02010600030101010101" pitchFamily="2" charset="-122"/>
              </a:rPr>
              <a:t>Restart Protocol</a:t>
            </a:r>
            <a:r>
              <a:rPr lang="en-US" altLang="zh-CN">
                <a:ea typeface="宋体" panose="02010600030101010101" pitchFamily="2" charset="-122"/>
              </a:rPr>
              <a:t> - Coordinator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0724" name="Rectangle 3"/>
          <p:cNvSpPr>
            <a:spLocks noGrp="1"/>
          </p:cNvSpPr>
          <p:nvPr>
            <p:ph type="body"/>
          </p:nvPr>
        </p:nvSpPr>
        <p:spPr>
          <a:xfrm>
            <a:off x="228600" y="1143000"/>
            <a:ext cx="8686800" cy="5334000"/>
          </a:xfrm>
        </p:spPr>
        <p:txBody>
          <a:bodyPr vert="horz" wrap="square" anchor="t"/>
          <a:p>
            <a:pPr lvl="0"/>
            <a:r>
              <a:rPr lang="en-US" altLang="x-none" dirty="0">
                <a:ea typeface="宋体" panose="02010600030101010101" pitchFamily="2" charset="-122"/>
              </a:rPr>
              <a:t>On restart: </a:t>
            </a:r>
            <a:endParaRPr lang="en-US" altLang="x-none" dirty="0">
              <a:ea typeface="宋体" panose="02010600030101010101" pitchFamily="2" charset="-122"/>
            </a:endParaRPr>
          </a:p>
          <a:p>
            <a:pPr lvl="1"/>
            <a:r>
              <a:rPr lang="en-US" altLang="x-none" dirty="0">
                <a:ea typeface="宋体" panose="02010600030101010101" pitchFamily="2" charset="-122"/>
              </a:rPr>
              <a:t>Search log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and</a:t>
            </a:r>
            <a:r>
              <a:rPr lang="en-US" altLang="x-none" dirty="0">
                <a:ea typeface="宋体" panose="02010600030101010101" pitchFamily="2" charset="-122"/>
              </a:rPr>
              <a:t> restore to volatile memory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 the </a:t>
            </a:r>
            <a:r>
              <a:rPr lang="en-US" altLang="x-none" dirty="0">
                <a:ea typeface="宋体" panose="02010600030101010101" pitchFamily="2" charset="-122"/>
              </a:rPr>
              <a:t>transaction record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of each transaction for which</a:t>
            </a:r>
            <a:r>
              <a:rPr lang="en-US" altLang="x-none" dirty="0">
                <a:ea typeface="宋体" panose="02010600030101010101" pitchFamily="2" charset="-122"/>
              </a:rPr>
              <a:t> </a:t>
            </a:r>
            <a:r>
              <a:rPr lang="en-US" altLang="x-none" u="sng" dirty="0">
                <a:ea typeface="宋体" panose="02010600030101010101" pitchFamily="2" charset="-122"/>
              </a:rPr>
              <a:t>there is a commit record, </a:t>
            </a:r>
            <a:r>
              <a:rPr lang="en-US" altLang="x-none" u="sng" dirty="0">
                <a:solidFill>
                  <a:schemeClr val="tx1"/>
                </a:solidFill>
                <a:ea typeface="宋体" panose="02010600030101010101" pitchFamily="2" charset="-122"/>
              </a:rPr>
              <a:t>but</a:t>
            </a:r>
            <a:r>
              <a:rPr lang="en-US" altLang="x-none" u="sng" dirty="0">
                <a:ea typeface="宋体" panose="02010600030101010101" pitchFamily="2" charset="-122"/>
              </a:rPr>
              <a:t> no complete record</a:t>
            </a:r>
            <a:endParaRPr lang="en-US" altLang="x-none" u="sng" dirty="0">
              <a:ea typeface="宋体" panose="02010600030101010101" pitchFamily="2" charset="-122"/>
            </a:endParaRPr>
          </a:p>
          <a:p>
            <a:pPr lvl="2"/>
            <a:r>
              <a:rPr lang="en-US" altLang="x-none" dirty="0">
                <a:ea typeface="宋体" panose="02010600030101010101" pitchFamily="2" charset="-122"/>
              </a:rPr>
              <a:t>Commit record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contains transaction record</a:t>
            </a:r>
            <a:endParaRPr lang="en-US" altLang="x-none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2"/>
            <a:endParaRPr lang="en-US" altLang="x-none" sz="11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0"/>
            <a:r>
              <a:rPr lang="en-US" altLang="x-none" dirty="0">
                <a:ea typeface="宋体" panose="02010600030101010101" pitchFamily="2" charset="-122"/>
              </a:rPr>
              <a:t>On receiving a request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from a cohort for</a:t>
            </a:r>
            <a:r>
              <a:rPr lang="en-US" altLang="x-none" dirty="0">
                <a:ea typeface="宋体" panose="02010600030101010101" pitchFamily="2" charset="-122"/>
              </a:rPr>
              <a:t> transaction status:  </a:t>
            </a:r>
            <a:endParaRPr lang="en-US" altLang="x-none" dirty="0">
              <a:ea typeface="宋体" panose="02010600030101010101" pitchFamily="2" charset="-122"/>
            </a:endParaRPr>
          </a:p>
          <a:p>
            <a:pPr lvl="1">
              <a:buAutoNum type="circleNumDbPlain"/>
            </a:pPr>
            <a:r>
              <a:rPr lang="en-US" altLang="x-none" dirty="0">
                <a:ea typeface="宋体" panose="02010600030101010101" pitchFamily="2" charset="-122"/>
              </a:rPr>
              <a:t>If transaction record exists in volatile memory,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reply based on information in transaction record</a:t>
            </a:r>
            <a:endParaRPr lang="en-US" altLang="x-none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buAutoNum type="circleNumDbPlain"/>
            </a:pPr>
            <a:r>
              <a:rPr lang="en-US" altLang="x-none" dirty="0">
                <a:ea typeface="宋体" panose="02010600030101010101" pitchFamily="2" charset="-122"/>
              </a:rPr>
              <a:t>If no transaction record exists in volatile memory,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reply </a:t>
            </a:r>
            <a:r>
              <a:rPr lang="en-US" altLang="x-none" u="sng" dirty="0">
                <a:solidFill>
                  <a:srgbClr val="FF0000"/>
                </a:solidFill>
                <a:ea typeface="宋体" panose="02010600030101010101" pitchFamily="2" charset="-122"/>
              </a:rPr>
              <a:t>abort</a:t>
            </a:r>
            <a:endParaRPr lang="en-US" altLang="x-none" u="sng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2"/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Referred to as</a:t>
            </a:r>
            <a:r>
              <a:rPr lang="en-US" altLang="x-none" dirty="0">
                <a:ea typeface="宋体" panose="02010600030101010101" pitchFamily="2" charset="-122"/>
              </a:rPr>
              <a:t> </a:t>
            </a:r>
            <a:r>
              <a:rPr lang="en-US" altLang="x-none" u="sng" dirty="0">
                <a:ea typeface="宋体" panose="02010600030101010101" pitchFamily="2" charset="-122"/>
              </a:rPr>
              <a:t>presumed abort property</a:t>
            </a:r>
            <a:endParaRPr lang="en-US" altLang="x-none" u="sng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charRg st="200" end="2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0724">
                                            <p:txEl>
                                              <p:charRg st="200" end="26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0724">
                                            <p:txEl>
                                              <p:charRg st="200" end="26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charRg st="263" end="3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30724">
                                            <p:txEl>
                                              <p:charRg st="263" end="36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0724">
                                            <p:txEl>
                                              <p:charRg st="263" end="36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charRg st="361" end="4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30724">
                                            <p:txEl>
                                              <p:charRg st="361" end="4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30724">
                                            <p:txEl>
                                              <p:charRg st="361" end="4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charRg st="425" end="4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30724">
                                            <p:txEl>
                                              <p:charRg st="425" end="46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30724">
                                            <p:txEl>
                                              <p:charRg st="425" end="46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灯片编号占位符 5"/>
          <p:cNvSpPr txBox="1">
            <a:spLocks noGrp="1"/>
          </p:cNvSpPr>
          <p:nvPr/>
        </p:nvSpPr>
        <p:spPr>
          <a:xfrm>
            <a:off x="7157720" y="6584315"/>
            <a:ext cx="1905000" cy="27241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>
          <a:xfrm>
            <a:off x="685800" y="157480"/>
            <a:ext cx="7772400" cy="975995"/>
          </a:xfrm>
        </p:spPr>
        <p:txBody>
          <a:bodyPr vert="horz" wrap="square" anchor="ctr"/>
          <a:p>
            <a:pPr lvl="0"/>
            <a:r>
              <a:rPr lang="en-US" altLang="zh-CN" sz="3200">
                <a:ea typeface="宋体" panose="02010600030101010101" pitchFamily="2" charset="-122"/>
              </a:rPr>
              <a:t>Distributed Transaction</a:t>
            </a:r>
            <a:br>
              <a:rPr lang="en-US" altLang="zh-CN" sz="3200">
                <a:ea typeface="宋体" panose="02010600030101010101" pitchFamily="2" charset="-122"/>
              </a:rPr>
            </a:br>
            <a:r>
              <a:rPr lang="en-US" altLang="zh-CN" sz="3200">
                <a:ea typeface="宋体" panose="02010600030101010101" pitchFamily="2" charset="-122"/>
                <a:sym typeface="+mn-ea"/>
              </a:rPr>
              <a:t>Distributed Database Systems</a:t>
            </a:r>
            <a:endParaRPr lang="en-US" altLang="zh-CN" sz="3200">
              <a:ea typeface="宋体" panose="02010600030101010101" pitchFamily="2" charset="-122"/>
            </a:endParaRPr>
          </a:p>
        </p:txBody>
      </p:sp>
      <p:sp>
        <p:nvSpPr>
          <p:cNvPr id="5124" name="Rectangle 3"/>
          <p:cNvSpPr>
            <a:spLocks noGrp="1"/>
          </p:cNvSpPr>
          <p:nvPr>
            <p:ph type="body"/>
          </p:nvPr>
        </p:nvSpPr>
        <p:spPr>
          <a:xfrm>
            <a:off x="457200" y="1293495"/>
            <a:ext cx="8458200" cy="5181600"/>
          </a:xfrm>
        </p:spPr>
        <p:txBody>
          <a:bodyPr vert="horz" wrap="square" anchor="t"/>
          <a:p>
            <a:pPr lvl="0"/>
            <a:r>
              <a:rPr lang="en-US" altLang="zh-CN">
                <a:ea typeface="宋体" panose="02010600030101010101" pitchFamily="2" charset="-122"/>
              </a:rPr>
              <a:t>A distributed transaction accesses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resource managers distributed across a network</a:t>
            </a:r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When resource managers are DBMSs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we refer to the system as a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i="1">
                <a:ea typeface="宋体" panose="02010600030101010101" pitchFamily="2" charset="-122"/>
              </a:rPr>
              <a:t>distributed database system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125" name="Rectangle 4"/>
          <p:cNvSpPr/>
          <p:nvPr/>
        </p:nvSpPr>
        <p:spPr>
          <a:xfrm>
            <a:off x="457200" y="3905885"/>
            <a:ext cx="2442210" cy="188341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128" name="Text Box 7"/>
          <p:cNvSpPr txBox="1"/>
          <p:nvPr/>
        </p:nvSpPr>
        <p:spPr>
          <a:xfrm>
            <a:off x="703898" y="4039870"/>
            <a:ext cx="1752600" cy="762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>
              <a:spcBef>
                <a:spcPct val="50000"/>
              </a:spcBef>
            </a:pP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Application Program</a:t>
            </a:r>
            <a:endParaRPr lang="en-US" altLang="x-none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9" name="Text Box 8"/>
          <p:cNvSpPr txBox="1"/>
          <p:nvPr/>
        </p:nvSpPr>
        <p:spPr>
          <a:xfrm>
            <a:off x="4702810" y="3797300"/>
            <a:ext cx="1371600" cy="76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>
            <a:spAutoFit/>
          </a:bodyPr>
          <a:p>
            <a:pPr lvl="0" algn="ctr">
              <a:spcBef>
                <a:spcPct val="50000"/>
              </a:spcBef>
            </a:pP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DBMS  at Site 1</a:t>
            </a:r>
            <a:endParaRPr lang="en-US" altLang="x-none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30" name="Text Box 10"/>
          <p:cNvSpPr txBox="1"/>
          <p:nvPr/>
        </p:nvSpPr>
        <p:spPr>
          <a:xfrm>
            <a:off x="5349240" y="5285740"/>
            <a:ext cx="1371600" cy="76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p>
            <a:pPr lvl="0" algn="ctr">
              <a:spcBef>
                <a:spcPct val="50000"/>
              </a:spcBef>
            </a:pP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DBMS at Site n</a:t>
            </a:r>
            <a:endParaRPr lang="en-US" altLang="x-none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31" name="Line 11"/>
          <p:cNvSpPr/>
          <p:nvPr/>
        </p:nvSpPr>
        <p:spPr>
          <a:xfrm flipV="1">
            <a:off x="2899410" y="4801870"/>
            <a:ext cx="702945" cy="635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</p:sp>
      <p:cxnSp>
        <p:nvCxnSpPr>
          <p:cNvPr id="3" name="直接连接符 2"/>
          <p:cNvCxnSpPr/>
          <p:nvPr/>
        </p:nvCxnSpPr>
        <p:spPr>
          <a:xfrm>
            <a:off x="5509260" y="4777105"/>
            <a:ext cx="0" cy="381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04215" y="4815205"/>
            <a:ext cx="1753235" cy="82296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txBody>
          <a:bodyPr wrap="square" rtlCol="0">
            <a:spAutoFit/>
          </a:bodyPr>
          <a:p>
            <a:pPr algn="ctr"/>
            <a:r>
              <a:rPr lang="en-US" altLang="zh-CN" b="1" i="1">
                <a:solidFill>
                  <a:srgbClr val="FF0000"/>
                </a:solidFill>
              </a:rPr>
              <a:t>Distributed</a:t>
            </a:r>
            <a:endParaRPr lang="en-US" altLang="zh-CN" b="1" i="1">
              <a:solidFill>
                <a:srgbClr val="FF0000"/>
              </a:solidFill>
            </a:endParaRPr>
          </a:p>
          <a:p>
            <a:pPr algn="ctr"/>
            <a:r>
              <a:rPr lang="en-US" altLang="zh-CN" b="1" i="1">
                <a:solidFill>
                  <a:srgbClr val="FF0000"/>
                </a:solidFill>
              </a:rPr>
              <a:t>Transaction</a:t>
            </a:r>
            <a:endParaRPr lang="en-US" altLang="zh-CN" b="1" i="1">
              <a:solidFill>
                <a:srgbClr val="FF0000"/>
              </a:solidFill>
            </a:endParaRPr>
          </a:p>
        </p:txBody>
      </p:sp>
      <p:sp>
        <p:nvSpPr>
          <p:cNvPr id="4" name="云形标注 3"/>
          <p:cNvSpPr/>
          <p:nvPr/>
        </p:nvSpPr>
        <p:spPr>
          <a:xfrm>
            <a:off x="3602355" y="3165475"/>
            <a:ext cx="4441190" cy="3604260"/>
          </a:xfrm>
          <a:prstGeom prst="cloudCallou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583045" y="3797300"/>
            <a:ext cx="1673225" cy="11887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en-US" altLang="zh-CN" b="1" i="1">
                <a:solidFill>
                  <a:srgbClr val="FF0000"/>
                </a:solidFill>
              </a:rPr>
              <a:t>Distributed</a:t>
            </a:r>
            <a:endParaRPr lang="en-US" altLang="zh-CN" b="1" i="1">
              <a:solidFill>
                <a:srgbClr val="FF0000"/>
              </a:solidFill>
            </a:endParaRPr>
          </a:p>
          <a:p>
            <a:r>
              <a:rPr lang="en-US" altLang="zh-CN" b="1" i="1">
                <a:solidFill>
                  <a:srgbClr val="FF0000"/>
                </a:solidFill>
              </a:rPr>
              <a:t>Database</a:t>
            </a:r>
            <a:endParaRPr lang="en-US" altLang="zh-CN" b="1" i="1">
              <a:solidFill>
                <a:srgbClr val="FF0000"/>
              </a:solidFill>
            </a:endParaRPr>
          </a:p>
          <a:p>
            <a:r>
              <a:rPr lang="en-US" altLang="zh-CN" b="1" i="1">
                <a:solidFill>
                  <a:srgbClr val="FF0000"/>
                </a:solidFill>
              </a:rPr>
              <a:t>System</a:t>
            </a:r>
            <a:endParaRPr lang="en-US" altLang="zh-CN" b="1" i="1">
              <a:solidFill>
                <a:srgbClr val="FF000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灯片编号占位符 5"/>
          <p:cNvSpPr txBox="1">
            <a:spLocks noGrp="1"/>
          </p:cNvSpPr>
          <p:nvPr/>
        </p:nvSpPr>
        <p:spPr>
          <a:xfrm>
            <a:off x="7010400" y="6384290"/>
            <a:ext cx="1905000" cy="32131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7" name="Rectangle 2"/>
          <p:cNvSpPr>
            <a:spLocks noGrp="1"/>
          </p:cNvSpPr>
          <p:nvPr>
            <p:ph type="title"/>
          </p:nvPr>
        </p:nvSpPr>
        <p:spPr>
          <a:xfrm>
            <a:off x="685800" y="78740"/>
            <a:ext cx="7772400" cy="685800"/>
          </a:xfrm>
        </p:spPr>
        <p:txBody>
          <a:bodyPr vert="horz" wrap="square" anchor="ctr"/>
          <a:p>
            <a:pPr lvl="0"/>
            <a:r>
              <a:rPr lang="en-US" altLang="zh-CN" u="sng">
                <a:ea typeface="宋体" panose="02010600030101010101" pitchFamily="2" charset="-122"/>
              </a:rPr>
              <a:t>Presumed Abort Property</a:t>
            </a:r>
            <a:endParaRPr lang="en-US" altLang="zh-CN" u="sng">
              <a:ea typeface="宋体" panose="02010600030101010101" pitchFamily="2" charset="-122"/>
            </a:endParaRPr>
          </a:p>
        </p:txBody>
      </p:sp>
      <p:sp>
        <p:nvSpPr>
          <p:cNvPr id="31748" name="Rectangle 3"/>
          <p:cNvSpPr>
            <a:spLocks noGrp="1"/>
          </p:cNvSpPr>
          <p:nvPr>
            <p:ph type="body"/>
          </p:nvPr>
        </p:nvSpPr>
        <p:spPr>
          <a:xfrm>
            <a:off x="152400" y="1069340"/>
            <a:ext cx="8763000" cy="5314950"/>
          </a:xfrm>
        </p:spPr>
        <p:txBody>
          <a:bodyPr vert="horz" wrap="square" anchor="t"/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altLang="x-none" sz="2400" dirty="0">
                <a:ea typeface="宋体" panose="02010600030101010101" pitchFamily="2" charset="-122"/>
              </a:rPr>
              <a:t>If </a:t>
            </a:r>
            <a:r>
              <a:rPr lang="en-US" altLang="x-none" sz="2400" dirty="0">
                <a:solidFill>
                  <a:schemeClr val="tx1"/>
                </a:solidFill>
                <a:ea typeface="宋体" panose="02010600030101010101" pitchFamily="2" charset="-122"/>
              </a:rPr>
              <a:t>when a cohort asks for the status of a transaction</a:t>
            </a:r>
            <a:r>
              <a:rPr lang="en-US" altLang="x-none" sz="2400" dirty="0">
                <a:ea typeface="宋体" panose="02010600030101010101" pitchFamily="2" charset="-122"/>
              </a:rPr>
              <a:t> there is</a:t>
            </a:r>
            <a:r>
              <a:rPr lang="en-US" altLang="x-none" sz="2400" dirty="0">
                <a:solidFill>
                  <a:schemeClr val="tx1"/>
                </a:solidFill>
                <a:ea typeface="宋体" panose="02010600030101010101" pitchFamily="2" charset="-122"/>
              </a:rPr>
              <a:t> no transaction record in coordinator’s volatile storage</a:t>
            </a:r>
            <a:endParaRPr lang="en-US" altLang="x-none" sz="2400" dirty="0">
              <a:ea typeface="宋体" panose="02010600030101010101" pitchFamily="2" charset="-122"/>
            </a:endParaRPr>
          </a:p>
          <a:p>
            <a:pPr marL="914400" lvl="1" indent="-457200">
              <a:lnSpc>
                <a:spcPct val="100000"/>
              </a:lnSpc>
              <a:spcBef>
                <a:spcPct val="35000"/>
              </a:spcBef>
              <a:spcAft>
                <a:spcPts val="0"/>
              </a:spcAft>
              <a:buAutoNum type="circleNumDbPlain"/>
            </a:pPr>
            <a:r>
              <a:rPr lang="en-US" altLang="x-none" sz="2400" dirty="0">
                <a:ea typeface="宋体" panose="02010600030101010101" pitchFamily="2" charset="-122"/>
              </a:rPr>
              <a:t>The coordinator </a:t>
            </a:r>
            <a:r>
              <a:rPr lang="en-US" altLang="x-none" sz="2400" u="sng" dirty="0">
                <a:solidFill>
                  <a:schemeClr val="tx1"/>
                </a:solidFill>
                <a:ea typeface="宋体" panose="02010600030101010101" pitchFamily="2" charset="-122"/>
              </a:rPr>
              <a:t>had aborted </a:t>
            </a:r>
            <a:r>
              <a:rPr lang="en-US" altLang="x-none" sz="2400" dirty="0">
                <a:solidFill>
                  <a:schemeClr val="tx1"/>
                </a:solidFill>
                <a:ea typeface="宋体" panose="02010600030101010101" pitchFamily="2" charset="-122"/>
              </a:rPr>
              <a:t>the transaction</a:t>
            </a:r>
            <a:r>
              <a:rPr lang="en-US" altLang="x-none" sz="2400" dirty="0">
                <a:ea typeface="宋体" panose="02010600030101010101" pitchFamily="2" charset="-122"/>
              </a:rPr>
              <a:t> and </a:t>
            </a:r>
            <a:r>
              <a:rPr lang="en-US" altLang="x-none" sz="2400" u="sng" dirty="0">
                <a:solidFill>
                  <a:schemeClr val="tx1"/>
                </a:solidFill>
                <a:ea typeface="宋体" panose="02010600030101010101" pitchFamily="2" charset="-122"/>
              </a:rPr>
              <a:t>deleted </a:t>
            </a:r>
            <a:r>
              <a:rPr lang="en-US" altLang="x-none" sz="2400" dirty="0">
                <a:solidFill>
                  <a:schemeClr val="tx1"/>
                </a:solidFill>
                <a:ea typeface="宋体" panose="02010600030101010101" pitchFamily="2" charset="-122"/>
              </a:rPr>
              <a:t>the transaction record</a:t>
            </a:r>
            <a:endParaRPr lang="en-US" altLang="x-none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914400" lvl="1" indent="-457200">
              <a:lnSpc>
                <a:spcPct val="100000"/>
              </a:lnSpc>
              <a:spcBef>
                <a:spcPct val="35000"/>
              </a:spcBef>
              <a:spcAft>
                <a:spcPts val="0"/>
              </a:spcAft>
              <a:buAutoNum type="circleNumDbPlain"/>
            </a:pPr>
            <a:r>
              <a:rPr lang="en-US" altLang="x-none" sz="2400" dirty="0">
                <a:ea typeface="宋体" panose="02010600030101010101" pitchFamily="2" charset="-122"/>
              </a:rPr>
              <a:t>The coordinator </a:t>
            </a:r>
            <a:r>
              <a:rPr lang="en-US" altLang="x-none" sz="2400" u="sng" dirty="0">
                <a:solidFill>
                  <a:schemeClr val="tx1"/>
                </a:solidFill>
                <a:ea typeface="宋体" panose="02010600030101010101" pitchFamily="2" charset="-122"/>
              </a:rPr>
              <a:t>had crashed</a:t>
            </a:r>
            <a:r>
              <a:rPr lang="en-US" altLang="x-none" sz="2400" u="sng" dirty="0">
                <a:ea typeface="宋体" panose="02010600030101010101" pitchFamily="2" charset="-122"/>
              </a:rPr>
              <a:t> </a:t>
            </a:r>
            <a:r>
              <a:rPr lang="en-US" altLang="x-none" sz="2400" dirty="0">
                <a:ea typeface="宋体" panose="02010600030101010101" pitchFamily="2" charset="-122"/>
              </a:rPr>
              <a:t>and </a:t>
            </a:r>
            <a:r>
              <a:rPr lang="en-US" altLang="x-none" sz="2400" u="sng" dirty="0">
                <a:solidFill>
                  <a:schemeClr val="tx1"/>
                </a:solidFill>
                <a:ea typeface="宋体" panose="02010600030101010101" pitchFamily="2" charset="-122"/>
              </a:rPr>
              <a:t>restarted</a:t>
            </a:r>
            <a:r>
              <a:rPr lang="en-US" altLang="x-none" sz="2400" u="sng" dirty="0">
                <a:ea typeface="宋体" panose="02010600030101010101" pitchFamily="2" charset="-122"/>
              </a:rPr>
              <a:t> </a:t>
            </a:r>
            <a:r>
              <a:rPr lang="en-US" altLang="x-none" sz="2400" dirty="0">
                <a:ea typeface="宋体" panose="02010600030101010101" pitchFamily="2" charset="-122"/>
              </a:rPr>
              <a:t>and </a:t>
            </a:r>
            <a:r>
              <a:rPr lang="en-US" altLang="x-none" sz="2400" u="sng" dirty="0">
                <a:solidFill>
                  <a:schemeClr val="tx1"/>
                </a:solidFill>
                <a:ea typeface="宋体" panose="02010600030101010101" pitchFamily="2" charset="-122"/>
              </a:rPr>
              <a:t>did not find the commit record in its log</a:t>
            </a:r>
            <a:endParaRPr lang="en-US" altLang="x-none" sz="2400" u="sng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914400" lvl="1" indent="-457200">
              <a:lnSpc>
                <a:spcPct val="100000"/>
              </a:lnSpc>
              <a:spcBef>
                <a:spcPct val="35000"/>
              </a:spcBef>
              <a:spcAft>
                <a:spcPts val="0"/>
              </a:spcAft>
              <a:buAutoNum type="circleNumDbPlain"/>
            </a:pPr>
            <a:r>
              <a:rPr lang="zh-CN" altLang="en-US" sz="2400" dirty="0">
                <a:ea typeface="宋体" panose="02010600030101010101" pitchFamily="2" charset="-122"/>
              </a:rPr>
              <a:t>The coordinator </a:t>
            </a:r>
            <a:r>
              <a:rPr lang="zh-CN" altLang="en-US" sz="2400" u="sng" dirty="0">
                <a:solidFill>
                  <a:schemeClr val="tx1"/>
                </a:solidFill>
                <a:ea typeface="宋体" panose="02010600030101010101" pitchFamily="2" charset="-122"/>
              </a:rPr>
              <a:t>had crashed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zh-CN" altLang="en-US" sz="2400" u="sng" dirty="0">
                <a:solidFill>
                  <a:schemeClr val="tx1"/>
                </a:solidFill>
                <a:ea typeface="宋体" panose="02010600030101010101" pitchFamily="2" charset="-122"/>
              </a:rPr>
              <a:t>restarted 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zh-CN" altLang="en-US" sz="2400" u="sng" dirty="0">
                <a:solidFill>
                  <a:schemeClr val="tx1"/>
                </a:solidFill>
                <a:ea typeface="宋体" panose="02010600030101010101" pitchFamily="2" charset="-122"/>
              </a:rPr>
              <a:t>found a complete record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for the transaction in its log</a:t>
            </a:r>
            <a:endParaRPr lang="zh-CN" altLang="en-US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914400" lvl="1" indent="-457200">
              <a:lnSpc>
                <a:spcPct val="100000"/>
              </a:lnSpc>
              <a:spcBef>
                <a:spcPct val="35000"/>
              </a:spcBef>
              <a:spcAft>
                <a:spcPts val="0"/>
              </a:spcAft>
              <a:buAutoNum type="circleNumDbPlain"/>
            </a:pPr>
            <a:r>
              <a:rPr lang="zh-CN" altLang="en-US" sz="2400" dirty="0">
                <a:ea typeface="宋体" panose="02010600030101010101" pitchFamily="2" charset="-122"/>
              </a:rPr>
              <a:t>The coordinator </a:t>
            </a:r>
            <a:r>
              <a:rPr lang="zh-CN" altLang="en-US" sz="2400" u="sng" dirty="0">
                <a:solidFill>
                  <a:schemeClr val="tx1"/>
                </a:solidFill>
                <a:ea typeface="宋体" panose="02010600030101010101" pitchFamily="2" charset="-122"/>
              </a:rPr>
              <a:t>had committed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the transaction,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zh-CN" altLang="en-US" sz="2400" u="sng" dirty="0">
                <a:solidFill>
                  <a:schemeClr val="tx1"/>
                </a:solidFill>
                <a:ea typeface="宋体" panose="02010600030101010101" pitchFamily="2" charset="-122"/>
              </a:rPr>
              <a:t>received done messages from all cohorts</a:t>
            </a:r>
            <a:r>
              <a:rPr lang="zh-CN" altLang="en-US" sz="2400" dirty="0">
                <a:ea typeface="宋体" panose="02010600030101010101" pitchFamily="2" charset="-122"/>
              </a:rPr>
              <a:t> and 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hence </a:t>
            </a:r>
            <a:r>
              <a:rPr lang="zh-CN" altLang="en-US" sz="2400" dirty="0">
                <a:ea typeface="宋体" panose="02010600030101010101" pitchFamily="2" charset="-122"/>
              </a:rPr>
              <a:t>deleted the transaction record 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from volatile memory</a:t>
            </a:r>
            <a:endParaRPr lang="zh-CN" altLang="en-US" sz="2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 vert="horz" wrap="square" anchor="ctr"/>
          <a:p>
            <a:pPr lvl="0"/>
            <a:r>
              <a:rPr lang="en-US" altLang="zh-CN" u="sng">
                <a:ea typeface="宋体" panose="02010600030101010101" pitchFamily="2" charset="-122"/>
              </a:rPr>
              <a:t>Presumed Abort Property</a:t>
            </a:r>
            <a:endParaRPr lang="en-US" altLang="zh-CN" u="sng">
              <a:ea typeface="宋体" panose="02010600030101010101" pitchFamily="2" charset="-122"/>
            </a:endParaRPr>
          </a:p>
        </p:txBody>
      </p:sp>
      <p:sp>
        <p:nvSpPr>
          <p:cNvPr id="32772" name="Rectangle 3"/>
          <p:cNvSpPr>
            <a:spLocks noGrp="1"/>
          </p:cNvSpPr>
          <p:nvPr>
            <p:ph type="body"/>
          </p:nvPr>
        </p:nvSpPr>
        <p:spPr>
          <a:xfrm>
            <a:off x="152400" y="1371600"/>
            <a:ext cx="8763000" cy="4876800"/>
          </a:xfrm>
        </p:spPr>
        <p:txBody>
          <a:bodyPr vert="horz" wrap="square" anchor="t"/>
          <a:p>
            <a:pPr lvl="0"/>
            <a:r>
              <a:rPr lang="en-US" altLang="x-none" dirty="0">
                <a:ea typeface="宋体" panose="02010600030101010101" pitchFamily="2" charset="-122"/>
              </a:rPr>
              <a:t>If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when a cohort asks for the status of a transaction</a:t>
            </a:r>
            <a:r>
              <a:rPr lang="en-US" altLang="x-none" dirty="0">
                <a:ea typeface="宋体" panose="02010600030101010101" pitchFamily="2" charset="-122"/>
              </a:rPr>
              <a:t> there is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 no transaction record in coordinator’s volatile storage,</a:t>
            </a:r>
            <a:r>
              <a:rPr lang="en-US" altLang="x-none" dirty="0">
                <a:ea typeface="宋体" panose="02010600030101010101" pitchFamily="2" charset="-122"/>
              </a:rPr>
              <a:t> either</a:t>
            </a:r>
            <a:endParaRPr lang="en-US" altLang="x-none" dirty="0">
              <a:ea typeface="宋体" panose="02010600030101010101" pitchFamily="2" charset="-122"/>
            </a:endParaRPr>
          </a:p>
          <a:p>
            <a:pPr marL="914400" lvl="1" indent="-457200">
              <a:spcBef>
                <a:spcPct val="35000"/>
              </a:spcBef>
              <a:buAutoNum type="circleNumDbPlain"/>
            </a:pPr>
            <a:r>
              <a:rPr lang="en-US" altLang="x-none" dirty="0">
                <a:ea typeface="宋体" panose="02010600030101010101" pitchFamily="2" charset="-122"/>
              </a:rPr>
              <a:t>The coordinator had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aborted the transaction</a:t>
            </a:r>
            <a:r>
              <a:rPr lang="en-US" altLang="x-none" dirty="0">
                <a:ea typeface="宋体" panose="02010600030101010101" pitchFamily="2" charset="-122"/>
              </a:rPr>
              <a:t> and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deleted the transaction record</a:t>
            </a:r>
            <a:endParaRPr lang="en-US" altLang="x-none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857250" lvl="2" indent="0">
              <a:spcBef>
                <a:spcPct val="35000"/>
              </a:spcBef>
              <a:buNone/>
            </a:pPr>
            <a:endParaRPr lang="en-US" altLang="x-none" sz="20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914400" lvl="1" indent="-457200">
              <a:spcBef>
                <a:spcPct val="35000"/>
              </a:spcBef>
              <a:buAutoNum type="circleNumDbPlain"/>
            </a:pPr>
            <a:r>
              <a:rPr lang="en-US" altLang="x-none" dirty="0">
                <a:ea typeface="宋体" panose="02010600030101010101" pitchFamily="2" charset="-122"/>
              </a:rPr>
              <a:t>The coordinator had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crashed</a:t>
            </a:r>
            <a:r>
              <a:rPr lang="en-US" altLang="x-none" dirty="0">
                <a:ea typeface="宋体" panose="02010600030101010101" pitchFamily="2" charset="-122"/>
              </a:rPr>
              <a:t> and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restarted</a:t>
            </a:r>
            <a:r>
              <a:rPr lang="en-US" altLang="x-none" dirty="0">
                <a:ea typeface="宋体" panose="02010600030101010101" pitchFamily="2" charset="-122"/>
              </a:rPr>
              <a:t> and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did not find the commit record in its log</a:t>
            </a:r>
            <a:r>
              <a:rPr lang="en-US" altLang="x-none" dirty="0">
                <a:ea typeface="宋体" panose="02010600030101010101" pitchFamily="2" charset="-122"/>
              </a:rPr>
              <a:t> because </a:t>
            </a:r>
            <a:endParaRPr lang="en-US" altLang="x-none" dirty="0">
              <a:ea typeface="宋体" panose="02010600030101010101" pitchFamily="2" charset="-122"/>
            </a:endParaRPr>
          </a:p>
          <a:p>
            <a:pPr marL="857250" lvl="2" indent="0">
              <a:spcBef>
                <a:spcPct val="35000"/>
              </a:spcBef>
            </a:pPr>
            <a:r>
              <a:rPr lang="en-US" altLang="x-none" dirty="0">
                <a:ea typeface="宋体" panose="02010600030101010101" pitchFamily="2" charset="-122"/>
              </a:rPr>
              <a:t>It was in Phase 1 of the protocol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and</a:t>
            </a:r>
            <a:r>
              <a:rPr lang="en-US" altLang="x-none" dirty="0">
                <a:ea typeface="宋体" panose="02010600030101010101" pitchFamily="2" charset="-122"/>
              </a:rPr>
              <a:t> had not yet made a decision,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or</a:t>
            </a:r>
            <a:endParaRPr lang="en-US" altLang="x-none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857250" lvl="2" indent="0">
              <a:spcBef>
                <a:spcPct val="35000"/>
              </a:spcBef>
            </a:pPr>
            <a:r>
              <a:rPr lang="en-US" altLang="x-none" dirty="0">
                <a:ea typeface="宋体" panose="02010600030101010101" pitchFamily="2" charset="-122"/>
              </a:rPr>
              <a:t>It had previously aborted the transaction</a:t>
            </a:r>
            <a:endParaRPr lang="en-US" altLang="x-none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charRg st="127" end="2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772">
                                            <p:txEl>
                                              <p:charRg st="127" end="2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charRg st="207" end="3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772">
                                            <p:txEl>
                                              <p:charRg st="207" end="30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2">
                                            <p:txEl>
                                              <p:charRg st="207" end="30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charRg st="304" end="3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772">
                                            <p:txEl>
                                              <p:charRg st="304" end="37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772">
                                            <p:txEl>
                                              <p:charRg st="304" end="37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charRg st="374" end="4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72">
                                            <p:txEl>
                                              <p:charRg st="374" end="4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772">
                                            <p:txEl>
                                              <p:charRg st="374" end="4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5" name="Rectangle 2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 vert="horz" wrap="square" anchor="ctr"/>
          <a:p>
            <a:pPr lvl="0"/>
            <a:r>
              <a:rPr lang="en-US" altLang="zh-CN" u="sng">
                <a:ea typeface="宋体" panose="02010600030101010101" pitchFamily="2" charset="-122"/>
              </a:rPr>
              <a:t>Presumed Abort Property</a:t>
            </a:r>
            <a:endParaRPr lang="en-US" altLang="zh-CN" u="sng">
              <a:ea typeface="宋体" panose="02010600030101010101" pitchFamily="2" charset="-122"/>
            </a:endParaRPr>
          </a:p>
        </p:txBody>
      </p:sp>
      <p:sp>
        <p:nvSpPr>
          <p:cNvPr id="33796" name="Rectangle 3"/>
          <p:cNvSpPr>
            <a:spLocks noGrp="1"/>
          </p:cNvSpPr>
          <p:nvPr>
            <p:ph type="body"/>
          </p:nvPr>
        </p:nvSpPr>
        <p:spPr>
          <a:xfrm>
            <a:off x="228600" y="1066800"/>
            <a:ext cx="8610600" cy="4724400"/>
          </a:xfrm>
        </p:spPr>
        <p:txBody>
          <a:bodyPr vert="horz" wrap="square" anchor="t"/>
          <a:p>
            <a:pPr lvl="0"/>
            <a:r>
              <a:rPr lang="en-US" altLang="x-none" dirty="0">
                <a:ea typeface="宋体" panose="02010600030101010101" pitchFamily="2" charset="-122"/>
              </a:rPr>
              <a:t>or </a:t>
            </a:r>
            <a:endParaRPr lang="en-US" altLang="x-none" dirty="0">
              <a:ea typeface="宋体" panose="02010600030101010101" pitchFamily="2" charset="-122"/>
            </a:endParaRPr>
          </a:p>
          <a:p>
            <a:pPr marL="914400" lvl="1" indent="-457200">
              <a:spcBef>
                <a:spcPct val="40000"/>
              </a:spcBef>
              <a:buAutoNum type="circleNumDbPlain" startAt="3"/>
            </a:pPr>
            <a:r>
              <a:rPr lang="en-US" altLang="x-none" dirty="0">
                <a:ea typeface="宋体" panose="02010600030101010101" pitchFamily="2" charset="-122"/>
              </a:rPr>
              <a:t>The coordinator had crashed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and</a:t>
            </a:r>
            <a:r>
              <a:rPr lang="en-US" altLang="x-none" dirty="0">
                <a:ea typeface="宋体" panose="02010600030101010101" pitchFamily="2" charset="-122"/>
              </a:rPr>
              <a:t> restarted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and</a:t>
            </a:r>
            <a:r>
              <a:rPr lang="en-US" altLang="x-none" dirty="0">
                <a:ea typeface="宋体" panose="02010600030101010101" pitchFamily="2" charset="-122"/>
              </a:rPr>
              <a:t> found a complete record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for the transaction in its log</a:t>
            </a:r>
            <a:endParaRPr lang="en-US" altLang="x-none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914400" lvl="1" indent="-457200">
              <a:spcBef>
                <a:spcPct val="40000"/>
              </a:spcBef>
              <a:buAutoNum type="circleNumDbPlain" startAt="3"/>
            </a:pPr>
            <a:r>
              <a:rPr lang="en-US" altLang="x-none" dirty="0">
                <a:ea typeface="宋体" panose="02010600030101010101" pitchFamily="2" charset="-122"/>
              </a:rPr>
              <a:t>The coordinator had committed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the transaction,</a:t>
            </a:r>
            <a:r>
              <a:rPr lang="en-US" altLang="x-none" dirty="0">
                <a:ea typeface="宋体" panose="02010600030101010101" pitchFamily="2" charset="-122"/>
              </a:rPr>
              <a:t> received done messages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from all cohorts</a:t>
            </a:r>
            <a:r>
              <a:rPr lang="en-US" altLang="x-none" dirty="0">
                <a:ea typeface="宋体" panose="02010600030101010101" pitchFamily="2" charset="-122"/>
              </a:rPr>
              <a:t> and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hence </a:t>
            </a:r>
            <a:r>
              <a:rPr lang="en-US" altLang="x-none" dirty="0">
                <a:ea typeface="宋体" panose="02010600030101010101" pitchFamily="2" charset="-122"/>
              </a:rPr>
              <a:t>deleted the transaction record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from volatile memory</a:t>
            </a:r>
            <a:endParaRPr lang="en-US" altLang="x-none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0">
              <a:spcBef>
                <a:spcPct val="40000"/>
              </a:spcBef>
            </a:pPr>
            <a:r>
              <a:rPr lang="en-US" altLang="x-none" dirty="0">
                <a:ea typeface="宋体" panose="02010600030101010101" pitchFamily="2" charset="-122"/>
              </a:rPr>
              <a:t>The last two possibilities cannot occur</a:t>
            </a:r>
            <a:endParaRPr lang="en-US" altLang="x-none" dirty="0">
              <a:ea typeface="宋体" panose="02010600030101010101" pitchFamily="2" charset="-122"/>
            </a:endParaRPr>
          </a:p>
          <a:p>
            <a:pPr marL="914400" lvl="1" indent="-457200">
              <a:spcBef>
                <a:spcPct val="40000"/>
              </a:spcBef>
            </a:pPr>
            <a:r>
              <a:rPr lang="en-US" altLang="x-none" dirty="0">
                <a:ea typeface="宋体" panose="02010600030101010101" pitchFamily="2" charset="-122"/>
              </a:rPr>
              <a:t>In both cases,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the cohort has sent a done message</a:t>
            </a:r>
            <a:r>
              <a:rPr lang="en-US" altLang="x-none" dirty="0">
                <a:ea typeface="宋体" panose="02010600030101010101" pitchFamily="2" charset="-122"/>
              </a:rPr>
              <a:t> and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hence would not request status</a:t>
            </a:r>
            <a:endParaRPr lang="en-US" altLang="x-none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0">
              <a:spcBef>
                <a:spcPct val="40000"/>
              </a:spcBef>
            </a:pPr>
            <a:r>
              <a:rPr lang="en-US" altLang="x-none" dirty="0">
                <a:ea typeface="宋体" panose="02010600030101010101" pitchFamily="2" charset="-122"/>
              </a:rPr>
              <a:t>Therefore,  coordinator can respond abort</a:t>
            </a:r>
            <a:endParaRPr lang="en-US" altLang="x-none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charRg st="254" end="2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796">
                                            <p:txEl>
                                              <p:charRg st="254" end="2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charRg st="294" end="3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3796">
                                            <p:txEl>
                                              <p:charRg st="294" end="3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charRg st="379" end="4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3796">
                                            <p:txEl>
                                              <p:charRg st="379" end="4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19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 vert="horz" wrap="square" anchor="ctr"/>
          <a:p>
            <a:pPr lvl="0"/>
            <a:r>
              <a:rPr lang="en-US" altLang="zh-CN">
                <a:ea typeface="宋体" panose="02010600030101010101" pitchFamily="2" charset="-122"/>
              </a:rPr>
              <a:t>Heuristic Commit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4820" name="Rectangle 3"/>
          <p:cNvSpPr>
            <a:spLocks noGrp="1"/>
          </p:cNvSpPr>
          <p:nvPr>
            <p:ph type="body"/>
          </p:nvPr>
        </p:nvSpPr>
        <p:spPr>
          <a:xfrm>
            <a:off x="152400" y="1143000"/>
            <a:ext cx="8610600" cy="5334000"/>
          </a:xfrm>
        </p:spPr>
        <p:txBody>
          <a:bodyPr vert="horz" wrap="square" anchor="t"/>
          <a:p>
            <a:pPr lvl="0"/>
            <a:r>
              <a:rPr lang="en-US" altLang="x-none" dirty="0">
                <a:ea typeface="宋体" panose="02010600030101010101" pitchFamily="2" charset="-122"/>
              </a:rPr>
              <a:t>What does a cohort do when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in the blocked state</a:t>
            </a:r>
            <a:r>
              <a:rPr lang="en-US" altLang="x-none" dirty="0">
                <a:ea typeface="宋体" panose="02010600030101010101" pitchFamily="2" charset="-122"/>
              </a:rPr>
              <a:t> and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the coordinator does not respond to a request for status?</a:t>
            </a:r>
            <a:endParaRPr lang="en-US" altLang="x-none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914400" lvl="1" indent="-457200">
              <a:buAutoNum type="circleNumDbPlain"/>
            </a:pPr>
            <a:r>
              <a:rPr lang="en-US" altLang="x-none" dirty="0">
                <a:ea typeface="宋体" panose="02010600030101010101" pitchFamily="2" charset="-122"/>
              </a:rPr>
              <a:t>Wait until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the coordinator is restarted</a:t>
            </a:r>
            <a:endParaRPr lang="en-US" altLang="x-none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914400" lvl="1" indent="-457200">
              <a:buAutoNum type="circleNumDbPlain"/>
            </a:pPr>
            <a:r>
              <a:rPr lang="en-US" altLang="x-none" dirty="0">
                <a:ea typeface="宋体" panose="02010600030101010101" pitchFamily="2" charset="-122"/>
              </a:rPr>
              <a:t>Give up,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make a unilateral decision, and attach a fancy name to the situation.</a:t>
            </a:r>
            <a:endParaRPr lang="en-US" altLang="x-none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2"/>
            <a:r>
              <a:rPr lang="en-US" altLang="x-none" dirty="0">
                <a:ea typeface="宋体" panose="02010600030101010101" pitchFamily="2" charset="-122"/>
              </a:rPr>
              <a:t>Always abort</a:t>
            </a:r>
            <a:endParaRPr lang="en-US" altLang="x-none" dirty="0">
              <a:ea typeface="宋体" panose="02010600030101010101" pitchFamily="2" charset="-122"/>
            </a:endParaRPr>
          </a:p>
          <a:p>
            <a:pPr lvl="2"/>
            <a:r>
              <a:rPr lang="en-US" altLang="x-none" dirty="0">
                <a:ea typeface="宋体" panose="02010600030101010101" pitchFamily="2" charset="-122"/>
              </a:rPr>
              <a:t>Always commit</a:t>
            </a:r>
            <a:endParaRPr lang="en-US" altLang="x-none" dirty="0">
              <a:ea typeface="宋体" panose="02010600030101010101" pitchFamily="2" charset="-122"/>
            </a:endParaRPr>
          </a:p>
          <a:p>
            <a:pPr lvl="2"/>
            <a:r>
              <a:rPr lang="en-US" altLang="x-none" dirty="0">
                <a:ea typeface="宋体" panose="02010600030101010101" pitchFamily="2" charset="-122"/>
              </a:rPr>
              <a:t>Always commit certain types of transactions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and</a:t>
            </a:r>
            <a:r>
              <a:rPr lang="en-US" altLang="x-none" dirty="0">
                <a:ea typeface="宋体" panose="02010600030101010101" pitchFamily="2" charset="-122"/>
              </a:rPr>
              <a:t> always abort others</a:t>
            </a:r>
            <a:endParaRPr lang="en-US" altLang="x-none" dirty="0">
              <a:ea typeface="宋体" panose="02010600030101010101" pitchFamily="2" charset="-122"/>
            </a:endParaRPr>
          </a:p>
          <a:p>
            <a:pPr marL="914400" lvl="1" indent="-457200">
              <a:buAutoNum type="circleNumDbPlain"/>
            </a:pPr>
            <a:r>
              <a:rPr lang="en-US" altLang="x-none" dirty="0">
                <a:ea typeface="宋体" panose="02010600030101010101" pitchFamily="2" charset="-122"/>
              </a:rPr>
              <a:t>Resolve the potential loss of atomicity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outside the system </a:t>
            </a:r>
            <a:endParaRPr lang="en-US" altLang="x-none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2"/>
            <a:r>
              <a:rPr lang="en-US" altLang="x-none" dirty="0">
                <a:ea typeface="宋体" panose="02010600030101010101" pitchFamily="2" charset="-122"/>
              </a:rPr>
              <a:t>Call on the phone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or </a:t>
            </a:r>
            <a:r>
              <a:rPr lang="en-US" altLang="x-none" dirty="0">
                <a:ea typeface="宋体" panose="02010600030101010101" pitchFamily="2" charset="-122"/>
              </a:rPr>
              <a:t>send email</a:t>
            </a:r>
            <a:endParaRPr lang="en-US" altLang="x-none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charRg st="110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4820">
                                            <p:txEl>
                                              <p:charRg st="110" end="1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charRg st="150" end="2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4820">
                                            <p:txEl>
                                              <p:charRg st="150" end="2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charRg st="229" end="2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4820">
                                            <p:txEl>
                                              <p:charRg st="229" end="2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charRg st="242" end="2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4820">
                                            <p:txEl>
                                              <p:charRg st="242" end="2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charRg st="256" end="3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4820">
                                            <p:txEl>
                                              <p:charRg st="256" end="3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charRg st="324" end="3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4820">
                                            <p:txEl>
                                              <p:charRg st="324" end="3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charRg st="384" end="4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4820">
                                            <p:txEl>
                                              <p:charRg st="384" end="4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63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anchor="ctr"/>
          <a:p>
            <a:pPr lvl="0"/>
            <a:r>
              <a:rPr lang="zh-CN" altLang="en-US" sz="3200" dirty="0">
                <a:ea typeface="宋体" panose="02010600030101010101" pitchFamily="2" charset="-122"/>
              </a:rPr>
              <a:t>Distributed Transaction</a:t>
            </a:r>
            <a:br>
              <a:rPr lang="zh-CN" altLang="en-US" sz="3200" dirty="0">
                <a:ea typeface="宋体" panose="02010600030101010101" pitchFamily="2" charset="-122"/>
              </a:rPr>
            </a:br>
            <a:r>
              <a:rPr lang="zh-CN" altLang="en-US" sz="3200" dirty="0">
                <a:ea typeface="宋体" panose="02010600030101010101" pitchFamily="2" charset="-122"/>
              </a:rPr>
              <a:t>(summary)</a:t>
            </a:r>
            <a:endParaRPr lang="zh-CN" altLang="en-US" sz="3200" dirty="0">
              <a:ea typeface="宋体" panose="02010600030101010101" pitchFamily="2" charset="-122"/>
            </a:endParaRPr>
          </a:p>
        </p:txBody>
      </p:sp>
      <p:sp>
        <p:nvSpPr>
          <p:cNvPr id="56324" name="Rectangle 3"/>
          <p:cNvSpPr>
            <a:spLocks noGrp="1"/>
          </p:cNvSpPr>
          <p:nvPr>
            <p:ph type="body"/>
          </p:nvPr>
        </p:nvSpPr>
        <p:spPr/>
        <p:txBody>
          <a:bodyPr vert="horz" wrap="square" anchor="t"/>
          <a:p>
            <a:pPr lvl="0">
              <a:lnSpc>
                <a:spcPct val="90000"/>
              </a:lnSpc>
            </a:pPr>
            <a:r>
              <a:rPr lang="en-US" altLang="x-none" dirty="0">
                <a:ea typeface="宋体" panose="02010600030101010101" pitchFamily="2" charset="-122"/>
              </a:rPr>
              <a:t>Atomic Commit Protocol</a:t>
            </a:r>
            <a:endParaRPr lang="en-US" altLang="x-none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x-none" dirty="0">
                <a:ea typeface="宋体" panose="02010600030101010101" pitchFamily="2" charset="-122"/>
              </a:rPr>
              <a:t>Two-Phase Commit</a:t>
            </a:r>
            <a:endParaRPr lang="en-US" altLang="x-none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x-none" dirty="0">
                <a:ea typeface="宋体" panose="02010600030101010101" pitchFamily="2" charset="-122"/>
              </a:rPr>
              <a:t>Failures</a:t>
            </a:r>
            <a:endParaRPr lang="en-US" altLang="x-none" dirty="0">
              <a:ea typeface="宋体" panose="02010600030101010101" pitchFamily="2" charset="-122"/>
            </a:endParaRPr>
          </a:p>
          <a:p>
            <a:pPr lvl="2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timeout protocol</a:t>
            </a:r>
            <a:endParaRPr lang="zh-CN" altLang="en-US" dirty="0">
              <a:ea typeface="宋体" panose="02010600030101010101" pitchFamily="2" charset="-122"/>
            </a:endParaRPr>
          </a:p>
          <a:p>
            <a:pPr lvl="2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restart/crash protocol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endParaRPr lang="en-US" altLang="x-none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灯片编号占位符 4"/>
          <p:cNvSpPr txBox="1">
            <a:spLocks noGrp="1"/>
          </p:cNvSpPr>
          <p:nvPr/>
        </p:nvSpPr>
        <p:spPr>
          <a:xfrm>
            <a:off x="6629400" y="609758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347" name="Rectangle 2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838200"/>
          </a:xfrm>
        </p:spPr>
        <p:txBody>
          <a:bodyPr vert="horz" wrap="square" anchor="ctr"/>
          <a:p>
            <a:pPr lvl="0"/>
            <a:r>
              <a:rPr lang="en-US" altLang="zh-CN">
                <a:ea typeface="宋体" panose="02010600030101010101" pitchFamily="2" charset="-122"/>
              </a:rPr>
              <a:t>Two-Phase Commit (commit case)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7348" name="Text Box 3"/>
          <p:cNvSpPr txBox="1"/>
          <p:nvPr/>
        </p:nvSpPr>
        <p:spPr>
          <a:xfrm>
            <a:off x="458788" y="915988"/>
            <a:ext cx="7591425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zh-CN" altLang="en-US" b="1" dirty="0">
                <a:latin typeface="Times New Roman" panose="02020603050405020304" pitchFamily="2" charset="0"/>
                <a:ea typeface="宋体" panose="02010600030101010101" pitchFamily="2" charset="-122"/>
              </a:rPr>
              <a:t>  </a:t>
            </a:r>
            <a:r>
              <a:rPr lang="en-US" altLang="x-none" b="1" u="sng" dirty="0">
                <a:latin typeface="Times New Roman" panose="02020603050405020304" pitchFamily="2" charset="0"/>
                <a:ea typeface="宋体" panose="02010600030101010101" pitchFamily="2" charset="-122"/>
              </a:rPr>
              <a:t>Application </a:t>
            </a:r>
            <a:r>
              <a:rPr lang="en-US" altLang="x-none" b="1" dirty="0">
                <a:latin typeface="Times New Roman" panose="02020603050405020304" pitchFamily="2" charset="0"/>
                <a:ea typeface="宋体" panose="02010600030101010101" pitchFamily="2" charset="-122"/>
              </a:rPr>
              <a:t>            </a:t>
            </a:r>
            <a:r>
              <a:rPr lang="en-US" altLang="x-none" b="1" u="sng" dirty="0">
                <a:solidFill>
                  <a:srgbClr val="0066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Coordinator</a:t>
            </a:r>
            <a:r>
              <a:rPr lang="en-US" altLang="x-none" b="1" dirty="0">
                <a:solidFill>
                  <a:srgbClr val="0066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</a:t>
            </a:r>
            <a:r>
              <a:rPr lang="en-US" altLang="x-none" b="1" dirty="0">
                <a:latin typeface="Times New Roman" panose="02020603050405020304" pitchFamily="2" charset="0"/>
                <a:ea typeface="宋体" panose="02010600030101010101" pitchFamily="2" charset="-122"/>
              </a:rPr>
              <a:t>                         </a:t>
            </a:r>
            <a:r>
              <a:rPr lang="en-US" altLang="x-none" b="1" u="sng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Cohort</a:t>
            </a:r>
            <a:endParaRPr lang="en-US" altLang="x-none" b="1" u="sng" dirty="0">
              <a:solidFill>
                <a:srgbClr val="0000CC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7349" name="Text Box 4"/>
          <p:cNvSpPr txBox="1"/>
          <p:nvPr/>
        </p:nvSpPr>
        <p:spPr>
          <a:xfrm>
            <a:off x="685800" y="1654175"/>
            <a:ext cx="1571625" cy="52038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b="1" dirty="0">
                <a:latin typeface="Times New Roman" panose="02020603050405020304" pitchFamily="2" charset="0"/>
                <a:ea typeface="宋体" panose="02010600030101010101" pitchFamily="2" charset="-122"/>
              </a:rPr>
              <a:t>tx_commit</a:t>
            </a:r>
            <a:endParaRPr lang="en-US" altLang="x-none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endParaRPr lang="en-US" altLang="x-none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endParaRPr lang="en-US" altLang="x-none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endParaRPr lang="en-US" altLang="x-none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endParaRPr lang="en-US" altLang="x-none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endParaRPr lang="en-US" altLang="x-none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endParaRPr lang="en-US" altLang="x-none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endParaRPr lang="en-US" altLang="x-none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endParaRPr lang="en-US" altLang="x-none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endParaRPr lang="en-US" altLang="x-none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endParaRPr lang="en-US" altLang="x-none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endParaRPr lang="en-US" altLang="x-none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r>
              <a:rPr lang="en-US" altLang="x-none" b="1" dirty="0">
                <a:latin typeface="Times New Roman" panose="02020603050405020304" pitchFamily="2" charset="0"/>
                <a:ea typeface="宋体" panose="02010600030101010101" pitchFamily="2" charset="-122"/>
              </a:rPr>
              <a:t>resume</a:t>
            </a:r>
            <a:endParaRPr lang="en-US" altLang="x-none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r>
              <a:rPr lang="en-US" altLang="x-none" dirty="0">
                <a:latin typeface="Times New Roman" panose="02020603050405020304" pitchFamily="2" charset="0"/>
                <a:ea typeface="宋体" panose="02010600030101010101" pitchFamily="2" charset="-122"/>
              </a:rPr>
              <a:t>    </a:t>
            </a:r>
            <a:endParaRPr lang="en-US" altLang="x-none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7350" name="Text Box 5"/>
          <p:cNvSpPr txBox="1"/>
          <p:nvPr/>
        </p:nvSpPr>
        <p:spPr>
          <a:xfrm>
            <a:off x="2439988" y="1525588"/>
            <a:ext cx="3257550" cy="4857750"/>
          </a:xfrm>
          <a:prstGeom prst="rect">
            <a:avLst/>
          </a:prstGeom>
          <a:noFill/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170" tIns="46990" rIns="90170" bIns="46990">
            <a:spAutoFit/>
          </a:bodyPr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send prepare to all Co.</a:t>
            </a:r>
            <a:endParaRPr lang="zh-CN" altLang="en-US" dirty="0">
              <a:solidFill>
                <a:srgbClr val="0000CC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endParaRPr lang="zh-CN" altLang="en-US" dirty="0">
              <a:solidFill>
                <a:srgbClr val="0000CC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endParaRPr lang="zh-CN" altLang="en-US" dirty="0">
              <a:solidFill>
                <a:srgbClr val="0000CC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if</a:t>
            </a:r>
            <a:r>
              <a:rPr lang="en-US" altLang="x-none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all ready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{</a:t>
            </a:r>
            <a:r>
              <a:rPr lang="en-US" altLang="x-none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endParaRPr lang="en-US" altLang="x-none" dirty="0">
              <a:solidFill>
                <a:srgbClr val="0000CC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r>
              <a:rPr lang="en-US" altLang="x-none" dirty="0">
                <a:solidFill>
                  <a:schemeClr val="fol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</a:t>
            </a:r>
            <a:r>
              <a:rPr lang="zh-CN" altLang="en-US" dirty="0">
                <a:solidFill>
                  <a:schemeClr val="fol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</a:t>
            </a:r>
            <a:r>
              <a:rPr lang="en-US" altLang="x-none" b="1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commit rec.</a:t>
            </a:r>
            <a:r>
              <a:rPr lang="en-US" altLang="x-none" dirty="0">
                <a:solidFill>
                  <a:schemeClr val="fol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en-US" altLang="x-none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to log</a:t>
            </a:r>
            <a:endParaRPr lang="en-US" altLang="x-none" dirty="0">
              <a:solidFill>
                <a:srgbClr val="0000CC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en-US" altLang="x-none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</a:t>
            </a:r>
            <a:r>
              <a:rPr lang="en-US" altLang="x-none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send commit 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to all Co.</a:t>
            </a:r>
            <a:endParaRPr lang="zh-CN" altLang="en-US" dirty="0">
              <a:solidFill>
                <a:srgbClr val="0000CC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}</a:t>
            </a:r>
            <a:endParaRPr lang="zh-CN" altLang="en-US" dirty="0">
              <a:solidFill>
                <a:srgbClr val="0000CC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endParaRPr lang="zh-CN" altLang="en-US" dirty="0">
              <a:solidFill>
                <a:srgbClr val="0000CC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r>
              <a:rPr lang="en-US" altLang="x-none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when all done 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{</a:t>
            </a:r>
            <a:endParaRPr lang="zh-CN" altLang="en-US" i="1" dirty="0">
              <a:solidFill>
                <a:srgbClr val="0000CC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r>
              <a:rPr lang="en-US" altLang="x-none" dirty="0">
                <a:solidFill>
                  <a:schemeClr val="fol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</a:t>
            </a:r>
            <a:r>
              <a:rPr lang="zh-CN" altLang="en-US" dirty="0">
                <a:solidFill>
                  <a:schemeClr val="fol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en-US" altLang="x-none" b="1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complete rec.</a:t>
            </a:r>
            <a:r>
              <a:rPr lang="en-US" altLang="x-none" dirty="0">
                <a:solidFill>
                  <a:schemeClr val="fol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en-US" altLang="x-none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to log</a:t>
            </a:r>
            <a:endParaRPr lang="en-US" altLang="x-none" dirty="0">
              <a:solidFill>
                <a:srgbClr val="0000CC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}</a:t>
            </a:r>
            <a:endParaRPr lang="zh-CN" altLang="en-US" dirty="0">
              <a:solidFill>
                <a:srgbClr val="0000CC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r>
              <a:rPr lang="en-US" altLang="x-none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return status</a:t>
            </a:r>
            <a:endParaRPr lang="en-US" altLang="x-none" dirty="0">
              <a:solidFill>
                <a:srgbClr val="0000CC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7351" name="Text Box 6"/>
          <p:cNvSpPr txBox="1"/>
          <p:nvPr/>
        </p:nvSpPr>
        <p:spPr>
          <a:xfrm>
            <a:off x="6350000" y="1528763"/>
            <a:ext cx="2643188" cy="4857750"/>
          </a:xfrm>
          <a:prstGeom prst="rect">
            <a:avLst/>
          </a:prstGeom>
          <a:solidFill>
            <a:schemeClr val="bg1">
              <a:alpha val="100000"/>
            </a:schemeClr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0170" tIns="46990" rIns="90170" bIns="46990">
            <a:spAutoFit/>
          </a:bodyPr>
          <a:p>
            <a:pPr lvl="0"/>
            <a:endParaRPr lang="en-US" altLang="x-none" dirty="0">
              <a:solidFill>
                <a:srgbClr val="0000CC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r>
              <a:rPr lang="en-US" altLang="x-none" b="1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prepare rec.</a:t>
            </a:r>
            <a:r>
              <a:rPr lang="en-US" altLang="x-none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to log</a:t>
            </a:r>
            <a:endParaRPr lang="en-US" altLang="x-none" dirty="0">
              <a:solidFill>
                <a:srgbClr val="0000CC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return ready</a:t>
            </a:r>
            <a:endParaRPr lang="zh-CN" altLang="en-US" dirty="0">
              <a:solidFill>
                <a:srgbClr val="0000CC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endParaRPr lang="zh-CN" altLang="en-US" dirty="0">
              <a:solidFill>
                <a:srgbClr val="0000CC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endParaRPr lang="zh-CN" altLang="en-US" dirty="0">
              <a:solidFill>
                <a:srgbClr val="0000CC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endParaRPr lang="en-US" altLang="x-none" dirty="0">
              <a:solidFill>
                <a:srgbClr val="0000CC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endParaRPr lang="en-US" altLang="x-none" dirty="0">
              <a:solidFill>
                <a:srgbClr val="0000CC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r>
              <a:rPr lang="en-US" altLang="x-none" b="1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commit rec.</a:t>
            </a:r>
            <a:r>
              <a:rPr lang="en-US" altLang="x-none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to log</a:t>
            </a:r>
            <a:endParaRPr lang="en-US" altLang="x-none" dirty="0">
              <a:solidFill>
                <a:srgbClr val="0000CC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return</a:t>
            </a:r>
            <a:r>
              <a:rPr lang="en-US" altLang="x-none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done</a:t>
            </a:r>
            <a:endParaRPr lang="en-US" altLang="x-none" dirty="0">
              <a:solidFill>
                <a:srgbClr val="0000CC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endParaRPr lang="en-US" altLang="x-none" dirty="0">
              <a:solidFill>
                <a:srgbClr val="0000CC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endParaRPr lang="en-US" altLang="x-none" dirty="0">
              <a:solidFill>
                <a:srgbClr val="0000CC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endParaRPr lang="en-US" altLang="x-none" dirty="0">
              <a:solidFill>
                <a:srgbClr val="0000CC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endParaRPr lang="en-US" altLang="x-none" dirty="0">
              <a:solidFill>
                <a:srgbClr val="0000CC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7352" name="Line 7"/>
          <p:cNvSpPr/>
          <p:nvPr/>
        </p:nvSpPr>
        <p:spPr>
          <a:xfrm>
            <a:off x="1982788" y="1754188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57353" name="组合 57352"/>
          <p:cNvGrpSpPr/>
          <p:nvPr/>
        </p:nvGrpSpPr>
        <p:grpSpPr>
          <a:xfrm>
            <a:off x="214313" y="1906588"/>
            <a:ext cx="1235075" cy="1905000"/>
            <a:chOff x="0" y="0"/>
            <a:chExt cx="1235075" cy="1905000"/>
          </a:xfrm>
        </p:grpSpPr>
        <p:sp>
          <p:nvSpPr>
            <p:cNvPr id="57354" name="Line 24"/>
            <p:cNvSpPr/>
            <p:nvPr/>
          </p:nvSpPr>
          <p:spPr>
            <a:xfrm>
              <a:off x="1235075" y="0"/>
              <a:ext cx="0" cy="19050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</p:sp>
        <p:sp>
          <p:nvSpPr>
            <p:cNvPr id="57355" name="Text Box 26"/>
            <p:cNvSpPr txBox="1"/>
            <p:nvPr/>
          </p:nvSpPr>
          <p:spPr>
            <a:xfrm>
              <a:off x="0" y="346075"/>
              <a:ext cx="1151277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/>
              <a:r>
                <a:rPr lang="en-US" altLang="x-none" b="1" i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phase 1</a:t>
              </a:r>
              <a:endParaRPr lang="en-US" altLang="x-none" b="1" i="1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7356" name="组合 57355"/>
          <p:cNvGrpSpPr/>
          <p:nvPr/>
        </p:nvGrpSpPr>
        <p:grpSpPr>
          <a:xfrm>
            <a:off x="230188" y="3963988"/>
            <a:ext cx="1219200" cy="1828800"/>
            <a:chOff x="0" y="0"/>
            <a:chExt cx="1219200" cy="1828800"/>
          </a:xfrm>
        </p:grpSpPr>
        <p:sp>
          <p:nvSpPr>
            <p:cNvPr id="57357" name="Line 25"/>
            <p:cNvSpPr/>
            <p:nvPr/>
          </p:nvSpPr>
          <p:spPr>
            <a:xfrm>
              <a:off x="1219200" y="0"/>
              <a:ext cx="0" cy="1828800"/>
            </a:xfrm>
            <a:prstGeom prst="line">
              <a:avLst/>
            </a:prstGeom>
            <a:ln w="9525" cap="flat" cmpd="sng">
              <a:solidFill>
                <a:srgbClr val="0000CC"/>
              </a:solidFill>
              <a:prstDash val="dash"/>
              <a:headEnd type="triangle" w="med" len="med"/>
              <a:tailEnd type="triangle" w="med" len="med"/>
            </a:ln>
          </p:spPr>
        </p:sp>
        <p:sp>
          <p:nvSpPr>
            <p:cNvPr id="57358" name="Text Box 27"/>
            <p:cNvSpPr txBox="1"/>
            <p:nvPr/>
          </p:nvSpPr>
          <p:spPr>
            <a:xfrm>
              <a:off x="0" y="533400"/>
              <a:ext cx="1151277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/>
              <a:r>
                <a:rPr lang="en-US" altLang="x-none" b="1" i="1" dirty="0">
                  <a:solidFill>
                    <a:srgbClr val="0000CC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phase 2</a:t>
              </a:r>
              <a:endParaRPr lang="en-US" altLang="x-none" b="1" i="1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57359" name="Line 30"/>
          <p:cNvSpPr/>
          <p:nvPr/>
        </p:nvSpPr>
        <p:spPr>
          <a:xfrm>
            <a:off x="5716588" y="2058988"/>
            <a:ext cx="609600" cy="1587"/>
          </a:xfrm>
          <a:prstGeom prst="line">
            <a:avLst/>
          </a:prstGeom>
          <a:ln w="25400" cap="flat" cmpd="sng">
            <a:solidFill>
              <a:srgbClr val="80008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7360" name="Line 31"/>
          <p:cNvSpPr/>
          <p:nvPr/>
        </p:nvSpPr>
        <p:spPr>
          <a:xfrm flipH="1">
            <a:off x="5716588" y="2593975"/>
            <a:ext cx="609600" cy="0"/>
          </a:xfrm>
          <a:prstGeom prst="line">
            <a:avLst/>
          </a:prstGeom>
          <a:ln w="25400" cap="flat" cmpd="sng">
            <a:solidFill>
              <a:srgbClr val="0000FF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57361" name="Line 32"/>
          <p:cNvSpPr/>
          <p:nvPr/>
        </p:nvSpPr>
        <p:spPr>
          <a:xfrm>
            <a:off x="5716588" y="3963988"/>
            <a:ext cx="608012" cy="3175"/>
          </a:xfrm>
          <a:prstGeom prst="line">
            <a:avLst/>
          </a:prstGeom>
          <a:ln w="25400" cap="flat" cmpd="sng">
            <a:solidFill>
              <a:srgbClr val="80008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7362" name="Line 33"/>
          <p:cNvSpPr/>
          <p:nvPr/>
        </p:nvSpPr>
        <p:spPr>
          <a:xfrm flipH="1">
            <a:off x="5716588" y="4803775"/>
            <a:ext cx="609600" cy="1588"/>
          </a:xfrm>
          <a:prstGeom prst="line">
            <a:avLst/>
          </a:prstGeom>
          <a:ln w="25400" cap="flat" cmpd="sng">
            <a:solidFill>
              <a:srgbClr val="0000FF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57363" name="Line 34"/>
          <p:cNvSpPr/>
          <p:nvPr/>
        </p:nvSpPr>
        <p:spPr>
          <a:xfrm flipH="1">
            <a:off x="1830388" y="6173788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7364" name="直接连接符 57363"/>
          <p:cNvSpPr/>
          <p:nvPr/>
        </p:nvSpPr>
        <p:spPr>
          <a:xfrm>
            <a:off x="3506788" y="2439988"/>
            <a:ext cx="0" cy="609600"/>
          </a:xfrm>
          <a:prstGeom prst="line">
            <a:avLst/>
          </a:prstGeom>
          <a:ln w="19050" cap="flat" cmpd="sng">
            <a:solidFill>
              <a:srgbClr val="800080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7365" name="直接连接符 57364"/>
          <p:cNvSpPr/>
          <p:nvPr/>
        </p:nvSpPr>
        <p:spPr>
          <a:xfrm>
            <a:off x="3506788" y="4498975"/>
            <a:ext cx="0" cy="303213"/>
          </a:xfrm>
          <a:prstGeom prst="line">
            <a:avLst/>
          </a:prstGeom>
          <a:ln w="19050" cap="flat" cmpd="sng">
            <a:solidFill>
              <a:srgbClr val="800080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7366" name="直接连接符 57365"/>
          <p:cNvSpPr/>
          <p:nvPr/>
        </p:nvSpPr>
        <p:spPr>
          <a:xfrm>
            <a:off x="7545388" y="2897188"/>
            <a:ext cx="1587" cy="1219200"/>
          </a:xfrm>
          <a:prstGeom prst="line">
            <a:avLst/>
          </a:prstGeom>
          <a:ln w="19050" cap="flat" cmpd="sng">
            <a:solidFill>
              <a:srgbClr val="800080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7367" name="文本框 57366"/>
          <p:cNvSpPr txBox="1"/>
          <p:nvPr/>
        </p:nvSpPr>
        <p:spPr>
          <a:xfrm>
            <a:off x="3508375" y="2516188"/>
            <a:ext cx="1293813" cy="3651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l" eaLnBrk="0" latinLnBrk="0" hangingPunct="0"/>
            <a:r>
              <a:rPr lang="zh-CN" altLang="en-US" sz="1800" i="1" dirty="0">
                <a:solidFill>
                  <a:schemeClr val="fol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blocking</a:t>
            </a:r>
            <a:endParaRPr lang="zh-CN" altLang="en-US" sz="1800" i="1" dirty="0">
              <a:solidFill>
                <a:schemeClr val="folHlink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7368" name="文本框 57367"/>
          <p:cNvSpPr txBox="1"/>
          <p:nvPr/>
        </p:nvSpPr>
        <p:spPr>
          <a:xfrm>
            <a:off x="3484563" y="4456113"/>
            <a:ext cx="1293812" cy="36671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p>
            <a:pPr lvl="0" algn="l" eaLnBrk="0" latinLnBrk="0" hangingPunct="0"/>
            <a:r>
              <a:rPr lang="zh-CN" altLang="en-US" sz="1800" i="1" dirty="0">
                <a:solidFill>
                  <a:schemeClr val="fol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blocking</a:t>
            </a:r>
            <a:endParaRPr lang="zh-CN" altLang="en-US" sz="1800" i="1" dirty="0">
              <a:solidFill>
                <a:schemeClr val="folHlink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7369" name="文本框 57368"/>
          <p:cNvSpPr txBox="1"/>
          <p:nvPr/>
        </p:nvSpPr>
        <p:spPr>
          <a:xfrm>
            <a:off x="7540625" y="3298825"/>
            <a:ext cx="1293813" cy="36671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p>
            <a:pPr lvl="0" algn="l" eaLnBrk="0" latinLnBrk="0" hangingPunct="0"/>
            <a:r>
              <a:rPr lang="zh-CN" altLang="en-US" sz="1800" i="1" dirty="0">
                <a:solidFill>
                  <a:srgbClr val="00B05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blocking</a:t>
            </a:r>
            <a:endParaRPr lang="zh-CN" altLang="en-US" sz="1800" i="1" dirty="0">
              <a:solidFill>
                <a:srgbClr val="00B05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灯片编号占位符 4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371" name="Rectangle 2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1143000"/>
          </a:xfrm>
        </p:spPr>
        <p:txBody>
          <a:bodyPr vert="horz" wrap="square" anchor="ctr"/>
          <a:p>
            <a:pPr lvl="0"/>
            <a:r>
              <a:rPr lang="zh-CN" altLang="en-US" dirty="0">
                <a:ea typeface="宋体" panose="02010600030101010101" pitchFamily="2" charset="-122"/>
              </a:rPr>
              <a:t>Two-Phase Commit (abort case)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8372" name="Text Box 3"/>
          <p:cNvSpPr txBox="1"/>
          <p:nvPr/>
        </p:nvSpPr>
        <p:spPr>
          <a:xfrm>
            <a:off x="382588" y="1143000"/>
            <a:ext cx="75914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zh-CN" altLang="en-US" b="1" dirty="0">
                <a:latin typeface="Times New Roman" panose="02020603050405020304" pitchFamily="2" charset="0"/>
                <a:ea typeface="宋体" panose="02010600030101010101" pitchFamily="2" charset="-122"/>
              </a:rPr>
              <a:t>  </a:t>
            </a:r>
            <a:r>
              <a:rPr lang="en-US" altLang="x-none" b="1" u="sng" dirty="0">
                <a:latin typeface="Times New Roman" panose="02020603050405020304" pitchFamily="2" charset="0"/>
                <a:ea typeface="宋体" panose="02010600030101010101" pitchFamily="2" charset="-122"/>
              </a:rPr>
              <a:t>Application </a:t>
            </a:r>
            <a:r>
              <a:rPr lang="en-US" altLang="x-none" b="1" dirty="0">
                <a:latin typeface="Times New Roman" panose="02020603050405020304" pitchFamily="2" charset="0"/>
                <a:ea typeface="宋体" panose="02010600030101010101" pitchFamily="2" charset="-122"/>
              </a:rPr>
              <a:t>            </a:t>
            </a:r>
            <a:r>
              <a:rPr lang="en-US" altLang="x-none" b="1" u="sng" dirty="0">
                <a:solidFill>
                  <a:srgbClr val="0066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Coordinator</a:t>
            </a:r>
            <a:r>
              <a:rPr lang="en-US" altLang="x-none" b="1" dirty="0">
                <a:solidFill>
                  <a:srgbClr val="0066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</a:t>
            </a:r>
            <a:r>
              <a:rPr lang="en-US" altLang="x-none" b="1" dirty="0">
                <a:latin typeface="Times New Roman" panose="02020603050405020304" pitchFamily="2" charset="0"/>
                <a:ea typeface="宋体" panose="02010600030101010101" pitchFamily="2" charset="-122"/>
              </a:rPr>
              <a:t>                         </a:t>
            </a:r>
            <a:r>
              <a:rPr lang="en-US" altLang="x-none" b="1" u="sng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Cohort</a:t>
            </a:r>
            <a:endParaRPr lang="en-US" altLang="x-none" b="1" u="sng" dirty="0">
              <a:solidFill>
                <a:srgbClr val="0000CC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8373" name="Text Box 4"/>
          <p:cNvSpPr txBox="1"/>
          <p:nvPr/>
        </p:nvSpPr>
        <p:spPr>
          <a:xfrm>
            <a:off x="458788" y="1881188"/>
            <a:ext cx="1570037" cy="3382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b="1" dirty="0">
                <a:latin typeface="Times New Roman" panose="02020603050405020304" pitchFamily="2" charset="0"/>
                <a:ea typeface="宋体" panose="02010600030101010101" pitchFamily="2" charset="-122"/>
              </a:rPr>
              <a:t>tx_commit</a:t>
            </a:r>
            <a:endParaRPr lang="en-US" altLang="x-none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endParaRPr lang="en-US" altLang="x-none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endParaRPr lang="en-US" altLang="x-none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endParaRPr lang="en-US" altLang="x-none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endParaRPr lang="en-US" altLang="x-none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endParaRPr lang="en-US" altLang="x-none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endParaRPr lang="en-US" altLang="x-none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r>
              <a:rPr lang="en-US" altLang="x-none" b="1" dirty="0">
                <a:latin typeface="Times New Roman" panose="02020603050405020304" pitchFamily="2" charset="0"/>
                <a:ea typeface="宋体" panose="02010600030101010101" pitchFamily="2" charset="-122"/>
              </a:rPr>
              <a:t>resume</a:t>
            </a:r>
            <a:endParaRPr lang="en-US" altLang="x-none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r>
              <a:rPr lang="en-US" altLang="x-none" dirty="0">
                <a:latin typeface="Times New Roman" panose="02020603050405020304" pitchFamily="2" charset="0"/>
                <a:ea typeface="宋体" panose="02010600030101010101" pitchFamily="2" charset="-122"/>
              </a:rPr>
              <a:t>    </a:t>
            </a:r>
            <a:endParaRPr lang="en-US" altLang="x-none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8374" name="Text Box 5"/>
          <p:cNvSpPr txBox="1"/>
          <p:nvPr/>
        </p:nvSpPr>
        <p:spPr>
          <a:xfrm>
            <a:off x="2363788" y="1903413"/>
            <a:ext cx="2954337" cy="3028950"/>
          </a:xfrm>
          <a:prstGeom prst="rect">
            <a:avLst/>
          </a:prstGeom>
          <a:noFill/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170" tIns="46990" rIns="90170" bIns="46990">
            <a:spAutoFit/>
          </a:bodyPr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send prepare to all Co.</a:t>
            </a:r>
            <a:endParaRPr lang="zh-CN" altLang="en-US" dirty="0">
              <a:solidFill>
                <a:srgbClr val="0000CC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endParaRPr lang="zh-CN" altLang="en-US" dirty="0">
              <a:solidFill>
                <a:srgbClr val="0000CC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endParaRPr lang="zh-CN" altLang="en-US" dirty="0">
              <a:solidFill>
                <a:srgbClr val="0000CC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if</a:t>
            </a:r>
            <a:r>
              <a:rPr lang="en-US" altLang="x-none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fol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zh-CN" altLang="en-US" b="1" i="1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any abort</a:t>
            </a:r>
            <a:r>
              <a:rPr lang="zh-CN" altLang="en-US" dirty="0">
                <a:solidFill>
                  <a:schemeClr val="fol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{</a:t>
            </a:r>
            <a:r>
              <a:rPr lang="en-US" altLang="x-none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endParaRPr lang="en-US" altLang="x-none" dirty="0">
              <a:solidFill>
                <a:srgbClr val="0000CC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en-US" altLang="x-none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</a:t>
            </a:r>
            <a:r>
              <a:rPr lang="en-US" altLang="x-none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send 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abort</a:t>
            </a:r>
            <a:r>
              <a:rPr lang="en-US" altLang="x-none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to all Co.</a:t>
            </a:r>
            <a:endParaRPr lang="zh-CN" altLang="en-US" dirty="0">
              <a:solidFill>
                <a:srgbClr val="0000CC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}</a:t>
            </a:r>
            <a:endParaRPr lang="zh-CN" altLang="en-US" dirty="0">
              <a:solidFill>
                <a:srgbClr val="0000CC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r>
              <a:rPr lang="en-US" altLang="x-none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return status</a:t>
            </a:r>
            <a:endParaRPr lang="en-US" altLang="x-none" dirty="0">
              <a:solidFill>
                <a:srgbClr val="0000CC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8375" name="Text Box 6"/>
          <p:cNvSpPr txBox="1"/>
          <p:nvPr/>
        </p:nvSpPr>
        <p:spPr>
          <a:xfrm>
            <a:off x="6273800" y="1906588"/>
            <a:ext cx="2643188" cy="3028950"/>
          </a:xfrm>
          <a:prstGeom prst="rect">
            <a:avLst/>
          </a:prstGeom>
          <a:solidFill>
            <a:schemeClr val="bg1">
              <a:alpha val="100000"/>
            </a:schemeClr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0170" tIns="46990" rIns="90170" bIns="46990">
            <a:spAutoFit/>
          </a:bodyPr>
          <a:p>
            <a:pPr lvl="0"/>
            <a:endParaRPr lang="en-US" altLang="x-none" dirty="0">
              <a:solidFill>
                <a:srgbClr val="0000CC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r>
              <a:rPr lang="en-US" altLang="x-none" b="1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prepare rec.</a:t>
            </a:r>
            <a:r>
              <a:rPr lang="en-US" altLang="x-none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to log</a:t>
            </a:r>
            <a:endParaRPr lang="en-US" altLang="x-none" dirty="0">
              <a:solidFill>
                <a:srgbClr val="0000CC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return ready</a:t>
            </a:r>
            <a:endParaRPr lang="zh-CN" altLang="en-US" dirty="0">
              <a:solidFill>
                <a:srgbClr val="0000CC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endParaRPr lang="zh-CN" altLang="en-US" dirty="0">
              <a:solidFill>
                <a:srgbClr val="0000CC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endParaRPr lang="zh-CN" altLang="en-US" dirty="0">
              <a:solidFill>
                <a:srgbClr val="0000CC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r>
              <a:rPr lang="zh-CN" altLang="en-US" b="1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local abort</a:t>
            </a:r>
            <a:endParaRPr lang="zh-CN" altLang="en-US" dirty="0">
              <a:solidFill>
                <a:srgbClr val="0000CC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endParaRPr lang="en-US" altLang="x-none" dirty="0">
              <a:solidFill>
                <a:srgbClr val="0000CC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endParaRPr lang="en-US" altLang="x-none" dirty="0">
              <a:solidFill>
                <a:srgbClr val="0000CC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8376" name="Line 7"/>
          <p:cNvSpPr/>
          <p:nvPr/>
        </p:nvSpPr>
        <p:spPr>
          <a:xfrm>
            <a:off x="1906588" y="2132013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58377" name="组合 58376"/>
          <p:cNvGrpSpPr/>
          <p:nvPr/>
        </p:nvGrpSpPr>
        <p:grpSpPr>
          <a:xfrm>
            <a:off x="138113" y="2284413"/>
            <a:ext cx="1235075" cy="1905000"/>
            <a:chOff x="0" y="0"/>
            <a:chExt cx="1235075" cy="1905000"/>
          </a:xfrm>
        </p:grpSpPr>
        <p:sp>
          <p:nvSpPr>
            <p:cNvPr id="58378" name="Line 24"/>
            <p:cNvSpPr/>
            <p:nvPr/>
          </p:nvSpPr>
          <p:spPr>
            <a:xfrm>
              <a:off x="1235075" y="0"/>
              <a:ext cx="0" cy="19050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</p:sp>
        <p:sp>
          <p:nvSpPr>
            <p:cNvPr id="58379" name="Text Box 26"/>
            <p:cNvSpPr txBox="1"/>
            <p:nvPr/>
          </p:nvSpPr>
          <p:spPr>
            <a:xfrm>
              <a:off x="0" y="346075"/>
              <a:ext cx="1151277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/>
              <a:r>
                <a:rPr lang="en-US" altLang="x-none" b="1" i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phase 1</a:t>
              </a:r>
              <a:endParaRPr lang="en-US" altLang="x-none" b="1" i="1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58380" name="Line 30"/>
          <p:cNvSpPr/>
          <p:nvPr/>
        </p:nvSpPr>
        <p:spPr>
          <a:xfrm>
            <a:off x="5640388" y="2436813"/>
            <a:ext cx="609600" cy="1587"/>
          </a:xfrm>
          <a:prstGeom prst="line">
            <a:avLst/>
          </a:prstGeom>
          <a:ln w="25400" cap="flat" cmpd="sng">
            <a:solidFill>
              <a:srgbClr val="80008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8381" name="Line 31"/>
          <p:cNvSpPr/>
          <p:nvPr/>
        </p:nvSpPr>
        <p:spPr>
          <a:xfrm flipH="1">
            <a:off x="5640388" y="2971800"/>
            <a:ext cx="609600" cy="0"/>
          </a:xfrm>
          <a:prstGeom prst="line">
            <a:avLst/>
          </a:prstGeom>
          <a:ln w="25400" cap="flat" cmpd="sng">
            <a:solidFill>
              <a:srgbClr val="0000FF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58382" name="Line 32"/>
          <p:cNvSpPr/>
          <p:nvPr/>
        </p:nvSpPr>
        <p:spPr>
          <a:xfrm>
            <a:off x="5640388" y="3960813"/>
            <a:ext cx="608012" cy="1587"/>
          </a:xfrm>
          <a:prstGeom prst="line">
            <a:avLst/>
          </a:prstGeom>
          <a:ln w="25400" cap="flat" cmpd="sng">
            <a:solidFill>
              <a:srgbClr val="80008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8383" name="Line 34"/>
          <p:cNvSpPr/>
          <p:nvPr/>
        </p:nvSpPr>
        <p:spPr>
          <a:xfrm flipH="1">
            <a:off x="1754188" y="4738688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8384" name="直接连接符 58383"/>
          <p:cNvSpPr/>
          <p:nvPr/>
        </p:nvSpPr>
        <p:spPr>
          <a:xfrm>
            <a:off x="3430588" y="2817813"/>
            <a:ext cx="0" cy="609600"/>
          </a:xfrm>
          <a:prstGeom prst="line">
            <a:avLst/>
          </a:prstGeom>
          <a:ln w="19050" cap="flat" cmpd="sng">
            <a:solidFill>
              <a:srgbClr val="800080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8385" name="直接连接符 58384"/>
          <p:cNvSpPr/>
          <p:nvPr/>
        </p:nvSpPr>
        <p:spPr>
          <a:xfrm>
            <a:off x="7091363" y="3124200"/>
            <a:ext cx="0" cy="609600"/>
          </a:xfrm>
          <a:prstGeom prst="line">
            <a:avLst/>
          </a:prstGeom>
          <a:ln w="19050" cap="flat" cmpd="sng">
            <a:solidFill>
              <a:srgbClr val="800080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8386" name="文本框 58385"/>
          <p:cNvSpPr txBox="1"/>
          <p:nvPr/>
        </p:nvSpPr>
        <p:spPr>
          <a:xfrm>
            <a:off x="3432175" y="2894013"/>
            <a:ext cx="1293813" cy="3651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l" eaLnBrk="0" latinLnBrk="0" hangingPunct="0"/>
            <a:r>
              <a:rPr lang="zh-CN" altLang="en-US" sz="1800" i="1" dirty="0">
                <a:solidFill>
                  <a:schemeClr val="fol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blocking</a:t>
            </a:r>
            <a:endParaRPr lang="zh-CN" altLang="en-US" sz="1800" i="1" dirty="0">
              <a:solidFill>
                <a:schemeClr val="folHlink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8387" name="文本框 58386"/>
          <p:cNvSpPr txBox="1"/>
          <p:nvPr/>
        </p:nvSpPr>
        <p:spPr>
          <a:xfrm>
            <a:off x="7086600" y="3224213"/>
            <a:ext cx="1293813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p>
            <a:pPr lvl="0" algn="l" eaLnBrk="0" latinLnBrk="0" hangingPunct="0"/>
            <a:r>
              <a:rPr lang="zh-CN" altLang="en-US" sz="1800" i="1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blocking</a:t>
            </a:r>
            <a:endParaRPr lang="zh-CN" altLang="en-US" sz="1800" i="1" dirty="0">
              <a:solidFill>
                <a:srgbClr val="0000CC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67" name="Rectangle 2"/>
          <p:cNvSpPr>
            <a:spLocks noGrp="1"/>
          </p:cNvSpPr>
          <p:nvPr>
            <p:ph type="title"/>
          </p:nvPr>
        </p:nvSpPr>
        <p:spPr/>
        <p:txBody>
          <a:bodyPr vert="horz" wrap="square" anchor="ctr"/>
          <a:p>
            <a:pPr lvl="0"/>
            <a:r>
              <a:rPr lang="en-US" altLang="zh-CN">
                <a:ea typeface="宋体" panose="02010600030101010101" pitchFamily="2" charset="-122"/>
              </a:rPr>
              <a:t>Variants/Optimizations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6868" name="Rectangle 3"/>
          <p:cNvSpPr>
            <a:spLocks noGrp="1"/>
          </p:cNvSpPr>
          <p:nvPr>
            <p:ph type="body"/>
          </p:nvPr>
        </p:nvSpPr>
        <p:spPr/>
        <p:txBody>
          <a:bodyPr vert="horz" wrap="square" anchor="t"/>
          <a:p>
            <a:pPr marL="514350" lvl="0" indent="-514350">
              <a:spcBef>
                <a:spcPct val="50000"/>
              </a:spcBef>
              <a:buAutoNum type="arabicPeriod"/>
            </a:pPr>
            <a:r>
              <a:rPr lang="en-US" altLang="x-none" u="sng" dirty="0">
                <a:ea typeface="宋体" panose="02010600030101010101" pitchFamily="2" charset="-122"/>
              </a:rPr>
              <a:t>Read-only subtransactions</a:t>
            </a:r>
            <a:r>
              <a:rPr lang="en-US" altLang="x-none" dirty="0">
                <a:ea typeface="宋体" panose="02010600030101010101" pitchFamily="2" charset="-122"/>
              </a:rPr>
              <a:t>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need not participate in the protocol</a:t>
            </a:r>
            <a:r>
              <a:rPr lang="en-US" altLang="x-none" dirty="0">
                <a:ea typeface="宋体" panose="02010600030101010101" pitchFamily="2" charset="-122"/>
              </a:rPr>
              <a:t> as cohorts</a:t>
            </a:r>
            <a:endParaRPr lang="en-US" altLang="x-none" dirty="0"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dirty="0">
                <a:ea typeface="宋体" panose="02010600030101010101" pitchFamily="2" charset="-122"/>
              </a:rPr>
              <a:t>As soon as such a transaction receives the prepare message,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it can give up its locks and exit the protocol.</a:t>
            </a:r>
            <a:endParaRPr lang="en-US" altLang="x-none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endParaRPr lang="en-US" altLang="x-none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514350" lvl="0" indent="-514350">
              <a:spcBef>
                <a:spcPct val="50000"/>
              </a:spcBef>
              <a:buAutoNum type="arabicPeriod"/>
            </a:pPr>
            <a:r>
              <a:rPr lang="en-US" altLang="x-none" u="sng" dirty="0">
                <a:ea typeface="宋体" panose="02010600030101010101" pitchFamily="2" charset="-122"/>
              </a:rPr>
              <a:t>Transfer of coordination</a:t>
            </a:r>
            <a:endParaRPr lang="en-US" altLang="x-none" u="sng" dirty="0">
              <a:ea typeface="宋体" panose="02010600030101010101" pitchFamily="2" charset="-122"/>
            </a:endParaRPr>
          </a:p>
          <a:p>
            <a:pPr marL="514350" lvl="0" indent="-514350"/>
            <a:endParaRPr lang="en-US" altLang="x-none" dirty="0">
              <a:ea typeface="宋体" panose="02010600030101010101" pitchFamily="2" charset="-122"/>
            </a:endParaRPr>
          </a:p>
          <a:p>
            <a:pPr marL="514350" lvl="0" indent="-51435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1" name="Rectangle 2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 vert="horz" wrap="square" anchor="ctr"/>
          <a:p>
            <a:pPr lvl="0"/>
            <a:r>
              <a:rPr lang="en-US" altLang="zh-CN">
                <a:ea typeface="宋体" panose="02010600030101010101" pitchFamily="2" charset="-122"/>
              </a:rPr>
              <a:t>Transfer of Coordination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7892" name="Rectangle 3"/>
          <p:cNvSpPr>
            <a:spLocks noGrp="1"/>
          </p:cNvSpPr>
          <p:nvPr>
            <p:ph type="body"/>
          </p:nvPr>
        </p:nvSpPr>
        <p:spPr>
          <a:xfrm>
            <a:off x="685800" y="1295400"/>
            <a:ext cx="7772400" cy="4953000"/>
          </a:xfrm>
        </p:spPr>
        <p:txBody>
          <a:bodyPr vert="horz" wrap="square" anchor="t"/>
          <a:p>
            <a:pPr lvl="0"/>
            <a:r>
              <a:rPr lang="en-US" altLang="x-none" dirty="0">
                <a:ea typeface="宋体" panose="02010600030101010101" pitchFamily="2" charset="-122"/>
              </a:rPr>
              <a:t>Sometimes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it is not appropriate</a:t>
            </a:r>
            <a:r>
              <a:rPr lang="en-US" altLang="x-none" dirty="0">
                <a:ea typeface="宋体" panose="02010600030101010101" pitchFamily="2" charset="-122"/>
              </a:rPr>
              <a:t> for the coordinator (in the initiator’s domain)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to </a:t>
            </a:r>
            <a:r>
              <a:rPr lang="en-US" altLang="x-none" dirty="0">
                <a:ea typeface="宋体" panose="02010600030101010101" pitchFamily="2" charset="-122"/>
              </a:rPr>
              <a:t>coordinate the commit</a:t>
            </a:r>
            <a:endParaRPr lang="en-US" altLang="x-none" dirty="0"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dirty="0">
                <a:ea typeface="宋体" panose="02010600030101010101" pitchFamily="2" charset="-122"/>
              </a:rPr>
              <a:t>Perhaps the initiator’s domain is a convenience store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and</a:t>
            </a:r>
            <a:r>
              <a:rPr lang="en-US" altLang="x-none" dirty="0">
                <a:ea typeface="宋体" panose="02010600030101010101" pitchFamily="2" charset="-122"/>
              </a:rPr>
              <a:t> the bank does not trust it to perform the commit</a:t>
            </a:r>
            <a:endParaRPr lang="en-US" altLang="x-none" dirty="0"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dirty="0">
                <a:ea typeface="宋体" panose="02010600030101010101" pitchFamily="2" charset="-122"/>
              </a:rPr>
              <a:t>Ability to coordinate the commit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can be transferred</a:t>
            </a:r>
            <a:r>
              <a:rPr lang="en-US" altLang="x-none" dirty="0">
                <a:ea typeface="宋体" panose="02010600030101010101" pitchFamily="2" charset="-122"/>
              </a:rPr>
              <a:t> to another domain</a:t>
            </a:r>
            <a:endParaRPr lang="en-US" altLang="x-none" dirty="0">
              <a:ea typeface="宋体" panose="02010600030101010101" pitchFamily="2" charset="-122"/>
            </a:endParaRPr>
          </a:p>
          <a:p>
            <a:pPr lvl="2">
              <a:spcBef>
                <a:spcPct val="50000"/>
              </a:spcBef>
            </a:pPr>
            <a:r>
              <a:rPr lang="en-US" altLang="x-none" dirty="0">
                <a:ea typeface="宋体" panose="02010600030101010101" pitchFamily="2" charset="-122"/>
              </a:rPr>
              <a:t>Linear commit</a:t>
            </a:r>
            <a:endParaRPr lang="en-US" altLang="x-none" dirty="0">
              <a:ea typeface="宋体" panose="02010600030101010101" pitchFamily="2" charset="-122"/>
            </a:endParaRPr>
          </a:p>
          <a:p>
            <a:pPr lvl="2">
              <a:spcBef>
                <a:spcPct val="30000"/>
              </a:spcBef>
            </a:pPr>
            <a:r>
              <a:rPr lang="en-US" altLang="x-none" dirty="0">
                <a:ea typeface="宋体" panose="02010600030101010101" pitchFamily="2" charset="-122"/>
              </a:rPr>
              <a:t>Two-phase commit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without</a:t>
            </a:r>
            <a:r>
              <a:rPr lang="en-US" altLang="x-none" dirty="0">
                <a:ea typeface="宋体" panose="02010600030101010101" pitchFamily="2" charset="-122"/>
              </a:rPr>
              <a:t> a prepared state</a:t>
            </a:r>
            <a:endParaRPr lang="en-US" altLang="x-none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15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 vert="horz" wrap="square" anchor="ctr"/>
          <a:p>
            <a:pPr lvl="0"/>
            <a:r>
              <a:rPr lang="en-US" altLang="zh-CN">
                <a:ea typeface="宋体" panose="02010600030101010101" pitchFamily="2" charset="-122"/>
              </a:rPr>
              <a:t>Linear  Commit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8916" name="Rectangle 3"/>
          <p:cNvSpPr>
            <a:spLocks noGrp="1"/>
          </p:cNvSpPr>
          <p:nvPr>
            <p:ph type="body"/>
          </p:nvPr>
        </p:nvSpPr>
        <p:spPr>
          <a:xfrm>
            <a:off x="609600" y="1143000"/>
            <a:ext cx="8305800" cy="2971800"/>
          </a:xfrm>
        </p:spPr>
        <p:txBody>
          <a:bodyPr vert="horz" wrap="square" anchor="t"/>
          <a:p>
            <a:pPr lvl="0"/>
            <a:r>
              <a:rPr lang="en-US" altLang="zh-CN">
                <a:ea typeface="宋体" panose="02010600030101010101" pitchFamily="2" charset="-122"/>
              </a:rPr>
              <a:t>Variation of two-phase commit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that involves transfer of coordination</a:t>
            </a:r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0">
              <a:spcBef>
                <a:spcPct val="55000"/>
              </a:spcBef>
            </a:pPr>
            <a:r>
              <a:rPr lang="en-US" altLang="zh-CN">
                <a:ea typeface="宋体" panose="02010600030101010101" pitchFamily="2" charset="-122"/>
              </a:rPr>
              <a:t>Used in a number of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Internet commerce  protocols</a:t>
            </a:r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0">
              <a:spcBef>
                <a:spcPct val="55000"/>
              </a:spcBef>
            </a:pPr>
            <a:r>
              <a:rPr lang="en-US" altLang="zh-CN">
                <a:ea typeface="宋体" panose="02010600030101010101" pitchFamily="2" charset="-122"/>
              </a:rPr>
              <a:t>Cohorts are assumed to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be connected in a   linear chain</a:t>
            </a:r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38917" name="组合 38916"/>
          <p:cNvGrpSpPr/>
          <p:nvPr/>
        </p:nvGrpSpPr>
        <p:grpSpPr>
          <a:xfrm>
            <a:off x="1066800" y="4191000"/>
            <a:ext cx="6934200" cy="1905000"/>
            <a:chOff x="0" y="0"/>
            <a:chExt cx="6934200" cy="1905000"/>
          </a:xfrm>
        </p:grpSpPr>
        <p:sp>
          <p:nvSpPr>
            <p:cNvPr id="38918" name="Rectangle 4"/>
            <p:cNvSpPr/>
            <p:nvPr/>
          </p:nvSpPr>
          <p:spPr>
            <a:xfrm>
              <a:off x="0" y="0"/>
              <a:ext cx="762000" cy="19050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en-US" altLang="x-none" dirty="0">
                  <a:latin typeface="Times New Roman" panose="02020603050405020304" pitchFamily="2" charset="0"/>
                  <a:ea typeface="宋体" panose="02010600030101010101" pitchFamily="2" charset="-122"/>
                </a:rPr>
                <a:t>A</a:t>
              </a:r>
              <a:endParaRPr lang="en-US" altLang="x-none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8919" name="Rectangle 5"/>
            <p:cNvSpPr/>
            <p:nvPr/>
          </p:nvSpPr>
          <p:spPr>
            <a:xfrm>
              <a:off x="2057400" y="0"/>
              <a:ext cx="762000" cy="19050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en-US" altLang="x-none" dirty="0">
                  <a:latin typeface="Times New Roman" panose="02020603050405020304" pitchFamily="2" charset="0"/>
                  <a:ea typeface="宋体" panose="02010600030101010101" pitchFamily="2" charset="-122"/>
                </a:rPr>
                <a:t>B</a:t>
              </a:r>
              <a:endParaRPr lang="en-US" altLang="x-none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8920" name="Rectangle 6"/>
            <p:cNvSpPr/>
            <p:nvPr/>
          </p:nvSpPr>
          <p:spPr>
            <a:xfrm>
              <a:off x="6172200" y="0"/>
              <a:ext cx="762000" cy="19050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en-US" altLang="x-none" dirty="0">
                  <a:latin typeface="Times New Roman" panose="02020603050405020304" pitchFamily="2" charset="0"/>
                  <a:ea typeface="宋体" panose="02010600030101010101" pitchFamily="2" charset="-122"/>
                </a:rPr>
                <a:t>R</a:t>
              </a:r>
              <a:endParaRPr lang="en-US" altLang="x-none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8921" name="Line 14"/>
            <p:cNvSpPr/>
            <p:nvPr/>
          </p:nvSpPr>
          <p:spPr>
            <a:xfrm flipH="1">
              <a:off x="2819400" y="990600"/>
              <a:ext cx="106680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arrow" w="lg" len="lg"/>
              <a:tailEnd type="none" w="med" len="med"/>
            </a:ln>
          </p:spPr>
        </p:sp>
        <p:sp>
          <p:nvSpPr>
            <p:cNvPr id="38922" name="Line 15"/>
            <p:cNvSpPr/>
            <p:nvPr/>
          </p:nvSpPr>
          <p:spPr>
            <a:xfrm flipH="1">
              <a:off x="762000" y="990600"/>
              <a:ext cx="129540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arrow" w="lg" len="lg"/>
              <a:tailEnd type="none" w="med" len="med"/>
            </a:ln>
          </p:spPr>
        </p:sp>
        <p:sp>
          <p:nvSpPr>
            <p:cNvPr id="38923" name="Line 13"/>
            <p:cNvSpPr/>
            <p:nvPr/>
          </p:nvSpPr>
          <p:spPr>
            <a:xfrm flipH="1">
              <a:off x="5334000" y="990600"/>
              <a:ext cx="68580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arrow" w="lg" len="lg"/>
              <a:tailEnd type="none" w="med" len="med"/>
            </a:ln>
          </p:spPr>
        </p:sp>
        <p:sp>
          <p:nvSpPr>
            <p:cNvPr id="38924" name="Line 48"/>
            <p:cNvSpPr/>
            <p:nvPr/>
          </p:nvSpPr>
          <p:spPr>
            <a:xfrm>
              <a:off x="4267200" y="990600"/>
              <a:ext cx="609600" cy="0"/>
            </a:xfrm>
            <a:prstGeom prst="line">
              <a:avLst/>
            </a:prstGeom>
            <a:ln w="63500" cap="flat" cmpd="sng">
              <a:solidFill>
                <a:schemeClr val="tx2"/>
              </a:solidFill>
              <a:prstDash val="sysDot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7" name="Rectangle 2"/>
          <p:cNvSpPr>
            <a:spLocks noGrp="1"/>
          </p:cNvSpPr>
          <p:nvPr>
            <p:ph type="title"/>
          </p:nvPr>
        </p:nvSpPr>
        <p:spPr>
          <a:xfrm>
            <a:off x="685800" y="2540"/>
            <a:ext cx="7772400" cy="1527175"/>
          </a:xfrm>
        </p:spPr>
        <p:txBody>
          <a:bodyPr vert="horz" wrap="square" anchor="ctr"/>
          <a:p>
            <a:pPr lvl="0"/>
            <a:r>
              <a:rPr lang="en-US" altLang="zh-CN" sz="3000">
                <a:ea typeface="宋体" panose="02010600030101010101" pitchFamily="2" charset="-122"/>
              </a:rPr>
              <a:t>Distributed Transaction</a:t>
            </a:r>
            <a:br>
              <a:rPr lang="en-US" altLang="zh-CN" sz="3000">
                <a:ea typeface="宋体" panose="02010600030101010101" pitchFamily="2" charset="-122"/>
              </a:rPr>
            </a:br>
            <a:r>
              <a:rPr lang="en-US" altLang="zh-CN" sz="3000">
                <a:ea typeface="宋体" panose="02010600030101010101" pitchFamily="2" charset="-122"/>
              </a:rPr>
              <a:t>Global Transaction &amp; Subtransactions</a:t>
            </a:r>
            <a:br>
              <a:rPr lang="en-US" altLang="zh-CN" sz="3000">
                <a:ea typeface="宋体" panose="02010600030101010101" pitchFamily="2" charset="-122"/>
              </a:rPr>
            </a:br>
            <a:r>
              <a:rPr lang="en-US" altLang="zh-CN" sz="3000">
                <a:ea typeface="宋体" panose="02010600030101010101" pitchFamily="2" charset="-122"/>
              </a:rPr>
              <a:t>coordinator &amp; cohorts</a:t>
            </a:r>
            <a:endParaRPr lang="en-US" altLang="zh-CN" sz="3000">
              <a:ea typeface="宋体" panose="02010600030101010101" pitchFamily="2" charset="-122"/>
            </a:endParaRPr>
          </a:p>
        </p:txBody>
      </p:sp>
      <p:sp>
        <p:nvSpPr>
          <p:cNvPr id="6148" name="Rectangle 3"/>
          <p:cNvSpPr>
            <a:spLocks noGrp="1"/>
          </p:cNvSpPr>
          <p:nvPr>
            <p:ph type="body"/>
          </p:nvPr>
        </p:nvSpPr>
        <p:spPr>
          <a:xfrm>
            <a:off x="228600" y="1787525"/>
            <a:ext cx="8610600" cy="3602355"/>
          </a:xfrm>
        </p:spPr>
        <p:txBody>
          <a:bodyPr vert="horz" wrap="square" anchor="t">
            <a:spAutoFit/>
          </a:bodyPr>
          <a:p>
            <a:pPr lvl="0">
              <a:spcBef>
                <a:spcPct val="40000"/>
              </a:spcBef>
            </a:pP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Operations at each site are grouped together as     a</a:t>
            </a:r>
            <a:r>
              <a:rPr lang="en-US" altLang="x-none" dirty="0">
                <a:ea typeface="宋体" panose="02010600030101010101" pitchFamily="2" charset="-122"/>
              </a:rPr>
              <a:t> </a:t>
            </a:r>
            <a:r>
              <a:rPr lang="en-US" altLang="x-none" dirty="0">
                <a:solidFill>
                  <a:srgbClr val="FF0000"/>
                </a:solidFill>
                <a:ea typeface="宋体" panose="02010600030101010101" pitchFamily="2" charset="-122"/>
              </a:rPr>
              <a:t>subtransaction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and the site is referred to as a</a:t>
            </a:r>
            <a:r>
              <a:rPr lang="en-US" altLang="x-none" dirty="0">
                <a:ea typeface="宋体" panose="02010600030101010101" pitchFamily="2" charset="-122"/>
              </a:rPr>
              <a:t> </a:t>
            </a:r>
            <a:r>
              <a:rPr lang="en-US" altLang="x-none" dirty="0">
                <a:solidFill>
                  <a:srgbClr val="FF0000"/>
                </a:solidFill>
                <a:ea typeface="宋体" panose="02010600030101010101" pitchFamily="2" charset="-122"/>
              </a:rPr>
              <a:t>cohort</a:t>
            </a:r>
            <a:r>
              <a:rPr lang="en-US" altLang="x-none" dirty="0">
                <a:ea typeface="宋体" panose="02010600030101010101" pitchFamily="2" charset="-122"/>
              </a:rPr>
              <a:t>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of the distributed transaction</a:t>
            </a:r>
            <a:endParaRPr lang="en-US" altLang="x-none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sz="2200" dirty="0">
                <a:ea typeface="宋体" panose="02010600030101010101" pitchFamily="2" charset="-122"/>
              </a:rPr>
              <a:t>Each subtransaction is treated as a transaction at its site</a:t>
            </a:r>
            <a:endParaRPr lang="en-US" altLang="x-none" sz="2200" dirty="0"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endParaRPr lang="en-US" altLang="x-none" sz="2200" dirty="0"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400" dirty="0">
                <a:solidFill>
                  <a:srgbClr val="FF0000"/>
                </a:solidFill>
                <a:ea typeface="宋体" panose="02010600030101010101" pitchFamily="2" charset="-122"/>
              </a:rPr>
              <a:t>Coordinator module</a:t>
            </a:r>
            <a:r>
              <a:rPr lang="en-US" altLang="x-none" sz="2400" dirty="0">
                <a:ea typeface="宋体" panose="02010600030101010101" pitchFamily="2" charset="-122"/>
              </a:rPr>
              <a:t> </a:t>
            </a:r>
            <a:r>
              <a:rPr lang="en-US" altLang="x-none" sz="2400" dirty="0">
                <a:solidFill>
                  <a:schemeClr val="tx1"/>
                </a:solidFill>
                <a:ea typeface="宋体" panose="02010600030101010101" pitchFamily="2" charset="-122"/>
              </a:rPr>
              <a:t>(part of TP monitor) supports ACID properties of distributed transaction</a:t>
            </a:r>
            <a:endParaRPr lang="en-US" altLang="x-none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sz="2200" dirty="0">
                <a:solidFill>
                  <a:srgbClr val="FF0000"/>
                </a:solidFill>
                <a:ea typeface="宋体" panose="02010600030101010101" pitchFamily="2" charset="-122"/>
              </a:rPr>
              <a:t>Transaction manager</a:t>
            </a:r>
            <a:r>
              <a:rPr lang="en-US" altLang="x-none" sz="2200" dirty="0">
                <a:ea typeface="宋体" panose="02010600030101010101" pitchFamily="2" charset="-122"/>
              </a:rPr>
              <a:t> acts as coordinator</a:t>
            </a:r>
            <a:endParaRPr lang="en-US" altLang="x-none" sz="2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灯片编号占位符 5"/>
          <p:cNvSpPr txBox="1">
            <a:spLocks noGrp="1"/>
          </p:cNvSpPr>
          <p:nvPr/>
        </p:nvSpPr>
        <p:spPr>
          <a:xfrm>
            <a:off x="7162800" y="635762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39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 vert="horz" wrap="square" anchor="ctr"/>
          <a:p>
            <a:pPr lvl="0"/>
            <a:r>
              <a:rPr lang="en-US" altLang="zh-CN">
                <a:ea typeface="宋体" panose="02010600030101010101" pitchFamily="2" charset="-122"/>
              </a:rPr>
              <a:t>Linear Commit Protocol (1)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9940" name="Rectangle 3"/>
          <p:cNvSpPr>
            <a:spLocks noGrp="1"/>
          </p:cNvSpPr>
          <p:nvPr>
            <p:ph type="body"/>
          </p:nvPr>
        </p:nvSpPr>
        <p:spPr>
          <a:xfrm>
            <a:off x="0" y="838200"/>
            <a:ext cx="9144000" cy="3581400"/>
          </a:xfrm>
        </p:spPr>
        <p:txBody>
          <a:bodyPr vert="horz" wrap="square" anchor="t"/>
          <a:p>
            <a:pPr lvl="0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When </a:t>
            </a:r>
            <a:r>
              <a:rPr lang="en-US" altLang="zh-CN">
                <a:solidFill>
                  <a:srgbClr val="0000CC"/>
                </a:solidFill>
                <a:ea typeface="宋体" panose="02010600030101010101" pitchFamily="2" charset="-122"/>
              </a:rPr>
              <a:t>leftmost cohort</a:t>
            </a:r>
            <a:r>
              <a:rPr lang="en-US" altLang="zh-CN">
                <a:ea typeface="宋体" panose="02010600030101010101" pitchFamily="2" charset="-122"/>
              </a:rPr>
              <a:t>  </a:t>
            </a:r>
            <a:r>
              <a:rPr lang="en-US" altLang="zh-CN">
                <a:solidFill>
                  <a:srgbClr val="0000CC"/>
                </a:solidFill>
                <a:ea typeface="宋体" panose="02010600030101010101" pitchFamily="2" charset="-122"/>
              </a:rPr>
              <a:t>A</a:t>
            </a:r>
            <a:r>
              <a:rPr lang="en-US" altLang="zh-CN">
                <a:ea typeface="宋体" panose="02010600030101010101" pitchFamily="2" charset="-122"/>
              </a:rPr>
              <a:t> is ready to commit it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goes into a prepared state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sends a </a:t>
            </a:r>
            <a:r>
              <a:rPr lang="en-US" altLang="zh-CN">
                <a:solidFill>
                  <a:srgbClr val="0000CC"/>
                </a:solidFill>
                <a:ea typeface="宋体" panose="02010600030101010101" pitchFamily="2" charset="-122"/>
              </a:rPr>
              <a:t>vote message (“ready”)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 to the cohort </a:t>
            </a:r>
            <a:r>
              <a:rPr lang="en-US" altLang="zh-CN">
                <a:solidFill>
                  <a:srgbClr val="0000CC"/>
                </a:solidFill>
                <a:ea typeface="宋体" panose="02010600030101010101" pitchFamily="2" charset="-122"/>
              </a:rPr>
              <a:t>to its right B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 (requesting B to act as coordinator).</a:t>
            </a:r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0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After receiving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the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0000CC"/>
                </a:solidFill>
                <a:ea typeface="宋体" panose="02010600030101010101" pitchFamily="2" charset="-122"/>
              </a:rPr>
              <a:t>vote message, </a:t>
            </a:r>
            <a:r>
              <a:rPr lang="en-US" altLang="zh-CN">
                <a:ea typeface="宋体" panose="02010600030101010101" pitchFamily="2" charset="-122"/>
              </a:rPr>
              <a:t>if </a:t>
            </a:r>
            <a:r>
              <a:rPr lang="en-US" altLang="zh-CN">
                <a:solidFill>
                  <a:srgbClr val="0000CC"/>
                </a:solidFill>
                <a:ea typeface="宋体" panose="02010600030101010101" pitchFamily="2" charset="-122"/>
              </a:rPr>
              <a:t>B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 is ready to commit,</a:t>
            </a:r>
            <a:r>
              <a:rPr lang="en-US" altLang="zh-CN">
                <a:ea typeface="宋体" panose="02010600030101010101" pitchFamily="2" charset="-122"/>
              </a:rPr>
              <a:t> it also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goes into a prepared state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sends a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0000CC"/>
                </a:solidFill>
                <a:ea typeface="宋体" panose="02010600030101010101" pitchFamily="2" charset="-122"/>
              </a:rPr>
              <a:t>vote message (“ready”)</a:t>
            </a:r>
            <a:r>
              <a:rPr lang="en-US" altLang="zh-CN">
                <a:ea typeface="宋体" panose="02010600030101010101" pitchFamily="2" charset="-122"/>
              </a:rPr>
              <a:t> to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the cohort to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0000CC"/>
                </a:solidFill>
                <a:ea typeface="宋体" panose="02010600030101010101" pitchFamily="2" charset="-122"/>
              </a:rPr>
              <a:t>its right C</a:t>
            </a:r>
            <a:r>
              <a:rPr lang="en-US" altLang="zh-CN" i="1"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(requesting C</a:t>
            </a:r>
            <a:r>
              <a:rPr lang="en-US" altLang="zh-CN" i="1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to act as coordinator)</a:t>
            </a:r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0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And so on ...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9941" name="Rectangle 4"/>
          <p:cNvSpPr/>
          <p:nvPr/>
        </p:nvSpPr>
        <p:spPr>
          <a:xfrm>
            <a:off x="1143000" y="4724400"/>
            <a:ext cx="762000" cy="1905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x-none" dirty="0">
                <a:latin typeface="Times New Roman" panose="02020603050405020304" pitchFamily="2" charset="0"/>
                <a:ea typeface="宋体" panose="02010600030101010101" pitchFamily="2" charset="-122"/>
              </a:rPr>
              <a:t>A</a:t>
            </a:r>
            <a:endParaRPr lang="en-US" altLang="x-none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9942" name="Rectangle 5"/>
          <p:cNvSpPr/>
          <p:nvPr/>
        </p:nvSpPr>
        <p:spPr>
          <a:xfrm>
            <a:off x="3200400" y="4724400"/>
            <a:ext cx="762000" cy="1905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x-none" dirty="0">
                <a:latin typeface="Times New Roman" panose="02020603050405020304" pitchFamily="2" charset="0"/>
                <a:ea typeface="宋体" panose="02010600030101010101" pitchFamily="2" charset="-122"/>
              </a:rPr>
              <a:t>B</a:t>
            </a:r>
            <a:endParaRPr lang="en-US" altLang="x-none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9943" name="Rectangle 6"/>
          <p:cNvSpPr/>
          <p:nvPr/>
        </p:nvSpPr>
        <p:spPr>
          <a:xfrm>
            <a:off x="7315200" y="4724400"/>
            <a:ext cx="762000" cy="1905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x-none" dirty="0">
                <a:latin typeface="Times New Roman" panose="02020603050405020304" pitchFamily="2" charset="0"/>
                <a:ea typeface="宋体" panose="02010600030101010101" pitchFamily="2" charset="-122"/>
              </a:rPr>
              <a:t>R</a:t>
            </a:r>
            <a:endParaRPr lang="en-US" altLang="x-none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pSp>
        <p:nvGrpSpPr>
          <p:cNvPr id="39944" name="组合 39943"/>
          <p:cNvGrpSpPr/>
          <p:nvPr/>
        </p:nvGrpSpPr>
        <p:grpSpPr>
          <a:xfrm>
            <a:off x="1920875" y="4572000"/>
            <a:ext cx="1295400" cy="457200"/>
            <a:chOff x="0" y="0"/>
            <a:chExt cx="816" cy="288"/>
          </a:xfrm>
        </p:grpSpPr>
        <p:sp>
          <p:nvSpPr>
            <p:cNvPr id="39945" name="Line 10"/>
            <p:cNvSpPr/>
            <p:nvPr/>
          </p:nvSpPr>
          <p:spPr>
            <a:xfrm>
              <a:off x="0" y="288"/>
              <a:ext cx="816" cy="0"/>
            </a:xfrm>
            <a:prstGeom prst="line">
              <a:avLst/>
            </a:prstGeom>
            <a:ln w="9525" cap="flat" cmpd="sng">
              <a:solidFill>
                <a:srgbClr val="0066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9946" name="Text Box 19"/>
            <p:cNvSpPr txBox="1"/>
            <p:nvPr/>
          </p:nvSpPr>
          <p:spPr>
            <a:xfrm>
              <a:off x="86" y="0"/>
              <a:ext cx="637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/>
              <a:r>
                <a:rPr lang="en-US" altLang="x-none" sz="2000" b="1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Ready?</a:t>
              </a:r>
              <a:endParaRPr lang="en-US" altLang="x-none" sz="20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9947" name="组合 39946"/>
          <p:cNvGrpSpPr/>
          <p:nvPr/>
        </p:nvGrpSpPr>
        <p:grpSpPr>
          <a:xfrm>
            <a:off x="6400800" y="4572000"/>
            <a:ext cx="1011238" cy="457200"/>
            <a:chOff x="0" y="0"/>
            <a:chExt cx="637" cy="288"/>
          </a:xfrm>
        </p:grpSpPr>
        <p:sp>
          <p:nvSpPr>
            <p:cNvPr id="39948" name="Line 12"/>
            <p:cNvSpPr/>
            <p:nvPr/>
          </p:nvSpPr>
          <p:spPr>
            <a:xfrm>
              <a:off x="48" y="288"/>
              <a:ext cx="432" cy="0"/>
            </a:xfrm>
            <a:prstGeom prst="line">
              <a:avLst/>
            </a:prstGeom>
            <a:ln w="9525" cap="flat" cmpd="sng">
              <a:solidFill>
                <a:srgbClr val="0066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9949" name="Text Box 22"/>
            <p:cNvSpPr txBox="1"/>
            <p:nvPr/>
          </p:nvSpPr>
          <p:spPr>
            <a:xfrm>
              <a:off x="0" y="0"/>
              <a:ext cx="637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/>
              <a:r>
                <a:rPr lang="en-US" altLang="x-none" sz="2000" b="1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Ready?</a:t>
              </a:r>
              <a:endParaRPr lang="en-US" altLang="x-none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9950" name="组合 39949"/>
          <p:cNvGrpSpPr/>
          <p:nvPr/>
        </p:nvGrpSpPr>
        <p:grpSpPr>
          <a:xfrm>
            <a:off x="3962400" y="4572000"/>
            <a:ext cx="2027238" cy="685800"/>
            <a:chOff x="0" y="0"/>
            <a:chExt cx="1277" cy="432"/>
          </a:xfrm>
        </p:grpSpPr>
        <p:grpSp>
          <p:nvGrpSpPr>
            <p:cNvPr id="39951" name="组合 39950"/>
            <p:cNvGrpSpPr/>
            <p:nvPr/>
          </p:nvGrpSpPr>
          <p:grpSpPr>
            <a:xfrm>
              <a:off x="0" y="0"/>
              <a:ext cx="733" cy="288"/>
              <a:chOff x="0" y="0"/>
              <a:chExt cx="733" cy="288"/>
            </a:xfrm>
          </p:grpSpPr>
          <p:sp>
            <p:nvSpPr>
              <p:cNvPr id="39952" name="Text Box 21"/>
              <p:cNvSpPr txBox="1"/>
              <p:nvPr/>
            </p:nvSpPr>
            <p:spPr>
              <a:xfrm>
                <a:off x="96" y="0"/>
                <a:ext cx="637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lvl="0"/>
                <a:r>
                  <a:rPr lang="en-US" altLang="x-none" sz="2000" b="1" dirty="0">
                    <a:solidFill>
                      <a:srgbClr val="FF0000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Ready?</a:t>
                </a:r>
                <a:endParaRPr lang="en-US" altLang="x-none" b="1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9953" name="Line 11"/>
              <p:cNvSpPr/>
              <p:nvPr/>
            </p:nvSpPr>
            <p:spPr>
              <a:xfrm>
                <a:off x="0" y="288"/>
                <a:ext cx="672" cy="0"/>
              </a:xfrm>
              <a:prstGeom prst="line">
                <a:avLst/>
              </a:prstGeom>
              <a:ln w="9525" cap="flat" cmpd="sng">
                <a:solidFill>
                  <a:srgbClr val="006600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sp>
          <p:nvSpPr>
            <p:cNvPr id="39954" name="Text Box 41"/>
            <p:cNvSpPr txBox="1"/>
            <p:nvPr/>
          </p:nvSpPr>
          <p:spPr>
            <a:xfrm>
              <a:off x="864" y="144"/>
              <a:ext cx="41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/>
              <a:r>
                <a:rPr lang="en-US" altLang="x-none" dirty="0">
                  <a:latin typeface="Times New Roman" panose="02020603050405020304" pitchFamily="2" charset="0"/>
                  <a:ea typeface="宋体" panose="02010600030101010101" pitchFamily="2" charset="-122"/>
                </a:rPr>
                <a:t>• • •</a:t>
              </a:r>
              <a:endParaRPr lang="en-US" altLang="x-none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charRg st="175" end="3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9940">
                                            <p:txEl>
                                              <p:charRg st="175" end="3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charRg st="370" end="3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9940">
                                            <p:txEl>
                                              <p:charRg st="370" end="3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3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 vert="horz" wrap="square" anchor="ctr"/>
          <a:p>
            <a:pPr lvl="0"/>
            <a:r>
              <a:rPr lang="en-US" altLang="zh-CN">
                <a:ea typeface="宋体" panose="02010600030101010101" pitchFamily="2" charset="-122"/>
              </a:rPr>
              <a:t>Linear Commit Protocol (2)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0964" name="Rectangle 3"/>
          <p:cNvSpPr>
            <a:spLocks noGrp="1"/>
          </p:cNvSpPr>
          <p:nvPr>
            <p:ph type="body"/>
          </p:nvPr>
        </p:nvSpPr>
        <p:spPr>
          <a:xfrm>
            <a:off x="152400" y="838200"/>
            <a:ext cx="8763000" cy="6019800"/>
          </a:xfrm>
        </p:spPr>
        <p:txBody>
          <a:bodyPr vert="horz" wrap="square" anchor="t"/>
          <a:p>
            <a:pPr lvl="0">
              <a:spcBef>
                <a:spcPts val="600"/>
              </a:spcBef>
            </a:pPr>
            <a:r>
              <a:rPr lang="en-US" altLang="x-none" dirty="0">
                <a:ea typeface="宋体" panose="02010600030101010101" pitchFamily="2" charset="-122"/>
              </a:rPr>
              <a:t>When </a:t>
            </a:r>
            <a:r>
              <a:rPr lang="en-US" altLang="x-none" dirty="0">
                <a:solidFill>
                  <a:srgbClr val="0000CC"/>
                </a:solidFill>
                <a:ea typeface="宋体" panose="02010600030101010101" pitchFamily="2" charset="-122"/>
              </a:rPr>
              <a:t>vote message</a:t>
            </a:r>
            <a:r>
              <a:rPr lang="en-US" altLang="x-none" dirty="0">
                <a:ea typeface="宋体" panose="02010600030101010101" pitchFamily="2" charset="-122"/>
              </a:rPr>
              <a:t> reaches the </a:t>
            </a:r>
            <a:r>
              <a:rPr lang="en-US" altLang="x-none" dirty="0">
                <a:solidFill>
                  <a:srgbClr val="0000CC"/>
                </a:solidFill>
                <a:ea typeface="宋体" panose="02010600030101010101" pitchFamily="2" charset="-122"/>
              </a:rPr>
              <a:t>rightmost cohort</a:t>
            </a:r>
            <a:r>
              <a:rPr lang="en-US" altLang="x-none" dirty="0">
                <a:ea typeface="宋体" panose="02010600030101010101" pitchFamily="2" charset="-122"/>
              </a:rPr>
              <a:t> </a:t>
            </a:r>
            <a:r>
              <a:rPr lang="en-US" altLang="x-none" dirty="0">
                <a:solidFill>
                  <a:srgbClr val="0000CC"/>
                </a:solidFill>
                <a:ea typeface="宋体" panose="02010600030101010101" pitchFamily="2" charset="-122"/>
              </a:rPr>
              <a:t>R</a:t>
            </a:r>
            <a:r>
              <a:rPr lang="en-US" altLang="x-none" dirty="0">
                <a:ea typeface="宋体" panose="02010600030101010101" pitchFamily="2" charset="-122"/>
              </a:rPr>
              <a:t> </a:t>
            </a:r>
            <a:endParaRPr lang="en-US" altLang="x-none" dirty="0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x-none" dirty="0">
                <a:ea typeface="宋体" panose="02010600030101010101" pitchFamily="2" charset="-122"/>
              </a:rPr>
              <a:t>If R is ready to commit,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it</a:t>
            </a:r>
            <a:r>
              <a:rPr lang="en-US" altLang="x-none" dirty="0">
                <a:ea typeface="宋体" panose="02010600030101010101" pitchFamily="2" charset="-122"/>
              </a:rPr>
              <a:t> commits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 the entire transaction</a:t>
            </a:r>
            <a:r>
              <a:rPr lang="en-US" altLang="x-none" dirty="0">
                <a:ea typeface="宋体" panose="02010600030101010101" pitchFamily="2" charset="-122"/>
              </a:rPr>
              <a:t> (acting as coordinator) and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sends a </a:t>
            </a:r>
            <a:r>
              <a:rPr lang="en-US" altLang="x-none" dirty="0">
                <a:ea typeface="宋体" panose="02010600030101010101" pitchFamily="2" charset="-122"/>
              </a:rPr>
              <a:t>commit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 message to the cohort </a:t>
            </a:r>
            <a:r>
              <a:rPr lang="en-US" altLang="x-none" dirty="0">
                <a:ea typeface="宋体" panose="02010600030101010101" pitchFamily="2" charset="-122"/>
              </a:rPr>
              <a:t>on its left</a:t>
            </a:r>
            <a:endParaRPr lang="en-US" altLang="x-none" dirty="0">
              <a:ea typeface="宋体" panose="02010600030101010101" pitchFamily="2" charset="-122"/>
            </a:endParaRPr>
          </a:p>
          <a:p>
            <a:pPr lvl="0">
              <a:spcBef>
                <a:spcPts val="600"/>
              </a:spcBef>
            </a:pPr>
            <a:r>
              <a:rPr lang="en-US" altLang="x-none" dirty="0">
                <a:ea typeface="宋体" panose="02010600030101010101" pitchFamily="2" charset="-122"/>
              </a:rPr>
              <a:t>The commit message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propagates down the chain </a:t>
            </a:r>
            <a:r>
              <a:rPr lang="en-US" altLang="x-none" dirty="0">
                <a:ea typeface="宋体" panose="02010600030101010101" pitchFamily="2" charset="-122"/>
              </a:rPr>
              <a:t>until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 it reaches </a:t>
            </a:r>
            <a:r>
              <a:rPr lang="en-US" altLang="x-none" dirty="0">
                <a:solidFill>
                  <a:srgbClr val="0000CC"/>
                </a:solidFill>
                <a:ea typeface="宋体" panose="02010600030101010101" pitchFamily="2" charset="-122"/>
              </a:rPr>
              <a:t>A</a:t>
            </a:r>
            <a:endParaRPr lang="en-US" altLang="x-none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0">
              <a:spcBef>
                <a:spcPts val="600"/>
              </a:spcBef>
            </a:pPr>
            <a:endParaRPr lang="en-US" altLang="x-none" dirty="0">
              <a:ea typeface="宋体" panose="02010600030101010101" pitchFamily="2" charset="-122"/>
            </a:endParaRPr>
          </a:p>
          <a:p>
            <a:pPr lvl="0">
              <a:spcBef>
                <a:spcPts val="600"/>
              </a:spcBef>
            </a:pPr>
            <a:endParaRPr lang="en-US" altLang="x-none" dirty="0">
              <a:ea typeface="宋体" panose="02010600030101010101" pitchFamily="2" charset="-122"/>
            </a:endParaRPr>
          </a:p>
          <a:p>
            <a:pPr lvl="0">
              <a:spcBef>
                <a:spcPts val="600"/>
              </a:spcBef>
            </a:pPr>
            <a:endParaRPr lang="en-US" altLang="x-none" dirty="0">
              <a:ea typeface="宋体" panose="02010600030101010101" pitchFamily="2" charset="-122"/>
            </a:endParaRPr>
          </a:p>
          <a:p>
            <a:pPr lvl="0">
              <a:spcBef>
                <a:spcPts val="600"/>
              </a:spcBef>
            </a:pPr>
            <a:endParaRPr lang="en-US" altLang="x-none" dirty="0">
              <a:ea typeface="宋体" panose="02010600030101010101" pitchFamily="2" charset="-122"/>
            </a:endParaRPr>
          </a:p>
          <a:p>
            <a:pPr lvl="0">
              <a:spcBef>
                <a:spcPts val="600"/>
              </a:spcBef>
            </a:pPr>
            <a:endParaRPr lang="en-US" altLang="x-none" dirty="0">
              <a:ea typeface="宋体" panose="02010600030101010101" pitchFamily="2" charset="-122"/>
            </a:endParaRPr>
          </a:p>
          <a:p>
            <a:pPr lvl="0">
              <a:spcBef>
                <a:spcPts val="600"/>
              </a:spcBef>
            </a:pPr>
            <a:r>
              <a:rPr lang="en-US" altLang="x-none" dirty="0">
                <a:ea typeface="宋体" panose="02010600030101010101" pitchFamily="2" charset="-122"/>
              </a:rPr>
              <a:t>When </a:t>
            </a:r>
            <a:r>
              <a:rPr lang="en-US" altLang="x-none" dirty="0">
                <a:solidFill>
                  <a:srgbClr val="0000CC"/>
                </a:solidFill>
                <a:ea typeface="宋体" panose="02010600030101010101" pitchFamily="2" charset="-122"/>
              </a:rPr>
              <a:t>A</a:t>
            </a:r>
            <a:r>
              <a:rPr lang="en-US" altLang="x-none" dirty="0">
                <a:ea typeface="宋体" panose="02010600030101010101" pitchFamily="2" charset="-122"/>
              </a:rPr>
              <a:t> receives the commit message it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sends a </a:t>
            </a:r>
            <a:r>
              <a:rPr lang="en-US" altLang="x-none" dirty="0">
                <a:solidFill>
                  <a:srgbClr val="0000CC"/>
                </a:solidFill>
                <a:ea typeface="宋体" panose="02010600030101010101" pitchFamily="2" charset="-122"/>
              </a:rPr>
              <a:t>done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message to</a:t>
            </a:r>
            <a:r>
              <a:rPr lang="en-US" altLang="x-none" i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x-none" dirty="0">
                <a:solidFill>
                  <a:srgbClr val="0000CC"/>
                </a:solidFill>
                <a:ea typeface="宋体" panose="02010600030101010101" pitchFamily="2" charset="-122"/>
              </a:rPr>
              <a:t>B</a:t>
            </a:r>
            <a:r>
              <a:rPr lang="en-US" altLang="x-none" dirty="0">
                <a:ea typeface="宋体" panose="02010600030101010101" pitchFamily="2" charset="-122"/>
              </a:rPr>
              <a:t>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that also propagates</a:t>
            </a:r>
            <a:endParaRPr lang="en-US" altLang="x-none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0965" name="Rectangle 4"/>
          <p:cNvSpPr/>
          <p:nvPr/>
        </p:nvSpPr>
        <p:spPr>
          <a:xfrm>
            <a:off x="838200" y="3657600"/>
            <a:ext cx="762000" cy="1905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x-none" dirty="0">
                <a:latin typeface="Times New Roman" panose="02020603050405020304" pitchFamily="2" charset="0"/>
                <a:ea typeface="宋体" panose="02010600030101010101" pitchFamily="2" charset="-122"/>
              </a:rPr>
              <a:t>A</a:t>
            </a:r>
            <a:endParaRPr lang="en-US" altLang="x-none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0966" name="Rectangle 5"/>
          <p:cNvSpPr/>
          <p:nvPr/>
        </p:nvSpPr>
        <p:spPr>
          <a:xfrm>
            <a:off x="2895600" y="3657600"/>
            <a:ext cx="762000" cy="1905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x-none" dirty="0">
                <a:latin typeface="Times New Roman" panose="02020603050405020304" pitchFamily="2" charset="0"/>
                <a:ea typeface="宋体" panose="02010600030101010101" pitchFamily="2" charset="-122"/>
              </a:rPr>
              <a:t>B</a:t>
            </a:r>
            <a:endParaRPr lang="en-US" altLang="x-none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0967" name="Rectangle 6"/>
          <p:cNvSpPr/>
          <p:nvPr/>
        </p:nvSpPr>
        <p:spPr>
          <a:xfrm>
            <a:off x="7010400" y="3657600"/>
            <a:ext cx="762000" cy="1905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x-none" dirty="0">
                <a:latin typeface="Times New Roman" panose="02020603050405020304" pitchFamily="2" charset="0"/>
                <a:ea typeface="宋体" panose="02010600030101010101" pitchFamily="2" charset="-122"/>
              </a:rPr>
              <a:t>R</a:t>
            </a:r>
            <a:endParaRPr lang="en-US" altLang="x-none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pSp>
        <p:nvGrpSpPr>
          <p:cNvPr id="40968" name="组合 40967"/>
          <p:cNvGrpSpPr/>
          <p:nvPr/>
        </p:nvGrpSpPr>
        <p:grpSpPr>
          <a:xfrm>
            <a:off x="1616075" y="3505200"/>
            <a:ext cx="1295400" cy="457200"/>
            <a:chOff x="0" y="0"/>
            <a:chExt cx="816" cy="288"/>
          </a:xfrm>
        </p:grpSpPr>
        <p:sp>
          <p:nvSpPr>
            <p:cNvPr id="40969" name="Line 10"/>
            <p:cNvSpPr/>
            <p:nvPr/>
          </p:nvSpPr>
          <p:spPr>
            <a:xfrm>
              <a:off x="0" y="288"/>
              <a:ext cx="816" cy="0"/>
            </a:xfrm>
            <a:prstGeom prst="line">
              <a:avLst/>
            </a:prstGeom>
            <a:ln w="9525" cap="flat" cmpd="sng">
              <a:solidFill>
                <a:srgbClr val="0066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0970" name="Text Box 19"/>
            <p:cNvSpPr txBox="1"/>
            <p:nvPr/>
          </p:nvSpPr>
          <p:spPr>
            <a:xfrm>
              <a:off x="86" y="0"/>
              <a:ext cx="52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/>
              <a:r>
                <a:rPr lang="en-US" altLang="x-none" sz="2000" dirty="0">
                  <a:solidFill>
                    <a:srgbClr val="0066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Ready</a:t>
              </a:r>
              <a:endParaRPr lang="en-US" altLang="x-none" sz="2000" dirty="0">
                <a:solidFill>
                  <a:srgbClr val="0066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0971" name="组合 40970"/>
          <p:cNvGrpSpPr/>
          <p:nvPr/>
        </p:nvGrpSpPr>
        <p:grpSpPr>
          <a:xfrm>
            <a:off x="6096000" y="3505200"/>
            <a:ext cx="839788" cy="457200"/>
            <a:chOff x="0" y="0"/>
            <a:chExt cx="529" cy="288"/>
          </a:xfrm>
        </p:grpSpPr>
        <p:sp>
          <p:nvSpPr>
            <p:cNvPr id="40972" name="Line 12"/>
            <p:cNvSpPr/>
            <p:nvPr/>
          </p:nvSpPr>
          <p:spPr>
            <a:xfrm>
              <a:off x="48" y="288"/>
              <a:ext cx="432" cy="0"/>
            </a:xfrm>
            <a:prstGeom prst="line">
              <a:avLst/>
            </a:prstGeom>
            <a:ln w="9525" cap="flat" cmpd="sng">
              <a:solidFill>
                <a:srgbClr val="0066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0973" name="Text Box 22"/>
            <p:cNvSpPr txBox="1"/>
            <p:nvPr/>
          </p:nvSpPr>
          <p:spPr>
            <a:xfrm>
              <a:off x="0" y="0"/>
              <a:ext cx="52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/>
              <a:r>
                <a:rPr lang="en-US" altLang="x-none" sz="2000" dirty="0">
                  <a:solidFill>
                    <a:srgbClr val="0066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Ready</a:t>
              </a:r>
              <a:endParaRPr lang="en-US" altLang="x-none" dirty="0">
                <a:solidFill>
                  <a:srgbClr val="0066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0974" name="组合 40973"/>
          <p:cNvGrpSpPr/>
          <p:nvPr/>
        </p:nvGrpSpPr>
        <p:grpSpPr>
          <a:xfrm>
            <a:off x="1600200" y="4267200"/>
            <a:ext cx="3141663" cy="414338"/>
            <a:chOff x="0" y="0"/>
            <a:chExt cx="1979" cy="261"/>
          </a:xfrm>
        </p:grpSpPr>
        <p:sp>
          <p:nvSpPr>
            <p:cNvPr id="40975" name="Text Box 33"/>
            <p:cNvSpPr txBox="1"/>
            <p:nvPr/>
          </p:nvSpPr>
          <p:spPr>
            <a:xfrm>
              <a:off x="1344" y="0"/>
              <a:ext cx="63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/>
              <a:r>
                <a:rPr lang="en-US" altLang="x-none" sz="2000" b="1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commit</a:t>
              </a:r>
              <a:endParaRPr lang="en-US" altLang="x-none" sz="20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0976" name="Line 14"/>
            <p:cNvSpPr/>
            <p:nvPr/>
          </p:nvSpPr>
          <p:spPr>
            <a:xfrm flipH="1">
              <a:off x="1296" y="240"/>
              <a:ext cx="6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0977" name="Line 15"/>
            <p:cNvSpPr/>
            <p:nvPr/>
          </p:nvSpPr>
          <p:spPr>
            <a:xfrm flipH="1">
              <a:off x="0" y="240"/>
              <a:ext cx="81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0978" name="Text Box 34"/>
            <p:cNvSpPr txBox="1"/>
            <p:nvPr/>
          </p:nvSpPr>
          <p:spPr>
            <a:xfrm>
              <a:off x="86" y="9"/>
              <a:ext cx="63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/>
              <a:r>
                <a:rPr lang="en-US" altLang="x-none" sz="2000" b="1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commit</a:t>
              </a:r>
              <a:endParaRPr lang="en-US" altLang="x-none" sz="20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0979" name="组合 40978"/>
          <p:cNvGrpSpPr/>
          <p:nvPr/>
        </p:nvGrpSpPr>
        <p:grpSpPr>
          <a:xfrm>
            <a:off x="5029200" y="4191000"/>
            <a:ext cx="1846263" cy="609600"/>
            <a:chOff x="0" y="0"/>
            <a:chExt cx="1163" cy="384"/>
          </a:xfrm>
        </p:grpSpPr>
        <p:sp>
          <p:nvSpPr>
            <p:cNvPr id="40980" name="Line 13"/>
            <p:cNvSpPr/>
            <p:nvPr/>
          </p:nvSpPr>
          <p:spPr>
            <a:xfrm flipH="1">
              <a:off x="720" y="288"/>
              <a:ext cx="43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0981" name="Text Box 32"/>
            <p:cNvSpPr txBox="1"/>
            <p:nvPr/>
          </p:nvSpPr>
          <p:spPr>
            <a:xfrm>
              <a:off x="528" y="0"/>
              <a:ext cx="63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/>
              <a:r>
                <a:rPr lang="en-US" altLang="x-none" sz="2000" b="1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commit</a:t>
              </a:r>
              <a:endParaRPr lang="en-US" altLang="x-none" sz="20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0982" name="Text Box 38"/>
            <p:cNvSpPr txBox="1"/>
            <p:nvPr/>
          </p:nvSpPr>
          <p:spPr>
            <a:xfrm>
              <a:off x="0" y="96"/>
              <a:ext cx="41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/>
              <a:r>
                <a:rPr lang="en-US" altLang="x-none" dirty="0">
                  <a:latin typeface="Times New Roman" panose="02020603050405020304" pitchFamily="2" charset="0"/>
                  <a:ea typeface="宋体" panose="02010600030101010101" pitchFamily="2" charset="-122"/>
                </a:rPr>
                <a:t>• • •</a:t>
              </a:r>
              <a:endParaRPr lang="en-US" altLang="x-none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0983" name="组合 40982"/>
          <p:cNvGrpSpPr/>
          <p:nvPr/>
        </p:nvGrpSpPr>
        <p:grpSpPr>
          <a:xfrm>
            <a:off x="3657600" y="3505200"/>
            <a:ext cx="2027238" cy="685800"/>
            <a:chOff x="0" y="0"/>
            <a:chExt cx="1277" cy="432"/>
          </a:xfrm>
        </p:grpSpPr>
        <p:grpSp>
          <p:nvGrpSpPr>
            <p:cNvPr id="40984" name="组合 40983"/>
            <p:cNvGrpSpPr/>
            <p:nvPr/>
          </p:nvGrpSpPr>
          <p:grpSpPr>
            <a:xfrm>
              <a:off x="0" y="0"/>
              <a:ext cx="672" cy="288"/>
              <a:chOff x="0" y="0"/>
              <a:chExt cx="672" cy="288"/>
            </a:xfrm>
          </p:grpSpPr>
          <p:sp>
            <p:nvSpPr>
              <p:cNvPr id="40985" name="Text Box 21"/>
              <p:cNvSpPr txBox="1"/>
              <p:nvPr/>
            </p:nvSpPr>
            <p:spPr>
              <a:xfrm>
                <a:off x="96" y="0"/>
                <a:ext cx="529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lvl="0"/>
                <a:r>
                  <a:rPr lang="en-US" altLang="x-none" sz="2000" dirty="0">
                    <a:solidFill>
                      <a:srgbClr val="006600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Ready</a:t>
                </a:r>
                <a:endParaRPr lang="en-US" altLang="x-none" dirty="0">
                  <a:solidFill>
                    <a:srgbClr val="006600"/>
                  </a:solidFill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0986" name="Line 11"/>
              <p:cNvSpPr/>
              <p:nvPr/>
            </p:nvSpPr>
            <p:spPr>
              <a:xfrm>
                <a:off x="0" y="288"/>
                <a:ext cx="672" cy="0"/>
              </a:xfrm>
              <a:prstGeom prst="line">
                <a:avLst/>
              </a:prstGeom>
              <a:ln w="9525" cap="flat" cmpd="sng">
                <a:solidFill>
                  <a:srgbClr val="006600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sp>
          <p:nvSpPr>
            <p:cNvPr id="40987" name="Text Box 41"/>
            <p:cNvSpPr txBox="1"/>
            <p:nvPr/>
          </p:nvSpPr>
          <p:spPr>
            <a:xfrm>
              <a:off x="864" y="144"/>
              <a:ext cx="41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/>
              <a:r>
                <a:rPr lang="en-US" altLang="x-none" dirty="0">
                  <a:latin typeface="Times New Roman" panose="02020603050405020304" pitchFamily="2" charset="0"/>
                  <a:ea typeface="宋体" panose="02010600030101010101" pitchFamily="2" charset="-122"/>
                </a:rPr>
                <a:t>• • •</a:t>
              </a:r>
              <a:endParaRPr lang="en-US" altLang="x-none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0988" name="组合 40987"/>
          <p:cNvGrpSpPr/>
          <p:nvPr/>
        </p:nvGrpSpPr>
        <p:grpSpPr>
          <a:xfrm>
            <a:off x="1600200" y="4876800"/>
            <a:ext cx="5257800" cy="671513"/>
            <a:chOff x="0" y="0"/>
            <a:chExt cx="3312" cy="423"/>
          </a:xfrm>
        </p:grpSpPr>
        <p:sp>
          <p:nvSpPr>
            <p:cNvPr id="40989" name="Text Box 37"/>
            <p:cNvSpPr txBox="1"/>
            <p:nvPr/>
          </p:nvSpPr>
          <p:spPr>
            <a:xfrm>
              <a:off x="2774" y="0"/>
              <a:ext cx="44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/>
              <a:r>
                <a:rPr lang="en-US" altLang="x-none" sz="2000" b="1" dirty="0">
                  <a:solidFill>
                    <a:srgbClr val="0000CC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done</a:t>
              </a:r>
              <a:endParaRPr lang="en-US" altLang="x-none" sz="2000" b="1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0990" name="Text Box 36"/>
            <p:cNvSpPr txBox="1"/>
            <p:nvPr/>
          </p:nvSpPr>
          <p:spPr>
            <a:xfrm>
              <a:off x="1344" y="39"/>
              <a:ext cx="44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/>
              <a:r>
                <a:rPr lang="en-US" altLang="x-none" sz="2000" b="1" dirty="0">
                  <a:solidFill>
                    <a:srgbClr val="0000CC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done</a:t>
              </a:r>
              <a:endParaRPr lang="en-US" altLang="x-none" sz="2000" b="1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0991" name="Line 16"/>
            <p:cNvSpPr/>
            <p:nvPr/>
          </p:nvSpPr>
          <p:spPr>
            <a:xfrm>
              <a:off x="0" y="279"/>
              <a:ext cx="816" cy="0"/>
            </a:xfrm>
            <a:prstGeom prst="line">
              <a:avLst/>
            </a:prstGeom>
            <a:ln w="9525" cap="flat" cmpd="sng">
              <a:solidFill>
                <a:srgbClr val="0000CC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0992" name="Line 17"/>
            <p:cNvSpPr/>
            <p:nvPr/>
          </p:nvSpPr>
          <p:spPr>
            <a:xfrm>
              <a:off x="1296" y="279"/>
              <a:ext cx="672" cy="0"/>
            </a:xfrm>
            <a:prstGeom prst="line">
              <a:avLst/>
            </a:prstGeom>
            <a:ln w="9525" cap="flat" cmpd="sng">
              <a:solidFill>
                <a:srgbClr val="0000CC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0993" name="Line 18"/>
            <p:cNvSpPr/>
            <p:nvPr/>
          </p:nvSpPr>
          <p:spPr>
            <a:xfrm>
              <a:off x="2880" y="231"/>
              <a:ext cx="432" cy="0"/>
            </a:xfrm>
            <a:prstGeom prst="line">
              <a:avLst/>
            </a:prstGeom>
            <a:ln w="9525" cap="flat" cmpd="sng">
              <a:solidFill>
                <a:srgbClr val="0000CC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0994" name="Text Box 35"/>
            <p:cNvSpPr txBox="1"/>
            <p:nvPr/>
          </p:nvSpPr>
          <p:spPr>
            <a:xfrm>
              <a:off x="86" y="48"/>
              <a:ext cx="44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/>
              <a:r>
                <a:rPr lang="en-US" altLang="x-none" sz="2000" b="1" dirty="0">
                  <a:solidFill>
                    <a:srgbClr val="0000CC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done</a:t>
              </a:r>
              <a:endParaRPr lang="en-US" altLang="x-none" sz="2000" b="1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0995" name="Text Box 44"/>
            <p:cNvSpPr txBox="1"/>
            <p:nvPr/>
          </p:nvSpPr>
          <p:spPr>
            <a:xfrm>
              <a:off x="2160" y="135"/>
              <a:ext cx="41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/>
              <a:r>
                <a:rPr lang="en-US" altLang="x-none" dirty="0">
                  <a:latin typeface="Times New Roman" panose="02020603050405020304" pitchFamily="2" charset="0"/>
                  <a:ea typeface="宋体" panose="02010600030101010101" pitchFamily="2" charset="-122"/>
                </a:rPr>
                <a:t>• • •</a:t>
              </a:r>
              <a:endParaRPr lang="en-US" altLang="x-none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charRg st="186" end="2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0964">
                                            <p:txEl>
                                              <p:charRg st="186" end="2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charRg st="255" end="3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0964">
                                            <p:txEl>
                                              <p:charRg st="255" end="3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59585" y="3279140"/>
            <a:ext cx="5760043" cy="2982595"/>
            <a:chOff x="2520" y="5623"/>
            <a:chExt cx="8280" cy="4697"/>
          </a:xfrm>
        </p:grpSpPr>
        <p:sp>
          <p:nvSpPr>
            <p:cNvPr id="42020" name="Rectangle 4"/>
            <p:cNvSpPr/>
            <p:nvPr/>
          </p:nvSpPr>
          <p:spPr>
            <a:xfrm>
              <a:off x="2520" y="6820"/>
              <a:ext cx="2520" cy="960"/>
            </a:xfrm>
            <a:prstGeom prst="rect">
              <a:avLst/>
            </a:prstGeom>
            <a:solidFill>
              <a:schemeClr val="bg1">
                <a:alpha val="100000"/>
              </a:scheme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horz" wrap="none" anchor="ctr"/>
            <a:p>
              <a:pPr lvl="0" algn="ctr"/>
              <a:r>
                <a:rPr lang="en-US" altLang="x-none" sz="20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coordinator</a:t>
              </a:r>
              <a:endParaRPr lang="en-US" altLang="x-none" sz="2000" b="1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2021" name="Rectangle 7"/>
            <p:cNvSpPr/>
            <p:nvPr/>
          </p:nvSpPr>
          <p:spPr>
            <a:xfrm>
              <a:off x="8520" y="5623"/>
              <a:ext cx="2280" cy="960"/>
            </a:xfrm>
            <a:prstGeom prst="rect">
              <a:avLst/>
            </a:prstGeom>
            <a:solidFill>
              <a:schemeClr val="bg1">
                <a:alpha val="100000"/>
              </a:scheme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horz" wrap="none" anchor="ctr"/>
            <a:p>
              <a:pPr lvl="0" algn="ctr"/>
              <a:r>
                <a:rPr lang="zh-CN" altLang="en-US" sz="20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Cohort-1</a:t>
              </a:r>
              <a:endParaRPr lang="zh-CN" altLang="en-US" dirty="0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42022" name="Line 15"/>
            <p:cNvSpPr/>
            <p:nvPr/>
          </p:nvSpPr>
          <p:spPr>
            <a:xfrm flipV="1">
              <a:off x="5040" y="6103"/>
              <a:ext cx="3480" cy="12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42023" name="Line 16"/>
            <p:cNvSpPr/>
            <p:nvPr/>
          </p:nvSpPr>
          <p:spPr>
            <a:xfrm>
              <a:off x="5040" y="7303"/>
              <a:ext cx="3480" cy="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42024" name="Line 17"/>
            <p:cNvSpPr/>
            <p:nvPr/>
          </p:nvSpPr>
          <p:spPr>
            <a:xfrm>
              <a:off x="5040" y="7303"/>
              <a:ext cx="3480" cy="18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42025" name="Line 18"/>
            <p:cNvSpPr/>
            <p:nvPr/>
          </p:nvSpPr>
          <p:spPr>
            <a:xfrm>
              <a:off x="5040" y="7303"/>
              <a:ext cx="3480" cy="8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42026" name="Oval 22"/>
            <p:cNvSpPr/>
            <p:nvPr/>
          </p:nvSpPr>
          <p:spPr>
            <a:xfrm>
              <a:off x="6360" y="6463"/>
              <a:ext cx="360" cy="1920"/>
            </a:xfrm>
            <a:prstGeom prst="ellipse">
              <a:avLst/>
            </a:prstGeom>
            <a:solidFill>
              <a:schemeClr val="bg1">
                <a:alpha val="100000"/>
              </a:schemeClr>
            </a:solidFill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txBody>
            <a:bodyPr vert="horz" wrap="none" anchor="ctr"/>
            <a:p>
              <a:pPr lvl="0"/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2027" name="Text Box 23"/>
            <p:cNvSpPr txBox="1"/>
            <p:nvPr/>
          </p:nvSpPr>
          <p:spPr>
            <a:xfrm>
              <a:off x="3840" y="9600"/>
              <a:ext cx="468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anchor="t">
              <a:spAutoFit/>
            </a:bodyPr>
            <a:p>
              <a:pPr lvl="0"/>
              <a:r>
                <a:rPr lang="en-US" altLang="x-none" b="1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two-phase commit</a:t>
              </a:r>
              <a:endParaRPr lang="en-US" altLang="x-none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2028" name="Rectangle 7"/>
            <p:cNvSpPr/>
            <p:nvPr/>
          </p:nvSpPr>
          <p:spPr>
            <a:xfrm>
              <a:off x="8520" y="6708"/>
              <a:ext cx="2280" cy="960"/>
            </a:xfrm>
            <a:prstGeom prst="rect">
              <a:avLst/>
            </a:prstGeom>
            <a:solidFill>
              <a:schemeClr val="bg1">
                <a:alpha val="100000"/>
              </a:scheme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horz" wrap="none" anchor="ctr"/>
            <a:p>
              <a:pPr lvl="0" algn="ctr"/>
              <a:r>
                <a:rPr lang="zh-CN" altLang="en-US" sz="20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Cohort-2</a:t>
              </a:r>
              <a:endParaRPr lang="zh-CN" altLang="en-US" sz="2000" b="1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2029" name="Rectangle 7"/>
            <p:cNvSpPr/>
            <p:nvPr/>
          </p:nvSpPr>
          <p:spPr>
            <a:xfrm>
              <a:off x="8520" y="8640"/>
              <a:ext cx="2280" cy="960"/>
            </a:xfrm>
            <a:prstGeom prst="rect">
              <a:avLst/>
            </a:prstGeom>
            <a:solidFill>
              <a:schemeClr val="bg1">
                <a:alpha val="100000"/>
              </a:scheme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horz" wrap="none" anchor="ctr"/>
            <a:p>
              <a:pPr lvl="0" algn="ctr"/>
              <a:r>
                <a:rPr lang="zh-CN" altLang="en-US" sz="20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Cohort-n</a:t>
              </a:r>
              <a:endParaRPr lang="zh-CN" altLang="en-US" sz="2000" b="1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2030" name="直接连接符 42029"/>
            <p:cNvSpPr/>
            <p:nvPr/>
          </p:nvSpPr>
          <p:spPr>
            <a:xfrm>
              <a:off x="9720" y="7913"/>
              <a:ext cx="0" cy="47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grpSp>
          <p:nvGrpSpPr>
            <p:cNvPr id="42031" name="组合 42030"/>
            <p:cNvGrpSpPr/>
            <p:nvPr/>
          </p:nvGrpSpPr>
          <p:grpSpPr>
            <a:xfrm>
              <a:off x="5448" y="6078"/>
              <a:ext cx="2670" cy="2905"/>
              <a:chOff x="0" y="0"/>
              <a:chExt cx="2670" cy="2906"/>
            </a:xfrm>
          </p:grpSpPr>
          <p:grpSp>
            <p:nvGrpSpPr>
              <p:cNvPr id="42032" name="组合 42031"/>
              <p:cNvGrpSpPr/>
              <p:nvPr/>
            </p:nvGrpSpPr>
            <p:grpSpPr>
              <a:xfrm>
                <a:off x="76" y="0"/>
                <a:ext cx="2594" cy="602"/>
                <a:chOff x="0" y="0"/>
                <a:chExt cx="2594" cy="602"/>
              </a:xfrm>
            </p:grpSpPr>
            <p:sp>
              <p:nvSpPr>
                <p:cNvPr id="42033" name="Text Box 23"/>
                <p:cNvSpPr txBox="1"/>
                <p:nvPr/>
              </p:nvSpPr>
              <p:spPr>
                <a:xfrm>
                  <a:off x="0" y="0"/>
                  <a:ext cx="2594" cy="433"/>
                </a:xfrm>
                <a:prstGeom prst="rect">
                  <a:avLst/>
                </a:pr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 vert="horz" wrap="square" lIns="90170" tIns="0" rIns="90170" bIns="0" anchor="t">
                  <a:spAutoFit/>
                </a:bodyPr>
                <a:p>
                  <a:pPr lvl="0" algn="ctr"/>
                  <a:r>
                    <a:rPr lang="zh-CN" altLang="en-US" sz="1800" b="1" dirty="0">
                      <a:solidFill>
                        <a:srgbClr val="0000CC"/>
                      </a:solidFill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prepare msg.</a:t>
                  </a:r>
                  <a:endParaRPr lang="zh-CN" altLang="en-US" dirty="0">
                    <a:latin typeface="Times New Roman" panose="02020603050405020304" pitchFamily="2" charset="0"/>
                    <a:ea typeface="Times New Roman" panose="02020603050405020304" pitchFamily="2" charset="0"/>
                  </a:endParaRPr>
                </a:p>
              </p:txBody>
            </p:sp>
            <p:sp>
              <p:nvSpPr>
                <p:cNvPr id="42034" name="箭头 864"/>
                <p:cNvSpPr/>
                <p:nvPr/>
              </p:nvSpPr>
              <p:spPr>
                <a:xfrm>
                  <a:off x="724" y="602"/>
                  <a:ext cx="1079" cy="1"/>
                </a:xfrm>
                <a:prstGeom prst="line">
                  <a:avLst/>
                </a:prstGeom>
                <a:ln w="25400" cap="flat" cmpd="sng">
                  <a:solidFill>
                    <a:schemeClr val="hlink"/>
                  </a:solidFill>
                  <a:prstDash val="solid"/>
                  <a:headEnd type="none" w="med" len="med"/>
                  <a:tailEnd type="arrow" w="med" len="med"/>
                </a:ln>
              </p:spPr>
            </p:sp>
          </p:grpSp>
          <p:grpSp>
            <p:nvGrpSpPr>
              <p:cNvPr id="42035" name="组合 42034"/>
              <p:cNvGrpSpPr/>
              <p:nvPr/>
            </p:nvGrpSpPr>
            <p:grpSpPr>
              <a:xfrm>
                <a:off x="38" y="795"/>
                <a:ext cx="2594" cy="602"/>
                <a:chOff x="0" y="0"/>
                <a:chExt cx="2594" cy="602"/>
              </a:xfrm>
            </p:grpSpPr>
            <p:sp>
              <p:nvSpPr>
                <p:cNvPr id="42036" name="Text Box 23"/>
                <p:cNvSpPr txBox="1"/>
                <p:nvPr/>
              </p:nvSpPr>
              <p:spPr>
                <a:xfrm>
                  <a:off x="0" y="0"/>
                  <a:ext cx="2594" cy="433"/>
                </a:xfrm>
                <a:prstGeom prst="rect">
                  <a:avLst/>
                </a:pr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 vert="horz" wrap="square" lIns="90170" tIns="0" rIns="90170" bIns="0" anchor="t">
                  <a:spAutoFit/>
                </a:bodyPr>
                <a:p>
                  <a:pPr lvl="0" algn="ctr"/>
                  <a:r>
                    <a:rPr lang="zh-CN" altLang="en-US" sz="1800" b="1" dirty="0">
                      <a:solidFill>
                        <a:srgbClr val="0000CC"/>
                      </a:solidFill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vote msg.</a:t>
                  </a:r>
                  <a:endParaRPr lang="zh-CN" altLang="en-US" dirty="0">
                    <a:latin typeface="Times New Roman" panose="02020603050405020304" pitchFamily="2" charset="0"/>
                    <a:ea typeface="Times New Roman" panose="02020603050405020304" pitchFamily="2" charset="0"/>
                  </a:endParaRPr>
                </a:p>
              </p:txBody>
            </p:sp>
            <p:sp>
              <p:nvSpPr>
                <p:cNvPr id="42037" name="箭头 864"/>
                <p:cNvSpPr/>
                <p:nvPr/>
              </p:nvSpPr>
              <p:spPr>
                <a:xfrm>
                  <a:off x="724" y="602"/>
                  <a:ext cx="1079" cy="1"/>
                </a:xfrm>
                <a:prstGeom prst="line">
                  <a:avLst/>
                </a:prstGeom>
                <a:ln w="25400" cap="flat" cmpd="sng">
                  <a:solidFill>
                    <a:schemeClr val="hlink"/>
                  </a:solidFill>
                  <a:prstDash val="solid"/>
                  <a:headEnd type="arrow" w="med" len="med"/>
                  <a:tailEnd type="none" w="med" len="med"/>
                </a:ln>
              </p:spPr>
            </p:sp>
          </p:grpSp>
          <p:grpSp>
            <p:nvGrpSpPr>
              <p:cNvPr id="42038" name="组合 42037"/>
              <p:cNvGrpSpPr/>
              <p:nvPr/>
            </p:nvGrpSpPr>
            <p:grpSpPr>
              <a:xfrm>
                <a:off x="38" y="1509"/>
                <a:ext cx="2594" cy="602"/>
                <a:chOff x="0" y="0"/>
                <a:chExt cx="2594" cy="602"/>
              </a:xfrm>
            </p:grpSpPr>
            <p:sp>
              <p:nvSpPr>
                <p:cNvPr id="42039" name="Text Box 23"/>
                <p:cNvSpPr txBox="1"/>
                <p:nvPr/>
              </p:nvSpPr>
              <p:spPr>
                <a:xfrm>
                  <a:off x="0" y="0"/>
                  <a:ext cx="2594" cy="433"/>
                </a:xfrm>
                <a:prstGeom prst="rect">
                  <a:avLst/>
                </a:pr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 vert="horz" wrap="square" lIns="90170" tIns="0" rIns="90170" bIns="0" anchor="t">
                  <a:spAutoFit/>
                </a:bodyPr>
                <a:p>
                  <a:pPr lvl="0" algn="ctr"/>
                  <a:r>
                    <a:rPr lang="zh-CN" altLang="en-US" sz="1800" b="1" dirty="0">
                      <a:solidFill>
                        <a:srgbClr val="0000CC"/>
                      </a:solidFill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commit msg.</a:t>
                  </a:r>
                  <a:endParaRPr lang="zh-CN" altLang="en-US" dirty="0">
                    <a:latin typeface="Times New Roman" panose="02020603050405020304" pitchFamily="2" charset="0"/>
                    <a:ea typeface="Times New Roman" panose="02020603050405020304" pitchFamily="2" charset="0"/>
                  </a:endParaRPr>
                </a:p>
              </p:txBody>
            </p:sp>
            <p:sp>
              <p:nvSpPr>
                <p:cNvPr id="42040" name="箭头 864"/>
                <p:cNvSpPr/>
                <p:nvPr/>
              </p:nvSpPr>
              <p:spPr>
                <a:xfrm>
                  <a:off x="724" y="602"/>
                  <a:ext cx="1079" cy="1"/>
                </a:xfrm>
                <a:prstGeom prst="line">
                  <a:avLst/>
                </a:prstGeom>
                <a:ln w="25400" cap="flat" cmpd="sng">
                  <a:solidFill>
                    <a:schemeClr val="hlink"/>
                  </a:solidFill>
                  <a:prstDash val="solid"/>
                  <a:headEnd type="none" w="med" len="med"/>
                  <a:tailEnd type="arrow" w="med" len="med"/>
                </a:ln>
              </p:spPr>
            </p:sp>
          </p:grpSp>
          <p:grpSp>
            <p:nvGrpSpPr>
              <p:cNvPr id="42041" name="组合 42040"/>
              <p:cNvGrpSpPr/>
              <p:nvPr/>
            </p:nvGrpSpPr>
            <p:grpSpPr>
              <a:xfrm>
                <a:off x="0" y="2304"/>
                <a:ext cx="2594" cy="602"/>
                <a:chOff x="0" y="0"/>
                <a:chExt cx="2594" cy="602"/>
              </a:xfrm>
            </p:grpSpPr>
            <p:sp>
              <p:nvSpPr>
                <p:cNvPr id="42042" name="Text Box 23"/>
                <p:cNvSpPr txBox="1"/>
                <p:nvPr/>
              </p:nvSpPr>
              <p:spPr>
                <a:xfrm>
                  <a:off x="0" y="0"/>
                  <a:ext cx="2594" cy="433"/>
                </a:xfrm>
                <a:prstGeom prst="rect">
                  <a:avLst/>
                </a:pr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 vert="horz" wrap="square" lIns="90170" tIns="0" rIns="90170" bIns="0" anchor="t">
                  <a:spAutoFit/>
                </a:bodyPr>
                <a:p>
                  <a:pPr lvl="0" algn="ctr"/>
                  <a:r>
                    <a:rPr lang="zh-CN" altLang="en-US" sz="1800" b="1" dirty="0">
                      <a:solidFill>
                        <a:srgbClr val="0000CC"/>
                      </a:solidFill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done msg.</a:t>
                  </a:r>
                  <a:endParaRPr lang="zh-CN" altLang="en-US" dirty="0">
                    <a:latin typeface="Times New Roman" panose="02020603050405020304" pitchFamily="2" charset="0"/>
                    <a:ea typeface="Times New Roman" panose="02020603050405020304" pitchFamily="2" charset="0"/>
                  </a:endParaRPr>
                </a:p>
              </p:txBody>
            </p:sp>
            <p:sp>
              <p:nvSpPr>
                <p:cNvPr id="42043" name="箭头 864"/>
                <p:cNvSpPr/>
                <p:nvPr/>
              </p:nvSpPr>
              <p:spPr>
                <a:xfrm>
                  <a:off x="724" y="602"/>
                  <a:ext cx="1079" cy="1"/>
                </a:xfrm>
                <a:prstGeom prst="line">
                  <a:avLst/>
                </a:prstGeom>
                <a:ln w="25400" cap="flat" cmpd="sng">
                  <a:solidFill>
                    <a:schemeClr val="hlink"/>
                  </a:solidFill>
                  <a:prstDash val="solid"/>
                  <a:headEnd type="arrow" w="med" len="med"/>
                  <a:tailEnd type="none" w="med" len="med"/>
                </a:ln>
              </p:spPr>
            </p:sp>
          </p:grpSp>
        </p:grpSp>
      </p:grpSp>
      <p:sp>
        <p:nvSpPr>
          <p:cNvPr id="42044" name="直接连接符 42043"/>
          <p:cNvSpPr/>
          <p:nvPr/>
        </p:nvSpPr>
        <p:spPr>
          <a:xfrm>
            <a:off x="304800" y="2975610"/>
            <a:ext cx="8382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" name="文本框 2"/>
          <p:cNvSpPr txBox="1"/>
          <p:nvPr/>
        </p:nvSpPr>
        <p:spPr>
          <a:xfrm>
            <a:off x="63500" y="1248410"/>
            <a:ext cx="1545590" cy="3415030"/>
          </a:xfrm>
          <a:prstGeom prst="rect">
            <a:avLst/>
          </a:prstGeom>
          <a:solidFill>
            <a:srgbClr val="99FFCC"/>
          </a:solidFill>
        </p:spPr>
        <p:txBody>
          <a:bodyPr wrap="square" lIns="0" rIns="0" rtlCol="0">
            <a:spAutoFit/>
          </a:bodyPr>
          <a:p>
            <a:pPr algn="ctr"/>
            <a:endParaRPr lang="en-US" altLang="zh-CN" b="1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</a:rPr>
              <a:t>3(n-1)</a:t>
            </a:r>
            <a:endParaRPr lang="en-US" altLang="zh-CN" b="1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algn="ctr"/>
            <a:endParaRPr lang="en-US" altLang="zh-CN" b="1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algn="ctr"/>
            <a:endParaRPr lang="en-US" altLang="zh-CN" b="1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zh-CN" b="1">
                <a:solidFill>
                  <a:srgbClr val="0000CC"/>
                </a:solidFill>
                <a:latin typeface="Arial" panose="020B0604020202020204" pitchFamily="34" charset="0"/>
              </a:rPr>
              <a:t>messages</a:t>
            </a:r>
            <a:endParaRPr lang="en-US" altLang="zh-CN" b="1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algn="ctr"/>
            <a:endParaRPr lang="en-US" altLang="zh-CN" b="1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algn="ctr"/>
            <a:endParaRPr lang="en-US" altLang="zh-CN" b="1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</a:rPr>
              <a:t>4n</a:t>
            </a:r>
            <a:endParaRPr lang="en-US" altLang="zh-CN" b="1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algn="ctr"/>
            <a:endParaRPr lang="en-US" altLang="zh-CN" b="1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9585" y="479425"/>
            <a:ext cx="5760043" cy="222590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616190" y="1266825"/>
            <a:ext cx="1455420" cy="3415030"/>
          </a:xfrm>
          <a:prstGeom prst="rect">
            <a:avLst/>
          </a:prstGeom>
          <a:solidFill>
            <a:srgbClr val="99FFCC"/>
          </a:solidFill>
        </p:spPr>
        <p:txBody>
          <a:bodyPr wrap="square" lIns="0" rIns="0" rtlCol="0">
            <a:spAutoFit/>
          </a:bodyPr>
          <a:p>
            <a:pPr algn="ctr"/>
            <a:endParaRPr lang="en-US" altLang="zh-CN" b="1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</a:rPr>
              <a:t>3(n-1)</a:t>
            </a:r>
            <a:endParaRPr lang="en-US" altLang="zh-CN" b="1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algn="ctr"/>
            <a:endParaRPr lang="en-US" altLang="zh-CN" b="1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algn="ctr"/>
            <a:endParaRPr lang="en-US" altLang="zh-CN" b="1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zh-CN" b="1">
                <a:solidFill>
                  <a:srgbClr val="0000CC"/>
                </a:solidFill>
                <a:latin typeface="Arial" panose="020B0604020202020204" pitchFamily="34" charset="0"/>
              </a:rPr>
              <a:t>times</a:t>
            </a:r>
            <a:endParaRPr lang="en-US" altLang="zh-CN" b="1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algn="ctr"/>
            <a:endParaRPr lang="en-US" altLang="zh-CN" b="1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algn="ctr"/>
            <a:endParaRPr lang="en-US" altLang="zh-CN" b="1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  <a:endParaRPr lang="en-US" altLang="zh-CN" b="1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algn="ctr"/>
            <a:endParaRPr lang="en-US" altLang="zh-CN" b="1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bldLvl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685800"/>
          </a:xfrm>
        </p:spPr>
        <p:txBody>
          <a:bodyPr vert="horz" wrap="square" anchor="ctr"/>
          <a:p>
            <a:pPr lvl="0"/>
            <a:r>
              <a:rPr lang="en-US" altLang="zh-CN">
                <a:ea typeface="宋体" panose="02010600030101010101" pitchFamily="2" charset="-122"/>
              </a:rPr>
              <a:t>Linear Commit Protocol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3012" name="Rectangle 3"/>
          <p:cNvSpPr>
            <a:spLocks noGrp="1"/>
          </p:cNvSpPr>
          <p:nvPr>
            <p:ph type="body"/>
          </p:nvPr>
        </p:nvSpPr>
        <p:spPr>
          <a:xfrm>
            <a:off x="685800" y="1295400"/>
            <a:ext cx="7696200" cy="4876800"/>
          </a:xfrm>
        </p:spPr>
        <p:txBody>
          <a:bodyPr vert="horz" wrap="square" anchor="t"/>
          <a:p>
            <a:pPr lvl="0"/>
            <a:r>
              <a:rPr lang="en-US" altLang="x-none" dirty="0">
                <a:ea typeface="宋体" panose="02010600030101010101" pitchFamily="2" charset="-122"/>
              </a:rPr>
              <a:t>Requires fewer messages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than conventional two-phase commit.</a:t>
            </a:r>
            <a:r>
              <a:rPr lang="en-US" altLang="x-none" dirty="0">
                <a:ea typeface="宋体" panose="02010600030101010101" pitchFamily="2" charset="-122"/>
              </a:rPr>
              <a:t>  For</a:t>
            </a:r>
            <a:r>
              <a:rPr lang="en-US" altLang="x-none" i="1" dirty="0">
                <a:ea typeface="宋体" panose="02010600030101010101" pitchFamily="2" charset="-122"/>
              </a:rPr>
              <a:t> </a:t>
            </a:r>
            <a:r>
              <a:rPr lang="en-US" altLang="x-none" dirty="0">
                <a:ea typeface="宋体" panose="02010600030101010101" pitchFamily="2" charset="-122"/>
              </a:rPr>
              <a:t>n cohorts:</a:t>
            </a:r>
            <a:endParaRPr lang="en-US" altLang="x-none" dirty="0"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dirty="0">
                <a:ea typeface="宋体" panose="02010600030101010101" pitchFamily="2" charset="-122"/>
              </a:rPr>
              <a:t>Linear commit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requires</a:t>
            </a:r>
            <a:r>
              <a:rPr lang="en-US" altLang="x-none" dirty="0">
                <a:ea typeface="宋体" panose="02010600030101010101" pitchFamily="2" charset="-122"/>
              </a:rPr>
              <a:t> 3(n - 1)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messages</a:t>
            </a:r>
            <a:endParaRPr lang="en-US" altLang="x-none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dirty="0">
                <a:ea typeface="宋体" panose="02010600030101010101" pitchFamily="2" charset="-122"/>
              </a:rPr>
              <a:t>Two-phase commit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requires</a:t>
            </a:r>
            <a:r>
              <a:rPr lang="en-US" altLang="x-none" dirty="0">
                <a:ea typeface="宋体" panose="02010600030101010101" pitchFamily="2" charset="-122"/>
              </a:rPr>
              <a:t> 4n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messages</a:t>
            </a:r>
            <a:endParaRPr lang="en-US" altLang="x-none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0">
              <a:spcBef>
                <a:spcPct val="60000"/>
              </a:spcBef>
            </a:pPr>
            <a:r>
              <a:rPr lang="en-US" altLang="x-none" dirty="0">
                <a:ea typeface="宋体" panose="02010600030101010101" pitchFamily="2" charset="-122"/>
              </a:rPr>
              <a:t>But: </a:t>
            </a:r>
            <a:endParaRPr lang="en-US" altLang="x-none" dirty="0"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dirty="0">
                <a:ea typeface="宋体" panose="02010600030101010101" pitchFamily="2" charset="-122"/>
              </a:rPr>
              <a:t>Linear commit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requires</a:t>
            </a:r>
            <a:r>
              <a:rPr lang="en-US" altLang="x-none" dirty="0">
                <a:ea typeface="宋体" panose="02010600030101010101" pitchFamily="2" charset="-122"/>
              </a:rPr>
              <a:t> 3(n - 1) message times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(messages are sent serially)</a:t>
            </a:r>
            <a:endParaRPr lang="en-US" altLang="x-none" dirty="0"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dirty="0">
                <a:ea typeface="宋体" panose="02010600030101010101" pitchFamily="2" charset="-122"/>
              </a:rPr>
              <a:t>Two-phase commit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requires</a:t>
            </a:r>
            <a:r>
              <a:rPr lang="en-US" altLang="x-none" dirty="0">
                <a:ea typeface="宋体" panose="02010600030101010101" pitchFamily="2" charset="-122"/>
              </a:rPr>
              <a:t> 4 message times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(messages are sent in parallel)</a:t>
            </a:r>
            <a:r>
              <a:rPr lang="en-US" altLang="x-none" dirty="0">
                <a:ea typeface="宋体" panose="02010600030101010101" pitchFamily="2" charset="-122"/>
              </a:rPr>
              <a:t> </a:t>
            </a:r>
            <a:endParaRPr lang="en-US" altLang="x-none" dirty="0"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endParaRPr lang="en-US" altLang="x-none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5" name="Rectang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 vert="horz" wrap="square" anchor="ctr"/>
          <a:p>
            <a:pPr lvl="0"/>
            <a:r>
              <a:rPr lang="en-US" altLang="zh-CN">
                <a:ea typeface="宋体" panose="02010600030101010101" pitchFamily="2" charset="-122"/>
              </a:rPr>
              <a:t>Two-Phase Commit Without a Prepared State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4036" name="Rectangle 3"/>
          <p:cNvSpPr>
            <a:spLocks noGrp="1"/>
          </p:cNvSpPr>
          <p:nvPr>
            <p:ph type="body"/>
          </p:nvPr>
        </p:nvSpPr>
        <p:spPr>
          <a:xfrm>
            <a:off x="381000" y="1905000"/>
            <a:ext cx="8077200" cy="4648200"/>
          </a:xfrm>
        </p:spPr>
        <p:txBody>
          <a:bodyPr vert="horz" wrap="square" anchor="t"/>
          <a:p>
            <a:pPr lvl="0">
              <a:lnSpc>
                <a:spcPct val="90000"/>
              </a:lnSpc>
            </a:pPr>
            <a:r>
              <a:rPr lang="en-US" altLang="zh-CN" sz="2400">
                <a:ea typeface="宋体" panose="02010600030101010101" pitchFamily="2" charset="-122"/>
              </a:rPr>
              <a:t>Assume exactly one cohort 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C</a:t>
            </a:r>
            <a:r>
              <a:rPr lang="en-US" altLang="zh-CN" sz="2400">
                <a:ea typeface="宋体" panose="02010600030101010101" pitchFamily="2" charset="-122"/>
              </a:rPr>
              <a:t>, </a:t>
            </a: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does not support a prepared state.</a:t>
            </a: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sz="2400">
                <a:ea typeface="宋体" panose="02010600030101010101" pitchFamily="2" charset="-122"/>
              </a:rPr>
              <a:t>Coordinator performs Phase 1 of two-phase commit protocol </a:t>
            </a: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with all other cohorts</a:t>
            </a: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sz="2400">
                <a:ea typeface="宋体" panose="02010600030101010101" pitchFamily="2" charset="-122"/>
              </a:rPr>
              <a:t>If they all agree to commit, </a:t>
            </a: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coordinator requests that 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C</a:t>
            </a:r>
            <a:r>
              <a:rPr lang="en-US" altLang="zh-CN" sz="2400" i="1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>
                <a:solidFill>
                  <a:srgbClr val="0000CC"/>
                </a:solidFill>
                <a:ea typeface="宋体" panose="02010600030101010101" pitchFamily="2" charset="-122"/>
              </a:rPr>
              <a:t>commit</a:t>
            </a: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 its subtransaction (in effect, requesting C to decide the transaction’s outcome)</a:t>
            </a: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C</a:t>
            </a:r>
            <a:r>
              <a:rPr lang="en-US" altLang="zh-CN" sz="2400">
                <a:ea typeface="宋体" panose="02010600030101010101" pitchFamily="2" charset="-122"/>
              </a:rPr>
              <a:t> responds </a:t>
            </a:r>
            <a:r>
              <a:rPr lang="en-US" altLang="zh-CN" sz="2400">
                <a:solidFill>
                  <a:srgbClr val="0000CC"/>
                </a:solidFill>
                <a:ea typeface="宋体" panose="02010600030101010101" pitchFamily="2" charset="-122"/>
              </a:rPr>
              <a:t>commit/abort</a:t>
            </a:r>
            <a:r>
              <a:rPr lang="en-US" altLang="zh-CN" sz="2400">
                <a:ea typeface="宋体" panose="02010600030101010101" pitchFamily="2" charset="-122"/>
              </a:rPr>
              <a:t>, </a:t>
            </a: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and the coordinator sends a </a:t>
            </a:r>
            <a:r>
              <a:rPr lang="en-US" altLang="zh-CN" sz="2400">
                <a:solidFill>
                  <a:srgbClr val="0000CC"/>
                </a:solidFill>
                <a:ea typeface="宋体" panose="02010600030101010101" pitchFamily="2" charset="-122"/>
              </a:rPr>
              <a:t>commit/abort</a:t>
            </a: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 message to all other sites</a:t>
            </a: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059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 vert="horz" wrap="square" anchor="ctr"/>
          <a:p>
            <a:pPr lvl="0"/>
            <a:r>
              <a:rPr lang="en-US" altLang="zh-CN">
                <a:ea typeface="宋体" panose="02010600030101010101" pitchFamily="2" charset="-122"/>
              </a:rPr>
              <a:t>Two-Phase Commit Without a Prepared State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5060" name="Rectangle 4"/>
          <p:cNvSpPr/>
          <p:nvPr/>
        </p:nvSpPr>
        <p:spPr>
          <a:xfrm>
            <a:off x="1600200" y="2895600"/>
            <a:ext cx="1600200" cy="990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x-none" dirty="0">
                <a:latin typeface="Times New Roman" panose="02020603050405020304" pitchFamily="2" charset="0"/>
                <a:ea typeface="宋体" panose="02010600030101010101" pitchFamily="2" charset="-122"/>
              </a:rPr>
              <a:t>coordinator</a:t>
            </a:r>
            <a:endParaRPr lang="en-US" altLang="x-none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5061" name="Rectangle 7"/>
          <p:cNvSpPr/>
          <p:nvPr/>
        </p:nvSpPr>
        <p:spPr>
          <a:xfrm>
            <a:off x="5410200" y="2133600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x-none" dirty="0">
                <a:latin typeface="Times New Roman" panose="02020603050405020304" pitchFamily="2" charset="0"/>
                <a:ea typeface="宋体" panose="02010600030101010101" pitchFamily="2" charset="-122"/>
              </a:rPr>
              <a:t>C</a:t>
            </a:r>
            <a:endParaRPr lang="en-US" altLang="x-none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5062" name="Rectangle 8"/>
          <p:cNvSpPr/>
          <p:nvPr/>
        </p:nvSpPr>
        <p:spPr>
          <a:xfrm>
            <a:off x="5410200" y="3200400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x-none" dirty="0">
                <a:latin typeface="Times New Roman" panose="02020603050405020304" pitchFamily="2" charset="0"/>
                <a:ea typeface="宋体" panose="02010600030101010101" pitchFamily="2" charset="-122"/>
              </a:rPr>
              <a:t>C1</a:t>
            </a:r>
            <a:endParaRPr lang="en-US" altLang="x-none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5063" name="Rectangle 9"/>
          <p:cNvSpPr/>
          <p:nvPr/>
        </p:nvSpPr>
        <p:spPr>
          <a:xfrm>
            <a:off x="5410200" y="4267200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x-none" dirty="0">
                <a:latin typeface="Times New Roman" panose="02020603050405020304" pitchFamily="2" charset="0"/>
                <a:ea typeface="宋体" panose="02010600030101010101" pitchFamily="2" charset="-122"/>
              </a:rPr>
              <a:t>C2</a:t>
            </a:r>
            <a:endParaRPr lang="en-US" altLang="x-none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5064" name="Rectangle 10"/>
          <p:cNvSpPr/>
          <p:nvPr/>
        </p:nvSpPr>
        <p:spPr>
          <a:xfrm>
            <a:off x="5410200" y="5410200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x-none" dirty="0">
                <a:latin typeface="Times New Roman" panose="02020603050405020304" pitchFamily="2" charset="0"/>
                <a:ea typeface="宋体" panose="02010600030101010101" pitchFamily="2" charset="-122"/>
              </a:rPr>
              <a:t>C3</a:t>
            </a:r>
            <a:endParaRPr lang="en-US" altLang="x-none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5065" name="Line 15"/>
          <p:cNvSpPr/>
          <p:nvPr/>
        </p:nvSpPr>
        <p:spPr>
          <a:xfrm flipV="1">
            <a:off x="3200400" y="2590800"/>
            <a:ext cx="22098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45066" name="Line 16"/>
          <p:cNvSpPr/>
          <p:nvPr/>
        </p:nvSpPr>
        <p:spPr>
          <a:xfrm>
            <a:off x="3200400" y="3352800"/>
            <a:ext cx="22098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45067" name="Line 17"/>
          <p:cNvSpPr/>
          <p:nvPr/>
        </p:nvSpPr>
        <p:spPr>
          <a:xfrm>
            <a:off x="3200400" y="3352800"/>
            <a:ext cx="2209800" cy="1371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45068" name="Line 18"/>
          <p:cNvSpPr/>
          <p:nvPr/>
        </p:nvSpPr>
        <p:spPr>
          <a:xfrm>
            <a:off x="3200400" y="3352800"/>
            <a:ext cx="2209800" cy="2514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45069" name="Oval 22"/>
          <p:cNvSpPr/>
          <p:nvPr/>
        </p:nvSpPr>
        <p:spPr>
          <a:xfrm>
            <a:off x="3657600" y="3352800"/>
            <a:ext cx="228600" cy="9906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5070" name="Text Box 23"/>
          <p:cNvSpPr txBox="1"/>
          <p:nvPr/>
        </p:nvSpPr>
        <p:spPr>
          <a:xfrm>
            <a:off x="2346325" y="4738688"/>
            <a:ext cx="206375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two-phase commit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5071" name="Line 24"/>
          <p:cNvSpPr/>
          <p:nvPr/>
        </p:nvSpPr>
        <p:spPr>
          <a:xfrm flipV="1">
            <a:off x="3352800" y="4343400"/>
            <a:ext cx="3048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45072" name="Text Box 25"/>
          <p:cNvSpPr txBox="1"/>
          <p:nvPr/>
        </p:nvSpPr>
        <p:spPr>
          <a:xfrm>
            <a:off x="2514600" y="1752600"/>
            <a:ext cx="1903413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commit request 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at end of phase 1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5073" name="Line 26"/>
          <p:cNvSpPr/>
          <p:nvPr/>
        </p:nvSpPr>
        <p:spPr>
          <a:xfrm>
            <a:off x="4114800" y="2438400"/>
            <a:ext cx="2286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83" name="Rectangle 2"/>
          <p:cNvSpPr>
            <a:spLocks noGrp="1"/>
          </p:cNvSpPr>
          <p:nvPr>
            <p:ph type="title"/>
          </p:nvPr>
        </p:nvSpPr>
        <p:spPr/>
        <p:txBody>
          <a:bodyPr vert="horz" wrap="square" anchor="ctr"/>
          <a:p>
            <a:pPr lvl="0"/>
            <a:r>
              <a:rPr lang="en-US" altLang="zh-CN">
                <a:ea typeface="宋体" panose="02010600030101010101" pitchFamily="2" charset="-122"/>
              </a:rPr>
              <a:t>Others 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6084" name="Rectangle 3"/>
          <p:cNvSpPr>
            <a:spLocks noGrp="1"/>
          </p:cNvSpPr>
          <p:nvPr>
            <p:ph type="body"/>
          </p:nvPr>
        </p:nvSpPr>
        <p:spPr/>
        <p:txBody>
          <a:bodyPr vert="horz" wrap="square" anchor="t"/>
          <a:p>
            <a:pPr lvl="0"/>
            <a:r>
              <a:rPr lang="zh-CN" altLang="en-US" dirty="0">
                <a:ea typeface="宋体" panose="02010600030101010101" pitchFamily="2" charset="-122"/>
              </a:rPr>
              <a:t>Global Deadlock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ea typeface="宋体" panose="02010600030101010101" pitchFamily="2" charset="-122"/>
              </a:rPr>
              <a:t>Global Isolation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/>
            <a:endParaRPr lang="zh-CN" altLang="en-US" dirty="0">
              <a:ea typeface="宋体" panose="02010600030101010101" pitchFamily="2" charset="-122"/>
            </a:endParaRPr>
          </a:p>
          <a:p>
            <a:pPr lvl="0"/>
            <a:endParaRPr lang="zh-CN" altLang="en-US" dirty="0"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ea typeface="宋体" panose="02010600030101010101" pitchFamily="2" charset="-122"/>
              </a:rPr>
              <a:t>Data Replication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ea typeface="宋体" panose="02010600030101010101" pitchFamily="2" charset="-122"/>
              </a:rPr>
              <a:t>Conflict Resolution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ea typeface="宋体" panose="02010600030101010101" pitchFamily="2" charset="-122"/>
              </a:rPr>
              <a:t>Procedural Replication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7" name="Rectangle 2"/>
          <p:cNvSpPr>
            <a:spLocks noGrp="1"/>
          </p:cNvSpPr>
          <p:nvPr>
            <p:ph type="title"/>
          </p:nvPr>
        </p:nvSpPr>
        <p:spPr>
          <a:xfrm>
            <a:off x="685800" y="78740"/>
            <a:ext cx="7772400" cy="685800"/>
          </a:xfrm>
        </p:spPr>
        <p:txBody>
          <a:bodyPr vert="horz" wrap="square" anchor="ctr"/>
          <a:p>
            <a:pPr lvl="0"/>
            <a:r>
              <a:rPr lang="en-US" altLang="zh-CN" u="sng">
                <a:ea typeface="宋体" panose="02010600030101010101" pitchFamily="2" charset="-122"/>
              </a:rPr>
              <a:t>Global Deadlock</a:t>
            </a:r>
            <a:endParaRPr lang="en-US" altLang="zh-CN" u="sng">
              <a:ea typeface="宋体" panose="02010600030101010101" pitchFamily="2" charset="-122"/>
            </a:endParaRPr>
          </a:p>
        </p:txBody>
      </p:sp>
      <p:sp>
        <p:nvSpPr>
          <p:cNvPr id="47108" name="Rectangle 3"/>
          <p:cNvSpPr>
            <a:spLocks noGrp="1"/>
          </p:cNvSpPr>
          <p:nvPr>
            <p:ph type="body"/>
          </p:nvPr>
        </p:nvSpPr>
        <p:spPr>
          <a:xfrm>
            <a:off x="114300" y="764540"/>
            <a:ext cx="8915400" cy="3974465"/>
          </a:xfrm>
        </p:spPr>
        <p:txBody>
          <a:bodyPr vert="horz" wrap="square" anchor="t"/>
          <a:p>
            <a:pPr lvl="0"/>
            <a:r>
              <a:rPr lang="en-US" altLang="x-none" dirty="0">
                <a:ea typeface="宋体" panose="02010600030101010101" pitchFamily="2" charset="-122"/>
              </a:rPr>
              <a:t>With distributed transaction:</a:t>
            </a:r>
            <a:endParaRPr lang="en-US" altLang="x-none" dirty="0"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dirty="0">
                <a:ea typeface="宋体" panose="02010600030101010101" pitchFamily="2" charset="-122"/>
              </a:rPr>
              <a:t> A deadlock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might not be detectable at any one site</a:t>
            </a:r>
            <a:endParaRPr lang="en-US" altLang="x-none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2">
              <a:spcBef>
                <a:spcPct val="50000"/>
              </a:spcBef>
            </a:pPr>
            <a:r>
              <a:rPr lang="en-US" altLang="x-none" dirty="0">
                <a:ea typeface="宋体" panose="02010600030101010101" pitchFamily="2" charset="-122"/>
              </a:rPr>
              <a:t>Subtrans T</a:t>
            </a:r>
            <a:r>
              <a:rPr lang="en-US" altLang="x-none" baseline="-25000" dirty="0">
                <a:ea typeface="宋体" panose="02010600030101010101" pitchFamily="2" charset="-122"/>
              </a:rPr>
              <a:t>1A</a:t>
            </a:r>
            <a:r>
              <a:rPr lang="en-US" altLang="x-none" dirty="0">
                <a:ea typeface="宋体" panose="02010600030101010101" pitchFamily="2" charset="-122"/>
              </a:rPr>
              <a:t> of T</a:t>
            </a:r>
            <a:r>
              <a:rPr lang="en-US" altLang="x-none" baseline="-25000" dirty="0">
                <a:ea typeface="宋体" panose="02010600030101010101" pitchFamily="2" charset="-122"/>
              </a:rPr>
              <a:t>1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at</a:t>
            </a:r>
            <a:r>
              <a:rPr lang="en-US" altLang="x-none" dirty="0">
                <a:ea typeface="宋体" panose="02010600030101010101" pitchFamily="2" charset="-122"/>
              </a:rPr>
              <a:t> site A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might wait for</a:t>
            </a:r>
            <a:r>
              <a:rPr lang="en-US" altLang="x-none" dirty="0">
                <a:ea typeface="宋体" panose="02010600030101010101" pitchFamily="2" charset="-122"/>
              </a:rPr>
              <a:t> subtrans T</a:t>
            </a:r>
            <a:r>
              <a:rPr lang="en-US" altLang="x-none" baseline="-25000" dirty="0">
                <a:ea typeface="宋体" panose="02010600030101010101" pitchFamily="2" charset="-122"/>
              </a:rPr>
              <a:t>2A</a:t>
            </a:r>
            <a:r>
              <a:rPr lang="en-US" altLang="x-none" dirty="0">
                <a:ea typeface="宋体" panose="02010600030101010101" pitchFamily="2" charset="-122"/>
              </a:rPr>
              <a:t> of T</a:t>
            </a:r>
            <a:r>
              <a:rPr lang="en-US" altLang="x-none" baseline="-25000" dirty="0">
                <a:ea typeface="宋体" panose="02010600030101010101" pitchFamily="2" charset="-122"/>
              </a:rPr>
              <a:t>2</a:t>
            </a:r>
            <a:r>
              <a:rPr lang="en-US" altLang="x-none" dirty="0">
                <a:ea typeface="宋体" panose="02010600030101010101" pitchFamily="2" charset="-122"/>
              </a:rPr>
              <a:t>,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while at</a:t>
            </a:r>
            <a:r>
              <a:rPr lang="en-US" altLang="x-none" dirty="0">
                <a:ea typeface="宋体" panose="02010600030101010101" pitchFamily="2" charset="-122"/>
              </a:rPr>
              <a:t> site B, T</a:t>
            </a:r>
            <a:r>
              <a:rPr lang="en-US" altLang="x-none" baseline="-25000" dirty="0">
                <a:ea typeface="宋体" panose="02010600030101010101" pitchFamily="2" charset="-122"/>
              </a:rPr>
              <a:t>2B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waits for</a:t>
            </a:r>
            <a:r>
              <a:rPr lang="en-US" altLang="x-none" dirty="0">
                <a:ea typeface="宋体" panose="02010600030101010101" pitchFamily="2" charset="-122"/>
              </a:rPr>
              <a:t> T</a:t>
            </a:r>
            <a:r>
              <a:rPr lang="en-US" altLang="x-none" baseline="-25000" dirty="0">
                <a:ea typeface="宋体" panose="02010600030101010101" pitchFamily="2" charset="-122"/>
              </a:rPr>
              <a:t>1B</a:t>
            </a:r>
            <a:endParaRPr lang="en-US" altLang="x-none" dirty="0"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dirty="0">
                <a:ea typeface="宋体" panose="02010600030101010101" pitchFamily="2" charset="-122"/>
              </a:rPr>
              <a:t>Since concurrent execution within a transaction is possible,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a transaction might progress at some site even though deadlocked</a:t>
            </a:r>
            <a:endParaRPr lang="en-US" altLang="x-none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2">
              <a:spcBef>
                <a:spcPct val="50000"/>
              </a:spcBef>
            </a:pPr>
            <a:r>
              <a:rPr lang="en-US" altLang="x-none" dirty="0">
                <a:ea typeface="宋体" panose="02010600030101010101" pitchFamily="2" charset="-122"/>
              </a:rPr>
              <a:t>T</a:t>
            </a:r>
            <a:r>
              <a:rPr lang="en-US" altLang="x-none" baseline="-25000" dirty="0">
                <a:ea typeface="宋体" panose="02010600030101010101" pitchFamily="2" charset="-122"/>
              </a:rPr>
              <a:t>2A</a:t>
            </a:r>
            <a:r>
              <a:rPr lang="en-US" altLang="x-none" dirty="0">
                <a:ea typeface="宋体" panose="02010600030101010101" pitchFamily="2" charset="-122"/>
              </a:rPr>
              <a:t> and T</a:t>
            </a:r>
            <a:r>
              <a:rPr lang="en-US" altLang="x-none" baseline="-25000" dirty="0">
                <a:ea typeface="宋体" panose="02010600030101010101" pitchFamily="2" charset="-122"/>
              </a:rPr>
              <a:t>1B</a:t>
            </a:r>
            <a:r>
              <a:rPr lang="en-US" altLang="x-none" dirty="0">
                <a:ea typeface="宋体" panose="02010600030101010101" pitchFamily="2" charset="-122"/>
              </a:rPr>
              <a:t>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can continue to execute</a:t>
            </a:r>
            <a:r>
              <a:rPr lang="en-US" altLang="x-none" dirty="0">
                <a:ea typeface="宋体" panose="02010600030101010101" pitchFamily="2" charset="-122"/>
              </a:rPr>
              <a:t> for a period of time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 rot="0">
            <a:off x="1371600" y="5181600"/>
            <a:ext cx="6024245" cy="1620520"/>
            <a:chOff x="2160" y="8160"/>
            <a:chExt cx="9487" cy="2552"/>
          </a:xfrm>
        </p:grpSpPr>
        <p:grpSp>
          <p:nvGrpSpPr>
            <p:cNvPr id="4" name="组合 3"/>
            <p:cNvGrpSpPr/>
            <p:nvPr/>
          </p:nvGrpSpPr>
          <p:grpSpPr>
            <a:xfrm>
              <a:off x="2160" y="8160"/>
              <a:ext cx="3840" cy="2553"/>
              <a:chOff x="2160" y="8160"/>
              <a:chExt cx="3840" cy="2553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2160" y="8160"/>
                <a:ext cx="3840" cy="19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" name="文本框 2"/>
              <p:cNvSpPr txBox="1"/>
              <p:nvPr/>
            </p:nvSpPr>
            <p:spPr>
              <a:xfrm>
                <a:off x="3314" y="9993"/>
                <a:ext cx="1487" cy="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/>
                  <a:t>site A</a:t>
                </a:r>
                <a:endParaRPr lang="en-US" altLang="zh-CN" b="1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7807" y="8160"/>
              <a:ext cx="3840" cy="2553"/>
              <a:chOff x="2160" y="8160"/>
              <a:chExt cx="3840" cy="2553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2160" y="8160"/>
                <a:ext cx="3840" cy="19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3314" y="9993"/>
                <a:ext cx="1487" cy="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/>
                  <a:t>site B</a:t>
                </a:r>
                <a:endParaRPr lang="en-US" altLang="zh-CN" b="1"/>
              </a:p>
            </p:txBody>
          </p:sp>
        </p:grpSp>
      </p:grpSp>
      <p:sp>
        <p:nvSpPr>
          <p:cNvPr id="9" name="文本框 8"/>
          <p:cNvSpPr txBox="1"/>
          <p:nvPr/>
        </p:nvSpPr>
        <p:spPr>
          <a:xfrm>
            <a:off x="4009390" y="4594860"/>
            <a:ext cx="721995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rgbClr val="0000CC"/>
                </a:solidFill>
              </a:rPr>
              <a:t>T</a:t>
            </a:r>
            <a:r>
              <a:rPr lang="en-US" altLang="zh-CN" b="1" baseline="-25000">
                <a:solidFill>
                  <a:srgbClr val="0000CC"/>
                </a:solidFill>
              </a:rPr>
              <a:t>1</a:t>
            </a:r>
            <a:endParaRPr lang="en-US" altLang="zh-CN" b="1" baseline="-25000">
              <a:solidFill>
                <a:srgbClr val="0000CC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89735" y="5450205"/>
            <a:ext cx="721995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rgbClr val="0000CC"/>
                </a:solidFill>
              </a:rPr>
              <a:t>T</a:t>
            </a:r>
            <a:r>
              <a:rPr lang="en-US" altLang="zh-CN" b="1" baseline="-25000">
                <a:solidFill>
                  <a:srgbClr val="0000CC"/>
                </a:solidFill>
              </a:rPr>
              <a:t>1A</a:t>
            </a:r>
            <a:endParaRPr lang="en-US" altLang="zh-CN" b="1" baseline="-25000">
              <a:solidFill>
                <a:srgbClr val="0000CC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270625" y="5313680"/>
            <a:ext cx="721995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rgbClr val="0000CC"/>
                </a:solidFill>
              </a:rPr>
              <a:t>T</a:t>
            </a:r>
            <a:r>
              <a:rPr lang="en-US" altLang="zh-CN" b="1" baseline="-25000">
                <a:solidFill>
                  <a:srgbClr val="0000CC"/>
                </a:solidFill>
              </a:rPr>
              <a:t>1B</a:t>
            </a:r>
            <a:endParaRPr lang="en-US" altLang="zh-CN" b="1" baseline="-25000">
              <a:solidFill>
                <a:srgbClr val="0000CC"/>
              </a:solidFill>
            </a:endParaRPr>
          </a:p>
        </p:txBody>
      </p:sp>
      <p:cxnSp>
        <p:nvCxnSpPr>
          <p:cNvPr id="12" name="直接箭头连接符 11"/>
          <p:cNvCxnSpPr>
            <a:stCxn id="9" idx="2"/>
            <a:endCxn id="10" idx="3"/>
          </p:cNvCxnSpPr>
          <p:nvPr/>
        </p:nvCxnSpPr>
        <p:spPr>
          <a:xfrm flipH="1">
            <a:off x="2411730" y="5052060"/>
            <a:ext cx="1958975" cy="626745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9" idx="2"/>
            <a:endCxn id="11" idx="1"/>
          </p:cNvCxnSpPr>
          <p:nvPr/>
        </p:nvCxnSpPr>
        <p:spPr>
          <a:xfrm>
            <a:off x="4370705" y="5052060"/>
            <a:ext cx="1899920" cy="490220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009390" y="6037580"/>
            <a:ext cx="721995" cy="45720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rgbClr val="0000CC"/>
                </a:solidFill>
              </a:rPr>
              <a:t>T</a:t>
            </a:r>
            <a:r>
              <a:rPr lang="en-US" altLang="zh-CN" b="1" baseline="-25000">
                <a:solidFill>
                  <a:srgbClr val="0000CC"/>
                </a:solidFill>
              </a:rPr>
              <a:t>2</a:t>
            </a:r>
            <a:endParaRPr lang="en-US" altLang="zh-CN" b="1" baseline="-25000">
              <a:solidFill>
                <a:srgbClr val="0000CC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849245" y="5678805"/>
            <a:ext cx="721995" cy="45720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rgbClr val="0000CC"/>
                </a:solidFill>
              </a:rPr>
              <a:t>T</a:t>
            </a:r>
            <a:r>
              <a:rPr lang="en-US" altLang="zh-CN" b="1" baseline="-25000">
                <a:solidFill>
                  <a:srgbClr val="0000CC"/>
                </a:solidFill>
              </a:rPr>
              <a:t>2A</a:t>
            </a:r>
            <a:endParaRPr lang="en-US" altLang="zh-CN" b="1" baseline="-25000">
              <a:solidFill>
                <a:srgbClr val="0000CC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262245" y="5770880"/>
            <a:ext cx="721995" cy="45720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rgbClr val="0000CC"/>
                </a:solidFill>
              </a:rPr>
              <a:t>T</a:t>
            </a:r>
            <a:r>
              <a:rPr lang="en-US" altLang="zh-CN" b="1" baseline="-25000">
                <a:solidFill>
                  <a:srgbClr val="0000CC"/>
                </a:solidFill>
              </a:rPr>
              <a:t>2B</a:t>
            </a:r>
            <a:endParaRPr lang="en-US" altLang="zh-CN" b="1" baseline="-25000">
              <a:solidFill>
                <a:srgbClr val="0000CC"/>
              </a:solidFill>
            </a:endParaRPr>
          </a:p>
        </p:txBody>
      </p:sp>
      <p:cxnSp>
        <p:nvCxnSpPr>
          <p:cNvPr id="17" name="直接箭头连接符 16"/>
          <p:cNvCxnSpPr>
            <a:stCxn id="14" idx="1"/>
            <a:endCxn id="15" idx="3"/>
          </p:cNvCxnSpPr>
          <p:nvPr/>
        </p:nvCxnSpPr>
        <p:spPr>
          <a:xfrm flipH="1" flipV="1">
            <a:off x="3571240" y="5907405"/>
            <a:ext cx="438150" cy="358775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4" idx="3"/>
            <a:endCxn id="16" idx="1"/>
          </p:cNvCxnSpPr>
          <p:nvPr/>
        </p:nvCxnSpPr>
        <p:spPr>
          <a:xfrm flipV="1">
            <a:off x="4731385" y="5999480"/>
            <a:ext cx="530860" cy="2667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2438400" y="5734050"/>
            <a:ext cx="6663690" cy="984885"/>
            <a:chOff x="3840" y="9030"/>
            <a:chExt cx="10494" cy="1551"/>
          </a:xfrm>
        </p:grpSpPr>
        <p:sp>
          <p:nvSpPr>
            <p:cNvPr id="22" name="右箭头 21"/>
            <p:cNvSpPr/>
            <p:nvPr/>
          </p:nvSpPr>
          <p:spPr>
            <a:xfrm>
              <a:off x="3840" y="9030"/>
              <a:ext cx="646" cy="24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直角上箭头 23"/>
            <p:cNvSpPr/>
            <p:nvPr/>
          </p:nvSpPr>
          <p:spPr>
            <a:xfrm>
              <a:off x="9481" y="9066"/>
              <a:ext cx="1217" cy="565"/>
            </a:xfrm>
            <a:prstGeom prst="bentUpArrow">
              <a:avLst>
                <a:gd name="adj1" fmla="val 25000"/>
                <a:gd name="adj2" fmla="val 33237"/>
                <a:gd name="adj3" fmla="val 41002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11896" y="9775"/>
              <a:ext cx="2438" cy="807"/>
              <a:chOff x="11896" y="9180"/>
              <a:chExt cx="2438" cy="807"/>
            </a:xfrm>
          </p:grpSpPr>
          <p:sp>
            <p:nvSpPr>
              <p:cNvPr id="20" name="右箭头 19"/>
              <p:cNvSpPr/>
              <p:nvPr/>
            </p:nvSpPr>
            <p:spPr>
              <a:xfrm>
                <a:off x="12959" y="9180"/>
                <a:ext cx="646" cy="240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11896" y="9263"/>
                <a:ext cx="2438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waiting for</a:t>
                </a:r>
                <a:endParaRPr lang="en-US" altLang="zh-CN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31" name="Rectangle 2"/>
          <p:cNvSpPr>
            <a:spLocks noGrp="1"/>
          </p:cNvSpPr>
          <p:nvPr>
            <p:ph type="title"/>
          </p:nvPr>
        </p:nvSpPr>
        <p:spPr>
          <a:xfrm>
            <a:off x="685800" y="131128"/>
            <a:ext cx="7772400" cy="583565"/>
          </a:xfrm>
        </p:spPr>
        <p:txBody>
          <a:bodyPr vert="horz" wrap="square" anchor="ctr">
            <a:spAutoFit/>
          </a:bodyPr>
          <a:p>
            <a:pPr lvl="0"/>
            <a:r>
              <a:rPr lang="en-US" altLang="zh-CN" sz="3200">
                <a:ea typeface="宋体" panose="02010600030101010101" pitchFamily="2" charset="-122"/>
              </a:rPr>
              <a:t>Global Deadlock</a:t>
            </a:r>
            <a:endParaRPr lang="en-US" altLang="zh-CN" sz="3200">
              <a:ea typeface="宋体" panose="02010600030101010101" pitchFamily="2" charset="-122"/>
            </a:endParaRPr>
          </a:p>
        </p:txBody>
      </p:sp>
      <p:sp>
        <p:nvSpPr>
          <p:cNvPr id="48132" name="Rectangle 3"/>
          <p:cNvSpPr>
            <a:spLocks noGrp="1"/>
          </p:cNvSpPr>
          <p:nvPr>
            <p:ph type="body"/>
          </p:nvPr>
        </p:nvSpPr>
        <p:spPr>
          <a:xfrm>
            <a:off x="609600" y="919480"/>
            <a:ext cx="8153400" cy="3149600"/>
          </a:xfrm>
        </p:spPr>
        <p:txBody>
          <a:bodyPr vert="horz" wrap="square" anchor="t">
            <a:spAutoFit/>
          </a:bodyPr>
          <a:p>
            <a:pPr lvl="0"/>
            <a:r>
              <a:rPr lang="en-US" altLang="x-none" dirty="0">
                <a:ea typeface="宋体" panose="02010600030101010101" pitchFamily="2" charset="-122"/>
              </a:rPr>
              <a:t>Global deadlock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cannot always be resolved by:</a:t>
            </a:r>
            <a:r>
              <a:rPr lang="en-US" altLang="x-none" dirty="0">
                <a:ea typeface="宋体" panose="02010600030101010101" pitchFamily="2" charset="-122"/>
              </a:rPr>
              <a:t> </a:t>
            </a:r>
            <a:endParaRPr lang="en-US" altLang="x-none" dirty="0">
              <a:ea typeface="宋体" panose="02010600030101010101" pitchFamily="2" charset="-122"/>
            </a:endParaRPr>
          </a:p>
          <a:p>
            <a:pPr lvl="1">
              <a:spcBef>
                <a:spcPct val="60000"/>
              </a:spcBef>
            </a:pPr>
            <a:r>
              <a:rPr lang="en-US" altLang="x-none" dirty="0">
                <a:ea typeface="宋体" panose="02010600030101010101" pitchFamily="2" charset="-122"/>
              </a:rPr>
              <a:t>Aborting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 and</a:t>
            </a:r>
            <a:r>
              <a:rPr lang="en-US" altLang="x-none" dirty="0">
                <a:ea typeface="宋体" panose="02010600030101010101" pitchFamily="2" charset="-122"/>
              </a:rPr>
              <a:t> restarting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a </a:t>
            </a:r>
            <a:r>
              <a:rPr lang="en-US" altLang="x-none" dirty="0">
                <a:ea typeface="宋体" panose="02010600030101010101" pitchFamily="2" charset="-122"/>
              </a:rPr>
              <a:t>single subtransaction, since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data might have been communicated between cohorts </a:t>
            </a:r>
            <a:endParaRPr lang="en-US" altLang="x-none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spcBef>
                <a:spcPct val="60000"/>
              </a:spcBef>
            </a:pPr>
            <a:r>
              <a:rPr lang="en-US" altLang="x-none" dirty="0">
                <a:ea typeface="宋体" panose="02010600030101010101" pitchFamily="2" charset="-122"/>
              </a:rPr>
              <a:t>T</a:t>
            </a:r>
            <a:r>
              <a:rPr lang="en-US" altLang="x-none" baseline="-25000" dirty="0">
                <a:ea typeface="宋体" panose="02010600030101010101" pitchFamily="2" charset="-122"/>
              </a:rPr>
              <a:t>2A</a:t>
            </a:r>
            <a:r>
              <a:rPr lang="en-US" altLang="x-none" dirty="0">
                <a:ea typeface="宋体" panose="02010600030101010101" pitchFamily="2" charset="-122"/>
              </a:rPr>
              <a:t>’s computation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might depend on</a:t>
            </a:r>
            <a:r>
              <a:rPr lang="en-US" altLang="x-none" dirty="0">
                <a:ea typeface="宋体" panose="02010600030101010101" pitchFamily="2" charset="-122"/>
              </a:rPr>
              <a:t> data received from T</a:t>
            </a:r>
            <a:r>
              <a:rPr lang="en-US" altLang="x-none" baseline="-25000" dirty="0">
                <a:ea typeface="宋体" panose="02010600030101010101" pitchFamily="2" charset="-122"/>
              </a:rPr>
              <a:t>2B</a:t>
            </a:r>
            <a:r>
              <a:rPr lang="en-US" altLang="x-none" dirty="0">
                <a:ea typeface="宋体" panose="02010600030101010101" pitchFamily="2" charset="-122"/>
              </a:rPr>
              <a:t>.  Restarting T</a:t>
            </a:r>
            <a:r>
              <a:rPr lang="en-US" altLang="x-none" baseline="-25000" dirty="0">
                <a:ea typeface="宋体" panose="02010600030101010101" pitchFamily="2" charset="-122"/>
              </a:rPr>
              <a:t>2B</a:t>
            </a:r>
            <a:r>
              <a:rPr lang="en-US" altLang="x-none" dirty="0">
                <a:ea typeface="宋体" panose="02010600030101010101" pitchFamily="2" charset="-122"/>
              </a:rPr>
              <a:t>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without</a:t>
            </a:r>
            <a:r>
              <a:rPr lang="en-US" altLang="x-none" dirty="0">
                <a:ea typeface="宋体" panose="02010600030101010101" pitchFamily="2" charset="-122"/>
              </a:rPr>
              <a:t> restarting T</a:t>
            </a:r>
            <a:r>
              <a:rPr lang="en-US" altLang="x-none" baseline="-25000" dirty="0">
                <a:ea typeface="宋体" panose="02010600030101010101" pitchFamily="2" charset="-122"/>
              </a:rPr>
              <a:t>2A</a:t>
            </a:r>
            <a:r>
              <a:rPr lang="en-US" altLang="x-none" dirty="0">
                <a:ea typeface="宋体" panose="02010600030101010101" pitchFamily="2" charset="-122"/>
              </a:rPr>
              <a:t>  will not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 in general work.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5950" y="4422140"/>
            <a:ext cx="5371465" cy="1943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9155" name="Rectangle 2"/>
          <p:cNvSpPr>
            <a:spLocks noGrp="1"/>
          </p:cNvSpPr>
          <p:nvPr>
            <p:ph type="title"/>
          </p:nvPr>
        </p:nvSpPr>
        <p:spPr>
          <a:xfrm>
            <a:off x="685800" y="167958"/>
            <a:ext cx="7772400" cy="583565"/>
          </a:xfrm>
        </p:spPr>
        <p:txBody>
          <a:bodyPr vert="horz" wrap="square" anchor="ctr">
            <a:spAutoFit/>
          </a:bodyPr>
          <a:p>
            <a:pPr lvl="0"/>
            <a:r>
              <a:rPr lang="en-US" altLang="zh-CN" sz="3200">
                <a:ea typeface="宋体" panose="02010600030101010101" pitchFamily="2" charset="-122"/>
              </a:rPr>
              <a:t>Global Deadlock Detection</a:t>
            </a:r>
            <a:endParaRPr lang="en-US" altLang="zh-CN" sz="3200">
              <a:ea typeface="宋体" panose="02010600030101010101" pitchFamily="2" charset="-122"/>
            </a:endParaRPr>
          </a:p>
        </p:txBody>
      </p:sp>
      <p:sp>
        <p:nvSpPr>
          <p:cNvPr id="49156" name="Rectangle 3"/>
          <p:cNvSpPr>
            <a:spLocks noGrp="1"/>
          </p:cNvSpPr>
          <p:nvPr>
            <p:ph type="body"/>
          </p:nvPr>
        </p:nvSpPr>
        <p:spPr>
          <a:xfrm>
            <a:off x="304800" y="767715"/>
            <a:ext cx="8458200" cy="3723005"/>
          </a:xfrm>
        </p:spPr>
        <p:txBody>
          <a:bodyPr vert="horz" wrap="square" anchor="t">
            <a:spAutoFit/>
          </a:bodyPr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dirty="0">
                <a:ea typeface="宋体" panose="02010600030101010101" pitchFamily="2" charset="-122"/>
              </a:rPr>
              <a:t>Global deadlock detection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is generally</a:t>
            </a:r>
            <a:r>
              <a:rPr lang="en-US" altLang="x-none" dirty="0">
                <a:ea typeface="宋体" panose="02010600030101010101" pitchFamily="2" charset="-122"/>
              </a:rPr>
              <a:t>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a simple extension</a:t>
            </a:r>
            <a:r>
              <a:rPr lang="en-US" altLang="x-none" dirty="0">
                <a:ea typeface="宋体" panose="02010600030101010101" pitchFamily="2" charset="-122"/>
              </a:rPr>
              <a:t>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of</a:t>
            </a:r>
            <a:r>
              <a:rPr lang="en-US" altLang="x-none" dirty="0">
                <a:ea typeface="宋体" panose="02010600030101010101" pitchFamily="2" charset="-122"/>
              </a:rPr>
              <a:t> local deadlock detection</a:t>
            </a:r>
            <a:endParaRPr lang="en-US" altLang="x-none" dirty="0">
              <a:ea typeface="宋体" panose="02010600030101010101" pitchFamily="2" charset="-122"/>
            </a:endParaRP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altLang="x-none" dirty="0">
                <a:ea typeface="宋体" panose="02010600030101010101" pitchFamily="2" charset="-122"/>
              </a:rPr>
              <a:t>Check for a cycle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when a cohort waits</a:t>
            </a:r>
            <a:endParaRPr lang="en-US" altLang="x-none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ea typeface="宋体" panose="02010600030101010101" pitchFamily="2" charset="-122"/>
              </a:rPr>
              <a:t>If a cohort of T</a:t>
            </a:r>
            <a:r>
              <a:rPr lang="en-US" altLang="x-none" sz="2000" baseline="-25000" dirty="0">
                <a:ea typeface="宋体" panose="02010600030101010101" pitchFamily="2" charset="-122"/>
              </a:rPr>
              <a:t>1</a:t>
            </a:r>
            <a:r>
              <a:rPr lang="en-US" altLang="x-none" sz="2000" dirty="0">
                <a:ea typeface="宋体" panose="02010600030101010101" pitchFamily="2" charset="-122"/>
              </a:rPr>
              <a:t> is waiting for a cohort of T</a:t>
            </a:r>
            <a:r>
              <a:rPr lang="en-US" altLang="x-none" sz="2000" baseline="-25000" dirty="0">
                <a:ea typeface="宋体" panose="02010600030101010101" pitchFamily="2" charset="-122"/>
              </a:rPr>
              <a:t>2</a:t>
            </a:r>
            <a:r>
              <a:rPr lang="en-US" altLang="x-none" sz="2000" dirty="0">
                <a:ea typeface="宋体" panose="02010600030101010101" pitchFamily="2" charset="-122"/>
              </a:rPr>
              <a:t>, </a:t>
            </a:r>
            <a:r>
              <a:rPr lang="en-US" altLang="x-none" sz="2000" dirty="0">
                <a:solidFill>
                  <a:schemeClr val="tx1"/>
                </a:solidFill>
                <a:ea typeface="宋体" panose="02010600030101010101" pitchFamily="2" charset="-122"/>
              </a:rPr>
              <a:t>coordinator of T</a:t>
            </a:r>
            <a:r>
              <a:rPr lang="en-US" altLang="x-none" sz="2000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en-US" altLang="x-none" sz="2000" dirty="0">
                <a:solidFill>
                  <a:schemeClr val="tx1"/>
                </a:solidFill>
                <a:ea typeface="宋体" panose="02010600030101010101" pitchFamily="2" charset="-122"/>
              </a:rPr>
              <a:t> sends probe  message to coordinator of T</a:t>
            </a:r>
            <a:r>
              <a:rPr lang="en-US" altLang="x-none" sz="2000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endParaRPr lang="en-US" altLang="x-none" sz="20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ea typeface="宋体" panose="02010600030101010101" pitchFamily="2" charset="-122"/>
              </a:rPr>
              <a:t>If a cohort of  T</a:t>
            </a:r>
            <a:r>
              <a:rPr lang="en-US" altLang="x-none" sz="2000" baseline="-25000" dirty="0">
                <a:ea typeface="宋体" panose="02010600030101010101" pitchFamily="2" charset="-122"/>
              </a:rPr>
              <a:t>2</a:t>
            </a:r>
            <a:r>
              <a:rPr lang="en-US" altLang="x-none" sz="2000" dirty="0">
                <a:ea typeface="宋体" panose="02010600030101010101" pitchFamily="2" charset="-122"/>
              </a:rPr>
              <a:t> is waiting for a cohort of T</a:t>
            </a:r>
            <a:r>
              <a:rPr lang="en-US" altLang="x-none" sz="2000" baseline="-25000" dirty="0">
                <a:ea typeface="宋体" panose="02010600030101010101" pitchFamily="2" charset="-122"/>
              </a:rPr>
              <a:t>3</a:t>
            </a:r>
            <a:r>
              <a:rPr lang="en-US" altLang="x-none" sz="2000" dirty="0">
                <a:ea typeface="宋体" panose="02010600030101010101" pitchFamily="2" charset="-122"/>
              </a:rPr>
              <a:t>,</a:t>
            </a:r>
            <a:r>
              <a:rPr lang="en-US" altLang="x-none" sz="2000" baseline="-25000" dirty="0">
                <a:ea typeface="宋体" panose="02010600030101010101" pitchFamily="2" charset="-122"/>
              </a:rPr>
              <a:t> </a:t>
            </a:r>
            <a:r>
              <a:rPr lang="en-US" altLang="x-none" sz="2000" dirty="0">
                <a:ea typeface="宋体" panose="02010600030101010101" pitchFamily="2" charset="-122"/>
              </a:rPr>
              <a:t> </a:t>
            </a:r>
            <a:r>
              <a:rPr lang="en-US" altLang="x-none" sz="2000" dirty="0">
                <a:solidFill>
                  <a:schemeClr val="tx1"/>
                </a:solidFill>
                <a:ea typeface="宋体" panose="02010600030101010101" pitchFamily="2" charset="-122"/>
              </a:rPr>
              <a:t>coordinator of T</a:t>
            </a:r>
            <a:r>
              <a:rPr lang="en-US" altLang="x-none" sz="2000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x-none" sz="2000" dirty="0">
                <a:solidFill>
                  <a:schemeClr val="tx1"/>
                </a:solidFill>
                <a:ea typeface="宋体" panose="02010600030101010101" pitchFamily="2" charset="-122"/>
              </a:rPr>
              <a:t> relays the probe to coordinator of T</a:t>
            </a:r>
            <a:r>
              <a:rPr lang="en-US" altLang="x-none" sz="2000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3</a:t>
            </a:r>
            <a:r>
              <a:rPr lang="en-US" altLang="x-none" sz="2000" dirty="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endParaRPr lang="en-US" altLang="x-none" sz="20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ea typeface="宋体" panose="02010600030101010101" pitchFamily="2" charset="-122"/>
              </a:rPr>
              <a:t>If probe returns to coordinator of T</a:t>
            </a:r>
            <a:r>
              <a:rPr lang="en-US" altLang="x-none" sz="2000" baseline="-25000" dirty="0">
                <a:ea typeface="宋体" panose="02010600030101010101" pitchFamily="2" charset="-122"/>
              </a:rPr>
              <a:t>1</a:t>
            </a:r>
            <a:r>
              <a:rPr lang="en-US" altLang="x-none" sz="2000" dirty="0">
                <a:ea typeface="宋体" panose="02010600030101010101" pitchFamily="2" charset="-122"/>
              </a:rPr>
              <a:t> </a:t>
            </a:r>
            <a:r>
              <a:rPr lang="en-US" altLang="x-none" sz="2000" dirty="0">
                <a:solidFill>
                  <a:schemeClr val="tx1"/>
                </a:solidFill>
                <a:ea typeface="宋体" panose="02010600030101010101" pitchFamily="2" charset="-122"/>
              </a:rPr>
              <a:t>a deadlock exists</a:t>
            </a:r>
            <a:endParaRPr lang="en-US" altLang="x-none" sz="20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914400" lvl="1" indent="-45720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altLang="x-none" dirty="0">
                <a:ea typeface="宋体" panose="02010600030101010101" pitchFamily="2" charset="-122"/>
              </a:rPr>
              <a:t>Abort a distributed transaction if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the wait time of one of its cohorts exceeds some threshold</a:t>
            </a:r>
            <a:endParaRPr lang="en-US" altLang="x-none" sz="2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3500" y="4490720"/>
            <a:ext cx="6226175" cy="22523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" name="组合 15"/>
          <p:cNvGrpSpPr/>
          <p:nvPr/>
        </p:nvGrpSpPr>
        <p:grpSpPr>
          <a:xfrm>
            <a:off x="118745" y="3693160"/>
            <a:ext cx="3810000" cy="2124710"/>
            <a:chOff x="306" y="2960"/>
            <a:chExt cx="6000" cy="3346"/>
          </a:xfrm>
        </p:grpSpPr>
        <p:grpSp>
          <p:nvGrpSpPr>
            <p:cNvPr id="6" name="组合 5"/>
            <p:cNvGrpSpPr/>
            <p:nvPr/>
          </p:nvGrpSpPr>
          <p:grpSpPr>
            <a:xfrm>
              <a:off x="306" y="3592"/>
              <a:ext cx="6000" cy="1296"/>
              <a:chOff x="150" y="4455"/>
              <a:chExt cx="6000" cy="1296"/>
            </a:xfrm>
          </p:grpSpPr>
          <p:pic>
            <p:nvPicPr>
              <p:cNvPr id="2" name="图片 1" descr="A000220150319C25PPIC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50" y="4455"/>
                <a:ext cx="1770" cy="1296"/>
              </a:xfrm>
              <a:prstGeom prst="rect">
                <a:avLst/>
              </a:prstGeom>
            </p:spPr>
          </p:pic>
          <p:sp>
            <p:nvSpPr>
              <p:cNvPr id="3" name="文本框 2"/>
              <p:cNvSpPr txBox="1"/>
              <p:nvPr/>
            </p:nvSpPr>
            <p:spPr>
              <a:xfrm>
                <a:off x="2514" y="4528"/>
                <a:ext cx="1818" cy="11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rIns="0" rtlCol="0">
                <a:spAutoFit/>
              </a:bodyPr>
              <a:p>
                <a:pPr algn="ctr"/>
                <a:r>
                  <a:rPr lang="en-US" altLang="zh-CN" sz="2000">
                    <a:latin typeface="Arial" panose="020B0604020202020204" pitchFamily="34" charset="0"/>
                  </a:rPr>
                  <a:t>present.</a:t>
                </a:r>
                <a:endParaRPr lang="en-US" altLang="zh-CN" sz="2000">
                  <a:latin typeface="Arial" panose="020B0604020202020204" pitchFamily="34" charset="0"/>
                </a:endParaRPr>
              </a:p>
              <a:p>
                <a:pPr algn="ctr"/>
                <a:r>
                  <a:rPr lang="en-US" altLang="zh-CN" sz="2000">
                    <a:latin typeface="Arial" panose="020B0604020202020204" pitchFamily="34" charset="0"/>
                  </a:rPr>
                  <a:t>services</a:t>
                </a:r>
                <a:endParaRPr lang="en-US" altLang="zh-CN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4332" y="4528"/>
                <a:ext cx="1818" cy="11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rIns="0" rtlCol="0">
                <a:spAutoFit/>
              </a:bodyPr>
              <a:p>
                <a:pPr algn="ctr"/>
                <a:r>
                  <a:rPr lang="en-US" altLang="zh-CN" sz="2000">
                    <a:latin typeface="Arial" panose="020B0604020202020204" pitchFamily="34" charset="0"/>
                  </a:rPr>
                  <a:t>applic.</a:t>
                </a:r>
                <a:endParaRPr lang="en-US" altLang="zh-CN" sz="2000">
                  <a:latin typeface="Arial" panose="020B0604020202020204" pitchFamily="34" charset="0"/>
                </a:endParaRPr>
              </a:p>
              <a:p>
                <a:pPr algn="ctr"/>
                <a:r>
                  <a:rPr lang="en-US" altLang="zh-CN" sz="2000">
                    <a:latin typeface="Arial" panose="020B0604020202020204" pitchFamily="34" charset="0"/>
                  </a:rPr>
                  <a:t>services</a:t>
                </a:r>
                <a:endParaRPr lang="en-US" altLang="zh-CN" sz="2000">
                  <a:latin typeface="Arial" panose="020B0604020202020204" pitchFamily="34" charset="0"/>
                </a:endParaRPr>
              </a:p>
            </p:txBody>
          </p:sp>
          <p:cxnSp>
            <p:nvCxnSpPr>
              <p:cNvPr id="5" name="直接箭头连接符 4"/>
              <p:cNvCxnSpPr/>
              <p:nvPr/>
            </p:nvCxnSpPr>
            <p:spPr>
              <a:xfrm flipV="1">
                <a:off x="1801" y="5080"/>
                <a:ext cx="594" cy="2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/>
            <p:cNvGrpSpPr/>
            <p:nvPr/>
          </p:nvGrpSpPr>
          <p:grpSpPr>
            <a:xfrm>
              <a:off x="306" y="2960"/>
              <a:ext cx="5998" cy="3346"/>
              <a:chOff x="306" y="2960"/>
              <a:chExt cx="5998" cy="3346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306" y="5502"/>
                <a:ext cx="5998" cy="805"/>
                <a:chOff x="306" y="5026"/>
                <a:chExt cx="5998" cy="805"/>
              </a:xfrm>
            </p:grpSpPr>
            <p:pic>
              <p:nvPicPr>
                <p:cNvPr id="10" name="图片 9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06" y="5026"/>
                  <a:ext cx="5999" cy="291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11" name="文本框 10"/>
                <p:cNvSpPr txBox="1"/>
                <p:nvPr/>
              </p:nvSpPr>
              <p:spPr>
                <a:xfrm>
                  <a:off x="1557" y="5111"/>
                  <a:ext cx="3597" cy="7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zh-CN">
                      <a:solidFill>
                        <a:schemeClr val="accent6"/>
                      </a:solidFill>
                      <a:latin typeface="Arial" panose="020B0604020202020204" pitchFamily="34" charset="0"/>
                    </a:rPr>
                    <a:t>client machines</a:t>
                  </a:r>
                  <a:endParaRPr lang="en-US" altLang="zh-CN">
                    <a:solidFill>
                      <a:schemeClr val="accent6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53" y="4769"/>
                <a:ext cx="240" cy="705"/>
              </a:xfrm>
              <a:prstGeom prst="rect">
                <a:avLst/>
              </a:prstGeom>
            </p:spPr>
          </p:pic>
          <p:pic>
            <p:nvPicPr>
              <p:cNvPr id="14" name="图片 1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53" y="2960"/>
                <a:ext cx="240" cy="705"/>
              </a:xfrm>
              <a:prstGeom prst="rect">
                <a:avLst/>
              </a:prstGeom>
            </p:spPr>
          </p:pic>
        </p:grpSp>
      </p:grpSp>
      <p:grpSp>
        <p:nvGrpSpPr>
          <p:cNvPr id="54" name="组合 53"/>
          <p:cNvGrpSpPr/>
          <p:nvPr/>
        </p:nvGrpSpPr>
        <p:grpSpPr>
          <a:xfrm>
            <a:off x="3896360" y="3529965"/>
            <a:ext cx="2195195" cy="2783205"/>
            <a:chOff x="6136" y="5559"/>
            <a:chExt cx="3457" cy="4383"/>
          </a:xfrm>
        </p:grpSpPr>
        <p:cxnSp>
          <p:nvCxnSpPr>
            <p:cNvPr id="28" name="直接箭头连接符 27"/>
            <p:cNvCxnSpPr/>
            <p:nvPr/>
          </p:nvCxnSpPr>
          <p:spPr>
            <a:xfrm flipV="1">
              <a:off x="6187" y="5559"/>
              <a:ext cx="3407" cy="15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6187" y="7073"/>
              <a:ext cx="3407" cy="18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组合 32"/>
            <p:cNvGrpSpPr/>
            <p:nvPr/>
          </p:nvGrpSpPr>
          <p:grpSpPr>
            <a:xfrm>
              <a:off x="6136" y="6350"/>
              <a:ext cx="2500" cy="3592"/>
              <a:chOff x="6136" y="5160"/>
              <a:chExt cx="2500" cy="3592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6600" y="5160"/>
                <a:ext cx="480" cy="15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6136" y="7456"/>
                <a:ext cx="2500" cy="12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ctr"/>
                <a:r>
                  <a:rPr lang="en-US" altLang="zh-CN">
                    <a:solidFill>
                      <a:schemeClr val="accent6"/>
                    </a:solidFill>
                  </a:rPr>
                  <a:t>service</a:t>
                </a:r>
                <a:endParaRPr lang="en-US" altLang="zh-CN">
                  <a:solidFill>
                    <a:schemeClr val="accent6"/>
                  </a:solidFill>
                </a:endParaRPr>
              </a:p>
              <a:p>
                <a:pPr algn="ctr"/>
                <a:r>
                  <a:rPr lang="en-US" altLang="zh-CN">
                    <a:solidFill>
                      <a:schemeClr val="accent6"/>
                    </a:solidFill>
                  </a:rPr>
                  <a:t>invocations</a:t>
                </a:r>
                <a:endParaRPr lang="en-US" altLang="zh-CN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32" name="直接箭头连接符 31"/>
              <p:cNvCxnSpPr>
                <a:stCxn id="31" idx="0"/>
              </p:cNvCxnSpPr>
              <p:nvPr/>
            </p:nvCxnSpPr>
            <p:spPr>
              <a:xfrm flipH="1" flipV="1">
                <a:off x="6960" y="6840"/>
                <a:ext cx="426" cy="616"/>
              </a:xfrm>
              <a:prstGeom prst="straightConnector1">
                <a:avLst/>
              </a:prstGeom>
              <a:ln>
                <a:solidFill>
                  <a:srgbClr val="0000CC"/>
                </a:solidFill>
                <a:prstDash val="dash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组合 52"/>
          <p:cNvGrpSpPr/>
          <p:nvPr/>
        </p:nvGrpSpPr>
        <p:grpSpPr>
          <a:xfrm>
            <a:off x="5767705" y="2205990"/>
            <a:ext cx="3346450" cy="4044950"/>
            <a:chOff x="9083" y="3474"/>
            <a:chExt cx="5270" cy="6370"/>
          </a:xfrm>
        </p:grpSpPr>
        <p:grpSp>
          <p:nvGrpSpPr>
            <p:cNvPr id="27" name="组合 26"/>
            <p:cNvGrpSpPr/>
            <p:nvPr/>
          </p:nvGrpSpPr>
          <p:grpSpPr>
            <a:xfrm>
              <a:off x="9594" y="4670"/>
              <a:ext cx="3653" cy="5174"/>
              <a:chOff x="10070" y="3480"/>
              <a:chExt cx="3653" cy="5174"/>
            </a:xfrm>
          </p:grpSpPr>
          <p:grpSp>
            <p:nvGrpSpPr>
              <p:cNvPr id="21" name="组合 20"/>
              <p:cNvGrpSpPr/>
              <p:nvPr/>
            </p:nvGrpSpPr>
            <p:grpSpPr>
              <a:xfrm>
                <a:off x="10070" y="3480"/>
                <a:ext cx="3653" cy="2282"/>
                <a:chOff x="10070" y="3480"/>
                <a:chExt cx="3653" cy="2282"/>
              </a:xfrm>
            </p:grpSpPr>
            <p:sp>
              <p:nvSpPr>
                <p:cNvPr id="17" name="文本框 16"/>
                <p:cNvSpPr txBox="1"/>
                <p:nvPr/>
              </p:nvSpPr>
              <p:spPr>
                <a:xfrm>
                  <a:off x="10070" y="3817"/>
                  <a:ext cx="1642" cy="11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lIns="0" rIns="0" rtlCol="0">
                  <a:spAutoFit/>
                </a:bodyPr>
                <a:p>
                  <a:pPr algn="ctr"/>
                  <a:r>
                    <a:rPr lang="en-US" altLang="zh-CN" sz="2000">
                      <a:latin typeface="Arial" panose="020B0604020202020204" pitchFamily="34" charset="0"/>
                    </a:rPr>
                    <a:t>DBMS</a:t>
                  </a:r>
                  <a:endParaRPr lang="en-US" altLang="zh-CN" sz="2000">
                    <a:latin typeface="Arial" panose="020B0604020202020204" pitchFamily="34" charset="0"/>
                  </a:endParaRPr>
                </a:p>
                <a:p>
                  <a:pPr algn="ctr"/>
                  <a:r>
                    <a:rPr lang="en-US" altLang="zh-CN" sz="2000">
                      <a:latin typeface="Arial" panose="020B0604020202020204" pitchFamily="34" charset="0"/>
                    </a:rPr>
                    <a:t>site 1</a:t>
                  </a:r>
                  <a:endParaRPr lang="en-US" altLang="zh-CN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" name="圆柱形 18"/>
                <p:cNvSpPr/>
                <p:nvPr/>
              </p:nvSpPr>
              <p:spPr>
                <a:xfrm>
                  <a:off x="12188" y="3480"/>
                  <a:ext cx="1535" cy="2282"/>
                </a:xfrm>
                <a:prstGeom prst="can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20" name="直接箭头连接符 19"/>
                <p:cNvCxnSpPr>
                  <a:stCxn id="19" idx="2"/>
                  <a:endCxn id="17" idx="3"/>
                </p:cNvCxnSpPr>
                <p:nvPr/>
              </p:nvCxnSpPr>
              <p:spPr>
                <a:xfrm flipH="1">
                  <a:off x="11712" y="4622"/>
                  <a:ext cx="476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arrow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组合 21"/>
              <p:cNvGrpSpPr/>
              <p:nvPr/>
            </p:nvGrpSpPr>
            <p:grpSpPr>
              <a:xfrm>
                <a:off x="10070" y="6436"/>
                <a:ext cx="3653" cy="2218"/>
                <a:chOff x="10070" y="3039"/>
                <a:chExt cx="3653" cy="2218"/>
              </a:xfrm>
            </p:grpSpPr>
            <p:sp>
              <p:nvSpPr>
                <p:cNvPr id="23" name="文本框 22"/>
                <p:cNvSpPr txBox="1"/>
                <p:nvPr/>
              </p:nvSpPr>
              <p:spPr>
                <a:xfrm>
                  <a:off x="10070" y="3817"/>
                  <a:ext cx="1642" cy="11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lIns="0" rIns="0" rtlCol="0">
                  <a:spAutoFit/>
                </a:bodyPr>
                <a:p>
                  <a:pPr algn="ctr"/>
                  <a:r>
                    <a:rPr lang="en-US" altLang="zh-CN" sz="2000">
                      <a:latin typeface="Arial" panose="020B0604020202020204" pitchFamily="34" charset="0"/>
                    </a:rPr>
                    <a:t>DBMS</a:t>
                  </a:r>
                  <a:endParaRPr lang="en-US" altLang="zh-CN" sz="2000">
                    <a:latin typeface="Arial" panose="020B0604020202020204" pitchFamily="34" charset="0"/>
                  </a:endParaRPr>
                </a:p>
                <a:p>
                  <a:pPr algn="ctr"/>
                  <a:r>
                    <a:rPr lang="en-US" altLang="zh-CN" sz="2000">
                      <a:latin typeface="Arial" panose="020B0604020202020204" pitchFamily="34" charset="0"/>
                    </a:rPr>
                    <a:t>site n</a:t>
                  </a:r>
                  <a:endParaRPr lang="en-US" altLang="zh-CN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4" name="圆柱形 23"/>
                <p:cNvSpPr/>
                <p:nvPr/>
              </p:nvSpPr>
              <p:spPr>
                <a:xfrm>
                  <a:off x="12188" y="3039"/>
                  <a:ext cx="1535" cy="2218"/>
                </a:xfrm>
                <a:prstGeom prst="can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25" name="直接箭头连接符 24"/>
                <p:cNvCxnSpPr>
                  <a:stCxn id="24" idx="2"/>
                  <a:endCxn id="23" idx="3"/>
                </p:cNvCxnSpPr>
                <p:nvPr/>
              </p:nvCxnSpPr>
              <p:spPr>
                <a:xfrm flipH="1">
                  <a:off x="11712" y="4149"/>
                  <a:ext cx="476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arrow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6" name="图片 2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5" y="5417"/>
                <a:ext cx="447" cy="1313"/>
              </a:xfrm>
              <a:prstGeom prst="rect">
                <a:avLst/>
              </a:prstGeom>
            </p:spPr>
          </p:pic>
        </p:grpSp>
        <p:grpSp>
          <p:nvGrpSpPr>
            <p:cNvPr id="36" name="组合 35"/>
            <p:cNvGrpSpPr/>
            <p:nvPr/>
          </p:nvGrpSpPr>
          <p:grpSpPr>
            <a:xfrm>
              <a:off x="9083" y="3474"/>
              <a:ext cx="5270" cy="971"/>
              <a:chOff x="9559" y="2284"/>
              <a:chExt cx="5270" cy="971"/>
            </a:xfrm>
          </p:grpSpPr>
          <p:pic>
            <p:nvPicPr>
              <p:cNvPr id="34" name="图片 3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063" y="2949"/>
                <a:ext cx="4261" cy="306"/>
              </a:xfrm>
              <a:prstGeom prst="rect">
                <a:avLst/>
              </a:prstGeom>
              <a:ln>
                <a:noFill/>
              </a:ln>
              <a:scene3d>
                <a:camera prst="orthographicFront">
                  <a:rot lat="0" lon="0" rev="10800000"/>
                </a:camera>
                <a:lightRig rig="threePt" dir="t"/>
              </a:scene3d>
            </p:spPr>
          </p:pic>
          <p:sp>
            <p:nvSpPr>
              <p:cNvPr id="35" name="文本框 34"/>
              <p:cNvSpPr txBox="1"/>
              <p:nvPr/>
            </p:nvSpPr>
            <p:spPr>
              <a:xfrm>
                <a:off x="9559" y="2284"/>
                <a:ext cx="5270" cy="725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p>
                <a:pPr algn="ctr"/>
                <a:r>
                  <a:rPr lang="en-US" altLang="zh-CN" u="sng">
                    <a:solidFill>
                      <a:schemeClr val="accent6"/>
                    </a:solidFill>
                  </a:rPr>
                  <a:t>database server machines</a:t>
                </a:r>
                <a:endParaRPr lang="en-US" altLang="zh-CN" u="sng">
                  <a:solidFill>
                    <a:schemeClr val="accent6"/>
                  </a:solidFill>
                </a:endParaRPr>
              </a:p>
            </p:txBody>
          </p:sp>
        </p:grpSp>
      </p:grpSp>
      <p:sp>
        <p:nvSpPr>
          <p:cNvPr id="41" name="文本框 40"/>
          <p:cNvSpPr txBox="1"/>
          <p:nvPr/>
        </p:nvSpPr>
        <p:spPr>
          <a:xfrm>
            <a:off x="2316480" y="1397635"/>
            <a:ext cx="1770380" cy="8978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144145" rIns="0" bIns="144145" rtlCol="0">
            <a:spAutoFit/>
          </a:bodyPr>
          <a:p>
            <a:pPr algn="ctr"/>
            <a:r>
              <a:rPr lang="en-US" altLang="zh-CN" sz="2000">
                <a:latin typeface="Arial" panose="020B0604020202020204" pitchFamily="34" charset="0"/>
              </a:rPr>
              <a:t>Transaction</a:t>
            </a:r>
            <a:endParaRPr lang="en-US" altLang="zh-CN" sz="2000">
              <a:latin typeface="Arial" panose="020B0604020202020204" pitchFamily="34" charset="0"/>
            </a:endParaRPr>
          </a:p>
          <a:p>
            <a:pPr algn="ctr"/>
            <a:r>
              <a:rPr lang="en-US" altLang="zh-CN" sz="2000">
                <a:latin typeface="Arial" panose="020B0604020202020204" pitchFamily="34" charset="0"/>
              </a:rPr>
              <a:t>manager</a:t>
            </a:r>
            <a:endParaRPr lang="en-US" altLang="zh-CN" sz="2000">
              <a:latin typeface="Arial" panose="020B0604020202020204" pitchFamily="34" charset="0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2334260" y="2295525"/>
            <a:ext cx="867410" cy="1816735"/>
            <a:chOff x="3676" y="3615"/>
            <a:chExt cx="1366" cy="2861"/>
          </a:xfrm>
        </p:grpSpPr>
        <p:cxnSp>
          <p:nvCxnSpPr>
            <p:cNvPr id="42" name="直接箭头连接符 41"/>
            <p:cNvCxnSpPr>
              <a:endCxn id="41" idx="2"/>
            </p:cNvCxnSpPr>
            <p:nvPr/>
          </p:nvCxnSpPr>
          <p:spPr>
            <a:xfrm flipV="1">
              <a:off x="5001" y="3615"/>
              <a:ext cx="41" cy="286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3676" y="3912"/>
              <a:ext cx="1354" cy="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>
                  <a:solidFill>
                    <a:schemeClr val="accent6"/>
                  </a:solidFill>
                </a:rPr>
                <a:t>begin</a:t>
              </a:r>
              <a:endParaRPr lang="en-US" altLang="zh-CN">
                <a:solidFill>
                  <a:schemeClr val="accent6"/>
                </a:solidFill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4114800" y="1332865"/>
            <a:ext cx="3248660" cy="3994785"/>
            <a:chOff x="6480" y="2099"/>
            <a:chExt cx="5116" cy="6291"/>
          </a:xfrm>
        </p:grpSpPr>
        <p:sp>
          <p:nvSpPr>
            <p:cNvPr id="46" name="椭圆 45"/>
            <p:cNvSpPr/>
            <p:nvPr/>
          </p:nvSpPr>
          <p:spPr>
            <a:xfrm>
              <a:off x="6719" y="3399"/>
              <a:ext cx="480" cy="15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6480" y="2099"/>
              <a:ext cx="5116" cy="6291"/>
              <a:chOff x="6480" y="2099"/>
              <a:chExt cx="5116" cy="6291"/>
            </a:xfrm>
          </p:grpSpPr>
          <p:cxnSp>
            <p:nvCxnSpPr>
              <p:cNvPr id="44" name="直接箭头连接符 43"/>
              <p:cNvCxnSpPr/>
              <p:nvPr/>
            </p:nvCxnSpPr>
            <p:spPr>
              <a:xfrm>
                <a:off x="6480" y="3710"/>
                <a:ext cx="3120" cy="132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/>
              <p:cNvCxnSpPr/>
              <p:nvPr/>
            </p:nvCxnSpPr>
            <p:spPr>
              <a:xfrm>
                <a:off x="6480" y="3710"/>
                <a:ext cx="3120" cy="46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文本框 46"/>
              <p:cNvSpPr txBox="1"/>
              <p:nvPr/>
            </p:nvSpPr>
            <p:spPr>
              <a:xfrm>
                <a:off x="6719" y="2099"/>
                <a:ext cx="4877" cy="725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p>
                <a:pPr algn="ctr"/>
                <a:r>
                  <a:rPr lang="en-US" altLang="zh-CN" u="sng">
                    <a:solidFill>
                      <a:schemeClr val="accent6"/>
                    </a:solidFill>
                  </a:rPr>
                  <a:t>atomic commit protocol</a:t>
                </a:r>
                <a:endParaRPr lang="en-US" altLang="zh-CN" u="sng">
                  <a:solidFill>
                    <a:schemeClr val="accent6"/>
                  </a:solidFill>
                </a:endParaRPr>
              </a:p>
            </p:txBody>
          </p:sp>
        </p:grpSp>
        <p:cxnSp>
          <p:nvCxnSpPr>
            <p:cNvPr id="48" name="直接箭头连接符 47"/>
            <p:cNvCxnSpPr>
              <a:endCxn id="46" idx="7"/>
            </p:cNvCxnSpPr>
            <p:nvPr/>
          </p:nvCxnSpPr>
          <p:spPr>
            <a:xfrm flipH="1">
              <a:off x="7129" y="2760"/>
              <a:ext cx="551" cy="867"/>
            </a:xfrm>
            <a:prstGeom prst="straightConnector1">
              <a:avLst/>
            </a:prstGeom>
            <a:ln>
              <a:solidFill>
                <a:srgbClr val="0000CC"/>
              </a:solidFill>
              <a:prstDash val="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>
            <a:off x="1714500" y="3253740"/>
            <a:ext cx="7267575" cy="2296795"/>
            <a:chOff x="2700" y="5124"/>
            <a:chExt cx="11445" cy="3617"/>
          </a:xfrm>
        </p:grpSpPr>
        <p:sp>
          <p:nvSpPr>
            <p:cNvPr id="37" name="文本框 36"/>
            <p:cNvSpPr txBox="1"/>
            <p:nvPr/>
          </p:nvSpPr>
          <p:spPr>
            <a:xfrm>
              <a:off x="11951" y="5124"/>
              <a:ext cx="2194" cy="62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rIns="0" rtlCol="0">
              <a:spAutoFit/>
            </a:bodyPr>
            <a:p>
              <a:pPr algn="ctr"/>
              <a:r>
                <a:rPr lang="en-US" altLang="zh-CN" sz="2000">
                  <a:solidFill>
                    <a:srgbClr val="FF0000"/>
                  </a:solidFill>
                  <a:latin typeface="Arial" panose="020B0604020202020204" pitchFamily="34" charset="0"/>
                </a:rPr>
                <a:t>sub-trans.</a:t>
              </a:r>
              <a:endParaRPr lang="en-US" altLang="zh-CN" sz="20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1951" y="8117"/>
              <a:ext cx="2194" cy="62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rIns="0" rtlCol="0">
              <a:spAutoFit/>
            </a:bodyPr>
            <a:p>
              <a:pPr algn="ctr"/>
              <a:r>
                <a:rPr lang="en-US" altLang="zh-CN" sz="2000">
                  <a:solidFill>
                    <a:srgbClr val="FF0000"/>
                  </a:solidFill>
                  <a:latin typeface="Arial" panose="020B0604020202020204" pitchFamily="34" charset="0"/>
                </a:rPr>
                <a:t>sub-trans.</a:t>
              </a:r>
              <a:endParaRPr lang="en-US" altLang="zh-CN" sz="20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2700" y="7534"/>
              <a:ext cx="3435" cy="62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rIns="0" rtlCol="0">
              <a:spAutoFit/>
            </a:bodyPr>
            <a:p>
              <a:pPr algn="ctr"/>
              <a:r>
                <a:rPr lang="en-US" altLang="zh-CN" sz="2000">
                  <a:solidFill>
                    <a:srgbClr val="FF0000"/>
                  </a:solidFill>
                  <a:latin typeface="Arial" panose="020B0604020202020204" pitchFamily="34" charset="0"/>
                </a:rPr>
                <a:t>distributed trans.</a:t>
              </a:r>
              <a:endParaRPr lang="en-US" altLang="zh-CN" sz="20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588885" y="3711575"/>
            <a:ext cx="1393190" cy="2272665"/>
            <a:chOff x="11951" y="5845"/>
            <a:chExt cx="2194" cy="3579"/>
          </a:xfrm>
        </p:grpSpPr>
        <p:sp>
          <p:nvSpPr>
            <p:cNvPr id="39" name="文本框 38"/>
            <p:cNvSpPr txBox="1"/>
            <p:nvPr/>
          </p:nvSpPr>
          <p:spPr>
            <a:xfrm>
              <a:off x="11951" y="5845"/>
              <a:ext cx="2194" cy="62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rIns="0" rtlCol="0">
              <a:spAutoFit/>
            </a:bodyPr>
            <a:p>
              <a:pPr algn="ctr"/>
              <a:r>
                <a:rPr lang="en-US" altLang="zh-CN" sz="2000">
                  <a:solidFill>
                    <a:srgbClr val="FF0000"/>
                  </a:solidFill>
                  <a:latin typeface="Arial" panose="020B0604020202020204" pitchFamily="34" charset="0"/>
                </a:rPr>
                <a:t>(local ACID)</a:t>
              </a:r>
              <a:endParaRPr lang="en-US" altLang="zh-CN" sz="20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1951" y="8800"/>
              <a:ext cx="2194" cy="62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rIns="0" rtlCol="0">
              <a:spAutoFit/>
            </a:bodyPr>
            <a:p>
              <a:pPr algn="ctr"/>
              <a:r>
                <a:rPr lang="en-US" altLang="zh-CN" sz="2000">
                  <a:solidFill>
                    <a:srgbClr val="FF0000"/>
                  </a:solidFill>
                  <a:latin typeface="Arial" panose="020B0604020202020204" pitchFamily="34" charset="0"/>
                </a:rPr>
                <a:t>(local ACID)</a:t>
              </a:r>
              <a:endParaRPr lang="en-US" altLang="zh-CN" sz="20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2423795" y="925830"/>
            <a:ext cx="1553210" cy="396240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p>
            <a:pPr algn="ctr"/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</a:rPr>
              <a:t>(global ACID)</a:t>
            </a:r>
            <a:endParaRPr lang="en-US" altLang="zh-CN" sz="20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337820" y="1130300"/>
            <a:ext cx="5428615" cy="5120640"/>
            <a:chOff x="532" y="1780"/>
            <a:chExt cx="8549" cy="8064"/>
          </a:xfrm>
        </p:grpSpPr>
        <p:sp>
          <p:nvSpPr>
            <p:cNvPr id="7171" name="曲线 750"/>
            <p:cNvSpPr/>
            <p:nvPr/>
          </p:nvSpPr>
          <p:spPr>
            <a:xfrm>
              <a:off x="7547" y="1780"/>
              <a:ext cx="1535" cy="8065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8208" y="0"/>
                  </a:moveTo>
                  <a:cubicBezTo>
                    <a:pt x="14282" y="1644"/>
                    <a:pt x="0" y="5117"/>
                    <a:pt x="675" y="9436"/>
                  </a:cubicBezTo>
                  <a:cubicBezTo>
                    <a:pt x="1350" y="13756"/>
                    <a:pt x="17533" y="19211"/>
                    <a:pt x="21600" y="21600"/>
                  </a:cubicBezTo>
                </a:path>
              </a:pathLst>
            </a:custGeom>
            <a:noFill/>
            <a:ln w="19050" cap="flat" cmpd="sng">
              <a:solidFill>
                <a:schemeClr val="hlink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72" name="曲线 754"/>
            <p:cNvSpPr/>
            <p:nvPr/>
          </p:nvSpPr>
          <p:spPr>
            <a:xfrm>
              <a:off x="532" y="4600"/>
              <a:ext cx="7075" cy="1447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0" y="18409"/>
                  </a:moveTo>
                  <a:cubicBezTo>
                    <a:pt x="2060" y="14429"/>
                    <a:pt x="7012" y="0"/>
                    <a:pt x="11332" y="640"/>
                  </a:cubicBezTo>
                  <a:cubicBezTo>
                    <a:pt x="15652" y="1281"/>
                    <a:pt x="19169" y="14683"/>
                    <a:pt x="21600" y="21600"/>
                  </a:cubicBezTo>
                </a:path>
              </a:pathLst>
            </a:custGeom>
            <a:noFill/>
            <a:ln w="19050" cap="flat" cmpd="sng">
              <a:solidFill>
                <a:schemeClr val="hlink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7173" name="Rectangle 2"/>
          <p:cNvSpPr>
            <a:spLocks noGrp="1"/>
          </p:cNvSpPr>
          <p:nvPr/>
        </p:nvSpPr>
        <p:spPr>
          <a:xfrm>
            <a:off x="-12700" y="2540"/>
            <a:ext cx="9126855" cy="7715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ctr"/>
          <a:lstStyle>
            <a:lvl1pPr marL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1" u="none" kern="1200" baseline="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600">
                <a:solidFill>
                  <a:schemeClr val="tx1"/>
                </a:solidFill>
                <a:ea typeface="宋体" panose="02010600030101010101" pitchFamily="2" charset="-122"/>
              </a:rPr>
              <a:t>Distributed Database Systems</a:t>
            </a:r>
            <a:endParaRPr lang="en-US" altLang="zh-CN" sz="26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 sz="2600">
                <a:solidFill>
                  <a:schemeClr val="tx1"/>
                </a:solidFill>
                <a:ea typeface="宋体" panose="02010600030101010101" pitchFamily="2" charset="-122"/>
              </a:rPr>
              <a:t>Distributed Transaction</a:t>
            </a:r>
            <a:endParaRPr lang="en-US" altLang="zh-CN" sz="2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42695" y="2762250"/>
            <a:ext cx="19538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>
                <a:solidFill>
                  <a:schemeClr val="accent6"/>
                </a:solidFill>
              </a:rPr>
              <a:t>......</a:t>
            </a:r>
            <a:endParaRPr lang="en-US" altLang="zh-CN">
              <a:solidFill>
                <a:schemeClr val="accent6"/>
              </a:solidFill>
            </a:endParaRPr>
          </a:p>
          <a:p>
            <a:pPr algn="r"/>
            <a:r>
              <a:rPr lang="en-US" altLang="zh-CN">
                <a:solidFill>
                  <a:schemeClr val="accent6"/>
                </a:solidFill>
              </a:rPr>
              <a:t>commit/abort</a:t>
            </a:r>
            <a:endParaRPr lang="en-US" altLang="zh-CN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7" grpId="0"/>
      <p:bldP spid="5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Grp="1"/>
          </p:cNvSpPr>
          <p:nvPr>
            <p:ph type="title"/>
          </p:nvPr>
        </p:nvSpPr>
        <p:spPr/>
        <p:txBody>
          <a:bodyPr vert="horz" wrap="square" anchor="ctr"/>
          <a:p>
            <a:pPr lvl="0"/>
            <a:r>
              <a:rPr lang="en-US" altLang="zh-CN">
                <a:ea typeface="宋体" panose="02010600030101010101" pitchFamily="2" charset="-122"/>
              </a:rPr>
              <a:t>Global Deadlock Prevention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0180" name="Rectangle 3"/>
          <p:cNvSpPr>
            <a:spLocks noGrp="1"/>
          </p:cNvSpPr>
          <p:nvPr>
            <p:ph type="body"/>
          </p:nvPr>
        </p:nvSpPr>
        <p:spPr>
          <a:xfrm>
            <a:off x="457200" y="1981200"/>
            <a:ext cx="8001000" cy="4114800"/>
          </a:xfrm>
        </p:spPr>
        <p:txBody>
          <a:bodyPr vert="horz" wrap="square" anchor="t"/>
          <a:p>
            <a:pPr lvl="0"/>
            <a:r>
              <a:rPr lang="en-US" altLang="x-none" dirty="0">
                <a:ea typeface="宋体" panose="02010600030101010101" pitchFamily="2" charset="-122"/>
              </a:rPr>
              <a:t>Global deadlock prevention - use timestamps</a:t>
            </a:r>
            <a:endParaRPr lang="en-US" altLang="x-none" dirty="0">
              <a:ea typeface="宋体" panose="02010600030101010101" pitchFamily="2" charset="-122"/>
            </a:endParaRPr>
          </a:p>
          <a:p>
            <a:pPr lvl="1">
              <a:spcBef>
                <a:spcPct val="60000"/>
              </a:spcBef>
            </a:pP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For example</a:t>
            </a:r>
            <a:r>
              <a:rPr lang="en-US" altLang="x-none" dirty="0">
                <a:ea typeface="宋体" panose="02010600030101010101" pitchFamily="2" charset="-122"/>
              </a:rPr>
              <a:t> an older transaction never waits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for</a:t>
            </a:r>
            <a:r>
              <a:rPr lang="en-US" altLang="x-none" dirty="0">
                <a:ea typeface="宋体" panose="02010600030101010101" pitchFamily="2" charset="-122"/>
              </a:rPr>
              <a:t> a younger one. 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The younger one</a:t>
            </a:r>
            <a:r>
              <a:rPr lang="en-US" altLang="x-none" dirty="0">
                <a:ea typeface="宋体" panose="02010600030101010101" pitchFamily="2" charset="-122"/>
              </a:rPr>
              <a:t> is aborted.</a:t>
            </a:r>
            <a:endParaRPr lang="en-US" altLang="x-none" dirty="0">
              <a:ea typeface="宋体" panose="02010600030101010101" pitchFamily="2" charset="-122"/>
            </a:endParaRPr>
          </a:p>
          <a:p>
            <a:pPr lvl="0"/>
            <a:endParaRPr lang="zh-CN" altLang="en-US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03" name="Rectangle 2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 vert="horz" wrap="square" anchor="ctr"/>
          <a:p>
            <a:pPr lvl="0"/>
            <a:r>
              <a:rPr lang="en-US" altLang="zh-CN" u="sng">
                <a:ea typeface="宋体" panose="02010600030101010101" pitchFamily="2" charset="-122"/>
              </a:rPr>
              <a:t>Global Isolation</a:t>
            </a:r>
            <a:endParaRPr lang="en-US" altLang="zh-CN" u="sng">
              <a:ea typeface="宋体" panose="02010600030101010101" pitchFamily="2" charset="-122"/>
            </a:endParaRPr>
          </a:p>
        </p:txBody>
      </p:sp>
      <p:sp>
        <p:nvSpPr>
          <p:cNvPr id="51204" name="Rectangle 3"/>
          <p:cNvSpPr>
            <a:spLocks noGrp="1"/>
          </p:cNvSpPr>
          <p:nvPr>
            <p:ph type="body"/>
          </p:nvPr>
        </p:nvSpPr>
        <p:spPr>
          <a:xfrm>
            <a:off x="152400" y="1295400"/>
            <a:ext cx="8839200" cy="4255770"/>
          </a:xfrm>
        </p:spPr>
        <p:txBody>
          <a:bodyPr vert="horz" wrap="square" anchor="t"/>
          <a:p>
            <a:pPr lvl="0"/>
            <a:r>
              <a:rPr lang="en-US" altLang="x-none" dirty="0">
                <a:ea typeface="宋体" panose="02010600030101010101" pitchFamily="2" charset="-122"/>
              </a:rPr>
              <a:t>If subtransactions at different sites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run at different isolation levels,</a:t>
            </a:r>
            <a:r>
              <a:rPr lang="en-US" altLang="x-none" dirty="0">
                <a:ea typeface="宋体" panose="02010600030101010101" pitchFamily="2" charset="-122"/>
              </a:rPr>
              <a:t> the isolation between concurrent distributed transactions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cannot easily be characterized.</a:t>
            </a:r>
            <a:endParaRPr lang="en-US" altLang="x-none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dirty="0">
                <a:ea typeface="宋体" panose="02010600030101010101" pitchFamily="2" charset="-122"/>
              </a:rPr>
              <a:t>Suppose all subtransactions run at </a:t>
            </a:r>
            <a:r>
              <a:rPr lang="en-US" altLang="x-none" sz="2400" dirty="0">
                <a:latin typeface="Century Gothic" panose="020B0502020202020204" pitchFamily="2" charset="0"/>
                <a:ea typeface="宋体" panose="02010600030101010101" pitchFamily="2" charset="-122"/>
              </a:rPr>
              <a:t>SERIALIZABLE</a:t>
            </a:r>
            <a:r>
              <a:rPr lang="en-US" altLang="x-none" sz="2400" dirty="0">
                <a:ea typeface="宋体" panose="02010600030101010101" pitchFamily="2" charset="-122"/>
              </a:rPr>
              <a:t>.</a:t>
            </a:r>
            <a:r>
              <a:rPr lang="en-US" altLang="x-none" dirty="0">
                <a:ea typeface="宋体" panose="02010600030101010101" pitchFamily="2" charset="-122"/>
              </a:rPr>
              <a:t>  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Are distributed transactions as a whole serializable?</a:t>
            </a:r>
            <a:endParaRPr lang="en-US" altLang="x-none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dirty="0">
                <a:ea typeface="宋体" panose="02010600030101010101" pitchFamily="2" charset="-122"/>
              </a:rPr>
              <a:t>Not necessarily </a:t>
            </a:r>
            <a:endParaRPr lang="en-US" altLang="x-none" dirty="0">
              <a:ea typeface="宋体" panose="02010600030101010101" pitchFamily="2" charset="-122"/>
            </a:endParaRPr>
          </a:p>
          <a:p>
            <a:pPr lvl="2">
              <a:spcBef>
                <a:spcPct val="50000"/>
              </a:spcBef>
            </a:pPr>
            <a:r>
              <a:rPr lang="en-US" altLang="x-none" sz="2000" dirty="0">
                <a:ea typeface="宋体" panose="02010600030101010101" pitchFamily="2" charset="-122"/>
              </a:rPr>
              <a:t>T</a:t>
            </a:r>
            <a:r>
              <a:rPr lang="en-US" altLang="x-none" sz="2000" baseline="-25000" dirty="0">
                <a:ea typeface="宋体" panose="02010600030101010101" pitchFamily="2" charset="-122"/>
              </a:rPr>
              <a:t>1A</a:t>
            </a:r>
            <a:r>
              <a:rPr lang="en-US" altLang="x-none" sz="2000" dirty="0">
                <a:ea typeface="宋体" panose="02010600030101010101" pitchFamily="2" charset="-122"/>
              </a:rPr>
              <a:t> and T</a:t>
            </a:r>
            <a:r>
              <a:rPr lang="en-US" altLang="x-none" sz="2000" baseline="-25000" dirty="0">
                <a:ea typeface="宋体" panose="02010600030101010101" pitchFamily="2" charset="-122"/>
              </a:rPr>
              <a:t>2A</a:t>
            </a:r>
            <a:r>
              <a:rPr lang="en-US" altLang="x-none" sz="2000" dirty="0">
                <a:ea typeface="宋体" panose="02010600030101010101" pitchFamily="2" charset="-122"/>
              </a:rPr>
              <a:t> might conflict at site A, with T</a:t>
            </a:r>
            <a:r>
              <a:rPr lang="en-US" altLang="x-none" sz="2000" baseline="-25000" dirty="0">
                <a:ea typeface="宋体" panose="02010600030101010101" pitchFamily="2" charset="-122"/>
              </a:rPr>
              <a:t>1A</a:t>
            </a:r>
            <a:r>
              <a:rPr lang="en-US" altLang="x-none" sz="2000" dirty="0">
                <a:ea typeface="宋体" panose="02010600030101010101" pitchFamily="2" charset="-122"/>
              </a:rPr>
              <a:t> preceding T</a:t>
            </a:r>
            <a:r>
              <a:rPr lang="en-US" altLang="x-none" sz="2000" baseline="-25000" dirty="0">
                <a:ea typeface="宋体" panose="02010600030101010101" pitchFamily="2" charset="-122"/>
              </a:rPr>
              <a:t>2A</a:t>
            </a:r>
            <a:r>
              <a:rPr lang="en-US" altLang="x-none" sz="2000" dirty="0">
                <a:ea typeface="宋体" panose="02010600030101010101" pitchFamily="2" charset="-122"/>
              </a:rPr>
              <a:t>  </a:t>
            </a:r>
            <a:endParaRPr lang="en-US" altLang="x-none" sz="2000" dirty="0">
              <a:ea typeface="宋体" panose="02010600030101010101" pitchFamily="2" charset="-122"/>
            </a:endParaRPr>
          </a:p>
          <a:p>
            <a:pPr lvl="2">
              <a:spcBef>
                <a:spcPct val="50000"/>
              </a:spcBef>
            </a:pPr>
            <a:r>
              <a:rPr lang="en-US" altLang="x-none" sz="2000" dirty="0">
                <a:ea typeface="宋体" panose="02010600030101010101" pitchFamily="2" charset="-122"/>
              </a:rPr>
              <a:t>T</a:t>
            </a:r>
            <a:r>
              <a:rPr lang="en-US" altLang="x-none" sz="2000" baseline="-25000" dirty="0">
                <a:ea typeface="宋体" panose="02010600030101010101" pitchFamily="2" charset="-122"/>
              </a:rPr>
              <a:t>1B</a:t>
            </a:r>
            <a:r>
              <a:rPr lang="en-US" altLang="x-none" sz="2000" dirty="0">
                <a:ea typeface="宋体" panose="02010600030101010101" pitchFamily="2" charset="-122"/>
              </a:rPr>
              <a:t> and T</a:t>
            </a:r>
            <a:r>
              <a:rPr lang="en-US" altLang="x-none" sz="2000" baseline="-25000" dirty="0">
                <a:ea typeface="宋体" panose="02010600030101010101" pitchFamily="2" charset="-122"/>
              </a:rPr>
              <a:t>2B</a:t>
            </a:r>
            <a:r>
              <a:rPr lang="en-US" altLang="x-none" sz="2000" dirty="0">
                <a:ea typeface="宋体" panose="02010600030101010101" pitchFamily="2" charset="-122"/>
              </a:rPr>
              <a:t> might conflict at site B, with T</a:t>
            </a:r>
            <a:r>
              <a:rPr lang="en-US" altLang="x-none" sz="2000" baseline="-25000" dirty="0">
                <a:ea typeface="宋体" panose="02010600030101010101" pitchFamily="2" charset="-122"/>
              </a:rPr>
              <a:t>2B</a:t>
            </a:r>
            <a:r>
              <a:rPr lang="en-US" altLang="x-none" sz="2000" dirty="0">
                <a:ea typeface="宋体" panose="02010600030101010101" pitchFamily="2" charset="-122"/>
              </a:rPr>
              <a:t> preceding T</a:t>
            </a:r>
            <a:r>
              <a:rPr lang="en-US" altLang="x-none" sz="2000" baseline="-25000" dirty="0">
                <a:ea typeface="宋体" panose="02010600030101010101" pitchFamily="2" charset="-122"/>
              </a:rPr>
              <a:t>1B</a:t>
            </a:r>
            <a:r>
              <a:rPr lang="en-US" altLang="x-none" sz="2000" dirty="0">
                <a:ea typeface="宋体" panose="02010600030101010101" pitchFamily="2" charset="-122"/>
              </a:rPr>
              <a:t>.</a:t>
            </a:r>
            <a:endParaRPr lang="en-US" altLang="x-none" sz="2000" dirty="0">
              <a:ea typeface="宋体" panose="02010600030101010101" pitchFamily="2" charset="-122"/>
            </a:endParaRPr>
          </a:p>
        </p:txBody>
      </p:sp>
      <p:sp>
        <p:nvSpPr>
          <p:cNvPr id="2" name="上弧形箭头 1"/>
          <p:cNvSpPr/>
          <p:nvPr/>
        </p:nvSpPr>
        <p:spPr>
          <a:xfrm>
            <a:off x="6408000" y="4279265"/>
            <a:ext cx="1692275" cy="288290"/>
          </a:xfrm>
          <a:prstGeom prst="curvedDownArrow">
            <a:avLst>
              <a:gd name="adj1" fmla="val 24817"/>
              <a:gd name="adj2" fmla="val 82780"/>
              <a:gd name="adj3" fmla="val 36563"/>
            </a:avLst>
          </a:prstGeom>
          <a:solidFill>
            <a:srgbClr val="0000CC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下弧形箭头 2"/>
          <p:cNvSpPr/>
          <p:nvPr/>
        </p:nvSpPr>
        <p:spPr>
          <a:xfrm>
            <a:off x="6408000" y="5475605"/>
            <a:ext cx="1692000" cy="288000"/>
          </a:xfrm>
          <a:prstGeom prst="curvedUpArrow">
            <a:avLst>
              <a:gd name="adj1" fmla="val 25000"/>
              <a:gd name="adj2" fmla="val 95741"/>
              <a:gd name="adj3" fmla="val 41230"/>
            </a:avLst>
          </a:prstGeom>
          <a:solidFill>
            <a:srgbClr val="0000CC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charRg st="163" end="2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4">
                                            <p:txEl>
                                              <p:charRg st="163" end="2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charRg st="268" end="2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04">
                                            <p:txEl>
                                              <p:charRg st="268" end="2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charRg st="285" end="3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1204">
                                            <p:txEl>
                                              <p:charRg st="285" end="3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charRg st="348" end="4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04">
                                            <p:txEl>
                                              <p:charRg st="348" end="4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27" name="Rectangle 2"/>
          <p:cNvSpPr>
            <a:spLocks noGrp="1"/>
          </p:cNvSpPr>
          <p:nvPr>
            <p:ph type="title"/>
          </p:nvPr>
        </p:nvSpPr>
        <p:spPr>
          <a:xfrm>
            <a:off x="304800" y="609600"/>
            <a:ext cx="8534400" cy="838200"/>
          </a:xfrm>
        </p:spPr>
        <p:txBody>
          <a:bodyPr vert="horz" wrap="square" anchor="ctr"/>
          <a:p>
            <a:pPr lvl="0"/>
            <a:r>
              <a:rPr lang="en-US" altLang="zh-CN" sz="3200">
                <a:ea typeface="宋体" panose="02010600030101010101" pitchFamily="2" charset="-122"/>
              </a:rPr>
              <a:t>Two-Phase Locking &amp; Two-Phase Commit</a:t>
            </a:r>
            <a:endParaRPr lang="en-US" altLang="zh-CN" sz="3200">
              <a:ea typeface="宋体" panose="02010600030101010101" pitchFamily="2" charset="-122"/>
            </a:endParaRPr>
          </a:p>
        </p:txBody>
      </p:sp>
      <p:sp>
        <p:nvSpPr>
          <p:cNvPr id="52228" name="Rectangle 3"/>
          <p:cNvSpPr>
            <a:spLocks noGrp="1"/>
          </p:cNvSpPr>
          <p:nvPr>
            <p:ph type="body"/>
          </p:nvPr>
        </p:nvSpPr>
        <p:spPr>
          <a:xfrm>
            <a:off x="228600" y="2133600"/>
            <a:ext cx="8686800" cy="4343400"/>
          </a:xfrm>
        </p:spPr>
        <p:txBody>
          <a:bodyPr vert="horz" wrap="square" anchor="t"/>
          <a:p>
            <a:pPr lvl="0"/>
            <a:r>
              <a:rPr lang="en-US" altLang="x-none" dirty="0">
                <a:ea typeface="宋体" panose="02010600030101010101" pitchFamily="2" charset="-122"/>
              </a:rPr>
              <a:t>Theorem:  If</a:t>
            </a:r>
            <a:endParaRPr lang="en-US" altLang="x-none" dirty="0"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dirty="0">
                <a:ea typeface="宋体" panose="02010600030101010101" pitchFamily="2" charset="-122"/>
              </a:rPr>
              <a:t>All sites use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a strict two-phase locking protocol,</a:t>
            </a:r>
            <a:endParaRPr lang="en-US" altLang="x-none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dirty="0">
                <a:ea typeface="宋体" panose="02010600030101010101" pitchFamily="2" charset="-122"/>
              </a:rPr>
              <a:t>Trans. Manager uses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a two-phase commit protocol,</a:t>
            </a:r>
            <a:r>
              <a:rPr lang="en-US" altLang="x-none" dirty="0">
                <a:ea typeface="宋体" panose="02010600030101010101" pitchFamily="2" charset="-122"/>
              </a:rPr>
              <a:t> </a:t>
            </a:r>
            <a:endParaRPr lang="en-US" altLang="x-none" dirty="0"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  <a:buNone/>
            </a:pPr>
            <a:r>
              <a:rPr lang="en-US" altLang="x-none" sz="2600" dirty="0">
                <a:solidFill>
                  <a:srgbClr val="006600"/>
                </a:solidFill>
                <a:ea typeface="宋体" panose="02010600030101010101" pitchFamily="2" charset="-122"/>
              </a:rPr>
              <a:t>Then</a:t>
            </a:r>
            <a:endParaRPr lang="en-US" altLang="x-none" sz="2600" dirty="0">
              <a:solidFill>
                <a:srgbClr val="006600"/>
              </a:solidFill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dirty="0">
                <a:ea typeface="宋体" panose="02010600030101010101" pitchFamily="2" charset="-122"/>
              </a:rPr>
              <a:t>Trans are globally serializable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in commit order.</a:t>
            </a:r>
            <a:endParaRPr lang="en-US" altLang="x-none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251" name="Rectangle 4"/>
          <p:cNvSpPr/>
          <p:nvPr/>
        </p:nvSpPr>
        <p:spPr>
          <a:xfrm>
            <a:off x="228600" y="1676400"/>
            <a:ext cx="8686800" cy="42056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1">
              <a:buChar char="•"/>
            </a:pPr>
            <a:r>
              <a:rPr lang="zh-CN" altLang="en-US" sz="2600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Suppose previous situation occurred:</a:t>
            </a:r>
            <a:endParaRPr lang="en-US" altLang="x-none" b="1" dirty="0">
              <a:solidFill>
                <a:srgbClr val="0066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sz="2200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x-none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 At site A</a:t>
            </a:r>
            <a:endParaRPr lang="en-US" altLang="x-none" sz="22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x-none" sz="20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*</a:t>
            </a:r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0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000" b="1" baseline="-250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2A</a:t>
            </a:r>
            <a:r>
              <a:rPr lang="en-US" altLang="x-none" sz="20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cannot commit until</a:t>
            </a:r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</a:rPr>
              <a:t> T</a:t>
            </a:r>
            <a:r>
              <a:rPr lang="en-US" altLang="x-none" sz="2000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1A</a:t>
            </a:r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</a:rPr>
              <a:t> releases locks (2</a:t>
            </a:r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 locking)</a:t>
            </a:r>
            <a:endParaRPr lang="en-US" altLang="x-none" sz="2000" b="1" dirty="0"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2" charset="2"/>
            </a:endParaRPr>
          </a:p>
          <a:p>
            <a:pPr lvl="1">
              <a:spcBef>
                <a:spcPct val="40000"/>
              </a:spcBef>
            </a:pPr>
            <a:r>
              <a:rPr lang="en-US" altLang="x-none" sz="20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*</a:t>
            </a:r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0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000" b="1" baseline="-250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1A</a:t>
            </a:r>
            <a:r>
              <a:rPr lang="en-US" altLang="x-none" sz="20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does not release locks until</a:t>
            </a:r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</a:rPr>
              <a:t> T</a:t>
            </a:r>
            <a:r>
              <a:rPr lang="en-US" altLang="x-none" sz="2000" b="1" baseline="-2500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1</a:t>
            </a:r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</a:rPr>
              <a:t> commits (2</a:t>
            </a:r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</a:t>
            </a:r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</a:rPr>
              <a:t> commit)</a:t>
            </a:r>
            <a:endParaRPr lang="en-US" altLang="x-none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Hence (if both commit) T</a:t>
            </a:r>
            <a:r>
              <a:rPr lang="en-US" altLang="x-none" sz="2000" b="1" baseline="-2500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1</a:t>
            </a:r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</a:rPr>
              <a:t> commits before T</a:t>
            </a:r>
            <a:r>
              <a:rPr lang="en-US" altLang="x-none" sz="2000" b="1" baseline="-2500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2</a:t>
            </a:r>
            <a:endParaRPr lang="en-US" altLang="x-none" sz="2000" b="1" baseline="-25000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3"/>
            <a:endParaRPr lang="en-US" altLang="x-none" sz="22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- At site B</a:t>
            </a:r>
            <a:endParaRPr lang="en-US" altLang="x-none" sz="22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40000"/>
              </a:spcBef>
            </a:pPr>
            <a:r>
              <a:rPr lang="en-US" altLang="x-none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</a:t>
            </a:r>
            <a:r>
              <a:rPr lang="en-US" altLang="x-none" sz="20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* Similarly (if both commit)</a:t>
            </a:r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</a:rPr>
              <a:t> T</a:t>
            </a:r>
            <a:r>
              <a:rPr lang="en-US" altLang="x-none" sz="2000" b="1" baseline="-2500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2</a:t>
            </a:r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</a:rPr>
              <a:t> commits before T</a:t>
            </a:r>
            <a:r>
              <a:rPr lang="en-US" altLang="x-none" sz="2000" b="1" baseline="-2500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1</a:t>
            </a:r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endParaRPr lang="en-US" altLang="x-none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3"/>
            <a:endParaRPr lang="en-US" altLang="x-none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buChar char="•"/>
            </a:pPr>
            <a:r>
              <a:rPr lang="en-US" altLang="x-none" sz="2600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Contradiction (transactions </a:t>
            </a:r>
            <a:r>
              <a:rPr lang="en-US" altLang="x-none" b="1" u="sng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deadlock </a:t>
            </a:r>
            <a:r>
              <a:rPr lang="en-US" altLang="x-none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 this case)</a:t>
            </a:r>
            <a:endParaRPr lang="en-US" altLang="x-none" b="1" dirty="0">
              <a:solidFill>
                <a:srgbClr val="0066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252" name="Rectangle 5"/>
          <p:cNvSpPr/>
          <p:nvPr/>
        </p:nvSpPr>
        <p:spPr>
          <a:xfrm>
            <a:off x="304800" y="153670"/>
            <a:ext cx="8534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algn="ctr"/>
            <a:r>
              <a:rPr lang="en-US" altLang="x-none" sz="32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Two-Phase Locking &amp; Two-Phase Commit</a:t>
            </a:r>
            <a:br>
              <a:rPr lang="en-US" altLang="x-none" sz="32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x-none" sz="32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(Argument)</a:t>
            </a:r>
            <a:endParaRPr lang="en-US" altLang="x-none" sz="32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38975" y="942340"/>
            <a:ext cx="1876425" cy="1362075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75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066800"/>
          </a:xfrm>
        </p:spPr>
        <p:txBody>
          <a:bodyPr vert="horz" wrap="square" anchor="ctr"/>
          <a:p>
            <a:pPr lvl="0"/>
            <a:r>
              <a:rPr lang="en-US" altLang="zh-CN">
                <a:ea typeface="宋体" panose="02010600030101010101" pitchFamily="2" charset="-122"/>
              </a:rPr>
              <a:t>When Global Atomicity Cannot Always be Guaranteed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4276" name="Rectangle 3"/>
          <p:cNvSpPr>
            <a:spLocks noGrp="1"/>
          </p:cNvSpPr>
          <p:nvPr>
            <p:ph type="body"/>
          </p:nvPr>
        </p:nvSpPr>
        <p:spPr>
          <a:xfrm>
            <a:off x="685800" y="1676400"/>
            <a:ext cx="7772400" cy="4419600"/>
          </a:xfrm>
        </p:spPr>
        <p:txBody>
          <a:bodyPr vert="horz" wrap="square" anchor="t"/>
          <a:p>
            <a:pPr lvl="0"/>
            <a:r>
              <a:rPr lang="en-US" altLang="x-none" sz="2400" dirty="0">
                <a:ea typeface="宋体" panose="02010600030101010101" pitchFamily="2" charset="-122"/>
              </a:rPr>
              <a:t>A site might refuse to participate</a:t>
            </a:r>
            <a:endParaRPr lang="en-US" altLang="x-none" sz="2400" dirty="0">
              <a:ea typeface="宋体" panose="02010600030101010101" pitchFamily="2" charset="-122"/>
            </a:endParaRPr>
          </a:p>
          <a:p>
            <a:pPr lvl="1">
              <a:spcBef>
                <a:spcPct val="35000"/>
              </a:spcBef>
            </a:pPr>
            <a:r>
              <a:rPr lang="en-US" altLang="x-none" sz="2200" dirty="0">
                <a:solidFill>
                  <a:schemeClr val="tx1"/>
                </a:solidFill>
                <a:ea typeface="宋体" panose="02010600030101010101" pitchFamily="2" charset="-122"/>
              </a:rPr>
              <a:t>Concerned about blocking</a:t>
            </a:r>
            <a:endParaRPr lang="en-US" altLang="x-none" sz="22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spcBef>
                <a:spcPct val="35000"/>
              </a:spcBef>
            </a:pPr>
            <a:r>
              <a:rPr lang="en-US" altLang="x-none" sz="2200" dirty="0">
                <a:solidFill>
                  <a:schemeClr val="tx1"/>
                </a:solidFill>
                <a:ea typeface="宋体" panose="02010600030101010101" pitchFamily="2" charset="-122"/>
              </a:rPr>
              <a:t>Charges for its services</a:t>
            </a:r>
            <a:endParaRPr lang="en-US" altLang="x-none" sz="22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400" dirty="0">
                <a:ea typeface="宋体" panose="02010600030101010101" pitchFamily="2" charset="-122"/>
              </a:rPr>
              <a:t>A site might not be able to participate</a:t>
            </a:r>
            <a:endParaRPr lang="en-US" altLang="x-none" sz="2400" dirty="0">
              <a:ea typeface="宋体" panose="02010600030101010101" pitchFamily="2" charset="-122"/>
            </a:endParaRPr>
          </a:p>
          <a:p>
            <a:pPr lvl="1">
              <a:spcBef>
                <a:spcPct val="35000"/>
              </a:spcBef>
            </a:pPr>
            <a:r>
              <a:rPr lang="en-US" altLang="x-none" sz="2200" dirty="0">
                <a:solidFill>
                  <a:schemeClr val="tx1"/>
                </a:solidFill>
                <a:ea typeface="宋体" panose="02010600030101010101" pitchFamily="2" charset="-122"/>
              </a:rPr>
              <a:t>Does not support prepared state</a:t>
            </a:r>
            <a:endParaRPr lang="en-US" altLang="x-none" sz="22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400" dirty="0">
                <a:ea typeface="宋体" panose="02010600030101010101" pitchFamily="2" charset="-122"/>
              </a:rPr>
              <a:t>Middleware used by client might not support two-phase commit</a:t>
            </a:r>
            <a:endParaRPr lang="en-US" altLang="x-none" sz="2400" dirty="0">
              <a:ea typeface="宋体" panose="02010600030101010101" pitchFamily="2" charset="-122"/>
            </a:endParaRPr>
          </a:p>
          <a:p>
            <a:pPr lvl="1">
              <a:spcBef>
                <a:spcPct val="35000"/>
              </a:spcBef>
            </a:pPr>
            <a:r>
              <a:rPr lang="en-US" altLang="x-none" sz="2200" dirty="0">
                <a:solidFill>
                  <a:schemeClr val="tx1"/>
                </a:solidFill>
                <a:ea typeface="宋体" panose="02010600030101010101" pitchFamily="2" charset="-122"/>
              </a:rPr>
              <a:t>For example, ODBC</a:t>
            </a:r>
            <a:endParaRPr lang="en-US" altLang="x-none" sz="22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400" dirty="0">
                <a:ea typeface="宋体" panose="02010600030101010101" pitchFamily="2" charset="-122"/>
              </a:rPr>
              <a:t>Heuristic commit</a:t>
            </a:r>
            <a:endParaRPr lang="en-US" altLang="x-none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299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 vert="horz" wrap="square" anchor="ctr"/>
          <a:p>
            <a:pPr lvl="0"/>
            <a:r>
              <a:rPr lang="en-US" altLang="zh-CN">
                <a:ea typeface="宋体" panose="02010600030101010101" pitchFamily="2" charset="-122"/>
              </a:rPr>
              <a:t>Spectrum of Commit Protocols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5300" name="Rectangle 3"/>
          <p:cNvSpPr>
            <a:spLocks noGrp="1"/>
          </p:cNvSpPr>
          <p:nvPr>
            <p:ph type="body"/>
          </p:nvPr>
        </p:nvSpPr>
        <p:spPr>
          <a:xfrm>
            <a:off x="152400" y="1143000"/>
            <a:ext cx="8839200" cy="4953000"/>
          </a:xfrm>
        </p:spPr>
        <p:txBody>
          <a:bodyPr vert="horz" wrap="square" anchor="t"/>
          <a:p>
            <a:pPr lvl="0">
              <a:lnSpc>
                <a:spcPct val="90000"/>
              </a:lnSpc>
            </a:pPr>
            <a:r>
              <a:rPr lang="en-US" altLang="x-none" dirty="0">
                <a:ea typeface="宋体" panose="02010600030101010101" pitchFamily="2" charset="-122"/>
              </a:rPr>
              <a:t>Two-phase commit</a:t>
            </a:r>
            <a:endParaRPr lang="en-US" altLang="x-none" dirty="0">
              <a:ea typeface="宋体" panose="02010600030101010101" pitchFamily="2" charset="-122"/>
            </a:endParaRPr>
          </a:p>
          <a:p>
            <a:pPr lvl="0">
              <a:spcBef>
                <a:spcPct val="30000"/>
              </a:spcBef>
            </a:pPr>
            <a:r>
              <a:rPr lang="en-US" altLang="x-none" dirty="0">
                <a:ea typeface="宋体" panose="02010600030101010101" pitchFamily="2" charset="-122"/>
              </a:rPr>
              <a:t>One-phase commit</a:t>
            </a:r>
            <a:endParaRPr lang="en-US" altLang="x-none" dirty="0">
              <a:ea typeface="宋体" panose="02010600030101010101" pitchFamily="2" charset="-122"/>
            </a:endParaRPr>
          </a:p>
          <a:p>
            <a:pPr lvl="1">
              <a:spcBef>
                <a:spcPct val="30000"/>
              </a:spcBef>
            </a:pPr>
            <a:r>
              <a:rPr lang="en-US" altLang="x-none" dirty="0">
                <a:ea typeface="宋体" panose="02010600030101010101" pitchFamily="2" charset="-122"/>
              </a:rPr>
              <a:t>When all subtransactions have completed,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coordinator sends a commit message to each one </a:t>
            </a:r>
            <a:endParaRPr lang="en-US" altLang="x-none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spcBef>
                <a:spcPct val="30000"/>
              </a:spcBef>
            </a:pPr>
            <a:r>
              <a:rPr lang="en-US" altLang="x-none" dirty="0">
                <a:ea typeface="宋体" panose="02010600030101010101" pitchFamily="2" charset="-122"/>
              </a:rPr>
              <a:t>Some might commit and some might abort</a:t>
            </a:r>
            <a:endParaRPr lang="en-US" altLang="x-none" dirty="0">
              <a:ea typeface="宋体" panose="02010600030101010101" pitchFamily="2" charset="-122"/>
            </a:endParaRPr>
          </a:p>
          <a:p>
            <a:pPr lvl="0">
              <a:spcBef>
                <a:spcPct val="30000"/>
              </a:spcBef>
            </a:pPr>
            <a:r>
              <a:rPr lang="en-US" altLang="x-none" dirty="0">
                <a:ea typeface="宋体" panose="02010600030101010101" pitchFamily="2" charset="-122"/>
              </a:rPr>
              <a:t>Zero-phase commit</a:t>
            </a:r>
            <a:endParaRPr lang="en-US" altLang="x-none" dirty="0">
              <a:ea typeface="宋体" panose="02010600030101010101" pitchFamily="2" charset="-122"/>
            </a:endParaRPr>
          </a:p>
          <a:p>
            <a:pPr lvl="1">
              <a:spcBef>
                <a:spcPct val="30000"/>
              </a:spcBef>
            </a:pPr>
            <a:r>
              <a:rPr lang="en-US" altLang="x-none" dirty="0">
                <a:ea typeface="宋体" panose="02010600030101010101" pitchFamily="2" charset="-122"/>
              </a:rPr>
              <a:t>When each </a:t>
            </a:r>
            <a:r>
              <a:rPr lang="en-US" altLang="x-none" u="sng" dirty="0">
                <a:ea typeface="宋体" panose="02010600030101010101" pitchFamily="2" charset="-122"/>
              </a:rPr>
              <a:t>subtransaction has completed</a:t>
            </a:r>
            <a:r>
              <a:rPr lang="en-US" altLang="x-none" dirty="0">
                <a:ea typeface="宋体" panose="02010600030101010101" pitchFamily="2" charset="-122"/>
              </a:rPr>
              <a:t>,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it immediately commits or aborts and informs coordin.</a:t>
            </a:r>
            <a:endParaRPr lang="en-US" altLang="x-none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0">
              <a:spcBef>
                <a:spcPct val="30000"/>
              </a:spcBef>
            </a:pPr>
            <a:r>
              <a:rPr lang="en-US" altLang="x-none" dirty="0">
                <a:ea typeface="宋体" panose="02010600030101010101" pitchFamily="2" charset="-122"/>
              </a:rPr>
              <a:t>Autocommit</a:t>
            </a:r>
            <a:endParaRPr lang="en-US" altLang="x-none" dirty="0">
              <a:ea typeface="宋体" panose="02010600030101010101" pitchFamily="2" charset="-122"/>
            </a:endParaRPr>
          </a:p>
          <a:p>
            <a:pPr lvl="1">
              <a:spcBef>
                <a:spcPct val="30000"/>
              </a:spcBef>
            </a:pPr>
            <a:r>
              <a:rPr lang="en-US" altLang="x-none" dirty="0">
                <a:ea typeface="宋体" panose="02010600030101010101" pitchFamily="2" charset="-122"/>
              </a:rPr>
              <a:t>When each </a:t>
            </a:r>
            <a:r>
              <a:rPr lang="en-US" altLang="x-none" u="sng" dirty="0">
                <a:ea typeface="宋体" panose="02010600030101010101" pitchFamily="2" charset="-122"/>
              </a:rPr>
              <a:t>database operation completes</a:t>
            </a:r>
            <a:r>
              <a:rPr lang="en-US" altLang="x-none" dirty="0">
                <a:ea typeface="宋体" panose="02010600030101010101" pitchFamily="2" charset="-122"/>
              </a:rPr>
              <a:t>,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it commits</a:t>
            </a:r>
            <a:endParaRPr lang="en-US" altLang="x-none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3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anchor="ctr"/>
          <a:p>
            <a:pPr lvl="0"/>
            <a:r>
              <a:rPr lang="zh-CN" altLang="en-US" dirty="0">
                <a:ea typeface="宋体" panose="02010600030101010101" pitchFamily="2" charset="-122"/>
              </a:rPr>
              <a:t>Distributed Transaction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9396" name="Rectangle 3"/>
          <p:cNvSpPr>
            <a:spLocks noGrp="1"/>
          </p:cNvSpPr>
          <p:nvPr>
            <p:ph type="body"/>
          </p:nvPr>
        </p:nvSpPr>
        <p:spPr/>
        <p:txBody>
          <a:bodyPr vert="horz" wrap="square" anchor="t"/>
          <a:p>
            <a:pPr lvl="0">
              <a:lnSpc>
                <a:spcPct val="90000"/>
              </a:lnSpc>
            </a:pPr>
            <a:r>
              <a:rPr lang="en-US" altLang="x-none" sz="2800" dirty="0">
                <a:solidFill>
                  <a:srgbClr val="0000CC"/>
                </a:solidFill>
                <a:ea typeface="宋体" panose="02010600030101010101" pitchFamily="2" charset="-122"/>
              </a:rPr>
              <a:t>Data Replication</a:t>
            </a:r>
            <a:endParaRPr lang="en-US" altLang="x-none" sz="280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0">
              <a:lnSpc>
                <a:spcPct val="90000"/>
              </a:lnSpc>
            </a:pPr>
            <a:r>
              <a:rPr lang="en-US" altLang="x-none" sz="2800" dirty="0">
                <a:solidFill>
                  <a:srgbClr val="0000CC"/>
                </a:solidFill>
                <a:ea typeface="宋体" panose="02010600030101010101" pitchFamily="2" charset="-122"/>
              </a:rPr>
              <a:t>Conflict Resolution</a:t>
            </a:r>
            <a:endParaRPr lang="en-US" altLang="x-none" sz="280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0">
              <a:lnSpc>
                <a:spcPct val="90000"/>
              </a:lnSpc>
            </a:pPr>
            <a:r>
              <a:rPr lang="en-US" altLang="x-none" sz="2800" dirty="0">
                <a:solidFill>
                  <a:srgbClr val="0000CC"/>
                </a:solidFill>
                <a:ea typeface="宋体" panose="02010600030101010101" pitchFamily="2" charset="-122"/>
              </a:rPr>
              <a:t>Procedural Replication</a:t>
            </a:r>
            <a:endParaRPr lang="en-US" altLang="x-none" sz="2800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419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 vert="horz" wrap="square" anchor="ctr"/>
          <a:p>
            <a:pPr lvl="0"/>
            <a:r>
              <a:rPr lang="en-US" altLang="zh-CN">
                <a:ea typeface="宋体" panose="02010600030101010101" pitchFamily="2" charset="-122"/>
              </a:rPr>
              <a:t>Data Replication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0420" name="Rectangle 3"/>
          <p:cNvSpPr>
            <a:spLocks noGrp="1"/>
          </p:cNvSpPr>
          <p:nvPr>
            <p:ph type="body"/>
          </p:nvPr>
        </p:nvSpPr>
        <p:spPr>
          <a:xfrm>
            <a:off x="381000" y="1143000"/>
            <a:ext cx="8458200" cy="5410200"/>
          </a:xfrm>
        </p:spPr>
        <p:txBody>
          <a:bodyPr vert="horz" wrap="square" anchor="t"/>
          <a:p>
            <a:pPr lvl="0"/>
            <a:r>
              <a:rPr lang="en-US" altLang="x-none" dirty="0">
                <a:ea typeface="宋体" panose="02010600030101010101" pitchFamily="2" charset="-122"/>
              </a:rPr>
              <a:t>Advantages</a:t>
            </a:r>
            <a:endParaRPr lang="en-US" altLang="x-none" dirty="0">
              <a:ea typeface="宋体" panose="02010600030101010101" pitchFamily="2" charset="-122"/>
            </a:endParaRPr>
          </a:p>
          <a:p>
            <a:pPr lvl="1"/>
            <a:r>
              <a:rPr lang="en-US" altLang="x-none" dirty="0">
                <a:ea typeface="宋体" panose="02010600030101010101" pitchFamily="2" charset="-122"/>
              </a:rPr>
              <a:t>Improves availability: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data can be accessed even though some site has failed</a:t>
            </a:r>
            <a:endParaRPr lang="en-US" altLang="x-none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x-none" dirty="0">
                <a:ea typeface="宋体" panose="02010600030101010101" pitchFamily="2" charset="-122"/>
              </a:rPr>
              <a:t>Can improve performance: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a transaction can access the closest (perhaps local) replica</a:t>
            </a:r>
            <a:endParaRPr lang="en-US" altLang="x-none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/>
            <a:endParaRPr lang="en-US" altLang="x-none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0"/>
            <a:r>
              <a:rPr lang="en-US" altLang="x-none" dirty="0">
                <a:ea typeface="宋体" panose="02010600030101010101" pitchFamily="2" charset="-122"/>
              </a:rPr>
              <a:t>Disadvantages</a:t>
            </a:r>
            <a:endParaRPr lang="en-US" altLang="x-none" dirty="0">
              <a:ea typeface="宋体" panose="02010600030101010101" pitchFamily="2" charset="-122"/>
            </a:endParaRPr>
          </a:p>
          <a:p>
            <a:pPr lvl="1"/>
            <a:r>
              <a:rPr lang="en-US" altLang="x-none" dirty="0">
                <a:ea typeface="宋体" panose="02010600030101010101" pitchFamily="2" charset="-122"/>
              </a:rPr>
              <a:t>More storage</a:t>
            </a:r>
            <a:endParaRPr lang="en-US" altLang="x-none" dirty="0">
              <a:ea typeface="宋体" panose="02010600030101010101" pitchFamily="2" charset="-122"/>
            </a:endParaRPr>
          </a:p>
          <a:p>
            <a:pPr lvl="1"/>
            <a:r>
              <a:rPr lang="en-US" altLang="x-none" dirty="0">
                <a:ea typeface="宋体" panose="02010600030101010101" pitchFamily="2" charset="-122"/>
              </a:rPr>
              <a:t>Increases system complexity</a:t>
            </a:r>
            <a:endParaRPr lang="en-US" altLang="x-none" dirty="0">
              <a:ea typeface="宋体" panose="02010600030101010101" pitchFamily="2" charset="-122"/>
            </a:endParaRPr>
          </a:p>
          <a:p>
            <a:pPr lvl="2"/>
            <a:r>
              <a:rPr lang="en-US" altLang="x-none" u="sng" dirty="0">
                <a:ea typeface="宋体" panose="02010600030101010101" pitchFamily="2" charset="-122"/>
              </a:rPr>
              <a:t>Mutual consistency</a:t>
            </a:r>
            <a:r>
              <a:rPr lang="en-US" altLang="x-none" dirty="0">
                <a:ea typeface="宋体" panose="02010600030101010101" pitchFamily="2" charset="-122"/>
              </a:rPr>
              <a:t>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of replicas must be </a:t>
            </a:r>
            <a:r>
              <a:rPr lang="en-US" altLang="x-none" dirty="0">
                <a:ea typeface="宋体" panose="02010600030101010101" pitchFamily="2" charset="-122"/>
              </a:rPr>
              <a:t>maintained</a:t>
            </a:r>
            <a:endParaRPr lang="en-US" altLang="x-none" dirty="0">
              <a:ea typeface="宋体" panose="02010600030101010101" pitchFamily="2" charset="-122"/>
            </a:endParaRPr>
          </a:p>
          <a:p>
            <a:pPr lvl="2"/>
            <a:r>
              <a:rPr lang="en-US" altLang="x-none" dirty="0">
                <a:ea typeface="宋体" panose="02010600030101010101" pitchFamily="2" charset="-122"/>
              </a:rPr>
              <a:t>Access by </a:t>
            </a:r>
            <a:r>
              <a:rPr lang="en-US" altLang="x-none" u="sng" dirty="0">
                <a:ea typeface="宋体" panose="02010600030101010101" pitchFamily="2" charset="-122"/>
              </a:rPr>
              <a:t>concurrent transactions</a:t>
            </a:r>
            <a:r>
              <a:rPr lang="en-US" altLang="x-none" dirty="0">
                <a:ea typeface="宋体" panose="02010600030101010101" pitchFamily="2" charset="-122"/>
              </a:rPr>
              <a:t> to different replicas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can lead to </a:t>
            </a:r>
            <a:r>
              <a:rPr lang="en-US" altLang="x-none" dirty="0">
                <a:ea typeface="宋体" panose="02010600030101010101" pitchFamily="2" charset="-122"/>
              </a:rPr>
              <a:t>incorrect results</a:t>
            </a:r>
            <a:endParaRPr lang="en-US" altLang="x-none" dirty="0">
              <a:ea typeface="宋体" panose="02010600030101010101" pitchFamily="2" charset="-122"/>
            </a:endParaRPr>
          </a:p>
          <a:p>
            <a:pPr lvl="2"/>
            <a:endParaRPr lang="en-US" altLang="x-none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标题 6144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>
                <a:ea typeface="宋体" panose="02010600030101010101" pitchFamily="2" charset="-122"/>
              </a:rPr>
              <a:t>Data Replication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1443" name="文本占位符 6144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dirty="0">
                <a:ea typeface="宋体" panose="02010600030101010101" pitchFamily="2" charset="-122"/>
              </a:rPr>
              <a:t>Application Supported Replication</a:t>
            </a:r>
            <a:endParaRPr lang="zh-CN" altLang="en-US" dirty="0"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System Supported Replication</a:t>
            </a:r>
            <a:endParaRPr lang="zh-CN" altLang="en-US" dirty="0">
              <a:ea typeface="宋体" panose="02010600030101010101" pitchFamily="2" charset="-122"/>
            </a:endParaRPr>
          </a:p>
          <a:p>
            <a:pPr marL="1905" lvl="1" indent="455295"/>
            <a:endParaRPr lang="zh-CN" altLang="en-US" dirty="0">
              <a:ea typeface="宋体" panose="02010600030101010101" pitchFamily="2" charset="-122"/>
            </a:endParaRPr>
          </a:p>
          <a:p>
            <a:pPr marL="419735" lvl="1" indent="455295"/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Replica Control</a:t>
            </a:r>
            <a:endParaRPr lang="zh-CN" altLang="en-US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charRg st="65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charRg st="65" end="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67" name="Rectangle 2"/>
          <p:cNvSpPr>
            <a:spLocks noGrp="1"/>
          </p:cNvSpPr>
          <p:nvPr>
            <p:ph type="title"/>
          </p:nvPr>
        </p:nvSpPr>
        <p:spPr>
          <a:xfrm>
            <a:off x="381000" y="533400"/>
            <a:ext cx="8458200" cy="1143000"/>
          </a:xfrm>
        </p:spPr>
        <p:txBody>
          <a:bodyPr vert="horz" wrap="square" anchor="ctr"/>
          <a:p>
            <a:pPr lvl="0"/>
            <a:r>
              <a:rPr lang="en-US" altLang="zh-CN">
                <a:ea typeface="宋体" panose="02010600030101010101" pitchFamily="2" charset="-122"/>
              </a:rPr>
              <a:t>Application Supported Replication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2468" name="Rectangle 3"/>
          <p:cNvSpPr>
            <a:spLocks noGrp="1"/>
          </p:cNvSpPr>
          <p:nvPr>
            <p:ph type="body"/>
          </p:nvPr>
        </p:nvSpPr>
        <p:spPr>
          <a:xfrm>
            <a:off x="457200" y="1981200"/>
            <a:ext cx="8382000" cy="2819400"/>
          </a:xfrm>
        </p:spPr>
        <p:txBody>
          <a:bodyPr vert="horz" wrap="square" anchor="t"/>
          <a:p>
            <a:pPr lvl="0">
              <a:lnSpc>
                <a:spcPct val="150000"/>
              </a:lnSpc>
            </a:pPr>
            <a:r>
              <a:rPr lang="en-US" altLang="x-none" sz="2400" dirty="0">
                <a:ea typeface="宋体" panose="02010600030101010101" pitchFamily="2" charset="-122"/>
              </a:rPr>
              <a:t>Application creates replicas:</a:t>
            </a:r>
            <a:r>
              <a:rPr lang="en-US" altLang="x-none" dirty="0">
                <a:ea typeface="宋体" panose="02010600030101010101" pitchFamily="2" charset="-122"/>
              </a:rPr>
              <a:t>  </a:t>
            </a:r>
            <a:endParaRPr lang="en-US" altLang="x-none" dirty="0"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ct val="50000"/>
              </a:spcBef>
            </a:pPr>
            <a:r>
              <a:rPr lang="en-US" altLang="x-none" sz="2200" dirty="0">
                <a:ea typeface="宋体" panose="02010600030101010101" pitchFamily="2" charset="-122"/>
              </a:rPr>
              <a:t>If  </a:t>
            </a:r>
            <a:r>
              <a:rPr lang="en-US" altLang="x-none" sz="2200" i="1" dirty="0">
                <a:ea typeface="宋体" panose="02010600030101010101" pitchFamily="2" charset="-122"/>
              </a:rPr>
              <a:t>X</a:t>
            </a:r>
            <a:r>
              <a:rPr lang="en-US" altLang="x-none" sz="2200" i="1" baseline="-25000" dirty="0">
                <a:ea typeface="宋体" panose="02010600030101010101" pitchFamily="2" charset="-122"/>
              </a:rPr>
              <a:t>1</a:t>
            </a:r>
            <a:r>
              <a:rPr lang="en-US" altLang="x-none" sz="2200" dirty="0">
                <a:ea typeface="宋体" panose="02010600030101010101" pitchFamily="2" charset="-122"/>
              </a:rPr>
              <a:t> and </a:t>
            </a:r>
            <a:r>
              <a:rPr lang="en-US" altLang="x-none" sz="2200" i="1" dirty="0">
                <a:ea typeface="宋体" panose="02010600030101010101" pitchFamily="2" charset="-122"/>
              </a:rPr>
              <a:t>X</a:t>
            </a:r>
            <a:r>
              <a:rPr lang="en-US" altLang="x-none" sz="2200" i="1" baseline="-25000" dirty="0">
                <a:ea typeface="宋体" panose="02010600030101010101" pitchFamily="2" charset="-122"/>
              </a:rPr>
              <a:t>2</a:t>
            </a:r>
            <a:r>
              <a:rPr lang="en-US" altLang="x-none" sz="2200" dirty="0">
                <a:ea typeface="宋体" panose="02010600030101010101" pitchFamily="2" charset="-122"/>
              </a:rPr>
              <a:t> are replicas of the same item, </a:t>
            </a:r>
            <a:r>
              <a:rPr lang="en-US" altLang="x-none" sz="2200" dirty="0">
                <a:solidFill>
                  <a:schemeClr val="tx1"/>
                </a:solidFill>
                <a:ea typeface="宋体" panose="02010600030101010101" pitchFamily="2" charset="-122"/>
              </a:rPr>
              <a:t>each transaction enforces the global constraint  </a:t>
            </a:r>
            <a:r>
              <a:rPr lang="en-US" altLang="x-none" sz="2200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x-none" sz="2200" i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en-US" altLang="x-none" sz="2200" i="1" dirty="0">
                <a:solidFill>
                  <a:schemeClr val="tx1"/>
                </a:solidFill>
                <a:ea typeface="宋体" panose="02010600030101010101" pitchFamily="2" charset="-122"/>
              </a:rPr>
              <a:t> = X</a:t>
            </a:r>
            <a:r>
              <a:rPr lang="en-US" altLang="x-none" sz="2200" i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endParaRPr lang="en-US" altLang="x-none" sz="2200" i="1" baseline="-250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ct val="50000"/>
              </a:spcBef>
            </a:pPr>
            <a:r>
              <a:rPr lang="en-US" altLang="x-none" sz="2200" dirty="0">
                <a:ea typeface="宋体" panose="02010600030101010101" pitchFamily="2" charset="-122"/>
              </a:rPr>
              <a:t>Distributed DBMS is unaware that </a:t>
            </a:r>
            <a:r>
              <a:rPr lang="en-US" altLang="x-none" sz="2200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x-none" sz="2200" i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en-US" altLang="x-none" sz="2200" dirty="0">
                <a:solidFill>
                  <a:schemeClr val="tx1"/>
                </a:solidFill>
                <a:ea typeface="宋体" panose="02010600030101010101" pitchFamily="2" charset="-122"/>
              </a:rPr>
              <a:t> and </a:t>
            </a:r>
            <a:r>
              <a:rPr lang="en-US" altLang="x-none" sz="2200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x-none" sz="2200" i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x-none" sz="2200" dirty="0">
                <a:solidFill>
                  <a:schemeClr val="tx1"/>
                </a:solidFill>
                <a:ea typeface="宋体" panose="02010600030101010101" pitchFamily="2" charset="-122"/>
              </a:rPr>
              <a:t> are replicas</a:t>
            </a:r>
            <a:endParaRPr lang="en-US" altLang="x-none" sz="22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ct val="50000"/>
              </a:spcBef>
            </a:pPr>
            <a:r>
              <a:rPr lang="en-US" altLang="x-none" sz="2200" dirty="0">
                <a:ea typeface="宋体" panose="02010600030101010101" pitchFamily="2" charset="-122"/>
              </a:rPr>
              <a:t>When accessing an item, </a:t>
            </a:r>
            <a:r>
              <a:rPr lang="en-US" altLang="x-none" sz="2200" dirty="0">
                <a:solidFill>
                  <a:schemeClr val="tx1"/>
                </a:solidFill>
                <a:ea typeface="宋体" panose="02010600030101010101" pitchFamily="2" charset="-122"/>
              </a:rPr>
              <a:t>a transaction must specify which replica it wants</a:t>
            </a:r>
            <a:endParaRPr lang="en-US" altLang="x-none" sz="2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5" name="Rectangle 2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 vert="horz" wrap="square" anchor="ctr"/>
          <a:p>
            <a:pPr lvl="0"/>
            <a:r>
              <a:rPr lang="en-US" altLang="zh-CN">
                <a:ea typeface="宋体" panose="02010600030101010101" pitchFamily="2" charset="-122"/>
              </a:rPr>
              <a:t>ACID Properties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196" name="Rectangle 3"/>
          <p:cNvSpPr>
            <a:spLocks noGrp="1"/>
          </p:cNvSpPr>
          <p:nvPr>
            <p:ph type="body"/>
          </p:nvPr>
        </p:nvSpPr>
        <p:spPr>
          <a:xfrm>
            <a:off x="152400" y="1219200"/>
            <a:ext cx="8991600" cy="5105400"/>
          </a:xfrm>
        </p:spPr>
        <p:txBody>
          <a:bodyPr vert="horz" wrap="square" anchor="t"/>
          <a:p>
            <a:pPr lvl="0">
              <a:lnSpc>
                <a:spcPct val="90000"/>
              </a:lnSpc>
              <a:spcBef>
                <a:spcPct val="25000"/>
              </a:spcBef>
            </a:pPr>
            <a:r>
              <a:rPr lang="en-US" altLang="x-none" dirty="0">
                <a:ea typeface="宋体" panose="02010600030101010101" pitchFamily="2" charset="-122"/>
              </a:rPr>
              <a:t>Each local DBMS:  </a:t>
            </a:r>
            <a:endParaRPr lang="en-US" altLang="x-none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altLang="x-none" dirty="0">
                <a:ea typeface="宋体" panose="02010600030101010101" pitchFamily="2" charset="-122"/>
              </a:rPr>
              <a:t>Supports ACID locally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for each subtransaction</a:t>
            </a:r>
            <a:endParaRPr lang="en-US" altLang="x-none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2">
              <a:lnSpc>
                <a:spcPct val="90000"/>
              </a:lnSpc>
              <a:spcBef>
                <a:spcPct val="40000"/>
              </a:spcBef>
            </a:pPr>
            <a:r>
              <a:rPr lang="en-US" altLang="x-none" dirty="0">
                <a:ea typeface="宋体" panose="02010600030101010101" pitchFamily="2" charset="-122"/>
              </a:rPr>
              <a:t>Just like any other transaction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that executes there</a:t>
            </a:r>
            <a:endParaRPr lang="en-US" altLang="x-none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altLang="x-none" dirty="0">
                <a:ea typeface="宋体" panose="02010600030101010101" pitchFamily="2" charset="-122"/>
              </a:rPr>
              <a:t>Eliminates local deadlocks.</a:t>
            </a:r>
            <a:endParaRPr lang="en-US" altLang="x-none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endParaRPr lang="en-US" altLang="x-none" dirty="0">
              <a:ea typeface="宋体" panose="02010600030101010101" pitchFamily="2" charset="-122"/>
            </a:endParaRPr>
          </a:p>
          <a:p>
            <a:pPr lvl="0">
              <a:lnSpc>
                <a:spcPct val="90000"/>
              </a:lnSpc>
              <a:spcBef>
                <a:spcPct val="50000"/>
              </a:spcBef>
            </a:pPr>
            <a:r>
              <a:rPr lang="en-US" altLang="x-none" dirty="0">
                <a:ea typeface="宋体" panose="02010600030101010101" pitchFamily="2" charset="-122"/>
              </a:rPr>
              <a:t>The additional issues are:</a:t>
            </a:r>
            <a:endParaRPr lang="en-US" altLang="x-none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altLang="x-none" dirty="0">
                <a:ea typeface="宋体" panose="02010600030101010101" pitchFamily="2" charset="-122"/>
              </a:rPr>
              <a:t>Global atomicity: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all cohorts must abort or all commit</a:t>
            </a:r>
            <a:endParaRPr lang="en-US" altLang="x-none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altLang="x-none" dirty="0">
                <a:ea typeface="宋体" panose="02010600030101010101" pitchFamily="2" charset="-122"/>
              </a:rPr>
              <a:t>Global deadlocks: 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there must be no deadlocks involving multiple sites</a:t>
            </a:r>
            <a:endParaRPr lang="en-US" altLang="x-none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altLang="x-none" dirty="0">
                <a:ea typeface="宋体" panose="02010600030101010101" pitchFamily="2" charset="-122"/>
              </a:rPr>
              <a:t>Global serialization: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distributed transaction must be globally serializable</a:t>
            </a:r>
            <a:endParaRPr lang="en-US" altLang="x-none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charRg st="146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6">
                                            <p:txEl>
                                              <p:charRg st="146" end="1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charRg st="173" end="2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196">
                                            <p:txEl>
                                              <p:charRg st="173" end="2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charRg st="228" end="2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196">
                                            <p:txEl>
                                              <p:charRg st="228" end="2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charRg st="299" end="3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196">
                                            <p:txEl>
                                              <p:charRg st="299" end="3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灯片编号占位符 4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491" name="Rectangle 2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 vert="horz" wrap="square" anchor="ctr"/>
          <a:p>
            <a:pPr lvl="0"/>
            <a:r>
              <a:rPr lang="en-US" altLang="zh-CN">
                <a:ea typeface="宋体" panose="02010600030101010101" pitchFamily="2" charset="-122"/>
              </a:rPr>
              <a:t>System Supported Replication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3492" name="Rectangle 3"/>
          <p:cNvSpPr/>
          <p:nvPr/>
        </p:nvSpPr>
        <p:spPr>
          <a:xfrm>
            <a:off x="3124200" y="1676400"/>
            <a:ext cx="2895600" cy="533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Transaction</a:t>
            </a:r>
            <a:endParaRPr lang="en-US" altLang="x-none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493" name="Rectangle 4"/>
          <p:cNvSpPr/>
          <p:nvPr/>
        </p:nvSpPr>
        <p:spPr>
          <a:xfrm>
            <a:off x="3124200" y="2720975"/>
            <a:ext cx="2895600" cy="533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x-none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Replica control</a:t>
            </a:r>
            <a:endParaRPr lang="en-US" altLang="x-none" sz="22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494" name="Rectangle 5"/>
          <p:cNvSpPr/>
          <p:nvPr/>
        </p:nvSpPr>
        <p:spPr>
          <a:xfrm>
            <a:off x="3124200" y="3810000"/>
            <a:ext cx="2895600" cy="533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Concurrency control</a:t>
            </a:r>
            <a:endParaRPr lang="en-US" altLang="x-none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495" name="Rectangle 6"/>
          <p:cNvSpPr/>
          <p:nvPr/>
        </p:nvSpPr>
        <p:spPr>
          <a:xfrm>
            <a:off x="3124200" y="4800600"/>
            <a:ext cx="2895600" cy="533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Local database</a:t>
            </a:r>
            <a:endParaRPr lang="en-US" altLang="x-none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496" name="Line 10"/>
          <p:cNvSpPr/>
          <p:nvPr/>
        </p:nvSpPr>
        <p:spPr>
          <a:xfrm>
            <a:off x="4572000" y="2209800"/>
            <a:ext cx="0" cy="533400"/>
          </a:xfrm>
          <a:prstGeom prst="line">
            <a:avLst/>
          </a:prstGeom>
          <a:ln w="9525" cap="flat" cmpd="sng">
            <a:solidFill>
              <a:srgbClr val="0066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3497" name="Line 11"/>
          <p:cNvSpPr/>
          <p:nvPr/>
        </p:nvSpPr>
        <p:spPr>
          <a:xfrm>
            <a:off x="4572000" y="3276600"/>
            <a:ext cx="0" cy="533400"/>
          </a:xfrm>
          <a:prstGeom prst="line">
            <a:avLst/>
          </a:prstGeom>
          <a:ln w="9525" cap="flat" cmpd="sng">
            <a:solidFill>
              <a:srgbClr val="0066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3498" name="Line 12"/>
          <p:cNvSpPr/>
          <p:nvPr/>
        </p:nvSpPr>
        <p:spPr>
          <a:xfrm>
            <a:off x="4572000" y="4343400"/>
            <a:ext cx="0" cy="457200"/>
          </a:xfrm>
          <a:prstGeom prst="line">
            <a:avLst/>
          </a:prstGeom>
          <a:ln w="9525" cap="flat" cmpd="sng">
            <a:solidFill>
              <a:srgbClr val="0066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3499" name="Line 13"/>
          <p:cNvSpPr/>
          <p:nvPr/>
        </p:nvSpPr>
        <p:spPr>
          <a:xfrm>
            <a:off x="6019800" y="2949575"/>
            <a:ext cx="457200" cy="0"/>
          </a:xfrm>
          <a:prstGeom prst="line">
            <a:avLst/>
          </a:prstGeom>
          <a:ln w="9525" cap="flat" cmpd="sng">
            <a:solidFill>
              <a:srgbClr val="0000CC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3500" name="Text Box 14"/>
          <p:cNvSpPr txBox="1"/>
          <p:nvPr/>
        </p:nvSpPr>
        <p:spPr>
          <a:xfrm>
            <a:off x="4648200" y="2286000"/>
            <a:ext cx="23812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1800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Request access to x</a:t>
            </a:r>
            <a:endParaRPr lang="en-US" altLang="x-none" sz="1800" b="1" dirty="0">
              <a:solidFill>
                <a:srgbClr val="0066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501" name="Text Box 15"/>
          <p:cNvSpPr txBox="1"/>
          <p:nvPr/>
        </p:nvSpPr>
        <p:spPr>
          <a:xfrm>
            <a:off x="4648200" y="3352800"/>
            <a:ext cx="40449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1800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Request access to local replica of x</a:t>
            </a:r>
            <a:endParaRPr lang="en-US" altLang="x-none" sz="1800" b="1" dirty="0">
              <a:solidFill>
                <a:srgbClr val="0066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502" name="Text Box 16"/>
          <p:cNvSpPr txBox="1"/>
          <p:nvPr/>
        </p:nvSpPr>
        <p:spPr>
          <a:xfrm>
            <a:off x="4648200" y="4343400"/>
            <a:ext cx="28384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1800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Access local replica of x</a:t>
            </a:r>
            <a:endParaRPr lang="en-US" altLang="x-none" sz="1800" b="1" dirty="0">
              <a:solidFill>
                <a:srgbClr val="0066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503" name="Text Box 17"/>
          <p:cNvSpPr txBox="1"/>
          <p:nvPr/>
        </p:nvSpPr>
        <p:spPr>
          <a:xfrm>
            <a:off x="6477000" y="2590800"/>
            <a:ext cx="22542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1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Request access to </a:t>
            </a:r>
            <a:endParaRPr lang="en-US" altLang="x-none" sz="18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1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remote replica of x</a:t>
            </a:r>
            <a:endParaRPr lang="en-US" altLang="x-none" sz="18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504" name="Text Box 18"/>
          <p:cNvSpPr txBox="1"/>
          <p:nvPr/>
        </p:nvSpPr>
        <p:spPr>
          <a:xfrm>
            <a:off x="228600" y="2644775"/>
            <a:ext cx="27368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1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Receive requests for</a:t>
            </a:r>
            <a:endParaRPr lang="en-US" altLang="x-none" sz="18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1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access to local replicas</a:t>
            </a:r>
            <a:endParaRPr lang="en-US" altLang="x-none" sz="18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505" name="Line 19"/>
          <p:cNvSpPr/>
          <p:nvPr/>
        </p:nvSpPr>
        <p:spPr>
          <a:xfrm>
            <a:off x="2667000" y="2949575"/>
            <a:ext cx="457200" cy="0"/>
          </a:xfrm>
          <a:prstGeom prst="line">
            <a:avLst/>
          </a:prstGeom>
          <a:ln w="9525" cap="flat" cmpd="sng">
            <a:solidFill>
              <a:srgbClr val="0000CC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15" name="Rectangle 2"/>
          <p:cNvSpPr>
            <a:spLocks noGrp="1"/>
          </p:cNvSpPr>
          <p:nvPr>
            <p:ph type="title"/>
          </p:nvPr>
        </p:nvSpPr>
        <p:spPr>
          <a:xfrm>
            <a:off x="685800" y="231775"/>
            <a:ext cx="7772400" cy="685800"/>
          </a:xfrm>
        </p:spPr>
        <p:txBody>
          <a:bodyPr vert="horz" wrap="square" anchor="ctr"/>
          <a:p>
            <a:pPr lvl="0"/>
            <a:r>
              <a:rPr lang="en-US" altLang="zh-CN">
                <a:ea typeface="宋体" panose="02010600030101010101" pitchFamily="2" charset="-122"/>
              </a:rPr>
              <a:t>Replica Control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4516" name="Rectangle 3"/>
          <p:cNvSpPr>
            <a:spLocks noGrp="1"/>
          </p:cNvSpPr>
          <p:nvPr>
            <p:ph type="body"/>
          </p:nvPr>
        </p:nvSpPr>
        <p:spPr>
          <a:xfrm>
            <a:off x="509905" y="1222375"/>
            <a:ext cx="8157210" cy="1752600"/>
          </a:xfrm>
          <a:ln>
            <a:solidFill>
              <a:srgbClr val="0000FF"/>
            </a:solidFill>
            <a:miter/>
          </a:ln>
        </p:spPr>
        <p:txBody>
          <a:bodyPr vert="horz" wrap="square" lIns="90170" tIns="46990" rIns="90170" bIns="46990" anchor="t"/>
          <a:p>
            <a:pPr lvl="0">
              <a:lnSpc>
                <a:spcPct val="90000"/>
              </a:lnSpc>
              <a:spcBef>
                <a:spcPct val="35000"/>
              </a:spcBef>
            </a:pPr>
            <a:r>
              <a:rPr lang="en-US" altLang="x-none" sz="2400" dirty="0">
                <a:ea typeface="宋体" panose="02010600030101010101" pitchFamily="2" charset="-122"/>
              </a:rPr>
              <a:t>Hides replication </a:t>
            </a:r>
            <a:r>
              <a:rPr lang="en-US" altLang="x-none" sz="2400" dirty="0">
                <a:solidFill>
                  <a:schemeClr val="tx1"/>
                </a:solidFill>
                <a:ea typeface="宋体" panose="02010600030101010101" pitchFamily="2" charset="-122"/>
              </a:rPr>
              <a:t>from transaction</a:t>
            </a:r>
            <a:endParaRPr lang="en-US" altLang="x-none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0">
              <a:lnSpc>
                <a:spcPct val="90000"/>
              </a:lnSpc>
              <a:spcBef>
                <a:spcPct val="35000"/>
              </a:spcBef>
            </a:pPr>
            <a:r>
              <a:rPr lang="en-US" altLang="x-none" sz="2400" dirty="0">
                <a:ea typeface="宋体" panose="02010600030101010101" pitchFamily="2" charset="-122"/>
              </a:rPr>
              <a:t>Knows location </a:t>
            </a:r>
            <a:r>
              <a:rPr lang="en-US" altLang="x-none" sz="2400" dirty="0">
                <a:solidFill>
                  <a:schemeClr val="tx1"/>
                </a:solidFill>
                <a:ea typeface="宋体" panose="02010600030101010101" pitchFamily="2" charset="-122"/>
              </a:rPr>
              <a:t>of all replicas</a:t>
            </a:r>
            <a:endParaRPr lang="en-US" altLang="x-none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0">
              <a:lnSpc>
                <a:spcPct val="90000"/>
              </a:lnSpc>
              <a:spcBef>
                <a:spcPct val="35000"/>
              </a:spcBef>
            </a:pPr>
            <a:r>
              <a:rPr lang="en-US" altLang="x-none" sz="2400" dirty="0">
                <a:ea typeface="宋体" panose="02010600030101010101" pitchFamily="2" charset="-122"/>
              </a:rPr>
              <a:t>Translates </a:t>
            </a:r>
            <a:r>
              <a:rPr lang="en-US" altLang="x-none" sz="2400" dirty="0">
                <a:solidFill>
                  <a:schemeClr val="tx1"/>
                </a:solidFill>
                <a:ea typeface="宋体" panose="02010600030101010101" pitchFamily="2" charset="-122"/>
              </a:rPr>
              <a:t>transaction’s request to access an item </a:t>
            </a:r>
            <a:r>
              <a:rPr lang="en-US" altLang="x-none" sz="2400" dirty="0">
                <a:ea typeface="宋体" panose="02010600030101010101" pitchFamily="2" charset="-122"/>
                <a:sym typeface="Arial" panose="020B0604020202020204" pitchFamily="34" charset="0"/>
              </a:rPr>
              <a:t>into </a:t>
            </a:r>
            <a:r>
              <a:rPr lang="en-US" altLang="x-none" sz="2400" dirty="0">
                <a:solidFill>
                  <a:schemeClr val="tx1"/>
                </a:solidFill>
                <a:ea typeface="宋体" panose="02010600030101010101" pitchFamily="2" charset="-122"/>
              </a:rPr>
              <a:t>request to access particular replica(s)</a:t>
            </a:r>
            <a:endParaRPr lang="en-US" altLang="x-none" sz="2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4517" name="Rectangle 3"/>
          <p:cNvSpPr>
            <a:spLocks noGrp="1"/>
          </p:cNvSpPr>
          <p:nvPr/>
        </p:nvSpPr>
        <p:spPr>
          <a:xfrm>
            <a:off x="486410" y="3359150"/>
            <a:ext cx="8157210" cy="2559050"/>
          </a:xfrm>
          <a:prstGeom prst="rect">
            <a:avLst/>
          </a:pr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 vert="horz" wrap="square" lIns="90170" tIns="46990" rIns="90170" bIns="46990" anchor="t"/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600" b="1" u="none" kern="1200" baseline="0">
                <a:solidFill>
                  <a:srgbClr val="006600"/>
                </a:solidFill>
                <a:latin typeface="Arial" panose="020B0604020202020204" pitchFamily="34" charset="0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400" b="1" u="none" kern="1200" baseline="0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200" b="1" u="none" kern="1200" baseline="0">
                <a:solidFill>
                  <a:srgbClr val="CC0000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>
              <a:lnSpc>
                <a:spcPct val="90000"/>
              </a:lnSpc>
              <a:spcBef>
                <a:spcPct val="35000"/>
              </a:spcBef>
            </a:pPr>
            <a:r>
              <a:rPr lang="en-US" altLang="x-none" dirty="0">
                <a:ea typeface="宋体" panose="02010600030101010101" pitchFamily="2" charset="-122"/>
              </a:rPr>
              <a:t>Maintains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some form of</a:t>
            </a:r>
            <a:r>
              <a:rPr lang="en-US" altLang="x-none" dirty="0">
                <a:ea typeface="宋体" panose="02010600030101010101" pitchFamily="2" charset="-122"/>
              </a:rPr>
              <a:t> mutual consistency:</a:t>
            </a:r>
            <a:endParaRPr lang="en-US" altLang="x-none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altLang="x-none" dirty="0">
                <a:solidFill>
                  <a:srgbClr val="CC0000"/>
                </a:solidFill>
                <a:ea typeface="宋体" panose="02010600030101010101" pitchFamily="2" charset="-122"/>
              </a:rPr>
              <a:t>Strong</a:t>
            </a:r>
            <a:r>
              <a:rPr lang="en-US" altLang="x-none" dirty="0">
                <a:ea typeface="宋体" panose="02010600030101010101" pitchFamily="2" charset="-122"/>
              </a:rPr>
              <a:t>: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all replicas always have the same value</a:t>
            </a:r>
            <a:endParaRPr lang="en-US" altLang="x-none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2">
              <a:lnSpc>
                <a:spcPct val="90000"/>
              </a:lnSpc>
              <a:spcBef>
                <a:spcPct val="40000"/>
              </a:spcBef>
            </a:pPr>
            <a:r>
              <a:rPr lang="en-US" altLang="x-none" dirty="0">
                <a:solidFill>
                  <a:srgbClr val="0000CC"/>
                </a:solidFill>
                <a:ea typeface="宋体" panose="02010600030101010101" pitchFamily="2" charset="-122"/>
              </a:rPr>
              <a:t>In every committed version of the database</a:t>
            </a:r>
            <a:endParaRPr lang="en-US" altLang="x-none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altLang="x-none" dirty="0">
                <a:solidFill>
                  <a:srgbClr val="CC0000"/>
                </a:solidFill>
                <a:ea typeface="宋体" panose="02010600030101010101" pitchFamily="2" charset="-122"/>
              </a:rPr>
              <a:t>Weak</a:t>
            </a:r>
            <a:r>
              <a:rPr lang="en-US" altLang="x-none" dirty="0">
                <a:ea typeface="宋体" panose="02010600030101010101" pitchFamily="2" charset="-122"/>
              </a:rPr>
              <a:t>: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all replicas eventually have the same value</a:t>
            </a:r>
            <a:endParaRPr lang="en-US" altLang="x-none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altLang="x-none" dirty="0">
                <a:solidFill>
                  <a:srgbClr val="CC0000"/>
                </a:solidFill>
                <a:ea typeface="宋体" panose="02010600030101010101" pitchFamily="2" charset="-122"/>
              </a:rPr>
              <a:t>Quorum</a:t>
            </a:r>
            <a:r>
              <a:rPr lang="en-US" altLang="x-none" dirty="0">
                <a:ea typeface="宋体" panose="02010600030101010101" pitchFamily="2" charset="-122"/>
              </a:rPr>
              <a:t>: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a quorum of replicas have the same value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7" grpId="0" bldLvl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标题 65537"/>
          <p:cNvSpPr>
            <a:spLocks noGrp="1"/>
          </p:cNvSpPr>
          <p:nvPr>
            <p:ph type="title"/>
          </p:nvPr>
        </p:nvSpPr>
        <p:spPr>
          <a:xfrm>
            <a:off x="685800" y="155575"/>
            <a:ext cx="7772400" cy="762000"/>
          </a:xfrm>
        </p:spPr>
        <p:txBody>
          <a:bodyPr anchor="ctr"/>
          <a:p>
            <a:r>
              <a:rPr lang="en-US" altLang="zh-CN">
                <a:ea typeface="宋体" panose="02010600030101010101" pitchFamily="2" charset="-122"/>
              </a:rPr>
              <a:t>Replica Control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5539" name="文本占位符 65538"/>
          <p:cNvSpPr>
            <a:spLocks noGrp="1"/>
          </p:cNvSpPr>
          <p:nvPr>
            <p:ph type="body" idx="1"/>
          </p:nvPr>
        </p:nvSpPr>
        <p:spPr>
          <a:xfrm>
            <a:off x="685800" y="1143000"/>
            <a:ext cx="7772400" cy="4953000"/>
          </a:xfrm>
        </p:spPr>
        <p:txBody>
          <a:bodyPr/>
          <a:p>
            <a:r>
              <a:rPr lang="en-US" altLang="zh-CN">
                <a:ea typeface="宋体" panose="02010600030101010101" pitchFamily="2" charset="-122"/>
              </a:rPr>
              <a:t>Read One / Write All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Quorum Consensus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Primary Copy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63" name="Rectangle 2"/>
          <p:cNvSpPr>
            <a:spLocks noGrp="1"/>
          </p:cNvSpPr>
          <p:nvPr>
            <p:ph type="title"/>
          </p:nvPr>
        </p:nvSpPr>
        <p:spPr>
          <a:xfrm>
            <a:off x="533400" y="609600"/>
            <a:ext cx="8077200" cy="1143000"/>
          </a:xfrm>
        </p:spPr>
        <p:txBody>
          <a:bodyPr vert="horz" wrap="square" anchor="ctr"/>
          <a:p>
            <a:pPr lvl="0"/>
            <a:r>
              <a:rPr lang="zh-CN" altLang="en-US" sz="3200" dirty="0">
                <a:ea typeface="宋体" panose="02010600030101010101" pitchFamily="2" charset="-122"/>
              </a:rPr>
              <a:t>1) </a:t>
            </a:r>
            <a:r>
              <a:rPr lang="zh-CN" altLang="en-US" sz="3200" u="sng" dirty="0">
                <a:ea typeface="宋体" panose="02010600030101010101" pitchFamily="2" charset="-122"/>
              </a:rPr>
              <a:t>Read One / Write All Replica Control </a:t>
            </a:r>
            <a:endParaRPr lang="zh-CN" altLang="en-US" sz="3200" u="sng" dirty="0">
              <a:ea typeface="宋体" panose="02010600030101010101" pitchFamily="2" charset="-122"/>
            </a:endParaRPr>
          </a:p>
        </p:txBody>
      </p:sp>
      <p:sp>
        <p:nvSpPr>
          <p:cNvPr id="66564" name="Rectangle 3"/>
          <p:cNvSpPr>
            <a:spLocks noGrp="1"/>
          </p:cNvSpPr>
          <p:nvPr>
            <p:ph type="body"/>
          </p:nvPr>
        </p:nvSpPr>
        <p:spPr>
          <a:xfrm>
            <a:off x="381000" y="1981200"/>
            <a:ext cx="8534400" cy="4114800"/>
          </a:xfrm>
        </p:spPr>
        <p:txBody>
          <a:bodyPr vert="horz" wrap="square" anchor="t"/>
          <a:p>
            <a:pPr lvl="0"/>
            <a:r>
              <a:rPr lang="en-US" altLang="x-none" sz="2400" dirty="0">
                <a:ea typeface="宋体" panose="02010600030101010101" pitchFamily="2" charset="-122"/>
              </a:rPr>
              <a:t>Satisfies a transaction’s </a:t>
            </a:r>
            <a:r>
              <a:rPr lang="en-US" altLang="x-none" sz="2400" u="sng" dirty="0">
                <a:solidFill>
                  <a:srgbClr val="FF0000"/>
                </a:solidFill>
                <a:ea typeface="宋体" panose="02010600030101010101" pitchFamily="2" charset="-122"/>
              </a:rPr>
              <a:t>read </a:t>
            </a:r>
            <a:r>
              <a:rPr lang="en-US" altLang="x-none" sz="2400" dirty="0">
                <a:ea typeface="宋体" panose="02010600030101010101" pitchFamily="2" charset="-122"/>
              </a:rPr>
              <a:t>request </a:t>
            </a:r>
            <a:r>
              <a:rPr lang="en-US" altLang="x-none" sz="2400" u="sng" dirty="0">
                <a:solidFill>
                  <a:schemeClr val="tx1"/>
                </a:solidFill>
                <a:ea typeface="宋体" panose="02010600030101010101" pitchFamily="2" charset="-122"/>
              </a:rPr>
              <a:t>using the nearest replica</a:t>
            </a:r>
            <a:endParaRPr lang="en-US" altLang="x-none" sz="2400" u="sng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400" dirty="0">
                <a:ea typeface="宋体" panose="02010600030101010101" pitchFamily="2" charset="-122"/>
              </a:rPr>
              <a:t>Causes a transaction’s </a:t>
            </a:r>
            <a:r>
              <a:rPr lang="en-US" altLang="x-none" sz="2400" u="sng" dirty="0">
                <a:solidFill>
                  <a:srgbClr val="FF0000"/>
                </a:solidFill>
                <a:ea typeface="宋体" panose="02010600030101010101" pitchFamily="2" charset="-122"/>
              </a:rPr>
              <a:t>write </a:t>
            </a:r>
            <a:r>
              <a:rPr lang="en-US" altLang="x-none" sz="2400" dirty="0">
                <a:ea typeface="宋体" panose="02010600030101010101" pitchFamily="2" charset="-122"/>
              </a:rPr>
              <a:t>req. </a:t>
            </a:r>
            <a:r>
              <a:rPr lang="en-US" altLang="x-none" sz="2400" dirty="0">
                <a:solidFill>
                  <a:schemeClr val="tx1"/>
                </a:solidFill>
                <a:ea typeface="宋体" panose="02010600030101010101" pitchFamily="2" charset="-122"/>
              </a:rPr>
              <a:t>to </a:t>
            </a:r>
            <a:r>
              <a:rPr lang="en-US" altLang="x-none" sz="2400" u="sng" dirty="0">
                <a:solidFill>
                  <a:schemeClr val="tx1"/>
                </a:solidFill>
                <a:ea typeface="宋体" panose="02010600030101010101" pitchFamily="2" charset="-122"/>
              </a:rPr>
              <a:t>update all replicas</a:t>
            </a:r>
            <a:r>
              <a:rPr lang="en-US" altLang="x-none" sz="2400" dirty="0">
                <a:ea typeface="宋体" panose="02010600030101010101" pitchFamily="2" charset="-122"/>
              </a:rPr>
              <a:t> </a:t>
            </a:r>
            <a:endParaRPr lang="en-US" altLang="x-none" sz="2400" dirty="0"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sz="2400" dirty="0">
                <a:ea typeface="宋体" panose="02010600030101010101" pitchFamily="2" charset="-122"/>
              </a:rPr>
              <a:t>Synchronous case: </a:t>
            </a:r>
            <a:r>
              <a:rPr lang="en-US" altLang="x-none" sz="2400" dirty="0">
                <a:solidFill>
                  <a:schemeClr val="tx1"/>
                </a:solidFill>
                <a:ea typeface="宋体" panose="02010600030101010101" pitchFamily="2" charset="-122"/>
              </a:rPr>
              <a:t>immediately (before transaction commits)</a:t>
            </a:r>
            <a:endParaRPr lang="en-US" altLang="x-none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x-none" sz="2400" dirty="0">
                <a:ea typeface="宋体" panose="02010600030101010101" pitchFamily="2" charset="-122"/>
              </a:rPr>
              <a:t>Asynchronous case: </a:t>
            </a:r>
            <a:r>
              <a:rPr lang="en-US" altLang="x-none" sz="2400" dirty="0">
                <a:solidFill>
                  <a:schemeClr val="tx1"/>
                </a:solidFill>
                <a:ea typeface="宋体" panose="02010600030101010101" pitchFamily="2" charset="-122"/>
              </a:rPr>
              <a:t>eventually</a:t>
            </a:r>
            <a:endParaRPr lang="en-US" altLang="x-none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400" dirty="0">
                <a:solidFill>
                  <a:schemeClr val="tx1"/>
                </a:solidFill>
                <a:ea typeface="宋体" panose="02010600030101010101" pitchFamily="2" charset="-122"/>
              </a:rPr>
              <a:t>Performance benefits result if reads occur substantially more often the writes</a:t>
            </a:r>
            <a:endParaRPr lang="en-US" altLang="x-none" sz="2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587" name="Rectangle 2"/>
          <p:cNvSpPr>
            <a:spLocks noGrp="1"/>
          </p:cNvSpPr>
          <p:nvPr>
            <p:ph type="title"/>
          </p:nvPr>
        </p:nvSpPr>
        <p:spPr>
          <a:xfrm>
            <a:off x="609600" y="304800"/>
            <a:ext cx="8077200" cy="1219200"/>
          </a:xfrm>
        </p:spPr>
        <p:txBody>
          <a:bodyPr vert="horz" wrap="square" anchor="ctr"/>
          <a:p>
            <a:pPr lvl="0"/>
            <a:r>
              <a:rPr lang="en-US" altLang="zh-CN">
                <a:ea typeface="宋体" panose="02010600030101010101" pitchFamily="2" charset="-122"/>
              </a:rPr>
              <a:t>Read One / Write All Replica Control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 (</a:t>
            </a:r>
            <a:r>
              <a:rPr lang="en-US" altLang="zh-CN" sz="3200">
                <a:ea typeface="宋体" panose="02010600030101010101" pitchFamily="2" charset="-122"/>
              </a:rPr>
              <a:t>Synchronous-Update)</a:t>
            </a:r>
            <a:endParaRPr lang="en-US" altLang="zh-CN" sz="3200">
              <a:ea typeface="宋体" panose="02010600030101010101" pitchFamily="2" charset="-122"/>
            </a:endParaRPr>
          </a:p>
        </p:txBody>
      </p:sp>
      <p:sp>
        <p:nvSpPr>
          <p:cNvPr id="67588" name="Rectangle 3"/>
          <p:cNvSpPr>
            <a:spLocks noGrp="1"/>
          </p:cNvSpPr>
          <p:nvPr>
            <p:ph type="body"/>
          </p:nvPr>
        </p:nvSpPr>
        <p:spPr>
          <a:xfrm>
            <a:off x="609600" y="1752600"/>
            <a:ext cx="8229600" cy="4648200"/>
          </a:xfrm>
        </p:spPr>
        <p:txBody>
          <a:bodyPr vert="horz" wrap="square" anchor="t"/>
          <a:p>
            <a:pPr lvl="0"/>
            <a:r>
              <a:rPr lang="en-US" altLang="x-none" sz="2400" dirty="0">
                <a:ea typeface="宋体" panose="02010600030101010101" pitchFamily="2" charset="-122"/>
              </a:rPr>
              <a:t>Read request </a:t>
            </a:r>
            <a:r>
              <a:rPr lang="en-US" altLang="x-none" sz="2400" dirty="0">
                <a:solidFill>
                  <a:schemeClr val="tx1"/>
                </a:solidFill>
                <a:ea typeface="宋体" panose="02010600030101010101" pitchFamily="2" charset="-122"/>
              </a:rPr>
              <a:t>locks and reads</a:t>
            </a:r>
            <a:r>
              <a:rPr lang="en-US" altLang="x-none" sz="2400" dirty="0">
                <a:ea typeface="宋体" panose="02010600030101010101" pitchFamily="2" charset="-122"/>
              </a:rPr>
              <a:t> </a:t>
            </a:r>
            <a:r>
              <a:rPr lang="en-US" altLang="x-none" sz="2400" dirty="0">
                <a:solidFill>
                  <a:srgbClr val="0000CC"/>
                </a:solidFill>
                <a:ea typeface="宋体" panose="02010600030101010101" pitchFamily="2" charset="-122"/>
              </a:rPr>
              <a:t>most local replica</a:t>
            </a:r>
            <a:endParaRPr lang="en-US" altLang="x-none" sz="240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0">
              <a:spcBef>
                <a:spcPct val="40000"/>
              </a:spcBef>
            </a:pPr>
            <a:r>
              <a:rPr lang="en-US" altLang="x-none" sz="2400" dirty="0">
                <a:ea typeface="宋体" panose="02010600030101010101" pitchFamily="2" charset="-122"/>
              </a:rPr>
              <a:t>Write request </a:t>
            </a:r>
            <a:r>
              <a:rPr lang="en-US" altLang="x-none" sz="2400" dirty="0">
                <a:solidFill>
                  <a:schemeClr val="tx1"/>
                </a:solidFill>
                <a:ea typeface="宋体" panose="02010600030101010101" pitchFamily="2" charset="-122"/>
              </a:rPr>
              <a:t>locks and updates</a:t>
            </a:r>
            <a:r>
              <a:rPr lang="en-US" altLang="x-none" sz="2400" dirty="0">
                <a:ea typeface="宋体" panose="02010600030101010101" pitchFamily="2" charset="-122"/>
              </a:rPr>
              <a:t> </a:t>
            </a:r>
            <a:r>
              <a:rPr lang="en-US" altLang="x-none" sz="2400" dirty="0">
                <a:solidFill>
                  <a:srgbClr val="0000CC"/>
                </a:solidFill>
                <a:ea typeface="宋体" panose="02010600030101010101" pitchFamily="2" charset="-122"/>
              </a:rPr>
              <a:t>all replicas</a:t>
            </a:r>
            <a:r>
              <a:rPr lang="en-US" altLang="x-none" sz="2400" dirty="0">
                <a:ea typeface="宋体" panose="02010600030101010101" pitchFamily="2" charset="-122"/>
              </a:rPr>
              <a:t> </a:t>
            </a:r>
            <a:endParaRPr lang="en-US" altLang="x-none" sz="2400" dirty="0"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sz="2400" dirty="0">
                <a:ea typeface="宋体" panose="02010600030101010101" pitchFamily="2" charset="-122"/>
              </a:rPr>
              <a:t>Maintains</a:t>
            </a:r>
            <a:r>
              <a:rPr lang="en-US" altLang="x-none" sz="24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x-none" sz="2400" u="sng" dirty="0">
                <a:solidFill>
                  <a:srgbClr val="FF0000"/>
                </a:solidFill>
                <a:ea typeface="宋体" panose="02010600030101010101" pitchFamily="2" charset="-122"/>
              </a:rPr>
              <a:t>strong mutual consistency</a:t>
            </a:r>
            <a:endParaRPr lang="en-US" altLang="x-none" sz="2400" u="sng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0">
              <a:spcBef>
                <a:spcPct val="40000"/>
              </a:spcBef>
            </a:pPr>
            <a:r>
              <a:rPr lang="en-US" altLang="x-none" sz="2400" dirty="0">
                <a:ea typeface="宋体" panose="02010600030101010101" pitchFamily="2" charset="-122"/>
              </a:rPr>
              <a:t>Atomic commit protocol </a:t>
            </a:r>
            <a:r>
              <a:rPr lang="en-US" altLang="x-none" sz="2400" dirty="0">
                <a:solidFill>
                  <a:schemeClr val="tx1"/>
                </a:solidFill>
                <a:ea typeface="宋体" panose="02010600030101010101" pitchFamily="2" charset="-122"/>
              </a:rPr>
              <a:t>guarantees that all sites commit and makes new values durable</a:t>
            </a:r>
            <a:endParaRPr lang="en-US" altLang="x-none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0">
              <a:spcBef>
                <a:spcPct val="40000"/>
              </a:spcBef>
            </a:pPr>
            <a:r>
              <a:rPr lang="en-US" altLang="x-none" sz="2400" dirty="0">
                <a:ea typeface="宋体" panose="02010600030101010101" pitchFamily="2" charset="-122"/>
              </a:rPr>
              <a:t>Schedules </a:t>
            </a:r>
            <a:r>
              <a:rPr lang="en-US" altLang="x-none" sz="2400" dirty="0">
                <a:solidFill>
                  <a:schemeClr val="tx1"/>
                </a:solidFill>
                <a:ea typeface="宋体" panose="02010600030101010101" pitchFamily="2" charset="-122"/>
              </a:rPr>
              <a:t>are serializable</a:t>
            </a:r>
            <a:endParaRPr lang="en-US" altLang="x-none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0">
              <a:spcBef>
                <a:spcPct val="40000"/>
              </a:spcBef>
            </a:pPr>
            <a:r>
              <a:rPr lang="en-US" altLang="x-none" sz="2400" dirty="0">
                <a:ea typeface="宋体" panose="02010600030101010101" pitchFamily="2" charset="-122"/>
              </a:rPr>
              <a:t>Writing however:</a:t>
            </a:r>
            <a:endParaRPr lang="en-US" altLang="x-none" sz="2400" dirty="0">
              <a:ea typeface="宋体" panose="02010600030101010101" pitchFamily="2" charset="-122"/>
            </a:endParaRPr>
          </a:p>
          <a:p>
            <a:pPr lvl="1">
              <a:spcBef>
                <a:spcPct val="30000"/>
              </a:spcBef>
            </a:pPr>
            <a:r>
              <a:rPr lang="en-US" altLang="x-none" sz="2400" dirty="0">
                <a:solidFill>
                  <a:schemeClr val="tx1"/>
                </a:solidFill>
                <a:ea typeface="宋体" panose="02010600030101010101" pitchFamily="2" charset="-122"/>
              </a:rPr>
              <a:t>Has </a:t>
            </a:r>
            <a:r>
              <a:rPr lang="en-US" altLang="x-none" sz="2400" dirty="0">
                <a:ea typeface="宋体" panose="02010600030101010101" pitchFamily="2" charset="-122"/>
              </a:rPr>
              <a:t>poor performance</a:t>
            </a:r>
            <a:endParaRPr lang="en-US" altLang="x-none" sz="2400" dirty="0">
              <a:ea typeface="宋体" panose="02010600030101010101" pitchFamily="2" charset="-122"/>
            </a:endParaRPr>
          </a:p>
          <a:p>
            <a:pPr lvl="1">
              <a:spcBef>
                <a:spcPct val="30000"/>
              </a:spcBef>
            </a:pPr>
            <a:r>
              <a:rPr lang="en-US" altLang="x-none" sz="2400" dirty="0">
                <a:solidFill>
                  <a:schemeClr val="tx1"/>
                </a:solidFill>
                <a:ea typeface="宋体" panose="02010600030101010101" pitchFamily="2" charset="-122"/>
              </a:rPr>
              <a:t>Is prone to </a:t>
            </a:r>
            <a:r>
              <a:rPr lang="en-US" altLang="x-none" sz="2400" dirty="0">
                <a:ea typeface="宋体" panose="02010600030101010101" pitchFamily="2" charset="-122"/>
              </a:rPr>
              <a:t>deadlock</a:t>
            </a:r>
            <a:endParaRPr lang="en-US" altLang="x-none" sz="2400" dirty="0">
              <a:ea typeface="宋体" panose="02010600030101010101" pitchFamily="2" charset="-122"/>
            </a:endParaRPr>
          </a:p>
          <a:p>
            <a:pPr lvl="1">
              <a:spcBef>
                <a:spcPct val="30000"/>
              </a:spcBef>
            </a:pPr>
            <a:r>
              <a:rPr lang="en-US" altLang="x-none" sz="2400" dirty="0">
                <a:solidFill>
                  <a:schemeClr val="tx1"/>
                </a:solidFill>
                <a:ea typeface="宋体" panose="02010600030101010101" pitchFamily="2" charset="-122"/>
              </a:rPr>
              <a:t>Requires </a:t>
            </a:r>
            <a:r>
              <a:rPr lang="en-US" altLang="x-none" sz="2400" dirty="0">
                <a:ea typeface="宋体" panose="02010600030101010101" pitchFamily="2" charset="-122"/>
              </a:rPr>
              <a:t>100% availability</a:t>
            </a:r>
            <a:endParaRPr lang="en-US" altLang="x-none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8611" name="Rectangle 2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 vert="horz" wrap="square" anchor="ctr"/>
          <a:p>
            <a:pPr lvl="0"/>
            <a:r>
              <a:rPr lang="en-US" altLang="zh-CN">
                <a:ea typeface="宋体" panose="02010600030101010101" pitchFamily="2" charset="-122"/>
              </a:rPr>
              <a:t>Generalizing Read One / Write All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8612" name="Rectangle 3"/>
          <p:cNvSpPr>
            <a:spLocks noGrp="1"/>
          </p:cNvSpPr>
          <p:nvPr>
            <p:ph type="body"/>
          </p:nvPr>
        </p:nvSpPr>
        <p:spPr>
          <a:xfrm>
            <a:off x="533400" y="1524000"/>
            <a:ext cx="8077200" cy="4114800"/>
          </a:xfrm>
        </p:spPr>
        <p:txBody>
          <a:bodyPr vert="horz" wrap="square" anchor="t"/>
          <a:p>
            <a:pPr lvl="0"/>
            <a:r>
              <a:rPr lang="en-US" altLang="x-none" sz="2400" u="sng" dirty="0">
                <a:solidFill>
                  <a:srgbClr val="FF0000"/>
                </a:solidFill>
                <a:ea typeface="宋体" panose="02010600030101010101" pitchFamily="2" charset="-122"/>
              </a:rPr>
              <a:t>Problem</a:t>
            </a:r>
            <a:r>
              <a:rPr lang="en-US" altLang="x-none" sz="2400" dirty="0">
                <a:ea typeface="宋体" panose="02010600030101010101" pitchFamily="2" charset="-122"/>
              </a:rPr>
              <a:t>: </a:t>
            </a:r>
            <a:r>
              <a:rPr lang="en-US" altLang="x-none" sz="2400" dirty="0">
                <a:solidFill>
                  <a:schemeClr val="tx1"/>
                </a:solidFill>
                <a:ea typeface="宋体" panose="02010600030101010101" pitchFamily="2" charset="-122"/>
              </a:rPr>
              <a:t>With read one/write all, </a:t>
            </a:r>
            <a:r>
              <a:rPr lang="en-US" altLang="x-none" sz="2400" dirty="0">
                <a:solidFill>
                  <a:srgbClr val="0000CC"/>
                </a:solidFill>
                <a:ea typeface="宋体" panose="02010600030101010101" pitchFamily="2" charset="-122"/>
              </a:rPr>
              <a:t>availability is worse for writers</a:t>
            </a:r>
            <a:r>
              <a:rPr lang="en-US" altLang="x-none" sz="2400" dirty="0">
                <a:solidFill>
                  <a:schemeClr val="tx1"/>
                </a:solidFill>
                <a:ea typeface="宋体" panose="02010600030101010101" pitchFamily="2" charset="-122"/>
              </a:rPr>
              <a:t> since all replicas have to be accessible</a:t>
            </a:r>
            <a:endParaRPr lang="en-US" altLang="x-none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0">
              <a:spcBef>
                <a:spcPct val="40000"/>
              </a:spcBef>
            </a:pPr>
            <a:r>
              <a:rPr lang="en-US" altLang="x-none" sz="2400" u="sng" dirty="0">
                <a:solidFill>
                  <a:srgbClr val="FF0000"/>
                </a:solidFill>
                <a:ea typeface="宋体" panose="02010600030101010101" pitchFamily="2" charset="-122"/>
              </a:rPr>
              <a:t>Goal</a:t>
            </a:r>
            <a:r>
              <a:rPr lang="en-US" altLang="x-none" sz="2400" dirty="0">
                <a:ea typeface="宋体" panose="02010600030101010101" pitchFamily="2" charset="-122"/>
              </a:rPr>
              <a:t>: </a:t>
            </a:r>
            <a:r>
              <a:rPr lang="en-US" altLang="x-none" sz="2400" dirty="0">
                <a:solidFill>
                  <a:schemeClr val="tx1"/>
                </a:solidFill>
                <a:ea typeface="宋体" panose="02010600030101010101" pitchFamily="2" charset="-122"/>
              </a:rPr>
              <a:t>A replica control in which </a:t>
            </a:r>
            <a:r>
              <a:rPr lang="en-US" altLang="x-none" sz="2400" dirty="0">
                <a:solidFill>
                  <a:srgbClr val="0000CC"/>
                </a:solidFill>
                <a:ea typeface="宋体" panose="02010600030101010101" pitchFamily="2" charset="-122"/>
              </a:rPr>
              <a:t>an item is available for all operations</a:t>
            </a:r>
            <a:r>
              <a:rPr lang="en-US" altLang="x-none" sz="2400" dirty="0">
                <a:solidFill>
                  <a:schemeClr val="tx1"/>
                </a:solidFill>
                <a:ea typeface="宋体" panose="02010600030101010101" pitchFamily="2" charset="-122"/>
              </a:rPr>
              <a:t> even though some replicas are inaccessible</a:t>
            </a:r>
            <a:endParaRPr lang="en-US" altLang="x-none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0">
              <a:spcBef>
                <a:spcPct val="40000"/>
              </a:spcBef>
            </a:pPr>
            <a:r>
              <a:rPr lang="en-US" altLang="x-none" sz="2400" dirty="0">
                <a:ea typeface="宋体" panose="02010600030101010101" pitchFamily="2" charset="-122"/>
              </a:rPr>
              <a:t>This implies:</a:t>
            </a:r>
            <a:endParaRPr lang="en-US" altLang="x-none" sz="2400" dirty="0"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sz="2000" dirty="0">
                <a:ea typeface="宋体" panose="02010600030101010101" pitchFamily="2" charset="-122"/>
              </a:rPr>
              <a:t>Mutual consistency </a:t>
            </a:r>
            <a:r>
              <a:rPr lang="en-US" altLang="x-none" sz="2000" dirty="0">
                <a:solidFill>
                  <a:schemeClr val="tx1"/>
                </a:solidFill>
                <a:ea typeface="宋体" panose="02010600030101010101" pitchFamily="2" charset="-122"/>
              </a:rPr>
              <a:t>is not maintained</a:t>
            </a:r>
            <a:endParaRPr lang="en-US" altLang="x-none" sz="20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sz="2000" dirty="0">
                <a:ea typeface="宋体" panose="02010600030101010101" pitchFamily="2" charset="-122"/>
              </a:rPr>
              <a:t>Value of an item must be reconstructed by replica control </a:t>
            </a:r>
            <a:r>
              <a:rPr lang="en-US" altLang="x-none" sz="2000" dirty="0">
                <a:solidFill>
                  <a:schemeClr val="tx1"/>
                </a:solidFill>
                <a:ea typeface="宋体" panose="02010600030101010101" pitchFamily="2" charset="-122"/>
              </a:rPr>
              <a:t>when it is accessed</a:t>
            </a:r>
            <a:endParaRPr lang="en-US" altLang="x-none" sz="2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635" name="Rectangle 2"/>
          <p:cNvSpPr>
            <a:spLocks noGrp="1"/>
          </p:cNvSpPr>
          <p:nvPr>
            <p:ph type="title"/>
          </p:nvPr>
        </p:nvSpPr>
        <p:spPr>
          <a:xfrm>
            <a:off x="304800" y="78740"/>
            <a:ext cx="8458200" cy="685800"/>
          </a:xfrm>
        </p:spPr>
        <p:txBody>
          <a:bodyPr vert="horz" wrap="square" anchor="ctr"/>
          <a:p>
            <a:pPr lvl="0"/>
            <a:r>
              <a:rPr lang="zh-CN" altLang="en-US" sz="3200" dirty="0">
                <a:ea typeface="宋体" panose="02010600030101010101" pitchFamily="2" charset="-122"/>
              </a:rPr>
              <a:t>2) </a:t>
            </a:r>
            <a:r>
              <a:rPr lang="zh-CN" altLang="en-US" sz="3200" u="sng" dirty="0">
                <a:ea typeface="宋体" panose="02010600030101010101" pitchFamily="2" charset="-122"/>
              </a:rPr>
              <a:t>Quorum Consensus Replica Control</a:t>
            </a:r>
            <a:endParaRPr lang="zh-CN" altLang="en-US" sz="3200" u="sng" dirty="0">
              <a:ea typeface="宋体" panose="02010600030101010101" pitchFamily="2" charset="-122"/>
            </a:endParaRPr>
          </a:p>
        </p:txBody>
      </p:sp>
      <p:sp>
        <p:nvSpPr>
          <p:cNvPr id="69636" name="Rectangle 3"/>
          <p:cNvSpPr>
            <a:spLocks noGrp="1"/>
          </p:cNvSpPr>
          <p:nvPr>
            <p:ph type="body"/>
          </p:nvPr>
        </p:nvSpPr>
        <p:spPr>
          <a:xfrm>
            <a:off x="304800" y="918210"/>
            <a:ext cx="8610600" cy="2487295"/>
          </a:xfrm>
        </p:spPr>
        <p:txBody>
          <a:bodyPr vert="horz" wrap="square" anchor="t"/>
          <a:p>
            <a:pPr lvl="0">
              <a:lnSpc>
                <a:spcPct val="100000"/>
              </a:lnSpc>
            </a:pPr>
            <a:r>
              <a:rPr lang="en-US" altLang="x-none" sz="2200" dirty="0">
                <a:ea typeface="宋体" panose="02010600030101010101" pitchFamily="2" charset="-122"/>
              </a:rPr>
              <a:t>Replica control </a:t>
            </a:r>
            <a:r>
              <a:rPr lang="en-US" altLang="x-none" sz="2200" dirty="0">
                <a:solidFill>
                  <a:srgbClr val="FF0000"/>
                </a:solidFill>
                <a:ea typeface="宋体" panose="02010600030101010101" pitchFamily="2" charset="-122"/>
              </a:rPr>
              <a:t>dynamically </a:t>
            </a:r>
            <a:r>
              <a:rPr lang="en-US" altLang="x-none" sz="2200" dirty="0">
                <a:ea typeface="宋体" panose="02010600030101010101" pitchFamily="2" charset="-122"/>
              </a:rPr>
              <a:t>selects and locks </a:t>
            </a:r>
            <a:r>
              <a:rPr lang="en-US" altLang="x-none" sz="2200" dirty="0">
                <a:solidFill>
                  <a:schemeClr val="tx1"/>
                </a:solidFill>
                <a:ea typeface="宋体" panose="02010600030101010101" pitchFamily="2" charset="-122"/>
              </a:rPr>
              <a:t>a </a:t>
            </a:r>
            <a:r>
              <a:rPr lang="en-US" altLang="x-none" sz="2200" dirty="0">
                <a:solidFill>
                  <a:srgbClr val="CC0000"/>
                </a:solidFill>
                <a:ea typeface="宋体" panose="02010600030101010101" pitchFamily="2" charset="-122"/>
              </a:rPr>
              <a:t>read (write) quorum</a:t>
            </a:r>
            <a:r>
              <a:rPr lang="en-US" altLang="x-none" sz="2200" dirty="0">
                <a:solidFill>
                  <a:schemeClr val="tx1"/>
                </a:solidFill>
                <a:ea typeface="宋体" panose="02010600030101010101" pitchFamily="2" charset="-122"/>
              </a:rPr>
              <a:t> of replicas</a:t>
            </a:r>
            <a:r>
              <a:rPr lang="en-US" altLang="x-none" sz="2200" dirty="0">
                <a:ea typeface="宋体" panose="02010600030101010101" pitchFamily="2" charset="-122"/>
              </a:rPr>
              <a:t> when a read (or write) request is made</a:t>
            </a:r>
            <a:endParaRPr lang="en-US" altLang="x-none" sz="2200" dirty="0"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altLang="x-none" sz="2000" dirty="0">
                <a:ea typeface="宋体" panose="02010600030101010101" pitchFamily="2" charset="-122"/>
              </a:rPr>
              <a:t>Read operation </a:t>
            </a:r>
            <a:r>
              <a:rPr lang="en-US" altLang="x-none" sz="2000" dirty="0">
                <a:solidFill>
                  <a:schemeClr val="tx1"/>
                </a:solidFill>
                <a:ea typeface="宋体" panose="02010600030101010101" pitchFamily="2" charset="-122"/>
              </a:rPr>
              <a:t>reads only replicas in </a:t>
            </a:r>
            <a:r>
              <a:rPr lang="en-US" altLang="x-none" sz="2000" u="sng" dirty="0">
                <a:solidFill>
                  <a:schemeClr val="tx1"/>
                </a:solidFill>
                <a:ea typeface="宋体" panose="02010600030101010101" pitchFamily="2" charset="-122"/>
              </a:rPr>
              <a:t>the read quorum</a:t>
            </a:r>
            <a:endParaRPr lang="en-US" altLang="x-none" sz="2000" u="sng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altLang="x-none" sz="2000" dirty="0">
                <a:ea typeface="宋体" panose="02010600030101010101" pitchFamily="2" charset="-122"/>
              </a:rPr>
              <a:t>Write operation </a:t>
            </a:r>
            <a:r>
              <a:rPr lang="en-US" altLang="x-none" sz="2000" dirty="0">
                <a:solidFill>
                  <a:schemeClr val="tx1"/>
                </a:solidFill>
                <a:ea typeface="宋体" panose="02010600030101010101" pitchFamily="2" charset="-122"/>
              </a:rPr>
              <a:t>writes only replicas in </a:t>
            </a:r>
            <a:r>
              <a:rPr lang="en-US" altLang="x-none" sz="2000" u="sng" dirty="0">
                <a:solidFill>
                  <a:schemeClr val="tx1"/>
                </a:solidFill>
                <a:ea typeface="宋体" panose="02010600030101010101" pitchFamily="2" charset="-122"/>
              </a:rPr>
              <a:t>the write quorum</a:t>
            </a:r>
            <a:endParaRPr lang="en-US" altLang="x-none" sz="2000" u="sng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altLang="x-none" sz="2000" dirty="0">
                <a:ea typeface="宋体" panose="02010600030101010101" pitchFamily="2" charset="-122"/>
              </a:rPr>
              <a:t>If </a:t>
            </a:r>
            <a:r>
              <a:rPr lang="en-US" altLang="x-none" sz="2000" dirty="0">
                <a:solidFill>
                  <a:schemeClr val="tx1"/>
                </a:solidFill>
                <a:ea typeface="宋体" panose="02010600030101010101" pitchFamily="2" charset="-122"/>
              </a:rPr>
              <a:t>p = |read quorum|,</a:t>
            </a:r>
            <a:r>
              <a:rPr lang="en-US" altLang="x-none" sz="2000" dirty="0">
                <a:ea typeface="宋体" panose="02010600030101010101" pitchFamily="2" charset="-122"/>
              </a:rPr>
              <a:t> </a:t>
            </a:r>
            <a:r>
              <a:rPr lang="en-US" altLang="x-none" sz="2000" dirty="0">
                <a:solidFill>
                  <a:schemeClr val="tx1"/>
                </a:solidFill>
                <a:ea typeface="宋体" panose="02010600030101010101" pitchFamily="2" charset="-122"/>
              </a:rPr>
              <a:t>q = |write quorum|</a:t>
            </a:r>
            <a:r>
              <a:rPr lang="en-US" altLang="x-none" sz="2000" dirty="0">
                <a:ea typeface="宋体" panose="02010600030101010101" pitchFamily="2" charset="-122"/>
              </a:rPr>
              <a:t> and </a:t>
            </a:r>
            <a:r>
              <a:rPr lang="en-US" altLang="x-none" sz="2000" dirty="0">
                <a:solidFill>
                  <a:schemeClr val="tx1"/>
                </a:solidFill>
                <a:ea typeface="宋体" panose="02010600030101010101" pitchFamily="2" charset="-122"/>
              </a:rPr>
              <a:t>n</a:t>
            </a:r>
            <a:r>
              <a:rPr lang="en-US" altLang="x-none" sz="2000" i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x-none" sz="2000" dirty="0">
                <a:solidFill>
                  <a:schemeClr val="tx1"/>
                </a:solidFill>
                <a:ea typeface="宋体" panose="02010600030101010101" pitchFamily="2" charset="-122"/>
              </a:rPr>
              <a:t>= |replica set|</a:t>
            </a:r>
            <a:r>
              <a:rPr lang="en-US" altLang="x-none" sz="2000" dirty="0">
                <a:ea typeface="宋体" panose="02010600030101010101" pitchFamily="2" charset="-122"/>
              </a:rPr>
              <a:t> then </a:t>
            </a:r>
            <a:r>
              <a:rPr lang="en-US" altLang="x-none" sz="2000" dirty="0">
                <a:solidFill>
                  <a:schemeClr val="tx1"/>
                </a:solidFill>
                <a:ea typeface="宋体" panose="02010600030101010101" pitchFamily="2" charset="-122"/>
              </a:rPr>
              <a:t>algorithm decides that if:</a:t>
            </a:r>
            <a:endParaRPr lang="en-US" altLang="x-none" sz="2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9638" name="Text Box 5"/>
          <p:cNvSpPr txBox="1"/>
          <p:nvPr/>
        </p:nvSpPr>
        <p:spPr>
          <a:xfrm>
            <a:off x="304800" y="4572635"/>
            <a:ext cx="8239125" cy="156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7345" lvl="0" indent="-347345">
              <a:spcBef>
                <a:spcPct val="50000"/>
              </a:spcBef>
              <a:buChar char="•"/>
            </a:pPr>
            <a:r>
              <a:rPr lang="en-US" altLang="x-none" sz="2200" b="1" dirty="0">
                <a:solidFill>
                  <a:srgbClr val="006600"/>
                </a:solidFill>
                <a:latin typeface="+mn-lt"/>
                <a:ea typeface="宋体" panose="02010600030101010101" pitchFamily="2" charset="-122"/>
                <a:cs typeface="+mn-cs"/>
              </a:rPr>
              <a:t>Guarantees </a:t>
            </a:r>
            <a:r>
              <a:rPr lang="en-US" altLang="x-none" sz="2200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that 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all conflicts between operations of concurrent transactions</a:t>
            </a:r>
            <a:r>
              <a:rPr lang="en-US" altLang="x-none" sz="2200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will be detected 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at some site and</a:t>
            </a:r>
            <a:r>
              <a:rPr lang="en-US" altLang="x-none" sz="2200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one transaction will be forced 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to wait.</a:t>
            </a:r>
            <a:endParaRPr lang="en-US" altLang="x-none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53110" lvl="1" indent="-295910">
              <a:spcBef>
                <a:spcPct val="50000"/>
              </a:spcBef>
              <a:buChar char="–"/>
            </a:pPr>
            <a:r>
              <a:rPr lang="en-US" altLang="x-none" sz="20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Serializability is maintained</a:t>
            </a:r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14400" y="3431540"/>
            <a:ext cx="1676400" cy="824230"/>
            <a:chOff x="1440" y="5880"/>
            <a:chExt cx="2640" cy="1298"/>
          </a:xfrm>
        </p:grpSpPr>
        <p:sp>
          <p:nvSpPr>
            <p:cNvPr id="69637" name="Text Box 4"/>
            <p:cNvSpPr txBox="1"/>
            <p:nvPr/>
          </p:nvSpPr>
          <p:spPr>
            <a:xfrm>
              <a:off x="1440" y="5880"/>
              <a:ext cx="2640" cy="62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1">
                <a:spcBef>
                  <a:spcPct val="40000"/>
                </a:spcBef>
              </a:pPr>
              <a:r>
                <a:rPr lang="zh-CN" altLang="en-US" sz="2000" b="1" dirty="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x-none" sz="2000" b="1" dirty="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p+q &gt; n</a:t>
              </a:r>
              <a:endParaRPr lang="en-US" altLang="x-none" sz="20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39" name="Text Box 6"/>
            <p:cNvSpPr txBox="1"/>
            <p:nvPr/>
          </p:nvSpPr>
          <p:spPr>
            <a:xfrm>
              <a:off x="1440" y="6600"/>
              <a:ext cx="2395" cy="5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1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x-none" sz="2000" b="1" dirty="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q &gt; n/2</a:t>
              </a:r>
              <a:endParaRPr lang="en-US" altLang="x-none" sz="20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9640" name="Text Box 7"/>
          <p:cNvSpPr txBox="1"/>
          <p:nvPr/>
        </p:nvSpPr>
        <p:spPr>
          <a:xfrm>
            <a:off x="2969895" y="3431540"/>
            <a:ext cx="2667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40000"/>
              </a:spcBef>
            </a:pPr>
            <a:r>
              <a:rPr lang="en-US" altLang="x-none" sz="20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(read/write conflict)</a:t>
            </a:r>
            <a:endParaRPr lang="en-US" altLang="x-none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9641" name="Text Box 8"/>
          <p:cNvSpPr txBox="1"/>
          <p:nvPr/>
        </p:nvSpPr>
        <p:spPr>
          <a:xfrm>
            <a:off x="2969895" y="3888740"/>
            <a:ext cx="2574925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>
              <a:lnSpc>
                <a:spcPct val="90000"/>
              </a:lnSpc>
              <a:spcBef>
                <a:spcPct val="20000"/>
              </a:spcBef>
            </a:pPr>
            <a:r>
              <a:rPr lang="en-US" altLang="x-none" sz="20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(write/write conflict)</a:t>
            </a:r>
            <a:endParaRPr lang="en-US" altLang="x-none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9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9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0" grpId="0"/>
      <p:bldP spid="69641" grpId="0"/>
      <p:bldP spid="6963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灯片编号占位符 4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59" name="Rectangle 2"/>
          <p:cNvSpPr>
            <a:spLocks noGrp="1"/>
          </p:cNvSpPr>
          <p:nvPr>
            <p:ph type="title"/>
          </p:nvPr>
        </p:nvSpPr>
        <p:spPr>
          <a:xfrm>
            <a:off x="533400" y="79375"/>
            <a:ext cx="8077200" cy="914400"/>
          </a:xfrm>
        </p:spPr>
        <p:txBody>
          <a:bodyPr vert="horz" wrap="square" anchor="ctr"/>
          <a:p>
            <a:pPr lvl="0"/>
            <a:r>
              <a:rPr lang="en-US" altLang="zh-CN">
                <a:ea typeface="宋体" panose="02010600030101010101" pitchFamily="2" charset="-122"/>
              </a:rPr>
              <a:t>Quorum Consensus Replica Control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0660" name="Text Box 17"/>
          <p:cNvSpPr txBox="1"/>
          <p:nvPr/>
        </p:nvSpPr>
        <p:spPr>
          <a:xfrm>
            <a:off x="6629400" y="3527425"/>
            <a:ext cx="1600200" cy="1096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Set of all </a:t>
            </a:r>
            <a:endParaRPr lang="en-US" altLang="x-none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replicas of</a:t>
            </a:r>
            <a:endParaRPr lang="en-US" altLang="x-none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an item </a:t>
            </a:r>
            <a:r>
              <a:rPr lang="en-US" altLang="x-none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(n)</a:t>
            </a:r>
            <a:endParaRPr lang="en-US" altLang="x-none" sz="22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70661" name="组合 70660"/>
          <p:cNvGrpSpPr/>
          <p:nvPr/>
        </p:nvGrpSpPr>
        <p:grpSpPr>
          <a:xfrm>
            <a:off x="1524000" y="2057400"/>
            <a:ext cx="2438400" cy="1295400"/>
            <a:chOff x="0" y="0"/>
            <a:chExt cx="3840" cy="2040"/>
          </a:xfrm>
        </p:grpSpPr>
        <p:sp>
          <p:nvSpPr>
            <p:cNvPr id="70662" name="Text Box 20"/>
            <p:cNvSpPr txBox="1"/>
            <p:nvPr/>
          </p:nvSpPr>
          <p:spPr>
            <a:xfrm>
              <a:off x="125" y="37"/>
              <a:ext cx="2190" cy="1010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none" anchor="t">
              <a:spAutoFit/>
            </a:bodyPr>
            <a:p>
              <a:pPr lvl="0"/>
              <a:r>
                <a:rPr lang="en-US" altLang="x-none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write</a:t>
              </a:r>
              <a:endParaRPr lang="en-US" altLang="x-none" sz="1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/>
              <a:r>
                <a:rPr lang="en-US" altLang="x-none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quorum </a:t>
              </a:r>
              <a:r>
                <a:rPr lang="en-US" altLang="x-none" sz="1800" b="1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(q)</a:t>
              </a:r>
              <a:endParaRPr lang="en-US" altLang="x-none" sz="1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663" name="矩形 70662"/>
            <p:cNvSpPr/>
            <p:nvPr/>
          </p:nvSpPr>
          <p:spPr>
            <a:xfrm>
              <a:off x="0" y="0"/>
              <a:ext cx="3840" cy="2040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70664" name="组合 70663"/>
          <p:cNvGrpSpPr/>
          <p:nvPr/>
        </p:nvGrpSpPr>
        <p:grpSpPr>
          <a:xfrm>
            <a:off x="4343400" y="3200400"/>
            <a:ext cx="1920875" cy="1143000"/>
            <a:chOff x="0" y="0"/>
            <a:chExt cx="3026" cy="1800"/>
          </a:xfrm>
        </p:grpSpPr>
        <p:sp>
          <p:nvSpPr>
            <p:cNvPr id="70665" name="Text Box 19"/>
            <p:cNvSpPr txBox="1"/>
            <p:nvPr/>
          </p:nvSpPr>
          <p:spPr>
            <a:xfrm>
              <a:off x="836" y="720"/>
              <a:ext cx="2190" cy="1010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none" anchor="t">
              <a:spAutoFit/>
            </a:bodyPr>
            <a:p>
              <a:pPr lvl="0"/>
              <a:r>
                <a:rPr lang="en-US" altLang="x-none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read</a:t>
              </a:r>
              <a:endParaRPr lang="en-US" altLang="x-none" sz="1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/>
              <a:r>
                <a:rPr lang="en-US" altLang="x-none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quorum </a:t>
              </a:r>
              <a:r>
                <a:rPr lang="en-US" altLang="x-none" sz="1800" b="1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(p)</a:t>
              </a:r>
              <a:endParaRPr lang="en-US" altLang="x-none" sz="1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666" name="矩形 70665"/>
            <p:cNvSpPr/>
            <p:nvPr/>
          </p:nvSpPr>
          <p:spPr>
            <a:xfrm>
              <a:off x="0" y="0"/>
              <a:ext cx="3000" cy="1800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70667" name="Text Box 22"/>
          <p:cNvSpPr txBox="1"/>
          <p:nvPr/>
        </p:nvSpPr>
        <p:spPr>
          <a:xfrm>
            <a:off x="533400" y="1222375"/>
            <a:ext cx="8077200" cy="45466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p>
            <a:pPr lvl="0">
              <a:spcBef>
                <a:spcPct val="20000"/>
              </a:spcBef>
              <a:buChar char="–"/>
            </a:pPr>
            <a:r>
              <a:rPr lang="zh-CN" altLang="en-US" sz="2200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</a:t>
            </a:r>
            <a:r>
              <a:rPr lang="en-US" altLang="x-none" sz="2200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zh-CN" altLang="en-US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 quorum(</a:t>
            </a:r>
            <a:r>
              <a:rPr lang="en-US" altLang="x-none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zh-CN" altLang="en-US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en-US" altLang="x-none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+ </a:t>
            </a:r>
            <a:r>
              <a:rPr lang="zh-CN" altLang="en-US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write quorum(</a:t>
            </a:r>
            <a:r>
              <a:rPr lang="en-US" altLang="x-none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q</a:t>
            </a:r>
            <a:r>
              <a:rPr lang="zh-CN" altLang="en-US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en-US" altLang="x-none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&lt;=</a:t>
            </a:r>
            <a:r>
              <a:rPr lang="en-US" altLang="x-none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x-none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20000"/>
              </a:spcBef>
              <a:buChar char="–"/>
            </a:pPr>
            <a:endParaRPr lang="en-US" altLang="x-none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20000"/>
              </a:spcBef>
              <a:buChar char="–"/>
            </a:pPr>
            <a:endParaRPr lang="en-US" altLang="x-none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20000"/>
              </a:spcBef>
              <a:buChar char="–"/>
            </a:pPr>
            <a:endParaRPr lang="en-US" altLang="x-none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20000"/>
              </a:spcBef>
              <a:buChar char="–"/>
            </a:pPr>
            <a:endParaRPr lang="en-US" altLang="x-none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20000"/>
              </a:spcBef>
              <a:buChar char="–"/>
            </a:pPr>
            <a:endParaRPr lang="en-US" altLang="x-none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20000"/>
              </a:spcBef>
              <a:buChar char="–"/>
            </a:pPr>
            <a:endParaRPr lang="en-US" altLang="x-none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20000"/>
              </a:spcBef>
              <a:buChar char="–"/>
            </a:pPr>
            <a:endParaRPr lang="en-US" altLang="x-none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20000"/>
              </a:spcBef>
              <a:buChar char="–"/>
            </a:pPr>
            <a:endParaRPr lang="en-US" altLang="x-none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20000"/>
              </a:spcBef>
              <a:buChar char="–"/>
            </a:pPr>
            <a:endParaRPr lang="en-US" altLang="x-none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  <a:buChar char="–"/>
            </a:pPr>
            <a:r>
              <a:rPr lang="en-US" altLang="x-none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 conflict can't be detected!</a:t>
            </a:r>
            <a:endParaRPr lang="zh-CN" altLang="en-US" sz="22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68" name="矩形 70667"/>
          <p:cNvSpPr/>
          <p:nvPr/>
        </p:nvSpPr>
        <p:spPr>
          <a:xfrm>
            <a:off x="1219200" y="1828800"/>
            <a:ext cx="5334000" cy="27432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灯片编号占位符 4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683" name="Rectangle 2"/>
          <p:cNvSpPr>
            <a:spLocks noGrp="1"/>
          </p:cNvSpPr>
          <p:nvPr>
            <p:ph type="title"/>
          </p:nvPr>
        </p:nvSpPr>
        <p:spPr>
          <a:xfrm>
            <a:off x="533400" y="533400"/>
            <a:ext cx="8153400" cy="914400"/>
          </a:xfrm>
        </p:spPr>
        <p:txBody>
          <a:bodyPr vert="horz" wrap="square" anchor="ctr"/>
          <a:p>
            <a:pPr lvl="0"/>
            <a:r>
              <a:rPr lang="en-US" altLang="zh-CN">
                <a:ea typeface="宋体" panose="02010600030101010101" pitchFamily="2" charset="-122"/>
              </a:rPr>
              <a:t>Quorum Consensus Replica Control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1684" name="Line 5"/>
          <p:cNvSpPr/>
          <p:nvPr/>
        </p:nvSpPr>
        <p:spPr>
          <a:xfrm flipH="1">
            <a:off x="1676400" y="1905000"/>
            <a:ext cx="0" cy="2514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685" name="Line 7"/>
          <p:cNvSpPr/>
          <p:nvPr/>
        </p:nvSpPr>
        <p:spPr>
          <a:xfrm flipH="1">
            <a:off x="6172200" y="1905000"/>
            <a:ext cx="0" cy="2514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686" name="Line 8"/>
          <p:cNvSpPr/>
          <p:nvPr/>
        </p:nvSpPr>
        <p:spPr>
          <a:xfrm>
            <a:off x="1676400" y="1905000"/>
            <a:ext cx="4495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687" name="Line 10"/>
          <p:cNvSpPr/>
          <p:nvPr/>
        </p:nvSpPr>
        <p:spPr>
          <a:xfrm>
            <a:off x="1676400" y="4419600"/>
            <a:ext cx="4495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688" name="Text Box 21"/>
          <p:cNvSpPr txBox="1"/>
          <p:nvPr/>
        </p:nvSpPr>
        <p:spPr>
          <a:xfrm>
            <a:off x="6324600" y="3298825"/>
            <a:ext cx="1600200" cy="1096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Set of all </a:t>
            </a:r>
            <a:endParaRPr lang="en-US" altLang="x-none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replicas of</a:t>
            </a:r>
            <a:endParaRPr lang="en-US" altLang="x-none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an item </a:t>
            </a:r>
            <a:r>
              <a:rPr lang="en-US" altLang="x-none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(n)</a:t>
            </a:r>
            <a:endParaRPr lang="en-US" altLang="x-none" sz="22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689" name="Text Box 22"/>
          <p:cNvSpPr txBox="1"/>
          <p:nvPr/>
        </p:nvSpPr>
        <p:spPr>
          <a:xfrm>
            <a:off x="533400" y="4953000"/>
            <a:ext cx="8077200" cy="930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20000"/>
              </a:spcBef>
              <a:buChar char="–"/>
            </a:pPr>
            <a:r>
              <a:rPr lang="zh-CN" altLang="en-US" sz="2200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200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Read/write conflict:   </a:t>
            </a:r>
            <a:r>
              <a:rPr lang="en-US" altLang="x-none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 + q &gt; n </a:t>
            </a:r>
            <a:endParaRPr lang="en-US" altLang="x-none" sz="22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  <a:buChar char="–"/>
            </a:pPr>
            <a:r>
              <a:rPr lang="en-US" altLang="x-none" sz="2200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An intersection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between </a:t>
            </a:r>
            <a:r>
              <a:rPr lang="en-US" altLang="x-none" sz="22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any read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and </a:t>
            </a:r>
            <a:r>
              <a:rPr lang="en-US" altLang="x-none" sz="22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any write quorum</a:t>
            </a:r>
            <a:endParaRPr lang="en-US" altLang="x-none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71690" name="组合 71689"/>
          <p:cNvGrpSpPr/>
          <p:nvPr/>
        </p:nvGrpSpPr>
        <p:grpSpPr>
          <a:xfrm>
            <a:off x="1981200" y="2133600"/>
            <a:ext cx="2438400" cy="1295400"/>
            <a:chOff x="0" y="0"/>
            <a:chExt cx="3840" cy="2040"/>
          </a:xfrm>
        </p:grpSpPr>
        <p:sp>
          <p:nvSpPr>
            <p:cNvPr id="71691" name="Text Box 20"/>
            <p:cNvSpPr txBox="1"/>
            <p:nvPr/>
          </p:nvSpPr>
          <p:spPr>
            <a:xfrm>
              <a:off x="125" y="37"/>
              <a:ext cx="2190" cy="10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/>
              <a:r>
                <a:rPr lang="en-US" altLang="x-none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write</a:t>
              </a:r>
              <a:endParaRPr lang="en-US" altLang="x-none" sz="1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/>
              <a:r>
                <a:rPr lang="en-US" altLang="x-none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quorum </a:t>
              </a:r>
              <a:r>
                <a:rPr lang="en-US" altLang="x-none" sz="1800" b="1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(q)</a:t>
              </a:r>
              <a:endParaRPr lang="en-US" altLang="x-none" sz="1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692" name="矩形 71691"/>
            <p:cNvSpPr/>
            <p:nvPr/>
          </p:nvSpPr>
          <p:spPr>
            <a:xfrm>
              <a:off x="0" y="0"/>
              <a:ext cx="3840" cy="2040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71693" name="组合 71692"/>
          <p:cNvGrpSpPr/>
          <p:nvPr/>
        </p:nvGrpSpPr>
        <p:grpSpPr>
          <a:xfrm>
            <a:off x="3810000" y="3048000"/>
            <a:ext cx="1920875" cy="1143000"/>
            <a:chOff x="0" y="0"/>
            <a:chExt cx="3026" cy="1800"/>
          </a:xfrm>
        </p:grpSpPr>
        <p:sp>
          <p:nvSpPr>
            <p:cNvPr id="71694" name="Text Box 19"/>
            <p:cNvSpPr txBox="1"/>
            <p:nvPr/>
          </p:nvSpPr>
          <p:spPr>
            <a:xfrm>
              <a:off x="836" y="720"/>
              <a:ext cx="2190" cy="10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/>
              <a:r>
                <a:rPr lang="en-US" altLang="x-none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read</a:t>
              </a:r>
              <a:endParaRPr lang="en-US" altLang="x-none" sz="1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/>
              <a:r>
                <a:rPr lang="en-US" altLang="x-none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quorum </a:t>
              </a:r>
              <a:r>
                <a:rPr lang="en-US" altLang="x-none" sz="1800" b="1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(p)</a:t>
              </a:r>
              <a:endParaRPr lang="en-US" altLang="x-none" sz="1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695" name="矩形 71694"/>
            <p:cNvSpPr/>
            <p:nvPr/>
          </p:nvSpPr>
          <p:spPr>
            <a:xfrm>
              <a:off x="0" y="0"/>
              <a:ext cx="3000" cy="1800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灯片编号占位符 4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707" name="Rectangle 2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914400"/>
          </a:xfrm>
        </p:spPr>
        <p:txBody>
          <a:bodyPr vert="horz" wrap="square" anchor="ctr"/>
          <a:p>
            <a:pPr lvl="0"/>
            <a:r>
              <a:rPr lang="en-US" altLang="zh-CN">
                <a:ea typeface="宋体" panose="02010600030101010101" pitchFamily="2" charset="-122"/>
              </a:rPr>
              <a:t>Quorum Consensus Replica Control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2708" name="Text Box 17"/>
          <p:cNvSpPr txBox="1"/>
          <p:nvPr/>
        </p:nvSpPr>
        <p:spPr>
          <a:xfrm>
            <a:off x="6553200" y="3451225"/>
            <a:ext cx="1600200" cy="1096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Set of all </a:t>
            </a:r>
            <a:endParaRPr lang="en-US" altLang="x-none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replicas of</a:t>
            </a:r>
            <a:endParaRPr lang="en-US" altLang="x-none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an item </a:t>
            </a:r>
            <a:r>
              <a:rPr lang="en-US" altLang="x-none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(n)</a:t>
            </a:r>
            <a:endParaRPr lang="en-US" altLang="x-none" sz="22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709" name="Text Box 18"/>
          <p:cNvSpPr txBox="1"/>
          <p:nvPr/>
        </p:nvSpPr>
        <p:spPr>
          <a:xfrm>
            <a:off x="1066800" y="4876800"/>
            <a:ext cx="6934200" cy="828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20000"/>
              </a:spcBef>
              <a:buChar char="–"/>
            </a:pPr>
            <a:r>
              <a:rPr lang="zh-CN" altLang="en-US" sz="2200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write</a:t>
            </a:r>
            <a:r>
              <a:rPr lang="en-US" altLang="x-none" sz="2200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/write conflict: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x-none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q &gt; n/2</a:t>
            </a:r>
            <a:endParaRPr lang="en-US" altLang="x-none" sz="22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20000"/>
              </a:spcBef>
              <a:buChar char="–"/>
            </a:pPr>
            <a:r>
              <a:rPr lang="en-US" altLang="x-none" sz="2200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An intersection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 between any two write quorums</a:t>
            </a:r>
            <a:endParaRPr lang="en-US" altLang="x-none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710" name="Line 5"/>
          <p:cNvSpPr/>
          <p:nvPr/>
        </p:nvSpPr>
        <p:spPr>
          <a:xfrm flipH="1">
            <a:off x="1676400" y="1905000"/>
            <a:ext cx="0" cy="2514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2711" name="Line 7"/>
          <p:cNvSpPr/>
          <p:nvPr/>
        </p:nvSpPr>
        <p:spPr>
          <a:xfrm flipH="1">
            <a:off x="6172200" y="1905000"/>
            <a:ext cx="0" cy="2514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2712" name="Line 8"/>
          <p:cNvSpPr/>
          <p:nvPr/>
        </p:nvSpPr>
        <p:spPr>
          <a:xfrm>
            <a:off x="1676400" y="1905000"/>
            <a:ext cx="4495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2713" name="Line 10"/>
          <p:cNvSpPr/>
          <p:nvPr/>
        </p:nvSpPr>
        <p:spPr>
          <a:xfrm>
            <a:off x="1676400" y="4419600"/>
            <a:ext cx="4495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grpSp>
        <p:nvGrpSpPr>
          <p:cNvPr id="72714" name="组合 72713"/>
          <p:cNvGrpSpPr/>
          <p:nvPr/>
        </p:nvGrpSpPr>
        <p:grpSpPr>
          <a:xfrm>
            <a:off x="1981200" y="2133600"/>
            <a:ext cx="2438400" cy="1295400"/>
            <a:chOff x="0" y="0"/>
            <a:chExt cx="3840" cy="2040"/>
          </a:xfrm>
        </p:grpSpPr>
        <p:sp>
          <p:nvSpPr>
            <p:cNvPr id="72715" name="Text Box 20"/>
            <p:cNvSpPr txBox="1"/>
            <p:nvPr/>
          </p:nvSpPr>
          <p:spPr>
            <a:xfrm>
              <a:off x="125" y="37"/>
              <a:ext cx="2190" cy="1010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none" anchor="t">
              <a:spAutoFit/>
            </a:bodyPr>
            <a:p>
              <a:pPr lvl="0" algn="ctr"/>
              <a:r>
                <a:rPr lang="en-US" altLang="x-none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write</a:t>
              </a:r>
              <a:endParaRPr lang="en-US" altLang="x-none" sz="1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 algn="ctr"/>
              <a:r>
                <a:rPr lang="en-US" altLang="x-none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quorum </a:t>
              </a:r>
              <a:r>
                <a:rPr lang="en-US" altLang="x-none" sz="1800" b="1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(q)</a:t>
              </a:r>
              <a:endParaRPr lang="en-US" altLang="x-none" sz="1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716" name="矩形 72715"/>
            <p:cNvSpPr/>
            <p:nvPr/>
          </p:nvSpPr>
          <p:spPr>
            <a:xfrm>
              <a:off x="0" y="0"/>
              <a:ext cx="3840" cy="2040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72717" name="组合 72716"/>
          <p:cNvGrpSpPr/>
          <p:nvPr/>
        </p:nvGrpSpPr>
        <p:grpSpPr>
          <a:xfrm>
            <a:off x="3505200" y="2895600"/>
            <a:ext cx="2438400" cy="1295400"/>
            <a:chOff x="0" y="0"/>
            <a:chExt cx="3840" cy="2040"/>
          </a:xfrm>
        </p:grpSpPr>
        <p:sp>
          <p:nvSpPr>
            <p:cNvPr id="72718" name="Text Box 20"/>
            <p:cNvSpPr txBox="1"/>
            <p:nvPr/>
          </p:nvSpPr>
          <p:spPr>
            <a:xfrm>
              <a:off x="1137" y="889"/>
              <a:ext cx="2688" cy="1008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anchor="t">
              <a:spAutoFit/>
            </a:bodyPr>
            <a:p>
              <a:pPr lvl="0" algn="ctr"/>
              <a:r>
                <a:rPr lang="zh-CN" altLang="en-US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another </a:t>
              </a:r>
              <a:r>
                <a:rPr lang="en-US" altLang="x-none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write</a:t>
              </a:r>
              <a:endParaRPr lang="en-US" altLang="x-none" sz="1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 algn="ctr"/>
              <a:r>
                <a:rPr lang="en-US" altLang="x-none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quorum </a:t>
              </a:r>
              <a:r>
                <a:rPr lang="en-US" altLang="x-none" sz="1800" b="1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(q)</a:t>
              </a:r>
              <a:endParaRPr lang="en-US" altLang="x-none" sz="1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719" name="矩形 72718"/>
            <p:cNvSpPr/>
            <p:nvPr/>
          </p:nvSpPr>
          <p:spPr>
            <a:xfrm>
              <a:off x="0" y="0"/>
              <a:ext cx="3840" cy="2040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9" name="Rectang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 vert="horz" wrap="square" anchor="ctr"/>
          <a:p>
            <a:pPr lvl="0"/>
            <a:r>
              <a:rPr lang="en-US" altLang="zh-CN">
                <a:ea typeface="宋体" panose="02010600030101010101" pitchFamily="2" charset="-122"/>
              </a:rPr>
              <a:t>Global Atomicity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9220" name="Rectangle 3"/>
          <p:cNvSpPr>
            <a:spLocks noGrp="1"/>
          </p:cNvSpPr>
          <p:nvPr>
            <p:ph type="body"/>
          </p:nvPr>
        </p:nvSpPr>
        <p:spPr>
          <a:xfrm>
            <a:off x="685800" y="1600200"/>
            <a:ext cx="8458200" cy="4876800"/>
          </a:xfrm>
        </p:spPr>
        <p:txBody>
          <a:bodyPr vert="horz" wrap="square" anchor="t"/>
          <a:p>
            <a:pPr lvl="0"/>
            <a:r>
              <a:rPr lang="en-US" altLang="x-none" dirty="0">
                <a:ea typeface="宋体" panose="02010600030101010101" pitchFamily="2" charset="-122"/>
              </a:rPr>
              <a:t>All subtransactions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of a distributed transaction</a:t>
            </a:r>
            <a:r>
              <a:rPr lang="en-US" altLang="x-none" dirty="0">
                <a:ea typeface="宋体" panose="02010600030101010101" pitchFamily="2" charset="-122"/>
              </a:rPr>
              <a:t> must commit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or</a:t>
            </a:r>
            <a:r>
              <a:rPr lang="en-US" altLang="x-none" dirty="0">
                <a:ea typeface="宋体" panose="02010600030101010101" pitchFamily="2" charset="-122"/>
              </a:rPr>
              <a:t> all must abort</a:t>
            </a:r>
            <a:endParaRPr lang="en-US" altLang="x-none" dirty="0">
              <a:ea typeface="宋体" panose="02010600030101010101" pitchFamily="2" charset="-122"/>
            </a:endParaRPr>
          </a:p>
          <a:p>
            <a:pPr lvl="0">
              <a:spcBef>
                <a:spcPct val="40000"/>
              </a:spcBef>
            </a:pPr>
            <a:r>
              <a:rPr lang="en-US" altLang="x-none" dirty="0">
                <a:ea typeface="宋体" panose="02010600030101010101" pitchFamily="2" charset="-122"/>
              </a:rPr>
              <a:t>An </a:t>
            </a:r>
            <a:r>
              <a:rPr lang="en-US" altLang="x-none" dirty="0">
                <a:solidFill>
                  <a:srgbClr val="FF0000"/>
                </a:solidFill>
                <a:ea typeface="宋体" panose="02010600030101010101" pitchFamily="2" charset="-122"/>
              </a:rPr>
              <a:t>atomic commit protocol</a:t>
            </a:r>
            <a:r>
              <a:rPr lang="en-US" altLang="x-none" dirty="0">
                <a:ea typeface="宋体" panose="02010600030101010101" pitchFamily="2" charset="-122"/>
              </a:rPr>
              <a:t>,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initiated by a</a:t>
            </a:r>
            <a:r>
              <a:rPr lang="en-US" altLang="x-none" dirty="0">
                <a:ea typeface="宋体" panose="02010600030101010101" pitchFamily="2" charset="-122"/>
              </a:rPr>
              <a:t> coordinator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x-none" i="1" dirty="0">
                <a:solidFill>
                  <a:schemeClr val="tx1"/>
                </a:solidFill>
                <a:ea typeface="宋体" panose="02010600030101010101" pitchFamily="2" charset="-122"/>
              </a:rPr>
              <a:t>e.g.,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the transaction manager), ensures this. </a:t>
            </a:r>
            <a:endParaRPr lang="en-US" altLang="x-none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dirty="0">
                <a:ea typeface="宋体" panose="02010600030101010101" pitchFamily="2" charset="-122"/>
              </a:rPr>
              <a:t>Coordinator polls cohorts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to determine if they are all willing to commit</a:t>
            </a:r>
            <a:endParaRPr lang="en-US" altLang="x-none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0">
              <a:spcBef>
                <a:spcPct val="40000"/>
              </a:spcBef>
            </a:pPr>
            <a:r>
              <a:rPr lang="en-US" altLang="x-none" dirty="0">
                <a:ea typeface="宋体" panose="02010600030101010101" pitchFamily="2" charset="-122"/>
              </a:rPr>
              <a:t>Protocol is supported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in the</a:t>
            </a:r>
            <a:r>
              <a:rPr lang="en-US" altLang="x-none" dirty="0">
                <a:ea typeface="宋体" panose="02010600030101010101" pitchFamily="2" charset="-122"/>
              </a:rPr>
              <a:t> </a:t>
            </a:r>
            <a:r>
              <a:rPr lang="en-US" altLang="x-none" dirty="0">
                <a:solidFill>
                  <a:srgbClr val="FF0000"/>
                </a:solidFill>
                <a:ea typeface="宋体" panose="02010600030101010101" pitchFamily="2" charset="-122"/>
              </a:rPr>
              <a:t>xa </a:t>
            </a:r>
            <a:r>
              <a:rPr lang="en-US" altLang="x-none" dirty="0">
                <a:ea typeface="宋体" panose="02010600030101010101" pitchFamily="2" charset="-122"/>
              </a:rPr>
              <a:t>interface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between</a:t>
            </a:r>
            <a:r>
              <a:rPr lang="en-US" altLang="x-none" dirty="0">
                <a:ea typeface="宋体" panose="02010600030101010101" pitchFamily="2" charset="-122"/>
              </a:rPr>
              <a:t> a </a:t>
            </a:r>
            <a:r>
              <a:rPr lang="en-US" altLang="x-none" dirty="0">
                <a:solidFill>
                  <a:srgbClr val="FF0000"/>
                </a:solidFill>
                <a:ea typeface="宋体" panose="02010600030101010101" pitchFamily="2" charset="-122"/>
              </a:rPr>
              <a:t>transaction manager</a:t>
            </a:r>
            <a:r>
              <a:rPr lang="en-US" altLang="x-none" dirty="0">
                <a:ea typeface="宋体" panose="02010600030101010101" pitchFamily="2" charset="-122"/>
              </a:rPr>
              <a:t>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and</a:t>
            </a:r>
            <a:r>
              <a:rPr lang="en-US" altLang="x-none" dirty="0">
                <a:ea typeface="宋体" panose="02010600030101010101" pitchFamily="2" charset="-122"/>
              </a:rPr>
              <a:t> a </a:t>
            </a:r>
            <a:r>
              <a:rPr lang="en-US" altLang="x-none" dirty="0">
                <a:solidFill>
                  <a:srgbClr val="FF0000"/>
                </a:solidFill>
                <a:ea typeface="宋体" panose="02010600030101010101" pitchFamily="2" charset="-122"/>
              </a:rPr>
              <a:t>resource manager</a:t>
            </a:r>
            <a:endParaRPr lang="en-US" altLang="x-none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3731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 vert="horz" wrap="square" anchor="ctr"/>
          <a:p>
            <a:pPr lvl="0"/>
            <a:r>
              <a:rPr lang="en-US" altLang="zh-CN">
                <a:ea typeface="宋体" panose="02010600030101010101" pitchFamily="2" charset="-122"/>
              </a:rPr>
              <a:t>Mutual Consistency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3732" name="Rectangle 3"/>
          <p:cNvSpPr>
            <a:spLocks noGrp="1"/>
          </p:cNvSpPr>
          <p:nvPr>
            <p:ph type="body"/>
          </p:nvPr>
        </p:nvSpPr>
        <p:spPr>
          <a:xfrm>
            <a:off x="304800" y="1143000"/>
            <a:ext cx="8458200" cy="5334000"/>
          </a:xfrm>
        </p:spPr>
        <p:txBody>
          <a:bodyPr vert="horz" wrap="square" anchor="t"/>
          <a:p>
            <a:pPr lvl="0"/>
            <a:r>
              <a:rPr lang="en-US" altLang="x-none" sz="2400" u="sng" dirty="0">
                <a:ea typeface="宋体" panose="02010600030101010101" pitchFamily="2" charset="-122"/>
              </a:rPr>
              <a:t>Problem</a:t>
            </a:r>
            <a:r>
              <a:rPr lang="en-US" altLang="x-none" sz="2400" dirty="0">
                <a:ea typeface="宋体" panose="02010600030101010101" pitchFamily="2" charset="-122"/>
              </a:rPr>
              <a:t>:  </a:t>
            </a:r>
            <a:r>
              <a:rPr lang="en-US" altLang="x-none" sz="2400" dirty="0">
                <a:solidFill>
                  <a:schemeClr val="tx1"/>
                </a:solidFill>
                <a:ea typeface="宋体" panose="02010600030101010101" pitchFamily="2" charset="-122"/>
              </a:rPr>
              <a:t>algorithm does not maintain</a:t>
            </a:r>
            <a:r>
              <a:rPr lang="en-US" altLang="x-none" sz="2400" dirty="0">
                <a:ea typeface="宋体" panose="02010600030101010101" pitchFamily="2" charset="-122"/>
              </a:rPr>
              <a:t> mutual consistency; </a:t>
            </a:r>
            <a:r>
              <a:rPr lang="en-US" altLang="x-none" sz="2400" dirty="0">
                <a:solidFill>
                  <a:schemeClr val="tx1"/>
                </a:solidFill>
                <a:ea typeface="宋体" panose="02010600030101010101" pitchFamily="2" charset="-122"/>
              </a:rPr>
              <a:t>thus</a:t>
            </a:r>
            <a:r>
              <a:rPr lang="en-US" altLang="x-none" sz="2400" dirty="0">
                <a:solidFill>
                  <a:srgbClr val="0000CC"/>
                </a:solidFill>
                <a:ea typeface="宋体" panose="02010600030101010101" pitchFamily="2" charset="-122"/>
              </a:rPr>
              <a:t> reads</a:t>
            </a:r>
            <a:r>
              <a:rPr lang="en-US" altLang="x-none" sz="2400" dirty="0">
                <a:solidFill>
                  <a:schemeClr val="tx1"/>
                </a:solidFill>
                <a:ea typeface="宋体" panose="02010600030101010101" pitchFamily="2" charset="-122"/>
              </a:rPr>
              <a:t> of replicas in a </a:t>
            </a:r>
            <a:r>
              <a:rPr lang="en-US" altLang="x-none" sz="2400" dirty="0">
                <a:solidFill>
                  <a:srgbClr val="0000CC"/>
                </a:solidFill>
                <a:ea typeface="宋体" panose="02010600030101010101" pitchFamily="2" charset="-122"/>
              </a:rPr>
              <a:t>read quorum</a:t>
            </a:r>
            <a:r>
              <a:rPr lang="en-US" altLang="x-none" sz="24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x-none" sz="2400" dirty="0">
                <a:solidFill>
                  <a:srgbClr val="0000CC"/>
                </a:solidFill>
                <a:ea typeface="宋体" panose="02010600030101010101" pitchFamily="2" charset="-122"/>
              </a:rPr>
              <a:t>might return different values</a:t>
            </a:r>
            <a:endParaRPr lang="en-US" altLang="x-none" sz="240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400" u="sng" dirty="0">
                <a:ea typeface="宋体" panose="02010600030101010101" pitchFamily="2" charset="-122"/>
              </a:rPr>
              <a:t>Solution</a:t>
            </a:r>
            <a:r>
              <a:rPr lang="en-US" altLang="x-none" sz="2400" dirty="0">
                <a:ea typeface="宋体" panose="02010600030101010101" pitchFamily="2" charset="-122"/>
              </a:rPr>
              <a:t>: </a:t>
            </a:r>
            <a:r>
              <a:rPr lang="en-US" altLang="x-none" sz="2400" dirty="0">
                <a:solidFill>
                  <a:schemeClr val="tx1"/>
                </a:solidFill>
                <a:ea typeface="宋体" panose="02010600030101010101" pitchFamily="2" charset="-122"/>
              </a:rPr>
              <a:t>assign a </a:t>
            </a:r>
            <a:r>
              <a:rPr lang="en-US" altLang="x-none" sz="2400" dirty="0">
                <a:solidFill>
                  <a:srgbClr val="FF0000"/>
                </a:solidFill>
                <a:ea typeface="宋体" panose="02010600030101010101" pitchFamily="2" charset="-122"/>
              </a:rPr>
              <a:t>timestamp </a:t>
            </a:r>
            <a:r>
              <a:rPr lang="en-US" altLang="x-none" sz="2400" dirty="0">
                <a:solidFill>
                  <a:schemeClr val="tx1"/>
                </a:solidFill>
                <a:ea typeface="宋体" panose="02010600030101010101" pitchFamily="2" charset="-122"/>
              </a:rPr>
              <a:t>to each transaction T </a:t>
            </a:r>
            <a:r>
              <a:rPr lang="en-US" altLang="x-none" sz="2400" dirty="0">
                <a:ea typeface="宋体" panose="02010600030101010101" pitchFamily="2" charset="-122"/>
              </a:rPr>
              <a:t>when it commits</a:t>
            </a:r>
            <a:r>
              <a:rPr lang="en-US" altLang="x-none" sz="2400" dirty="0">
                <a:solidFill>
                  <a:schemeClr val="tx1"/>
                </a:solidFill>
                <a:ea typeface="宋体" panose="02010600030101010101" pitchFamily="2" charset="-122"/>
              </a:rPr>
              <a:t>; </a:t>
            </a:r>
            <a:r>
              <a:rPr lang="en-US" altLang="x-none" sz="2400" dirty="0">
                <a:solidFill>
                  <a:srgbClr val="0000CC"/>
                </a:solidFill>
                <a:ea typeface="宋体" panose="02010600030101010101" pitchFamily="2" charset="-122"/>
              </a:rPr>
              <a:t>clocks are synchronized</a:t>
            </a:r>
            <a:r>
              <a:rPr lang="en-US" altLang="x-none" sz="2400" dirty="0">
                <a:solidFill>
                  <a:schemeClr val="tx1"/>
                </a:solidFill>
                <a:ea typeface="宋体" panose="02010600030101010101" pitchFamily="2" charset="-122"/>
              </a:rPr>
              <a:t> between sites so that timestamps correspond to </a:t>
            </a:r>
            <a:r>
              <a:rPr lang="en-US" altLang="x-none" sz="2400" dirty="0">
                <a:solidFill>
                  <a:srgbClr val="0000CC"/>
                </a:solidFill>
                <a:ea typeface="宋体" panose="02010600030101010101" pitchFamily="2" charset="-122"/>
              </a:rPr>
              <a:t>commit order</a:t>
            </a:r>
            <a:r>
              <a:rPr lang="en-US" altLang="x-none" sz="2400" dirty="0">
                <a:ea typeface="宋体" panose="02010600030101010101" pitchFamily="2" charset="-122"/>
              </a:rPr>
              <a:t> </a:t>
            </a:r>
            <a:endParaRPr lang="en-US" altLang="x-none" sz="2400" dirty="0">
              <a:ea typeface="宋体" panose="02010600030101010101" pitchFamily="2" charset="-122"/>
            </a:endParaRPr>
          </a:p>
          <a:p>
            <a:pPr marL="914400" lvl="1" indent="-457200">
              <a:spcBef>
                <a:spcPct val="40000"/>
              </a:spcBef>
              <a:buFont typeface="+mj-ea"/>
              <a:buAutoNum type="circleNumDbPlain"/>
            </a:pPr>
            <a:r>
              <a:rPr lang="en-US" altLang="x-none" sz="2200" dirty="0">
                <a:ea typeface="宋体" panose="02010600030101010101" pitchFamily="2" charset="-122"/>
              </a:rPr>
              <a:t>T writes: </a:t>
            </a:r>
            <a:r>
              <a:rPr lang="en-US" altLang="x-none" sz="2200" dirty="0">
                <a:solidFill>
                  <a:schemeClr val="tx1"/>
                </a:solidFill>
                <a:ea typeface="宋体" panose="02010600030101010101" pitchFamily="2" charset="-122"/>
              </a:rPr>
              <a:t>replica control associates </a:t>
            </a:r>
            <a:r>
              <a:rPr lang="en-US" altLang="x-none" sz="2200" dirty="0">
                <a:solidFill>
                  <a:srgbClr val="CC0000"/>
                </a:solidFill>
                <a:ea typeface="宋体" panose="02010600030101010101" pitchFamily="2" charset="-122"/>
              </a:rPr>
              <a:t>T’s timestamp</a:t>
            </a:r>
            <a:r>
              <a:rPr lang="en-US" altLang="x-none" sz="2200" dirty="0">
                <a:solidFill>
                  <a:schemeClr val="tx1"/>
                </a:solidFill>
                <a:ea typeface="宋体" panose="02010600030101010101" pitchFamily="2" charset="-122"/>
              </a:rPr>
              <a:t> with </a:t>
            </a:r>
            <a:r>
              <a:rPr lang="en-US" altLang="x-none" sz="2200" dirty="0">
                <a:solidFill>
                  <a:srgbClr val="CC0000"/>
                </a:solidFill>
                <a:ea typeface="宋体" panose="02010600030101010101" pitchFamily="2" charset="-122"/>
              </a:rPr>
              <a:t>all replicas</a:t>
            </a:r>
            <a:r>
              <a:rPr lang="en-US" altLang="x-none" sz="2200" dirty="0">
                <a:solidFill>
                  <a:schemeClr val="tx1"/>
                </a:solidFill>
                <a:ea typeface="宋体" panose="02010600030101010101" pitchFamily="2" charset="-122"/>
              </a:rPr>
              <a:t> in its write quorum</a:t>
            </a:r>
            <a:endParaRPr lang="en-US" altLang="x-none" sz="22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914400" lvl="1" indent="-457200">
              <a:spcBef>
                <a:spcPct val="40000"/>
              </a:spcBef>
              <a:buFont typeface="+mj-ea"/>
              <a:buAutoNum type="circleNumDbPlain"/>
            </a:pPr>
            <a:r>
              <a:rPr lang="en-US" altLang="x-none" sz="2200" dirty="0">
                <a:ea typeface="宋体" panose="02010600030101010101" pitchFamily="2" charset="-122"/>
              </a:rPr>
              <a:t>T reads: </a:t>
            </a:r>
            <a:r>
              <a:rPr lang="en-US" altLang="x-none" sz="2200" dirty="0">
                <a:solidFill>
                  <a:schemeClr val="tx1"/>
                </a:solidFill>
                <a:ea typeface="宋体" panose="02010600030101010101" pitchFamily="2" charset="-122"/>
              </a:rPr>
              <a:t>replica control returns </a:t>
            </a:r>
            <a:r>
              <a:rPr lang="en-US" altLang="x-none" sz="2200" dirty="0">
                <a:solidFill>
                  <a:srgbClr val="CC0000"/>
                </a:solidFill>
                <a:ea typeface="宋体" panose="02010600030101010101" pitchFamily="2" charset="-122"/>
              </a:rPr>
              <a:t>value of replica</a:t>
            </a:r>
            <a:r>
              <a:rPr lang="en-US" altLang="x-none" sz="2200" dirty="0">
                <a:solidFill>
                  <a:schemeClr val="tx1"/>
                </a:solidFill>
                <a:ea typeface="宋体" panose="02010600030101010101" pitchFamily="2" charset="-122"/>
              </a:rPr>
              <a:t> in read quorum with </a:t>
            </a:r>
            <a:r>
              <a:rPr lang="en-US" altLang="x-none" sz="2200" dirty="0">
                <a:solidFill>
                  <a:srgbClr val="CC0000"/>
                </a:solidFill>
                <a:ea typeface="宋体" panose="02010600030101010101" pitchFamily="2" charset="-122"/>
              </a:rPr>
              <a:t>largest timestamp</a:t>
            </a:r>
            <a:r>
              <a:rPr lang="en-US" altLang="x-none" sz="2200" dirty="0">
                <a:solidFill>
                  <a:schemeClr val="tx1"/>
                </a:solidFill>
                <a:ea typeface="宋体" panose="02010600030101010101" pitchFamily="2" charset="-122"/>
              </a:rPr>
              <a:t>.  Since read and write quorums overlap, T gets most recent write</a:t>
            </a:r>
            <a:endParaRPr lang="en-US" altLang="x-none" sz="22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0">
              <a:spcBef>
                <a:spcPct val="40000"/>
              </a:spcBef>
            </a:pPr>
            <a:r>
              <a:rPr lang="en-US" altLang="x-none" sz="2380" dirty="0">
                <a:ea typeface="宋体" panose="02010600030101010101" pitchFamily="2" charset="-122"/>
              </a:rPr>
              <a:t>Schedules are serializable</a:t>
            </a:r>
            <a:endParaRPr lang="en-US" altLang="x-none" sz="2380" dirty="0">
              <a:ea typeface="宋体" panose="02010600030101010101" pitchFamily="2" charset="-122"/>
            </a:endParaRPr>
          </a:p>
        </p:txBody>
      </p:sp>
      <p:sp>
        <p:nvSpPr>
          <p:cNvPr id="73733" name="矩形 73732"/>
          <p:cNvSpPr/>
          <p:nvPr/>
        </p:nvSpPr>
        <p:spPr>
          <a:xfrm>
            <a:off x="304800" y="1143000"/>
            <a:ext cx="8534400" cy="12192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755" name="Rectang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38200"/>
          </a:xfrm>
        </p:spPr>
        <p:txBody>
          <a:bodyPr vert="horz" wrap="square" anchor="ctr"/>
          <a:p>
            <a:pPr lvl="0"/>
            <a:r>
              <a:rPr lang="en-US" altLang="zh-CN">
                <a:ea typeface="宋体" panose="02010600030101010101" pitchFamily="2" charset="-122"/>
              </a:rPr>
              <a:t>Quorum Consensus Replica Control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4756" name="Rectangle 3"/>
          <p:cNvSpPr>
            <a:spLocks noGrp="1"/>
          </p:cNvSpPr>
          <p:nvPr>
            <p:ph type="body"/>
          </p:nvPr>
        </p:nvSpPr>
        <p:spPr/>
        <p:txBody>
          <a:bodyPr vert="horz" wrap="square" anchor="t"/>
          <a:p>
            <a:pPr lvl="0"/>
            <a:r>
              <a:rPr lang="en-US" altLang="x-none" sz="2400" dirty="0">
                <a:ea typeface="宋体" panose="02010600030101010101" pitchFamily="2" charset="-122"/>
              </a:rPr>
              <a:t>Allows a tradeoff </a:t>
            </a:r>
            <a:r>
              <a:rPr lang="en-US" altLang="x-none" sz="2400" dirty="0">
                <a:solidFill>
                  <a:schemeClr val="tx1"/>
                </a:solidFill>
                <a:ea typeface="宋体" panose="02010600030101010101" pitchFamily="2" charset="-122"/>
              </a:rPr>
              <a:t>among operations on</a:t>
            </a:r>
            <a:r>
              <a:rPr lang="en-US" altLang="x-none" sz="2400" dirty="0">
                <a:ea typeface="宋体" panose="02010600030101010101" pitchFamily="2" charset="-122"/>
              </a:rPr>
              <a:t> availability </a:t>
            </a:r>
            <a:r>
              <a:rPr lang="en-US" altLang="x-none" sz="2400" dirty="0">
                <a:solidFill>
                  <a:schemeClr val="tx1"/>
                </a:solidFill>
                <a:ea typeface="宋体" panose="02010600030101010101" pitchFamily="2" charset="-122"/>
              </a:rPr>
              <a:t>and</a:t>
            </a:r>
            <a:r>
              <a:rPr lang="en-US" altLang="x-none" sz="2400" dirty="0">
                <a:ea typeface="宋体" panose="02010600030101010101" pitchFamily="2" charset="-122"/>
              </a:rPr>
              <a:t> cost</a:t>
            </a:r>
            <a:endParaRPr lang="en-US" altLang="x-none" sz="2400" dirty="0"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sz="2200" dirty="0">
                <a:ea typeface="宋体" panose="02010600030101010101" pitchFamily="2" charset="-122"/>
              </a:rPr>
              <a:t>A small quorum </a:t>
            </a:r>
            <a:r>
              <a:rPr lang="en-US" altLang="x-none" sz="2200" dirty="0">
                <a:solidFill>
                  <a:schemeClr val="tx1"/>
                </a:solidFill>
                <a:ea typeface="宋体" panose="02010600030101010101" pitchFamily="2" charset="-122"/>
              </a:rPr>
              <a:t>implies the corresponding operation is more available and can be performed more efficiently  but ...</a:t>
            </a:r>
            <a:endParaRPr lang="en-US" altLang="x-none" sz="22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sz="2200" dirty="0">
                <a:ea typeface="宋体" panose="02010600030101010101" pitchFamily="2" charset="-122"/>
              </a:rPr>
              <a:t>The smaller one quorum is, </a:t>
            </a:r>
            <a:r>
              <a:rPr lang="en-US" altLang="x-none" sz="2200" dirty="0">
                <a:solidFill>
                  <a:schemeClr val="tx1"/>
                </a:solidFill>
                <a:ea typeface="宋体" panose="02010600030101010101" pitchFamily="2" charset="-122"/>
              </a:rPr>
              <a:t>the larger the other</a:t>
            </a:r>
            <a:endParaRPr lang="en-US" altLang="x-none" sz="22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779" name="Rectangle 2"/>
          <p:cNvSpPr>
            <a:spLocks noGrp="1"/>
          </p:cNvSpPr>
          <p:nvPr>
            <p:ph type="title"/>
          </p:nvPr>
        </p:nvSpPr>
        <p:spPr/>
        <p:txBody>
          <a:bodyPr vert="horz" wrap="square" anchor="ctr"/>
          <a:p>
            <a:pPr lvl="0"/>
            <a:r>
              <a:rPr lang="en-US" altLang="zh-CN">
                <a:ea typeface="宋体" panose="02010600030101010101" pitchFamily="2" charset="-122"/>
              </a:rPr>
              <a:t>Failures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5780" name="Rectangle 3"/>
          <p:cNvSpPr>
            <a:spLocks noGrp="1"/>
          </p:cNvSpPr>
          <p:nvPr>
            <p:ph type="body"/>
          </p:nvPr>
        </p:nvSpPr>
        <p:spPr>
          <a:xfrm>
            <a:off x="685800" y="1981200"/>
            <a:ext cx="7772400" cy="4343400"/>
          </a:xfrm>
        </p:spPr>
        <p:txBody>
          <a:bodyPr vert="horz" wrap="square" anchor="t"/>
          <a:p>
            <a:pPr lvl="0"/>
            <a:r>
              <a:rPr lang="en-US" altLang="x-none" sz="2400" dirty="0">
                <a:ea typeface="宋体" panose="02010600030101010101" pitchFamily="2" charset="-122"/>
              </a:rPr>
              <a:t>Algorithm can continue to function </a:t>
            </a:r>
            <a:r>
              <a:rPr lang="en-US" altLang="x-none" sz="2400" dirty="0">
                <a:solidFill>
                  <a:schemeClr val="tx1"/>
                </a:solidFill>
                <a:ea typeface="宋体" panose="02010600030101010101" pitchFamily="2" charset="-122"/>
              </a:rPr>
              <a:t>even though some sites are inaccessible</a:t>
            </a:r>
            <a:endParaRPr lang="en-US" altLang="x-none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400" dirty="0">
                <a:ea typeface="宋体" panose="02010600030101010101" pitchFamily="2" charset="-122"/>
              </a:rPr>
              <a:t>No special steps required to recover a site </a:t>
            </a:r>
            <a:r>
              <a:rPr lang="en-US" altLang="x-none" sz="2400" dirty="0">
                <a:solidFill>
                  <a:schemeClr val="tx1"/>
                </a:solidFill>
                <a:ea typeface="宋体" panose="02010600030101010101" pitchFamily="2" charset="-122"/>
              </a:rPr>
              <a:t>after a failure occurs</a:t>
            </a:r>
            <a:endParaRPr lang="en-US" altLang="x-none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sz="2200" dirty="0">
                <a:ea typeface="宋体" panose="02010600030101010101" pitchFamily="2" charset="-122"/>
              </a:rPr>
              <a:t>Replica will have an old timestamp </a:t>
            </a:r>
            <a:r>
              <a:rPr lang="en-US" altLang="x-none" sz="2200" dirty="0">
                <a:solidFill>
                  <a:schemeClr val="tx1"/>
                </a:solidFill>
                <a:ea typeface="宋体" panose="02010600030101010101" pitchFamily="2" charset="-122"/>
              </a:rPr>
              <a:t>and hence its value will not be used</a:t>
            </a:r>
            <a:endParaRPr lang="en-US" altLang="x-none" sz="22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sz="2200" dirty="0">
                <a:ea typeface="宋体" panose="02010600030101010101" pitchFamily="2" charset="-122"/>
              </a:rPr>
              <a:t>Replica’s value will be made current </a:t>
            </a:r>
            <a:r>
              <a:rPr lang="en-US" altLang="x-none" sz="2200" dirty="0">
                <a:solidFill>
                  <a:schemeClr val="tx1"/>
                </a:solidFill>
                <a:ea typeface="宋体" panose="02010600030101010101" pitchFamily="2" charset="-122"/>
              </a:rPr>
              <a:t>the next time the site is included in a write quorum</a:t>
            </a:r>
            <a:endParaRPr lang="en-US" altLang="x-none" sz="22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/>
            <a:endParaRPr lang="zh-CN" altLang="en-US" sz="2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803" name="Rectangle 2"/>
          <p:cNvSpPr>
            <a:spLocks noGrp="1"/>
          </p:cNvSpPr>
          <p:nvPr>
            <p:ph type="title"/>
          </p:nvPr>
        </p:nvSpPr>
        <p:spPr>
          <a:xfrm>
            <a:off x="0" y="231775"/>
            <a:ext cx="9144000" cy="1143000"/>
          </a:xfrm>
        </p:spPr>
        <p:txBody>
          <a:bodyPr vert="horz" wrap="square" anchor="ctr"/>
          <a:p>
            <a:pPr lvl="0"/>
            <a:r>
              <a:rPr lang="en-US" altLang="zh-CN">
                <a:ea typeface="宋体" panose="02010600030101010101" pitchFamily="2" charset="-122"/>
              </a:rPr>
              <a:t>Read One/Write All Replica Control (</a:t>
            </a:r>
            <a:r>
              <a:rPr lang="en-US" altLang="zh-CN" sz="3200">
                <a:ea typeface="宋体" panose="02010600030101010101" pitchFamily="2" charset="-122"/>
              </a:rPr>
              <a:t>Asynchronous-Update)</a:t>
            </a:r>
            <a:r>
              <a:rPr lang="en-US" altLang="zh-CN">
                <a:ea typeface="宋体" panose="02010600030101010101" pitchFamily="2" charset="-122"/>
              </a:rPr>
              <a:t>                      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6804" name="Rectangle 3"/>
          <p:cNvSpPr>
            <a:spLocks noGrp="1"/>
          </p:cNvSpPr>
          <p:nvPr>
            <p:ph type="body"/>
          </p:nvPr>
        </p:nvSpPr>
        <p:spPr>
          <a:xfrm>
            <a:off x="433705" y="1603375"/>
            <a:ext cx="8319770" cy="1198880"/>
          </a:xfrm>
          <a:ln>
            <a:solidFill>
              <a:schemeClr val="accent1"/>
            </a:solidFill>
          </a:ln>
        </p:spPr>
        <p:txBody>
          <a:bodyPr vert="horz" wrap="square" anchor="t">
            <a:spAutoFit/>
          </a:bodyPr>
          <a:p>
            <a:pPr lvl="0"/>
            <a:r>
              <a:rPr lang="en-US" altLang="x-none" sz="2400" u="sng" dirty="0">
                <a:ea typeface="宋体" panose="02010600030101010101" pitchFamily="2" charset="-122"/>
              </a:rPr>
              <a:t>Problem</a:t>
            </a:r>
            <a:r>
              <a:rPr lang="en-US" altLang="x-none" sz="2400" dirty="0">
                <a:ea typeface="宋体" panose="02010600030101010101" pitchFamily="2" charset="-122"/>
              </a:rPr>
              <a:t>: synchronous-update is slow </a:t>
            </a:r>
            <a:r>
              <a:rPr lang="en-US" altLang="x-none" sz="2400" dirty="0">
                <a:solidFill>
                  <a:schemeClr val="tx1"/>
                </a:solidFill>
                <a:ea typeface="宋体" panose="02010600030101010101" pitchFamily="2" charset="-122"/>
              </a:rPr>
              <a:t>since all replicas (or a quorum of replicas) must be updated before transaction commits</a:t>
            </a:r>
            <a:endParaRPr lang="en-US" altLang="x-none" sz="2200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433705" y="3068955"/>
            <a:ext cx="8319770" cy="25844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600" b="1" u="none" kern="1200" baseline="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400" b="1" u="none" kern="1200" baseline="0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200" b="1" u="none" kern="1200" baseline="0">
                <a:solidFill>
                  <a:srgbClr val="CC0000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50000"/>
              </a:spcBef>
            </a:pPr>
            <a:r>
              <a:rPr lang="en-US" altLang="x-none" sz="2400" u="sng" dirty="0">
                <a:ea typeface="宋体" panose="02010600030101010101" pitchFamily="2" charset="-122"/>
              </a:rPr>
              <a:t>Solution</a:t>
            </a:r>
            <a:r>
              <a:rPr lang="en-US" altLang="x-none" sz="2400" dirty="0">
                <a:ea typeface="宋体" panose="02010600030101010101" pitchFamily="2" charset="-122"/>
              </a:rPr>
              <a:t>: with asynchronous-update </a:t>
            </a:r>
            <a:r>
              <a:rPr lang="en-US" altLang="x-none" sz="2400" dirty="0">
                <a:solidFill>
                  <a:schemeClr val="tx1"/>
                </a:solidFill>
                <a:ea typeface="宋体" panose="02010600030101010101" pitchFamily="2" charset="-122"/>
              </a:rPr>
              <a:t>only some (usually one) replica is updated as part of transaction.  Updates propagate after transaction commits but…</a:t>
            </a:r>
            <a:endParaRPr lang="en-US" altLang="x-none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sz="2200" dirty="0">
                <a:ea typeface="宋体" panose="02010600030101010101" pitchFamily="2" charset="-122"/>
              </a:rPr>
              <a:t>only weak mutual consistency </a:t>
            </a:r>
            <a:r>
              <a:rPr lang="en-US" altLang="x-none" sz="2200" dirty="0">
                <a:solidFill>
                  <a:schemeClr val="tx1"/>
                </a:solidFill>
                <a:ea typeface="宋体" panose="02010600030101010101" pitchFamily="2" charset="-122"/>
              </a:rPr>
              <a:t>is maintained</a:t>
            </a:r>
            <a:endParaRPr lang="en-US" altLang="x-none" sz="22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sz="2200" dirty="0">
                <a:ea typeface="宋体" panose="02010600030101010101" pitchFamily="2" charset="-122"/>
              </a:rPr>
              <a:t>serializability </a:t>
            </a:r>
            <a:r>
              <a:rPr lang="en-US" altLang="x-none" sz="2200" dirty="0">
                <a:solidFill>
                  <a:schemeClr val="tx1"/>
                </a:solidFill>
                <a:ea typeface="宋体" panose="02010600030101010101" pitchFamily="2" charset="-122"/>
              </a:rPr>
              <a:t>is not guaranteed </a:t>
            </a:r>
            <a:endParaRPr lang="en-US" altLang="x-none" sz="2200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7827" name="Rectangle 2"/>
          <p:cNvSpPr>
            <a:spLocks noGrp="1"/>
          </p:cNvSpPr>
          <p:nvPr>
            <p:ph type="title"/>
          </p:nvPr>
        </p:nvSpPr>
        <p:spPr>
          <a:xfrm>
            <a:off x="0" y="382905"/>
            <a:ext cx="9144000" cy="1143000"/>
          </a:xfrm>
        </p:spPr>
        <p:txBody>
          <a:bodyPr vert="horz" wrap="square" anchor="ctr"/>
          <a:p>
            <a:pPr lvl="0"/>
            <a:r>
              <a:rPr lang="en-US" altLang="zh-CN">
                <a:ea typeface="宋体" panose="02010600030101010101" pitchFamily="2" charset="-122"/>
              </a:rPr>
              <a:t>Read One/Write All Replica Control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en-US" altLang="zh-CN" sz="3200">
                <a:ea typeface="宋体" panose="02010600030101010101" pitchFamily="2" charset="-122"/>
              </a:rPr>
              <a:t>Asynchronous-Update)</a:t>
            </a:r>
            <a:endParaRPr lang="en-US" altLang="zh-CN" sz="3200">
              <a:ea typeface="宋体" panose="02010600030101010101" pitchFamily="2" charset="-122"/>
            </a:endParaRPr>
          </a:p>
        </p:txBody>
      </p:sp>
      <p:sp>
        <p:nvSpPr>
          <p:cNvPr id="77828" name="Rectangle 3"/>
          <p:cNvSpPr>
            <a:spLocks noGrp="1"/>
          </p:cNvSpPr>
          <p:nvPr>
            <p:ph type="body"/>
          </p:nvPr>
        </p:nvSpPr>
        <p:spPr>
          <a:xfrm>
            <a:off x="381000" y="1905000"/>
            <a:ext cx="8305800" cy="4953000"/>
          </a:xfrm>
        </p:spPr>
        <p:txBody>
          <a:bodyPr vert="horz" wrap="square" anchor="t"/>
          <a:p>
            <a:pPr lvl="0"/>
            <a:r>
              <a:rPr lang="en-US" altLang="x-none" sz="2400" dirty="0">
                <a:ea typeface="宋体" panose="02010600030101010101" pitchFamily="2" charset="-122"/>
              </a:rPr>
              <a:t>Weak mutual consistency </a:t>
            </a:r>
            <a:r>
              <a:rPr lang="en-US" altLang="x-none" sz="2400" dirty="0">
                <a:solidFill>
                  <a:schemeClr val="tx1"/>
                </a:solidFill>
                <a:ea typeface="宋体" panose="02010600030101010101" pitchFamily="2" charset="-122"/>
              </a:rPr>
              <a:t>can result in                   non-serializable schedules</a:t>
            </a:r>
            <a:endParaRPr lang="en-US" altLang="x-none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0"/>
            <a:endParaRPr lang="en-US" altLang="x-none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0"/>
            <a:endParaRPr lang="en-US" altLang="x-none" sz="2200" dirty="0">
              <a:ea typeface="宋体" panose="02010600030101010101" pitchFamily="2" charset="-122"/>
            </a:endParaRPr>
          </a:p>
          <a:p>
            <a:pPr lvl="0"/>
            <a:endParaRPr lang="en-US" altLang="x-none" sz="2200" dirty="0">
              <a:ea typeface="宋体" panose="02010600030101010101" pitchFamily="2" charset="-122"/>
            </a:endParaRPr>
          </a:p>
          <a:p>
            <a:pPr lvl="0"/>
            <a:endParaRPr lang="en-US" altLang="x-none" sz="2200" dirty="0">
              <a:ea typeface="宋体" panose="02010600030101010101" pitchFamily="2" charset="-122"/>
            </a:endParaRPr>
          </a:p>
          <a:p>
            <a:pPr lvl="0"/>
            <a:endParaRPr lang="en-US" altLang="x-none" sz="2200" dirty="0"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ea typeface="宋体" panose="02010600030101010101" pitchFamily="2" charset="-122"/>
              </a:rPr>
              <a:t>Alternate forms of asynchronous-update replication </a:t>
            </a:r>
            <a:r>
              <a:rPr lang="en-US" altLang="x-none" sz="2400" dirty="0">
                <a:solidFill>
                  <a:schemeClr val="tx1"/>
                </a:solidFill>
                <a:ea typeface="宋体" panose="02010600030101010101" pitchFamily="2" charset="-122"/>
              </a:rPr>
              <a:t>vary the degree of synchronization between replicas.</a:t>
            </a:r>
            <a:endParaRPr lang="en-US" altLang="x-none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sz="2200" dirty="0">
                <a:ea typeface="宋体" panose="02010600030101010101" pitchFamily="2" charset="-122"/>
              </a:rPr>
              <a:t> none support serializability</a:t>
            </a:r>
            <a:endParaRPr lang="en-US" altLang="x-none" sz="2200" dirty="0">
              <a:ea typeface="宋体" panose="02010600030101010101" pitchFamily="2" charset="-122"/>
            </a:endParaRPr>
          </a:p>
        </p:txBody>
      </p:sp>
      <p:sp>
        <p:nvSpPr>
          <p:cNvPr id="77829" name="Text Box 4"/>
          <p:cNvSpPr txBox="1"/>
          <p:nvPr/>
        </p:nvSpPr>
        <p:spPr>
          <a:xfrm>
            <a:off x="1447800" y="2746375"/>
            <a:ext cx="7304405" cy="17373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>
              <a:lnSpc>
                <a:spcPct val="150000"/>
              </a:lnSpc>
            </a:pPr>
            <a:r>
              <a:rPr lang="en-US" altLang="x-none" b="1" dirty="0">
                <a:latin typeface="Times New Roman" panose="02020603050405020304" pitchFamily="2" charset="0"/>
                <a:ea typeface="宋体" panose="02010600030101010101" pitchFamily="2" charset="-122"/>
              </a:rPr>
              <a:t>T</a:t>
            </a:r>
            <a:r>
              <a:rPr lang="en-US" altLang="x-none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r>
              <a:rPr lang="en-US" altLang="x-none" b="1" dirty="0">
                <a:latin typeface="Times New Roman" panose="02020603050405020304" pitchFamily="2" charset="0"/>
                <a:ea typeface="宋体" panose="02010600030101010101" pitchFamily="2" charset="-122"/>
              </a:rPr>
              <a:t>:  </a:t>
            </a:r>
            <a:r>
              <a:rPr lang="en-US" altLang="x-none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w(x</a:t>
            </a:r>
            <a:r>
              <a:rPr lang="en-US" altLang="x-none" b="1" i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A</a:t>
            </a:r>
            <a:r>
              <a:rPr lang="en-US" altLang="x-none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)  w(y</a:t>
            </a:r>
            <a:r>
              <a:rPr lang="en-US" altLang="x-none" b="1" i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B</a:t>
            </a:r>
            <a:r>
              <a:rPr lang="en-US" altLang="x-none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)  commit</a:t>
            </a:r>
            <a:endParaRPr lang="en-US" altLang="x-none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x-none" b="1" dirty="0">
                <a:latin typeface="Times New Roman" panose="02020603050405020304" pitchFamily="2" charset="0"/>
                <a:ea typeface="宋体" panose="02010600030101010101" pitchFamily="2" charset="-122"/>
              </a:rPr>
              <a:t>T</a:t>
            </a:r>
            <a:r>
              <a:rPr lang="en-US" altLang="x-none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r>
              <a:rPr lang="en-US" altLang="x-none" b="1" dirty="0">
                <a:latin typeface="Times New Roman" panose="02020603050405020304" pitchFamily="2" charset="0"/>
                <a:ea typeface="宋体" panose="02010600030101010101" pitchFamily="2" charset="-122"/>
              </a:rPr>
              <a:t>:                                </a:t>
            </a:r>
            <a:r>
              <a:rPr lang="en-US" altLang="x-none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r(x</a:t>
            </a:r>
            <a:r>
              <a:rPr lang="en-US" altLang="x-none" b="1" i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C</a:t>
            </a:r>
            <a:r>
              <a:rPr lang="en-US" altLang="x-none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)   r(y</a:t>
            </a:r>
            <a:r>
              <a:rPr lang="en-US" altLang="x-none" b="1" i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B</a:t>
            </a:r>
            <a:r>
              <a:rPr lang="en-US" altLang="x-none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)   commit</a:t>
            </a:r>
            <a:endParaRPr lang="en-US" altLang="x-none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x-none" b="1" dirty="0">
                <a:latin typeface="Times New Roman" panose="02020603050405020304" pitchFamily="2" charset="0"/>
                <a:ea typeface="宋体" panose="02010600030101010101" pitchFamily="2" charset="-122"/>
              </a:rPr>
              <a:t>T</a:t>
            </a:r>
            <a:r>
              <a:rPr lang="en-US" altLang="x-none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rep_upd</a:t>
            </a:r>
            <a:r>
              <a:rPr lang="en-US" altLang="x-none" b="1" dirty="0">
                <a:latin typeface="Times New Roman" panose="02020603050405020304" pitchFamily="2" charset="0"/>
                <a:ea typeface="宋体" panose="02010600030101010101" pitchFamily="2" charset="-122"/>
              </a:rPr>
              <a:t>:                                                      </a:t>
            </a:r>
            <a:r>
              <a:rPr lang="en-US" altLang="x-none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w(x</a:t>
            </a:r>
            <a:r>
              <a:rPr lang="en-US" altLang="x-none" b="1" i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C</a:t>
            </a:r>
            <a:r>
              <a:rPr lang="en-US" altLang="x-none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) w(x</a:t>
            </a:r>
            <a:r>
              <a:rPr lang="en-US" altLang="x-none" b="1" i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B</a:t>
            </a:r>
            <a:r>
              <a:rPr lang="en-US" altLang="x-none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) .</a:t>
            </a:r>
            <a:r>
              <a:rPr lang="en-US" altLang="x-none" b="1" dirty="0">
                <a:latin typeface="Times New Roman" panose="02020603050405020304" pitchFamily="2" charset="0"/>
                <a:ea typeface="宋体" panose="02010600030101010101" pitchFamily="2" charset="-122"/>
              </a:rPr>
              <a:t> . . </a:t>
            </a:r>
            <a:endParaRPr lang="en-US" altLang="x-none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637530" y="2744470"/>
            <a:ext cx="684530" cy="685800"/>
            <a:chOff x="8640" y="4560"/>
            <a:chExt cx="1078" cy="1080"/>
          </a:xfrm>
        </p:grpSpPr>
        <p:sp>
          <p:nvSpPr>
            <p:cNvPr id="77830" name="Text Box 5"/>
            <p:cNvSpPr txBox="1"/>
            <p:nvPr/>
          </p:nvSpPr>
          <p:spPr>
            <a:xfrm>
              <a:off x="8760" y="4560"/>
              <a:ext cx="958" cy="6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/>
              <a:r>
                <a:rPr lang="en-US" altLang="x-none" sz="2000" dirty="0">
                  <a:solidFill>
                    <a:srgbClr val="0000CC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new</a:t>
              </a:r>
              <a:endParaRPr lang="en-US" altLang="x-none" sz="2000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7832" name="Line 7"/>
            <p:cNvSpPr/>
            <p:nvPr/>
          </p:nvSpPr>
          <p:spPr>
            <a:xfrm flipH="1">
              <a:off x="8640" y="5160"/>
              <a:ext cx="240" cy="480"/>
            </a:xfrm>
            <a:prstGeom prst="line">
              <a:avLst/>
            </a:prstGeom>
            <a:ln w="9525" cap="flat" cmpd="sng">
              <a:solidFill>
                <a:srgbClr val="0000CC"/>
              </a:solidFill>
              <a:prstDash val="dash"/>
              <a:headEnd type="none" w="med" len="med"/>
              <a:tailEnd type="triangle" w="med" len="med"/>
            </a:ln>
          </p:spPr>
        </p:sp>
      </p:grpSp>
      <p:grpSp>
        <p:nvGrpSpPr>
          <p:cNvPr id="3" name="组合 2"/>
          <p:cNvGrpSpPr/>
          <p:nvPr/>
        </p:nvGrpSpPr>
        <p:grpSpPr>
          <a:xfrm>
            <a:off x="3810635" y="3961765"/>
            <a:ext cx="685800" cy="624840"/>
            <a:chOff x="6120" y="6120"/>
            <a:chExt cx="1080" cy="984"/>
          </a:xfrm>
        </p:grpSpPr>
        <p:sp>
          <p:nvSpPr>
            <p:cNvPr id="77831" name="Text Box 6"/>
            <p:cNvSpPr txBox="1"/>
            <p:nvPr/>
          </p:nvSpPr>
          <p:spPr>
            <a:xfrm>
              <a:off x="6120" y="6480"/>
              <a:ext cx="800" cy="6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/>
              <a:r>
                <a:rPr lang="en-US" altLang="x-none" sz="2000" dirty="0">
                  <a:solidFill>
                    <a:srgbClr val="0000CC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old</a:t>
              </a:r>
              <a:endParaRPr lang="en-US" altLang="x-none" sz="2000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7833" name="Line 8"/>
            <p:cNvSpPr/>
            <p:nvPr/>
          </p:nvSpPr>
          <p:spPr>
            <a:xfrm flipV="1">
              <a:off x="6720" y="6120"/>
              <a:ext cx="480" cy="360"/>
            </a:xfrm>
            <a:prstGeom prst="line">
              <a:avLst/>
            </a:prstGeom>
            <a:ln w="9525" cap="flat" cmpd="sng">
              <a:solidFill>
                <a:srgbClr val="0000CC"/>
              </a:solidFill>
              <a:prstDash val="dash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8851" name="Rectangle 2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 vert="horz" wrap="square" anchor="ctr"/>
          <a:p>
            <a:pPr lvl="0"/>
            <a:r>
              <a:rPr lang="zh-CN" altLang="en-US" dirty="0">
                <a:ea typeface="宋体" panose="02010600030101010101" pitchFamily="2" charset="-122"/>
              </a:rPr>
              <a:t>3) </a:t>
            </a:r>
            <a:r>
              <a:rPr lang="zh-CN" altLang="en-US" u="sng" dirty="0">
                <a:ea typeface="宋体" panose="02010600030101010101" pitchFamily="2" charset="-122"/>
              </a:rPr>
              <a:t>Primary Copy Replica Control</a:t>
            </a:r>
            <a:endParaRPr lang="zh-CN" altLang="en-US" u="sng" dirty="0">
              <a:ea typeface="宋体" panose="02010600030101010101" pitchFamily="2" charset="-122"/>
            </a:endParaRPr>
          </a:p>
        </p:txBody>
      </p:sp>
      <p:sp>
        <p:nvSpPr>
          <p:cNvPr id="78852" name="Rectangle 3"/>
          <p:cNvSpPr>
            <a:spLocks noGrp="1"/>
          </p:cNvSpPr>
          <p:nvPr>
            <p:ph type="body"/>
          </p:nvPr>
        </p:nvSpPr>
        <p:spPr>
          <a:xfrm>
            <a:off x="228600" y="1676400"/>
            <a:ext cx="8686800" cy="4876800"/>
          </a:xfrm>
        </p:spPr>
        <p:txBody>
          <a:bodyPr vert="horz" wrap="square" anchor="t"/>
          <a:p>
            <a:pPr lvl="0"/>
            <a:r>
              <a:rPr lang="en-US" altLang="x-none" sz="2400" dirty="0">
                <a:ea typeface="宋体" panose="02010600030101010101" pitchFamily="2" charset="-122"/>
              </a:rPr>
              <a:t>One copy of each item </a:t>
            </a:r>
            <a:r>
              <a:rPr lang="en-US" altLang="x-none" sz="2400" dirty="0">
                <a:solidFill>
                  <a:schemeClr val="tx1"/>
                </a:solidFill>
                <a:ea typeface="宋体" panose="02010600030101010101" pitchFamily="2" charset="-122"/>
              </a:rPr>
              <a:t>is designated</a:t>
            </a:r>
            <a:r>
              <a:rPr lang="en-US" altLang="x-none" sz="2400" dirty="0">
                <a:ea typeface="宋体" panose="02010600030101010101" pitchFamily="2" charset="-122"/>
              </a:rPr>
              <a:t> </a:t>
            </a:r>
            <a:r>
              <a:rPr lang="en-US" altLang="x-none" sz="2400" dirty="0">
                <a:solidFill>
                  <a:srgbClr val="FF0000"/>
                </a:solidFill>
                <a:ea typeface="宋体" panose="02010600030101010101" pitchFamily="2" charset="-122"/>
              </a:rPr>
              <a:t>primary</a:t>
            </a:r>
            <a:r>
              <a:rPr lang="en-US" altLang="x-none" sz="2400" dirty="0">
                <a:ea typeface="宋体" panose="02010600030101010101" pitchFamily="2" charset="-122"/>
              </a:rPr>
              <a:t>; </a:t>
            </a:r>
            <a:r>
              <a:rPr lang="en-US" altLang="x-none" sz="2400" dirty="0">
                <a:solidFill>
                  <a:schemeClr val="tx1"/>
                </a:solidFill>
                <a:ea typeface="宋体" panose="02010600030101010101" pitchFamily="2" charset="-122"/>
              </a:rPr>
              <a:t>the other copies are</a:t>
            </a:r>
            <a:r>
              <a:rPr lang="en-US" altLang="x-none" sz="2400" dirty="0">
                <a:ea typeface="宋体" panose="02010600030101010101" pitchFamily="2" charset="-122"/>
              </a:rPr>
              <a:t> </a:t>
            </a:r>
            <a:r>
              <a:rPr lang="en-US" altLang="x-none" sz="2400" dirty="0">
                <a:solidFill>
                  <a:srgbClr val="FF0000"/>
                </a:solidFill>
                <a:ea typeface="宋体" panose="02010600030101010101" pitchFamily="2" charset="-122"/>
              </a:rPr>
              <a:t>secondary</a:t>
            </a:r>
            <a:endParaRPr lang="en-US" altLang="x-none" sz="24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sz="2200" dirty="0">
                <a:ea typeface="宋体" panose="02010600030101010101" pitchFamily="2" charset="-122"/>
              </a:rPr>
              <a:t>A transaction (locks and) reads  </a:t>
            </a:r>
            <a:r>
              <a:rPr lang="en-US" altLang="x-none" sz="2200" dirty="0">
                <a:solidFill>
                  <a:schemeClr val="tx1"/>
                </a:solidFill>
                <a:ea typeface="宋体" panose="02010600030101010101" pitchFamily="2" charset="-122"/>
              </a:rPr>
              <a:t>the nearest copy</a:t>
            </a:r>
            <a:endParaRPr lang="en-US" altLang="x-none" sz="22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sz="2200" dirty="0">
                <a:ea typeface="宋体" panose="02010600030101010101" pitchFamily="2" charset="-122"/>
              </a:rPr>
              <a:t>A transaction (locks and) writes </a:t>
            </a:r>
            <a:r>
              <a:rPr lang="en-US" altLang="x-none" sz="2200" dirty="0">
                <a:solidFill>
                  <a:schemeClr val="tx1"/>
                </a:solidFill>
                <a:ea typeface="宋体" panose="02010600030101010101" pitchFamily="2" charset="-122"/>
              </a:rPr>
              <a:t>the primary copy</a:t>
            </a:r>
            <a:endParaRPr lang="en-US" altLang="x-none" sz="22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sz="2200" dirty="0">
                <a:ea typeface="宋体" panose="02010600030101010101" pitchFamily="2" charset="-122"/>
              </a:rPr>
              <a:t>After a transaction commits, </a:t>
            </a:r>
            <a:r>
              <a:rPr lang="en-US" altLang="x-none" sz="2200" dirty="0">
                <a:solidFill>
                  <a:schemeClr val="tx1"/>
                </a:solidFill>
                <a:ea typeface="宋体" panose="02010600030101010101" pitchFamily="2" charset="-122"/>
              </a:rPr>
              <a:t>updates it has made to primary copies</a:t>
            </a:r>
            <a:r>
              <a:rPr lang="en-US" altLang="x-none" sz="2200" dirty="0">
                <a:ea typeface="宋体" panose="02010600030101010101" pitchFamily="2" charset="-122"/>
              </a:rPr>
              <a:t> </a:t>
            </a:r>
            <a:r>
              <a:rPr lang="en-US" altLang="x-none" sz="2200" dirty="0">
                <a:solidFill>
                  <a:schemeClr val="tx1"/>
                </a:solidFill>
                <a:ea typeface="宋体" panose="02010600030101010101" pitchFamily="2" charset="-122"/>
              </a:rPr>
              <a:t>are</a:t>
            </a:r>
            <a:r>
              <a:rPr lang="en-US" altLang="x-none" sz="2200" dirty="0">
                <a:ea typeface="宋体" panose="02010600030101010101" pitchFamily="2" charset="-122"/>
              </a:rPr>
              <a:t> propagated </a:t>
            </a:r>
            <a:r>
              <a:rPr lang="en-US" altLang="x-none" sz="2200" dirty="0">
                <a:solidFill>
                  <a:schemeClr val="tx1"/>
                </a:solidFill>
                <a:ea typeface="宋体" panose="02010600030101010101" pitchFamily="2" charset="-122"/>
              </a:rPr>
              <a:t>to secondary copies (asynchronous)</a:t>
            </a:r>
            <a:endParaRPr lang="en-US" altLang="x-none" sz="22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endParaRPr lang="en-US" altLang="x-none" sz="22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400" dirty="0">
                <a:ea typeface="宋体" panose="02010600030101010101" pitchFamily="2" charset="-122"/>
              </a:rPr>
              <a:t>Writes </a:t>
            </a:r>
            <a:r>
              <a:rPr lang="en-US" altLang="x-none" sz="2400" dirty="0">
                <a:solidFill>
                  <a:schemeClr val="tx1"/>
                </a:solidFill>
                <a:ea typeface="宋体" panose="02010600030101010101" pitchFamily="2" charset="-122"/>
              </a:rPr>
              <a:t>of all transactions are serializable</a:t>
            </a:r>
            <a:r>
              <a:rPr lang="en-US" altLang="x-none" sz="2400" dirty="0">
                <a:ea typeface="宋体" panose="02010600030101010101" pitchFamily="2" charset="-122"/>
              </a:rPr>
              <a:t>, reads </a:t>
            </a:r>
            <a:r>
              <a:rPr lang="en-US" altLang="x-none" sz="2400" dirty="0">
                <a:solidFill>
                  <a:schemeClr val="tx1"/>
                </a:solidFill>
                <a:ea typeface="宋体" panose="02010600030101010101" pitchFamily="2" charset="-122"/>
              </a:rPr>
              <a:t>are not</a:t>
            </a:r>
            <a:endParaRPr lang="en-US" altLang="x-none" sz="2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9875" name="Rectangle 2"/>
          <p:cNvSpPr>
            <a:spLocks noGrp="1"/>
          </p:cNvSpPr>
          <p:nvPr>
            <p:ph type="title"/>
          </p:nvPr>
        </p:nvSpPr>
        <p:spPr>
          <a:xfrm>
            <a:off x="746760" y="304165"/>
            <a:ext cx="7772400" cy="858520"/>
          </a:xfrm>
        </p:spPr>
        <p:txBody>
          <a:bodyPr vert="horz" wrap="square" anchor="ctr"/>
          <a:p>
            <a:pPr lvl="0"/>
            <a:r>
              <a:rPr lang="en-US" altLang="zh-CN">
                <a:ea typeface="宋体" panose="02010600030101010101" pitchFamily="2" charset="-122"/>
              </a:rPr>
              <a:t>Primary Copy Replica Control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9876" name="Rectangle 3"/>
          <p:cNvSpPr>
            <a:spLocks noGrp="1"/>
          </p:cNvSpPr>
          <p:nvPr>
            <p:ph type="body"/>
          </p:nvPr>
        </p:nvSpPr>
        <p:spPr>
          <a:xfrm>
            <a:off x="685800" y="4566285"/>
            <a:ext cx="6172200" cy="990600"/>
          </a:xfrm>
        </p:spPr>
        <p:txBody>
          <a:bodyPr vert="horz" wrap="square" anchor="t"/>
          <a:p>
            <a:pPr lvl="0"/>
            <a:r>
              <a:rPr lang="en-US" altLang="zh-CN">
                <a:ea typeface="宋体" panose="02010600030101010101" pitchFamily="2" charset="-122"/>
              </a:rPr>
              <a:t>The schedule is not serializable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9877" name="Text Box 4"/>
          <p:cNvSpPr txBox="1"/>
          <p:nvPr/>
        </p:nvSpPr>
        <p:spPr>
          <a:xfrm>
            <a:off x="459105" y="1830070"/>
            <a:ext cx="8347075" cy="17373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>
              <a:lnSpc>
                <a:spcPct val="150000"/>
              </a:lnSpc>
            </a:pPr>
            <a:r>
              <a:rPr lang="en-US" altLang="x-none" b="1" dirty="0">
                <a:latin typeface="Times New Roman" panose="02020603050405020304" pitchFamily="2" charset="0"/>
                <a:ea typeface="宋体" panose="02010600030101010101" pitchFamily="2" charset="-122"/>
              </a:rPr>
              <a:t>T</a:t>
            </a:r>
            <a:r>
              <a:rPr lang="en-US" altLang="x-none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r>
              <a:rPr lang="en-US" altLang="x-none" b="1" dirty="0">
                <a:latin typeface="Times New Roman" panose="02020603050405020304" pitchFamily="2" charset="0"/>
                <a:ea typeface="宋体" panose="02010600030101010101" pitchFamily="2" charset="-122"/>
              </a:rPr>
              <a:t>:  </a:t>
            </a:r>
            <a:r>
              <a:rPr lang="en-US" altLang="x-none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w(x</a:t>
            </a:r>
            <a:r>
              <a:rPr lang="en-US" altLang="x-none" b="1" i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pri</a:t>
            </a:r>
            <a:r>
              <a:rPr lang="en-US" altLang="x-none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)  w(y</a:t>
            </a:r>
            <a:r>
              <a:rPr lang="en-US" altLang="x-none" b="1" i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pri</a:t>
            </a:r>
            <a:r>
              <a:rPr lang="en-US" altLang="x-none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)  commit</a:t>
            </a:r>
            <a:endParaRPr lang="en-US" altLang="x-none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x-none" b="1" dirty="0">
                <a:latin typeface="Times New Roman" panose="02020603050405020304" pitchFamily="2" charset="0"/>
                <a:ea typeface="宋体" panose="02010600030101010101" pitchFamily="2" charset="-122"/>
              </a:rPr>
              <a:t>T</a:t>
            </a:r>
            <a:r>
              <a:rPr lang="en-US" altLang="x-none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r>
              <a:rPr lang="en-US" altLang="x-none" b="1" dirty="0">
                <a:latin typeface="Times New Roman" panose="02020603050405020304" pitchFamily="2" charset="0"/>
                <a:ea typeface="宋体" panose="02010600030101010101" pitchFamily="2" charset="-122"/>
              </a:rPr>
              <a:t>:                                </a:t>
            </a:r>
            <a:r>
              <a:rPr lang="en-US" altLang="x-none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r(x</a:t>
            </a:r>
            <a:r>
              <a:rPr lang="en-US" altLang="x-none" b="1" i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pri</a:t>
            </a:r>
            <a:r>
              <a:rPr lang="en-US" altLang="x-none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)  r(y</a:t>
            </a:r>
            <a:r>
              <a:rPr lang="en-US" altLang="x-none" b="1" i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B</a:t>
            </a:r>
            <a:r>
              <a:rPr lang="en-US" altLang="x-none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) commit</a:t>
            </a:r>
            <a:endParaRPr lang="en-US" altLang="x-none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x-none" b="1" dirty="0">
                <a:latin typeface="Times New Roman" panose="02020603050405020304" pitchFamily="2" charset="0"/>
                <a:ea typeface="宋体" panose="02010600030101010101" pitchFamily="2" charset="-122"/>
              </a:rPr>
              <a:t>T</a:t>
            </a:r>
            <a:r>
              <a:rPr lang="en-US" altLang="x-none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rep_upd</a:t>
            </a:r>
            <a:r>
              <a:rPr lang="en-US" altLang="x-none" b="1" dirty="0">
                <a:latin typeface="Times New Roman" panose="02020603050405020304" pitchFamily="2" charset="0"/>
                <a:ea typeface="宋体" panose="02010600030101010101" pitchFamily="2" charset="-122"/>
              </a:rPr>
              <a:t>:                                                       </a:t>
            </a:r>
            <a:r>
              <a:rPr lang="en-US" altLang="x-none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w(x</a:t>
            </a:r>
            <a:r>
              <a:rPr lang="en-US" altLang="x-none" b="1" i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C</a:t>
            </a:r>
            <a:r>
              <a:rPr lang="en-US" altLang="x-none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) w(x</a:t>
            </a:r>
            <a:r>
              <a:rPr lang="en-US" altLang="x-none" b="1" i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B</a:t>
            </a:r>
            <a:r>
              <a:rPr lang="en-US" altLang="x-none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) w(y</a:t>
            </a:r>
            <a:r>
              <a:rPr lang="en-US" altLang="x-none" b="1" i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C</a:t>
            </a:r>
            <a:r>
              <a:rPr lang="en-US" altLang="x-none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) w(y</a:t>
            </a:r>
            <a:r>
              <a:rPr lang="en-US" altLang="x-none" b="1" i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B</a:t>
            </a:r>
            <a:r>
              <a:rPr lang="en-US" altLang="x-none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)</a:t>
            </a:r>
            <a:endParaRPr lang="zh-CN" altLang="en-US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895600" y="3046095"/>
            <a:ext cx="762000" cy="624840"/>
            <a:chOff x="4560" y="4440"/>
            <a:chExt cx="1200" cy="984"/>
          </a:xfrm>
        </p:grpSpPr>
        <p:sp>
          <p:nvSpPr>
            <p:cNvPr id="79878" name="Text Box 5"/>
            <p:cNvSpPr txBox="1"/>
            <p:nvPr/>
          </p:nvSpPr>
          <p:spPr>
            <a:xfrm>
              <a:off x="4560" y="4800"/>
              <a:ext cx="958" cy="6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/>
              <a:r>
                <a:rPr lang="en-US" altLang="x-none" sz="2000" dirty="0">
                  <a:solidFill>
                    <a:srgbClr val="0000CC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new</a:t>
              </a:r>
              <a:endParaRPr lang="en-US" altLang="x-none" sz="2000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9880" name="Line 7"/>
            <p:cNvSpPr/>
            <p:nvPr/>
          </p:nvSpPr>
          <p:spPr>
            <a:xfrm flipV="1">
              <a:off x="5160" y="4440"/>
              <a:ext cx="600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</p:sp>
      </p:grpSp>
      <p:grpSp>
        <p:nvGrpSpPr>
          <p:cNvPr id="3" name="组合 2"/>
          <p:cNvGrpSpPr/>
          <p:nvPr/>
        </p:nvGrpSpPr>
        <p:grpSpPr>
          <a:xfrm>
            <a:off x="4709795" y="1689735"/>
            <a:ext cx="508000" cy="899795"/>
            <a:chOff x="7655" y="2423"/>
            <a:chExt cx="800" cy="1417"/>
          </a:xfrm>
        </p:grpSpPr>
        <p:sp>
          <p:nvSpPr>
            <p:cNvPr id="79879" name="Text Box 6"/>
            <p:cNvSpPr txBox="1"/>
            <p:nvPr/>
          </p:nvSpPr>
          <p:spPr>
            <a:xfrm>
              <a:off x="7655" y="2423"/>
              <a:ext cx="800" cy="6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/>
              <a:r>
                <a:rPr lang="en-US" altLang="x-none" sz="2000" dirty="0">
                  <a:solidFill>
                    <a:srgbClr val="0000CC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old</a:t>
              </a:r>
              <a:endParaRPr lang="en-US" altLang="x-none" sz="2000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9881" name="Line 8"/>
            <p:cNvSpPr/>
            <p:nvPr/>
          </p:nvSpPr>
          <p:spPr>
            <a:xfrm flipH="1">
              <a:off x="7680" y="3000"/>
              <a:ext cx="360" cy="8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0899" name="Rectangle 2"/>
          <p:cNvSpPr>
            <a:spLocks noGrp="1"/>
          </p:cNvSpPr>
          <p:nvPr>
            <p:ph type="title"/>
          </p:nvPr>
        </p:nvSpPr>
        <p:spPr>
          <a:xfrm>
            <a:off x="304800" y="533400"/>
            <a:ext cx="8458200" cy="1143000"/>
          </a:xfrm>
        </p:spPr>
        <p:txBody>
          <a:bodyPr vert="horz" wrap="square" anchor="ctr"/>
          <a:p>
            <a:pPr lvl="0"/>
            <a:r>
              <a:rPr lang="en-US" altLang="zh-CN">
                <a:ea typeface="宋体" panose="02010600030101010101" pitchFamily="2" charset="-122"/>
              </a:rPr>
              <a:t>Primary Copy Mutual Consistency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0900" name="Rectangle 3"/>
          <p:cNvSpPr>
            <a:spLocks noGrp="1"/>
          </p:cNvSpPr>
          <p:nvPr>
            <p:ph type="body"/>
          </p:nvPr>
        </p:nvSpPr>
        <p:spPr>
          <a:xfrm>
            <a:off x="533400" y="1828800"/>
            <a:ext cx="8077200" cy="4343400"/>
          </a:xfrm>
        </p:spPr>
        <p:txBody>
          <a:bodyPr vert="horz" wrap="square" anchor="t"/>
          <a:p>
            <a:pPr lvl="0"/>
            <a:r>
              <a:rPr lang="en-US" altLang="x-none" sz="2400" dirty="0">
                <a:ea typeface="宋体" panose="02010600030101010101" pitchFamily="2" charset="-122"/>
              </a:rPr>
              <a:t>Updates of an item are propagated by:</a:t>
            </a:r>
            <a:endParaRPr lang="en-US" altLang="x-none" sz="2400" dirty="0"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sz="2200" dirty="0">
                <a:ea typeface="宋体" panose="02010600030101010101" pitchFamily="2" charset="-122"/>
              </a:rPr>
              <a:t>A single </a:t>
            </a:r>
            <a:r>
              <a:rPr lang="en-US" altLang="x-none" sz="2200" dirty="0">
                <a:solidFill>
                  <a:schemeClr val="tx1"/>
                </a:solidFill>
                <a:ea typeface="宋体" panose="02010600030101010101" pitchFamily="2" charset="-122"/>
              </a:rPr>
              <a:t>(distributed) propagation</a:t>
            </a:r>
            <a:r>
              <a:rPr lang="en-US" altLang="x-none" sz="2200" dirty="0">
                <a:ea typeface="宋体" panose="02010600030101010101" pitchFamily="2" charset="-122"/>
              </a:rPr>
              <a:t> </a:t>
            </a:r>
            <a:r>
              <a:rPr lang="en-US" altLang="x-none" sz="2200" dirty="0">
                <a:solidFill>
                  <a:schemeClr val="tx1"/>
                </a:solidFill>
                <a:ea typeface="宋体" panose="02010600030101010101" pitchFamily="2" charset="-122"/>
              </a:rPr>
              <a:t>transaction</a:t>
            </a:r>
            <a:endParaRPr lang="en-US" altLang="x-none" sz="22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spcBef>
                <a:spcPct val="25000"/>
              </a:spcBef>
            </a:pPr>
            <a:r>
              <a:rPr lang="en-US" altLang="x-none" sz="2200" dirty="0">
                <a:ea typeface="宋体" panose="02010600030101010101" pitchFamily="2" charset="-122"/>
              </a:rPr>
              <a:t>Multiple </a:t>
            </a:r>
            <a:r>
              <a:rPr lang="en-US" altLang="x-none" sz="2200" dirty="0">
                <a:solidFill>
                  <a:schemeClr val="tx1"/>
                </a:solidFill>
                <a:ea typeface="宋体" panose="02010600030101010101" pitchFamily="2" charset="-122"/>
              </a:rPr>
              <a:t>propagation transactions</a:t>
            </a:r>
            <a:endParaRPr lang="en-US" altLang="x-none" sz="22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spcBef>
                <a:spcPct val="25000"/>
              </a:spcBef>
            </a:pPr>
            <a:r>
              <a:rPr lang="en-US" altLang="x-none" sz="2200" dirty="0">
                <a:ea typeface="宋体" panose="02010600030101010101" pitchFamily="2" charset="-122"/>
              </a:rPr>
              <a:t>Periodic broadcast</a:t>
            </a:r>
            <a:endParaRPr lang="en-US" altLang="x-none" sz="2200" dirty="0">
              <a:ea typeface="宋体" panose="02010600030101010101" pitchFamily="2" charset="-122"/>
            </a:endParaRPr>
          </a:p>
          <a:p>
            <a:pPr lvl="1">
              <a:spcBef>
                <a:spcPct val="25000"/>
              </a:spcBef>
            </a:pPr>
            <a:endParaRPr lang="en-US" altLang="x-none" sz="2200" dirty="0"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400" dirty="0">
                <a:ea typeface="宋体" panose="02010600030101010101" pitchFamily="2" charset="-122"/>
              </a:rPr>
              <a:t>Weak mutual consistency is guaranteed if:</a:t>
            </a:r>
            <a:endParaRPr lang="en-US" altLang="x-none" sz="2400" dirty="0"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sz="2200" dirty="0">
                <a:ea typeface="宋体" panose="02010600030101010101" pitchFamily="2" charset="-122"/>
              </a:rPr>
              <a:t>The sequence of updates made to the primary copy of an item (by all transactions) </a:t>
            </a:r>
            <a:r>
              <a:rPr lang="en-US" altLang="x-none" sz="2200" dirty="0">
                <a:solidFill>
                  <a:schemeClr val="tx1"/>
                </a:solidFill>
                <a:ea typeface="宋体" panose="02010600030101010101" pitchFamily="2" charset="-122"/>
              </a:rPr>
              <a:t>is applied to each secondary copy of the item (in the same order).</a:t>
            </a:r>
            <a:endParaRPr lang="en-US" altLang="x-none" sz="2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灯片编号占位符 5"/>
          <p:cNvSpPr txBox="1">
            <a:spLocks noGrp="1"/>
          </p:cNvSpPr>
          <p:nvPr/>
        </p:nvSpPr>
        <p:spPr>
          <a:xfrm>
            <a:off x="7035165" y="6456045"/>
            <a:ext cx="1905000" cy="24955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23" name="Rectangle 2"/>
          <p:cNvSpPr>
            <a:spLocks noGrp="1"/>
          </p:cNvSpPr>
          <p:nvPr>
            <p:ph type="title"/>
          </p:nvPr>
        </p:nvSpPr>
        <p:spPr>
          <a:xfrm>
            <a:off x="609600" y="381000"/>
            <a:ext cx="8001000" cy="762000"/>
          </a:xfrm>
        </p:spPr>
        <p:txBody>
          <a:bodyPr vert="horz" wrap="square" anchor="ctr"/>
          <a:p>
            <a:pPr lvl="0"/>
            <a:r>
              <a:rPr lang="en-US" altLang="zh-CN" u="sng">
                <a:ea typeface="宋体" panose="02010600030101010101" pitchFamily="2" charset="-122"/>
              </a:rPr>
              <a:t>Asynchronous Update OK Example</a:t>
            </a:r>
            <a:endParaRPr lang="en-US" altLang="zh-CN" u="sng">
              <a:ea typeface="宋体" panose="02010600030101010101" pitchFamily="2" charset="-122"/>
            </a:endParaRPr>
          </a:p>
        </p:txBody>
      </p:sp>
      <p:sp>
        <p:nvSpPr>
          <p:cNvPr id="81924" name="Rectangle 3"/>
          <p:cNvSpPr>
            <a:spLocks noGrp="1"/>
          </p:cNvSpPr>
          <p:nvPr>
            <p:ph type="body"/>
          </p:nvPr>
        </p:nvSpPr>
        <p:spPr>
          <a:xfrm>
            <a:off x="381000" y="1295400"/>
            <a:ext cx="8458200" cy="4953000"/>
          </a:xfrm>
        </p:spPr>
        <p:txBody>
          <a:bodyPr vert="horz" wrap="square" anchor="t"/>
          <a:p>
            <a:pPr lvl="0"/>
            <a:r>
              <a:rPr lang="en-US" altLang="x-none" sz="2400" dirty="0">
                <a:ea typeface="宋体" panose="02010600030101010101" pitchFamily="2" charset="-122"/>
              </a:rPr>
              <a:t>Internet Grocer: </a:t>
            </a:r>
            <a:r>
              <a:rPr lang="en-US" altLang="x-none" sz="2400" dirty="0">
                <a:solidFill>
                  <a:schemeClr val="tx1"/>
                </a:solidFill>
                <a:ea typeface="宋体" panose="02010600030101010101" pitchFamily="2" charset="-122"/>
              </a:rPr>
              <a:t>keeps replicated information about customers at two sites</a:t>
            </a:r>
            <a:endParaRPr lang="en-US" altLang="x-none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sz="2200" dirty="0">
                <a:ea typeface="宋体" panose="02010600030101010101" pitchFamily="2" charset="-122"/>
              </a:rPr>
              <a:t>Central site: </a:t>
            </a:r>
            <a:r>
              <a:rPr lang="en-US" altLang="x-none" sz="2200" dirty="0">
                <a:solidFill>
                  <a:schemeClr val="tx1"/>
                </a:solidFill>
                <a:ea typeface="宋体" panose="02010600030101010101" pitchFamily="2" charset="-122"/>
              </a:rPr>
              <a:t>where customers place orders</a:t>
            </a:r>
            <a:endParaRPr lang="en-US" altLang="x-none" sz="22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x-none" sz="2200" u="sng" dirty="0">
                <a:ea typeface="宋体" panose="02010600030101010101" pitchFamily="2" charset="-122"/>
              </a:rPr>
              <a:t>Warehouse </a:t>
            </a:r>
            <a:r>
              <a:rPr lang="en-US" altLang="x-none" sz="2200" dirty="0">
                <a:ea typeface="宋体" panose="02010600030101010101" pitchFamily="2" charset="-122"/>
              </a:rPr>
              <a:t>site: </a:t>
            </a:r>
            <a:r>
              <a:rPr lang="en-US" altLang="x-none" sz="2200" dirty="0">
                <a:solidFill>
                  <a:schemeClr val="tx1"/>
                </a:solidFill>
                <a:ea typeface="宋体" panose="02010600030101010101" pitchFamily="2" charset="-122"/>
              </a:rPr>
              <a:t>from which deliveries are made</a:t>
            </a:r>
            <a:endParaRPr lang="en-US" altLang="x-none" sz="22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400" dirty="0">
                <a:ea typeface="宋体" panose="02010600030101010101" pitchFamily="2" charset="-122"/>
              </a:rPr>
              <a:t>With synchronous update: </a:t>
            </a:r>
            <a:r>
              <a:rPr lang="en-US" altLang="x-none" sz="2400" dirty="0">
                <a:solidFill>
                  <a:srgbClr val="0000CC"/>
                </a:solidFill>
                <a:ea typeface="宋体" panose="02010600030101010101" pitchFamily="2" charset="-122"/>
              </a:rPr>
              <a:t>order transactions</a:t>
            </a:r>
            <a:r>
              <a:rPr lang="en-US" altLang="x-none" sz="2400" dirty="0">
                <a:solidFill>
                  <a:schemeClr val="tx1"/>
                </a:solidFill>
                <a:ea typeface="宋体" panose="02010600030101010101" pitchFamily="2" charset="-122"/>
              </a:rPr>
              <a:t> are distributed and become a </a:t>
            </a:r>
            <a:r>
              <a:rPr lang="en-US" altLang="x-none" sz="2400" dirty="0">
                <a:solidFill>
                  <a:srgbClr val="0000CC"/>
                </a:solidFill>
                <a:ea typeface="宋体" panose="02010600030101010101" pitchFamily="2" charset="-122"/>
              </a:rPr>
              <a:t>bottleneck</a:t>
            </a:r>
            <a:endParaRPr lang="en-US" altLang="x-none" sz="240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400" dirty="0">
                <a:ea typeface="宋体" panose="02010600030101010101" pitchFamily="2" charset="-122"/>
              </a:rPr>
              <a:t>With asynchronous update: </a:t>
            </a:r>
            <a:r>
              <a:rPr lang="en-US" altLang="x-none" sz="2400" dirty="0">
                <a:solidFill>
                  <a:srgbClr val="0000CC"/>
                </a:solidFill>
                <a:ea typeface="宋体" panose="02010600030101010101" pitchFamily="2" charset="-122"/>
              </a:rPr>
              <a:t>order transaction</a:t>
            </a:r>
            <a:r>
              <a:rPr lang="en-US" altLang="x-none" sz="2400" dirty="0">
                <a:solidFill>
                  <a:schemeClr val="tx1"/>
                </a:solidFill>
                <a:ea typeface="宋体" panose="02010600030101010101" pitchFamily="2" charset="-122"/>
              </a:rPr>
              <a:t> updates the </a:t>
            </a:r>
            <a:r>
              <a:rPr lang="en-US" altLang="x-none" sz="2400" dirty="0">
                <a:solidFill>
                  <a:srgbClr val="0000CC"/>
                </a:solidFill>
                <a:ea typeface="宋体" panose="02010600030101010101" pitchFamily="2" charset="-122"/>
              </a:rPr>
              <a:t>central site</a:t>
            </a:r>
            <a:r>
              <a:rPr lang="en-US" altLang="x-none" sz="2400" dirty="0">
                <a:solidFill>
                  <a:schemeClr val="tx1"/>
                </a:solidFill>
                <a:ea typeface="宋体" panose="02010600030101010101" pitchFamily="2" charset="-122"/>
              </a:rPr>
              <a:t> immediately; </a:t>
            </a:r>
            <a:r>
              <a:rPr lang="en-US" altLang="x-none" sz="2400" dirty="0">
                <a:solidFill>
                  <a:srgbClr val="0000CC"/>
                </a:solidFill>
                <a:ea typeface="宋体" panose="02010600030101010101" pitchFamily="2" charset="-122"/>
              </a:rPr>
              <a:t>update</a:t>
            </a:r>
            <a:r>
              <a:rPr lang="en-US" altLang="x-none" sz="2400" dirty="0">
                <a:solidFill>
                  <a:schemeClr val="tx1"/>
                </a:solidFill>
                <a:ea typeface="宋体" panose="02010600030101010101" pitchFamily="2" charset="-122"/>
              </a:rPr>
              <a:t> is </a:t>
            </a:r>
            <a:r>
              <a:rPr lang="en-US" altLang="x-none" sz="2400" dirty="0">
                <a:solidFill>
                  <a:srgbClr val="0000CC"/>
                </a:solidFill>
                <a:ea typeface="宋体" panose="02010600030101010101" pitchFamily="2" charset="-122"/>
              </a:rPr>
              <a:t>propagated</a:t>
            </a:r>
            <a:r>
              <a:rPr lang="en-US" altLang="x-none" sz="2400" dirty="0">
                <a:solidFill>
                  <a:schemeClr val="tx1"/>
                </a:solidFill>
                <a:ea typeface="宋体" panose="02010600030101010101" pitchFamily="2" charset="-122"/>
              </a:rPr>
              <a:t> to the warehouse site later.</a:t>
            </a:r>
            <a:endParaRPr lang="en-US" altLang="x-none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sz="2200" dirty="0">
                <a:ea typeface="宋体" panose="02010600030101010101" pitchFamily="2" charset="-122"/>
              </a:rPr>
              <a:t>Provides: </a:t>
            </a:r>
            <a:r>
              <a:rPr lang="en-US" altLang="x-none" sz="2200" dirty="0">
                <a:solidFill>
                  <a:schemeClr val="tx1"/>
                </a:solidFill>
                <a:ea typeface="宋体" panose="02010600030101010101" pitchFamily="2" charset="-122"/>
              </a:rPr>
              <a:t>faster response time to customer</a:t>
            </a:r>
            <a:endParaRPr lang="en-US" altLang="x-none" sz="22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x-none" sz="2200" dirty="0">
                <a:ea typeface="宋体" panose="02010600030101010101" pitchFamily="2" charset="-122"/>
              </a:rPr>
              <a:t>Warehouse site: </a:t>
            </a:r>
            <a:r>
              <a:rPr lang="en-US" altLang="x-none" sz="2200" dirty="0">
                <a:solidFill>
                  <a:schemeClr val="tx1"/>
                </a:solidFill>
                <a:ea typeface="宋体" panose="02010600030101010101" pitchFamily="2" charset="-122"/>
              </a:rPr>
              <a:t>does not need data immediately</a:t>
            </a:r>
            <a:endParaRPr lang="en-US" altLang="x-none" sz="2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947" name="Rectang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 vert="horz" wrap="square" anchor="ctr"/>
          <a:p>
            <a:pPr lvl="0"/>
            <a:r>
              <a:rPr lang="en-US" altLang="zh-CN">
                <a:ea typeface="宋体" panose="02010600030101010101" pitchFamily="2" charset="-122"/>
              </a:rPr>
              <a:t>Variations on Propagation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2948" name="Rectangle 3"/>
          <p:cNvSpPr>
            <a:spLocks noGrp="1"/>
          </p:cNvSpPr>
          <p:nvPr>
            <p:ph type="body"/>
          </p:nvPr>
        </p:nvSpPr>
        <p:spPr>
          <a:xfrm>
            <a:off x="457200" y="1676400"/>
            <a:ext cx="8153400" cy="4876800"/>
          </a:xfrm>
        </p:spPr>
        <p:txBody>
          <a:bodyPr vert="horz" wrap="square" anchor="t"/>
          <a:p>
            <a:pPr lvl="0"/>
            <a:r>
              <a:rPr lang="en-US" altLang="x-none" sz="2400" dirty="0">
                <a:ea typeface="宋体" panose="02010600030101010101" pitchFamily="2" charset="-122"/>
              </a:rPr>
              <a:t>A secondary site: </a:t>
            </a:r>
            <a:r>
              <a:rPr lang="en-US" altLang="x-none" sz="2400" dirty="0">
                <a:solidFill>
                  <a:schemeClr val="tx1"/>
                </a:solidFill>
                <a:ea typeface="宋体" panose="02010600030101010101" pitchFamily="2" charset="-122"/>
              </a:rPr>
              <a:t>might declare </a:t>
            </a:r>
            <a:r>
              <a:rPr lang="en-US" altLang="x-none" sz="2400" dirty="0">
                <a:ea typeface="宋体" panose="02010600030101010101" pitchFamily="2" charset="-122"/>
              </a:rPr>
              <a:t>a view</a:t>
            </a:r>
            <a:r>
              <a:rPr lang="en-US" altLang="x-none" sz="2400" dirty="0">
                <a:solidFill>
                  <a:schemeClr val="tx1"/>
                </a:solidFill>
                <a:ea typeface="宋体" panose="02010600030101010101" pitchFamily="2" charset="-122"/>
              </a:rPr>
              <a:t> of the primary, so that only the </a:t>
            </a:r>
            <a:r>
              <a:rPr lang="en-US" altLang="x-none" sz="2400" dirty="0">
                <a:ea typeface="宋体" panose="02010600030101010101" pitchFamily="2" charset="-122"/>
              </a:rPr>
              <a:t>relevant part</a:t>
            </a:r>
            <a:r>
              <a:rPr lang="en-US" altLang="x-none" sz="2400" dirty="0">
                <a:solidFill>
                  <a:schemeClr val="tx1"/>
                </a:solidFill>
                <a:ea typeface="宋体" panose="02010600030101010101" pitchFamily="2" charset="-122"/>
              </a:rPr>
              <a:t> of the item is transmitted</a:t>
            </a:r>
            <a:endParaRPr lang="en-US" altLang="x-none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sz="2200" dirty="0">
                <a:ea typeface="宋体" panose="02010600030101010101" pitchFamily="2" charset="-122"/>
              </a:rPr>
              <a:t>Good for: </a:t>
            </a:r>
            <a:r>
              <a:rPr lang="en-US" altLang="x-none" sz="2200" dirty="0">
                <a:solidFill>
                  <a:schemeClr val="tx1"/>
                </a:solidFill>
                <a:ea typeface="宋体" panose="02010600030101010101" pitchFamily="2" charset="-122"/>
              </a:rPr>
              <a:t>low bandwidth connections</a:t>
            </a:r>
            <a:endParaRPr lang="en-US" altLang="x-none" sz="22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endParaRPr lang="en-US" altLang="x-none" sz="22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400" dirty="0">
                <a:ea typeface="宋体" panose="02010600030101010101" pitchFamily="2" charset="-122"/>
              </a:rPr>
              <a:t>With a </a:t>
            </a:r>
            <a:r>
              <a:rPr lang="en-US" altLang="x-none" sz="2400" dirty="0">
                <a:solidFill>
                  <a:srgbClr val="FF0000"/>
                </a:solidFill>
                <a:ea typeface="宋体" panose="02010600030101010101" pitchFamily="2" charset="-122"/>
              </a:rPr>
              <a:t>pull </a:t>
            </a:r>
            <a:r>
              <a:rPr lang="en-US" altLang="x-none" sz="2400" dirty="0">
                <a:ea typeface="宋体" panose="02010600030101010101" pitchFamily="2" charset="-122"/>
              </a:rPr>
              <a:t>strategy: </a:t>
            </a:r>
            <a:r>
              <a:rPr lang="en-US" altLang="x-none" sz="2400" dirty="0">
                <a:solidFill>
                  <a:schemeClr val="tx1"/>
                </a:solidFill>
                <a:ea typeface="宋体" panose="02010600030101010101" pitchFamily="2" charset="-122"/>
              </a:rPr>
              <a:t>in contrast to a</a:t>
            </a:r>
            <a:r>
              <a:rPr lang="en-US" altLang="x-none" sz="2400" dirty="0">
                <a:ea typeface="宋体" panose="02010600030101010101" pitchFamily="2" charset="-122"/>
              </a:rPr>
              <a:t> </a:t>
            </a:r>
            <a:r>
              <a:rPr lang="en-US" altLang="x-none" sz="2400" dirty="0">
                <a:solidFill>
                  <a:srgbClr val="FF0000"/>
                </a:solidFill>
                <a:ea typeface="宋体" panose="02010600030101010101" pitchFamily="2" charset="-122"/>
              </a:rPr>
              <a:t>push </a:t>
            </a:r>
            <a:r>
              <a:rPr lang="en-US" altLang="x-none" sz="2400" dirty="0">
                <a:ea typeface="宋体" panose="02010600030101010101" pitchFamily="2" charset="-122"/>
              </a:rPr>
              <a:t>strategy </a:t>
            </a:r>
            <a:r>
              <a:rPr lang="en-US" altLang="x-none" sz="2400" dirty="0">
                <a:solidFill>
                  <a:schemeClr val="tx1"/>
                </a:solidFill>
                <a:ea typeface="宋体" panose="02010600030101010101" pitchFamily="2" charset="-122"/>
              </a:rPr>
              <a:t>a secondary site requests that its view be updated</a:t>
            </a:r>
            <a:endParaRPr lang="en-US" altLang="x-none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sz="2200" dirty="0">
                <a:ea typeface="宋体" panose="02010600030101010101" pitchFamily="2" charset="-122"/>
              </a:rPr>
              <a:t>Good for: </a:t>
            </a:r>
            <a:r>
              <a:rPr lang="en-US" altLang="x-none" sz="2200" dirty="0">
                <a:solidFill>
                  <a:schemeClr val="tx1"/>
                </a:solidFill>
                <a:ea typeface="宋体" panose="02010600030101010101" pitchFamily="2" charset="-122"/>
              </a:rPr>
              <a:t>sites that are not continuously connected, </a:t>
            </a:r>
            <a:r>
              <a:rPr lang="en-US" altLang="x-none" sz="2200" i="1" dirty="0">
                <a:solidFill>
                  <a:schemeClr val="tx1"/>
                </a:solidFill>
                <a:ea typeface="宋体" panose="02010600030101010101" pitchFamily="2" charset="-122"/>
              </a:rPr>
              <a:t>e.g</a:t>
            </a:r>
            <a:r>
              <a:rPr lang="en-US" altLang="x-none" sz="2200" dirty="0">
                <a:solidFill>
                  <a:schemeClr val="tx1"/>
                </a:solidFill>
                <a:ea typeface="宋体" panose="02010600030101010101" pitchFamily="2" charset="-122"/>
              </a:rPr>
              <a:t>. laptops of business travelers</a:t>
            </a:r>
            <a:endParaRPr lang="en-US" altLang="x-none" sz="2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灯片编号占位符 4"/>
          <p:cNvSpPr txBox="1">
            <a:spLocks noGrp="1"/>
          </p:cNvSpPr>
          <p:nvPr/>
        </p:nvSpPr>
        <p:spPr>
          <a:xfrm>
            <a:off x="6553200" y="579501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3" name="Rectangle 2"/>
          <p:cNvSpPr>
            <a:spLocks noGrp="1"/>
          </p:cNvSpPr>
          <p:nvPr>
            <p:ph type="title"/>
          </p:nvPr>
        </p:nvSpPr>
        <p:spPr>
          <a:xfrm>
            <a:off x="685800" y="16510"/>
            <a:ext cx="7772400" cy="673100"/>
          </a:xfrm>
        </p:spPr>
        <p:txBody>
          <a:bodyPr vert="horz" wrap="square" anchor="ctr"/>
          <a:p>
            <a:pPr lvl="0"/>
            <a:r>
              <a:rPr lang="en-US" altLang="zh-CN" sz="3200">
                <a:ea typeface="宋体" panose="02010600030101010101" pitchFamily="2" charset="-122"/>
              </a:rPr>
              <a:t>Atomic Commit Protocol</a:t>
            </a:r>
            <a:endParaRPr lang="en-US" altLang="zh-CN" sz="3200">
              <a:ea typeface="宋体" panose="02010600030101010101" pitchFamily="2" charset="-122"/>
            </a:endParaRPr>
          </a:p>
        </p:txBody>
      </p:sp>
      <p:sp>
        <p:nvSpPr>
          <p:cNvPr id="10244" name="Rectangle 3"/>
          <p:cNvSpPr/>
          <p:nvPr/>
        </p:nvSpPr>
        <p:spPr>
          <a:xfrm>
            <a:off x="533400" y="3051810"/>
            <a:ext cx="1828800" cy="1371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x-none" b="1" dirty="0">
                <a:latin typeface="Times New Roman" panose="02020603050405020304" pitchFamily="2" charset="0"/>
                <a:ea typeface="宋体" panose="02010600030101010101" pitchFamily="2" charset="-122"/>
              </a:rPr>
              <a:t>Application</a:t>
            </a:r>
            <a:endParaRPr lang="en-US" altLang="x-none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algn="ctr"/>
            <a:r>
              <a:rPr lang="en-US" altLang="x-none" b="1" dirty="0">
                <a:latin typeface="Times New Roman" panose="02020603050405020304" pitchFamily="2" charset="0"/>
                <a:ea typeface="宋体" panose="02010600030101010101" pitchFamily="2" charset="-122"/>
              </a:rPr>
              <a:t>program</a:t>
            </a:r>
            <a:endParaRPr lang="en-US" altLang="x-none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0245" name="Rectangle 4"/>
          <p:cNvSpPr/>
          <p:nvPr/>
        </p:nvSpPr>
        <p:spPr>
          <a:xfrm>
            <a:off x="2514600" y="765810"/>
            <a:ext cx="1828800" cy="1371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x-none" b="1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Transaction</a:t>
            </a:r>
            <a:endParaRPr lang="en-US" altLang="x-none" b="1" dirty="0">
              <a:solidFill>
                <a:srgbClr val="0000CC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algn="ctr"/>
            <a:r>
              <a:rPr lang="en-US" altLang="x-none" b="1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Manager</a:t>
            </a:r>
            <a:endParaRPr lang="en-US" altLang="x-none" b="1" dirty="0">
              <a:solidFill>
                <a:srgbClr val="0000CC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algn="ctr"/>
            <a:r>
              <a:rPr lang="en-US" altLang="x-none" b="1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(coordinator)</a:t>
            </a:r>
            <a:endParaRPr lang="en-US" altLang="x-none" b="1" dirty="0">
              <a:solidFill>
                <a:srgbClr val="0000CC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0246" name="Rectangle 5"/>
          <p:cNvSpPr/>
          <p:nvPr/>
        </p:nvSpPr>
        <p:spPr>
          <a:xfrm>
            <a:off x="6934200" y="1223010"/>
            <a:ext cx="1828800" cy="1371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x-none" b="1" dirty="0">
                <a:latin typeface="Times New Roman" panose="02020603050405020304" pitchFamily="2" charset="0"/>
                <a:ea typeface="宋体" panose="02010600030101010101" pitchFamily="2" charset="-122"/>
              </a:rPr>
              <a:t>Resource</a:t>
            </a:r>
            <a:endParaRPr lang="en-US" altLang="x-none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algn="ctr"/>
            <a:r>
              <a:rPr lang="en-US" altLang="x-none" b="1" dirty="0">
                <a:latin typeface="Times New Roman" panose="02020603050405020304" pitchFamily="2" charset="0"/>
                <a:ea typeface="宋体" panose="02010600030101010101" pitchFamily="2" charset="-122"/>
              </a:rPr>
              <a:t>Manager</a:t>
            </a:r>
            <a:endParaRPr lang="en-US" altLang="x-none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algn="ctr"/>
            <a:r>
              <a:rPr lang="en-US" altLang="x-none" b="1" dirty="0">
                <a:latin typeface="Times New Roman" panose="02020603050405020304" pitchFamily="2" charset="0"/>
                <a:ea typeface="宋体" panose="02010600030101010101" pitchFamily="2" charset="-122"/>
              </a:rPr>
              <a:t>(cohort)</a:t>
            </a:r>
            <a:endParaRPr lang="en-US" altLang="x-none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0247" name="Rectangle 6"/>
          <p:cNvSpPr/>
          <p:nvPr/>
        </p:nvSpPr>
        <p:spPr>
          <a:xfrm>
            <a:off x="6934200" y="2975610"/>
            <a:ext cx="1828800" cy="1371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x-none" b="1" dirty="0">
                <a:latin typeface="Times New Roman" panose="02020603050405020304" pitchFamily="2" charset="0"/>
                <a:ea typeface="宋体" panose="02010600030101010101" pitchFamily="2" charset="-122"/>
              </a:rPr>
              <a:t>Resource</a:t>
            </a:r>
            <a:endParaRPr lang="en-US" altLang="x-none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algn="ctr"/>
            <a:r>
              <a:rPr lang="en-US" altLang="x-none" b="1" dirty="0">
                <a:latin typeface="Times New Roman" panose="02020603050405020304" pitchFamily="2" charset="0"/>
                <a:ea typeface="宋体" panose="02010600030101010101" pitchFamily="2" charset="-122"/>
              </a:rPr>
              <a:t>Manager</a:t>
            </a:r>
            <a:endParaRPr lang="en-US" altLang="x-none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algn="ctr"/>
            <a:r>
              <a:rPr lang="en-US" altLang="x-none" b="1" dirty="0">
                <a:latin typeface="Times New Roman" panose="02020603050405020304" pitchFamily="2" charset="0"/>
                <a:ea typeface="宋体" panose="02010600030101010101" pitchFamily="2" charset="-122"/>
              </a:rPr>
              <a:t>(cohort)</a:t>
            </a:r>
            <a:endParaRPr lang="en-US" altLang="x-none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0248" name="Rectangle 10"/>
          <p:cNvSpPr/>
          <p:nvPr/>
        </p:nvSpPr>
        <p:spPr>
          <a:xfrm>
            <a:off x="6934200" y="4652010"/>
            <a:ext cx="1828800" cy="1371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x-none" b="1" dirty="0">
                <a:latin typeface="Times New Roman" panose="02020603050405020304" pitchFamily="2" charset="0"/>
                <a:ea typeface="宋体" panose="02010600030101010101" pitchFamily="2" charset="-122"/>
              </a:rPr>
              <a:t>Resource</a:t>
            </a:r>
            <a:endParaRPr lang="en-US" altLang="x-none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algn="ctr"/>
            <a:r>
              <a:rPr lang="en-US" altLang="x-none" b="1" dirty="0">
                <a:latin typeface="Times New Roman" panose="02020603050405020304" pitchFamily="2" charset="0"/>
                <a:ea typeface="宋体" panose="02010600030101010101" pitchFamily="2" charset="-122"/>
              </a:rPr>
              <a:t>Manager</a:t>
            </a:r>
            <a:endParaRPr lang="en-US" altLang="x-none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algn="ctr"/>
            <a:r>
              <a:rPr lang="en-US" altLang="x-none" b="1" dirty="0">
                <a:latin typeface="Times New Roman" panose="02020603050405020304" pitchFamily="2" charset="0"/>
                <a:ea typeface="宋体" panose="02010600030101010101" pitchFamily="2" charset="-122"/>
              </a:rPr>
              <a:t>(cohort)</a:t>
            </a:r>
            <a:endParaRPr lang="en-US" altLang="x-none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pSp>
        <p:nvGrpSpPr>
          <p:cNvPr id="10249" name="组合 10248"/>
          <p:cNvGrpSpPr/>
          <p:nvPr/>
        </p:nvGrpSpPr>
        <p:grpSpPr>
          <a:xfrm>
            <a:off x="5334000" y="994410"/>
            <a:ext cx="1655763" cy="4191000"/>
            <a:chOff x="0" y="0"/>
            <a:chExt cx="1655568" cy="4191000"/>
          </a:xfrm>
        </p:grpSpPr>
        <p:sp>
          <p:nvSpPr>
            <p:cNvPr id="10250" name="Line 14"/>
            <p:cNvSpPr/>
            <p:nvPr/>
          </p:nvSpPr>
          <p:spPr>
            <a:xfrm flipH="1" flipV="1">
              <a:off x="381000" y="2743200"/>
              <a:ext cx="1219200" cy="13716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lg" len="lg"/>
            </a:ln>
          </p:spPr>
        </p:sp>
        <p:sp>
          <p:nvSpPr>
            <p:cNvPr id="10251" name="Line 15"/>
            <p:cNvSpPr/>
            <p:nvPr/>
          </p:nvSpPr>
          <p:spPr>
            <a:xfrm flipH="1" flipV="1">
              <a:off x="381000" y="1645444"/>
              <a:ext cx="1219200" cy="64055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lg" len="lg"/>
            </a:ln>
          </p:spPr>
        </p:sp>
        <p:sp>
          <p:nvSpPr>
            <p:cNvPr id="10252" name="Line 16"/>
            <p:cNvSpPr/>
            <p:nvPr/>
          </p:nvSpPr>
          <p:spPr>
            <a:xfrm flipH="1">
              <a:off x="381000" y="533400"/>
              <a:ext cx="12192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lg" len="lg"/>
            </a:ln>
          </p:spPr>
        </p:sp>
        <p:sp>
          <p:nvSpPr>
            <p:cNvPr id="10253" name="Text Box 17"/>
            <p:cNvSpPr txBox="1"/>
            <p:nvPr/>
          </p:nvSpPr>
          <p:spPr>
            <a:xfrm>
              <a:off x="0" y="3729335"/>
              <a:ext cx="1503168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/>
              <a:r>
                <a:rPr lang="en-US" altLang="x-none" b="1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(3) xa_reg</a:t>
              </a:r>
              <a:endParaRPr lang="en-US" altLang="x-none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0254" name="Text Box 21"/>
            <p:cNvSpPr txBox="1"/>
            <p:nvPr/>
          </p:nvSpPr>
          <p:spPr>
            <a:xfrm>
              <a:off x="0" y="1981200"/>
              <a:ext cx="1503168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/>
              <a:r>
                <a:rPr lang="en-US" altLang="x-none" b="1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(3) xa_reg</a:t>
              </a:r>
              <a:endParaRPr lang="en-US" altLang="x-none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0255" name="Text Box 22"/>
            <p:cNvSpPr txBox="1"/>
            <p:nvPr/>
          </p:nvSpPr>
          <p:spPr>
            <a:xfrm>
              <a:off x="152400" y="0"/>
              <a:ext cx="1503168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/>
              <a:r>
                <a:rPr lang="en-US" altLang="x-none" b="1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(3) xa_reg</a:t>
              </a:r>
              <a:endParaRPr lang="en-US" altLang="x-none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0256" name="组合 10255"/>
          <p:cNvGrpSpPr/>
          <p:nvPr/>
        </p:nvGrpSpPr>
        <p:grpSpPr>
          <a:xfrm>
            <a:off x="3276600" y="1832610"/>
            <a:ext cx="2057400" cy="1522730"/>
            <a:chOff x="0" y="0"/>
            <a:chExt cx="2057400" cy="1522730"/>
          </a:xfrm>
        </p:grpSpPr>
        <p:sp>
          <p:nvSpPr>
            <p:cNvPr id="10257" name="Line 26"/>
            <p:cNvSpPr/>
            <p:nvPr/>
          </p:nvSpPr>
          <p:spPr>
            <a:xfrm>
              <a:off x="1066800" y="0"/>
              <a:ext cx="7620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lg" len="lg"/>
            </a:ln>
          </p:spPr>
        </p:sp>
        <p:sp>
          <p:nvSpPr>
            <p:cNvPr id="10258" name="Line 27"/>
            <p:cNvSpPr/>
            <p:nvPr/>
          </p:nvSpPr>
          <p:spPr>
            <a:xfrm>
              <a:off x="1066800" y="0"/>
              <a:ext cx="990600" cy="6096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lg" len="lg"/>
            </a:ln>
          </p:spPr>
        </p:sp>
        <p:sp>
          <p:nvSpPr>
            <p:cNvPr id="10259" name="Line 28"/>
            <p:cNvSpPr/>
            <p:nvPr/>
          </p:nvSpPr>
          <p:spPr>
            <a:xfrm>
              <a:off x="1066800" y="0"/>
              <a:ext cx="762000" cy="10668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lg" len="lg"/>
            </a:ln>
          </p:spPr>
        </p:sp>
        <p:sp>
          <p:nvSpPr>
            <p:cNvPr id="10260" name="Text Box 29"/>
            <p:cNvSpPr txBox="1"/>
            <p:nvPr/>
          </p:nvSpPr>
          <p:spPr>
            <a:xfrm>
              <a:off x="0" y="323850"/>
              <a:ext cx="1717675" cy="11988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marL="434975" lvl="0" indent="-434975"/>
              <a:r>
                <a:rPr lang="en-US" altLang="x-none" b="1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(5) atomic</a:t>
              </a:r>
              <a:endParaRPr lang="en-US" altLang="x-none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marL="892175" lvl="1" indent="-434975"/>
              <a:r>
                <a:rPr lang="en-US" altLang="x-none" b="1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commit</a:t>
              </a:r>
              <a:endParaRPr lang="en-US" altLang="x-none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marL="892175" lvl="1" indent="-434975"/>
              <a:r>
                <a:rPr lang="en-US" altLang="x-none" b="1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protocol</a:t>
              </a:r>
              <a:endParaRPr lang="en-US" altLang="x-none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261" name="Line 30"/>
          <p:cNvSpPr/>
          <p:nvPr/>
        </p:nvSpPr>
        <p:spPr>
          <a:xfrm flipV="1">
            <a:off x="1371600" y="2227898"/>
            <a:ext cx="990600" cy="8239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10262" name="Text Box 31"/>
          <p:cNvSpPr txBox="1"/>
          <p:nvPr/>
        </p:nvSpPr>
        <p:spPr>
          <a:xfrm>
            <a:off x="0" y="1604010"/>
            <a:ext cx="2022475" cy="12001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>
              <a:lnSpc>
                <a:spcPct val="150000"/>
              </a:lnSpc>
            </a:pPr>
            <a:r>
              <a:rPr lang="en-US" altLang="x-none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(1) tx_begin</a:t>
            </a:r>
            <a:endParaRPr lang="en-US" altLang="x-none" b="1" dirty="0">
              <a:solidFill>
                <a:srgbClr val="FF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x-none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(4) tx_commit</a:t>
            </a:r>
            <a:endParaRPr lang="en-US" altLang="x-none" b="1" dirty="0">
              <a:solidFill>
                <a:srgbClr val="FF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pSp>
        <p:nvGrpSpPr>
          <p:cNvPr id="10263" name="组合 10262"/>
          <p:cNvGrpSpPr/>
          <p:nvPr/>
        </p:nvGrpSpPr>
        <p:grpSpPr>
          <a:xfrm>
            <a:off x="2362200" y="3280410"/>
            <a:ext cx="2133600" cy="1827530"/>
            <a:chOff x="0" y="0"/>
            <a:chExt cx="2133600" cy="1827530"/>
          </a:xfrm>
        </p:grpSpPr>
        <p:sp>
          <p:nvSpPr>
            <p:cNvPr id="10264" name="Line 32"/>
            <p:cNvSpPr/>
            <p:nvPr/>
          </p:nvSpPr>
          <p:spPr>
            <a:xfrm flipV="1">
              <a:off x="0" y="0"/>
              <a:ext cx="1219200" cy="4572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lg" len="lg"/>
            </a:ln>
          </p:spPr>
        </p:sp>
        <p:sp>
          <p:nvSpPr>
            <p:cNvPr id="10265" name="Line 33"/>
            <p:cNvSpPr/>
            <p:nvPr/>
          </p:nvSpPr>
          <p:spPr>
            <a:xfrm>
              <a:off x="0" y="457200"/>
              <a:ext cx="12192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lg" len="lg"/>
            </a:ln>
          </p:spPr>
        </p:sp>
        <p:sp>
          <p:nvSpPr>
            <p:cNvPr id="10266" name="Line 34"/>
            <p:cNvSpPr/>
            <p:nvPr/>
          </p:nvSpPr>
          <p:spPr>
            <a:xfrm>
              <a:off x="0" y="457200"/>
              <a:ext cx="1219200" cy="54060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lg" len="lg"/>
            </a:ln>
          </p:spPr>
        </p:sp>
        <p:sp>
          <p:nvSpPr>
            <p:cNvPr id="10267" name="Text Box 35"/>
            <p:cNvSpPr txBox="1"/>
            <p:nvPr/>
          </p:nvSpPr>
          <p:spPr>
            <a:xfrm>
              <a:off x="152400" y="997585"/>
              <a:ext cx="1981200" cy="8299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lvl="0"/>
              <a:r>
                <a:rPr lang="en-US" altLang="x-none" b="1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(2) access</a:t>
              </a:r>
              <a:endParaRPr lang="en-US" altLang="x-none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1"/>
              <a:r>
                <a:rPr lang="en-US" altLang="x-none" b="1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resources</a:t>
              </a:r>
              <a:endParaRPr lang="en-US" altLang="x-none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268" name="文本框 10267"/>
          <p:cNvSpPr txBox="1"/>
          <p:nvPr/>
        </p:nvSpPr>
        <p:spPr>
          <a:xfrm>
            <a:off x="375920" y="5325110"/>
            <a:ext cx="4937760" cy="116967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0170" tIns="36195" rIns="90170" bIns="36195">
            <a:spAutoFit/>
          </a:bodyPr>
          <a:p>
            <a:pPr marL="1905" lvl="0" indent="-1905" algn="l">
              <a:spcBef>
                <a:spcPts val="0"/>
              </a:spcBef>
            </a:pPr>
            <a:r>
              <a:rPr lang="zh-CN" altLang="en-US" b="1" dirty="0">
                <a:latin typeface="Times New Roman" panose="02020603050405020304" pitchFamily="2" charset="0"/>
                <a:ea typeface="宋体" panose="02010600030101010101" pitchFamily="2" charset="-122"/>
              </a:rPr>
              <a:t>Malfunctions:</a:t>
            </a:r>
            <a:endParaRPr lang="zh-CN" altLang="en-US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1905" lvl="0" indent="340995" algn="l">
              <a:spcBef>
                <a:spcPts val="0"/>
              </a:spcBef>
              <a:buChar char="•"/>
            </a:pPr>
            <a:r>
              <a:rPr lang="zh-CN" altLang="en-US" b="1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Abort 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/ 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Crash 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/ 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Failure ?</a:t>
            </a:r>
            <a:endParaRPr lang="zh-CN" altLang="en-US" b="1" dirty="0">
              <a:solidFill>
                <a:srgbClr val="0000CC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1905" lvl="0" indent="340995" algn="l">
              <a:spcBef>
                <a:spcPts val="0"/>
              </a:spcBef>
              <a:buChar char="•"/>
            </a:pPr>
            <a:r>
              <a:rPr lang="zh-CN" altLang="en-US" b="1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......</a:t>
            </a:r>
            <a:endParaRPr lang="zh-CN" altLang="en-US" b="1" dirty="0">
              <a:solidFill>
                <a:srgbClr val="0000CC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"/>
                                        <p:tgtEl>
                                          <p:spTgt spid="10262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5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>
                                            <p:txEl>
                                              <p:charRg st="13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262">
                                            <p:txEl>
                                              <p:charRg st="13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8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3971" name="Rectangle 2"/>
          <p:cNvSpPr>
            <a:spLocks noGrp="1"/>
          </p:cNvSpPr>
          <p:nvPr>
            <p:ph type="title"/>
          </p:nvPr>
        </p:nvSpPr>
        <p:spPr>
          <a:xfrm>
            <a:off x="533400" y="304800"/>
            <a:ext cx="8077200" cy="838200"/>
          </a:xfrm>
        </p:spPr>
        <p:txBody>
          <a:bodyPr vert="horz" wrap="square" anchor="ctr"/>
          <a:p>
            <a:pPr lvl="0"/>
            <a:r>
              <a:rPr lang="en-US" altLang="zh-CN">
                <a:ea typeface="宋体" panose="02010600030101010101" pitchFamily="2" charset="-122"/>
              </a:rPr>
              <a:t>Asynchronous Group Replication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3972" name="Rectangle 3"/>
          <p:cNvSpPr>
            <a:spLocks noGrp="1"/>
          </p:cNvSpPr>
          <p:nvPr>
            <p:ph type="body"/>
          </p:nvPr>
        </p:nvSpPr>
        <p:spPr>
          <a:xfrm>
            <a:off x="304800" y="1295400"/>
            <a:ext cx="8458200" cy="1066800"/>
          </a:xfrm>
        </p:spPr>
        <p:txBody>
          <a:bodyPr vert="horz" wrap="square" anchor="t"/>
          <a:p>
            <a:pPr lvl="0"/>
            <a:r>
              <a:rPr lang="en-US" altLang="zh-CN" sz="2400">
                <a:ea typeface="宋体" panose="02010600030101010101" pitchFamily="2" charset="-122"/>
              </a:rPr>
              <a:t>A transaction can: </a:t>
            </a: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(lock and) update </a:t>
            </a:r>
            <a:r>
              <a:rPr lang="en-US" altLang="zh-CN" sz="2400">
                <a:ea typeface="宋体" panose="02010600030101010101" pitchFamily="2" charset="-122"/>
              </a:rPr>
              <a:t>any</a:t>
            </a: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 replica.</a:t>
            </a: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0"/>
            <a:r>
              <a:rPr lang="en-US" altLang="zh-CN" sz="2400">
                <a:ea typeface="宋体" panose="02010600030101010101" pitchFamily="2" charset="-122"/>
              </a:rPr>
              <a:t>Problem: </a:t>
            </a: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Does not support</a:t>
            </a:r>
            <a:r>
              <a:rPr lang="en-US" altLang="zh-CN" sz="2400">
                <a:ea typeface="宋体" panose="02010600030101010101" pitchFamily="2" charset="-122"/>
              </a:rPr>
              <a:t> weak mutual consistency.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83973" name="Line 4"/>
          <p:cNvSpPr/>
          <p:nvPr/>
        </p:nvSpPr>
        <p:spPr>
          <a:xfrm>
            <a:off x="2895600" y="3048000"/>
            <a:ext cx="0" cy="2895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3974" name="Line 5"/>
          <p:cNvSpPr/>
          <p:nvPr/>
        </p:nvSpPr>
        <p:spPr>
          <a:xfrm>
            <a:off x="4114800" y="3048000"/>
            <a:ext cx="0" cy="2895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3975" name="Line 6"/>
          <p:cNvSpPr/>
          <p:nvPr/>
        </p:nvSpPr>
        <p:spPr>
          <a:xfrm>
            <a:off x="5257800" y="3048000"/>
            <a:ext cx="0" cy="2895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3976" name="Line 7"/>
          <p:cNvSpPr/>
          <p:nvPr/>
        </p:nvSpPr>
        <p:spPr>
          <a:xfrm>
            <a:off x="6400800" y="3048000"/>
            <a:ext cx="0" cy="2895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3977" name="Text Box 8"/>
          <p:cNvSpPr txBox="1"/>
          <p:nvPr/>
        </p:nvSpPr>
        <p:spPr>
          <a:xfrm>
            <a:off x="2270125" y="2555875"/>
            <a:ext cx="46767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   </a:t>
            </a:r>
            <a:r>
              <a:rPr lang="en-US" altLang="x-none" dirty="0">
                <a:latin typeface="Times New Roman" panose="02020603050405020304" pitchFamily="2" charset="0"/>
                <a:ea typeface="宋体" panose="02010600030101010101" pitchFamily="2" charset="-122"/>
              </a:rPr>
              <a:t>Site A      Site B     Site C     Site D</a:t>
            </a:r>
            <a:endParaRPr lang="en-US" altLang="x-none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3978" name="Text Box 14"/>
          <p:cNvSpPr txBox="1"/>
          <p:nvPr/>
        </p:nvSpPr>
        <p:spPr>
          <a:xfrm>
            <a:off x="1066800" y="3276600"/>
            <a:ext cx="1638300" cy="11874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dirty="0">
                <a:latin typeface="Times New Roman" panose="02020603050405020304" pitchFamily="2" charset="0"/>
                <a:ea typeface="宋体" panose="02010600030101010101" pitchFamily="2" charset="-122"/>
              </a:rPr>
              <a:t>T</a:t>
            </a:r>
            <a:r>
              <a:rPr lang="en-US" altLang="x-none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r>
              <a:rPr lang="en-US" altLang="x-none" dirty="0">
                <a:latin typeface="Times New Roman" panose="02020603050405020304" pitchFamily="2" charset="0"/>
                <a:ea typeface="宋体" panose="02010600030101010101" pitchFamily="2" charset="-122"/>
              </a:rPr>
              <a:t>:  </a:t>
            </a:r>
            <a:r>
              <a:rPr lang="en-US" altLang="x-none" i="1" dirty="0">
                <a:latin typeface="Times New Roman" panose="02020603050405020304" pitchFamily="2" charset="0"/>
                <a:ea typeface="宋体" panose="02010600030101010101" pitchFamily="2" charset="-122"/>
              </a:rPr>
              <a:t>x</a:t>
            </a:r>
            <a:r>
              <a:rPr lang="en-US" altLang="x-none" dirty="0">
                <a:latin typeface="Times New Roman" panose="02020603050405020304" pitchFamily="2" charset="0"/>
                <a:ea typeface="宋体" panose="02010600030101010101" pitchFamily="2" charset="-122"/>
              </a:rPr>
              <a:t> := 5</a:t>
            </a:r>
            <a:endParaRPr lang="en-US" altLang="x-none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endParaRPr lang="en-US" altLang="x-none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r>
              <a:rPr lang="en-US" altLang="x-none" dirty="0">
                <a:latin typeface="Times New Roman" panose="02020603050405020304" pitchFamily="2" charset="0"/>
                <a:ea typeface="宋体" panose="02010600030101010101" pitchFamily="2" charset="-122"/>
              </a:rPr>
              <a:t>propagation</a:t>
            </a:r>
            <a:endParaRPr lang="en-US" altLang="x-none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3979" name="Text Box 18"/>
          <p:cNvSpPr txBox="1"/>
          <p:nvPr/>
        </p:nvSpPr>
        <p:spPr>
          <a:xfrm>
            <a:off x="6613525" y="3241675"/>
            <a:ext cx="1638300" cy="11874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dirty="0">
                <a:latin typeface="Times New Roman" panose="02020603050405020304" pitchFamily="2" charset="0"/>
                <a:ea typeface="宋体" panose="02010600030101010101" pitchFamily="2" charset="-122"/>
              </a:rPr>
              <a:t>T</a:t>
            </a:r>
            <a:r>
              <a:rPr lang="en-US" altLang="x-none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r>
              <a:rPr lang="en-US" altLang="x-none" dirty="0">
                <a:latin typeface="Times New Roman" panose="02020603050405020304" pitchFamily="2" charset="0"/>
                <a:ea typeface="宋体" panose="02010600030101010101" pitchFamily="2" charset="-122"/>
              </a:rPr>
              <a:t>:  </a:t>
            </a:r>
            <a:r>
              <a:rPr lang="en-US" altLang="x-none" i="1" dirty="0">
                <a:latin typeface="Times New Roman" panose="02020603050405020304" pitchFamily="2" charset="0"/>
                <a:ea typeface="宋体" panose="02010600030101010101" pitchFamily="2" charset="-122"/>
              </a:rPr>
              <a:t>x</a:t>
            </a:r>
            <a:r>
              <a:rPr lang="en-US" altLang="x-none" dirty="0">
                <a:latin typeface="Times New Roman" panose="02020603050405020304" pitchFamily="2" charset="0"/>
                <a:ea typeface="宋体" panose="02010600030101010101" pitchFamily="2" charset="-122"/>
              </a:rPr>
              <a:t> := 7</a:t>
            </a:r>
            <a:endParaRPr lang="en-US" altLang="x-none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endParaRPr lang="en-US" altLang="x-none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/>
            <a:r>
              <a:rPr lang="en-US" altLang="x-none" dirty="0">
                <a:latin typeface="Times New Roman" panose="02020603050405020304" pitchFamily="2" charset="0"/>
                <a:ea typeface="宋体" panose="02010600030101010101" pitchFamily="2" charset="-122"/>
              </a:rPr>
              <a:t>propagation</a:t>
            </a:r>
            <a:endParaRPr lang="en-US" altLang="x-none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3980" name="Line 21"/>
          <p:cNvSpPr/>
          <p:nvPr/>
        </p:nvSpPr>
        <p:spPr>
          <a:xfrm>
            <a:off x="2895600" y="4267200"/>
            <a:ext cx="12192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3981" name="Line 22"/>
          <p:cNvSpPr/>
          <p:nvPr/>
        </p:nvSpPr>
        <p:spPr>
          <a:xfrm flipH="1">
            <a:off x="5257800" y="4267200"/>
            <a:ext cx="11430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3982" name="Line 23"/>
          <p:cNvSpPr/>
          <p:nvPr/>
        </p:nvSpPr>
        <p:spPr>
          <a:xfrm flipH="1">
            <a:off x="4114800" y="4267200"/>
            <a:ext cx="2286000" cy="990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3983" name="Line 24"/>
          <p:cNvSpPr/>
          <p:nvPr/>
        </p:nvSpPr>
        <p:spPr>
          <a:xfrm>
            <a:off x="2895600" y="4267200"/>
            <a:ext cx="2362200" cy="990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3984" name="Line 25"/>
          <p:cNvSpPr/>
          <p:nvPr/>
        </p:nvSpPr>
        <p:spPr>
          <a:xfrm flipH="1">
            <a:off x="2895600" y="4267200"/>
            <a:ext cx="3505200" cy="1676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3985" name="Line 26"/>
          <p:cNvSpPr/>
          <p:nvPr/>
        </p:nvSpPr>
        <p:spPr>
          <a:xfrm>
            <a:off x="2895600" y="4267200"/>
            <a:ext cx="3505200" cy="1676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3986" name="Line 30"/>
          <p:cNvSpPr/>
          <p:nvPr/>
        </p:nvSpPr>
        <p:spPr>
          <a:xfrm>
            <a:off x="7162800" y="48768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3987" name="Text Box 31"/>
          <p:cNvSpPr txBox="1"/>
          <p:nvPr/>
        </p:nvSpPr>
        <p:spPr>
          <a:xfrm>
            <a:off x="7223125" y="4841875"/>
            <a:ext cx="7239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dirty="0">
                <a:latin typeface="Times New Roman" panose="02020603050405020304" pitchFamily="2" charset="0"/>
                <a:ea typeface="宋体" panose="02010600030101010101" pitchFamily="2" charset="-122"/>
              </a:rPr>
              <a:t>time</a:t>
            </a:r>
            <a:endParaRPr lang="en-US" altLang="x-none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3988" name="Text Box 34"/>
          <p:cNvSpPr txBox="1"/>
          <p:nvPr/>
        </p:nvSpPr>
        <p:spPr>
          <a:xfrm>
            <a:off x="2057400" y="5715000"/>
            <a:ext cx="7667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i="1" dirty="0">
                <a:latin typeface="Times New Roman" panose="02020603050405020304" pitchFamily="2" charset="0"/>
                <a:ea typeface="宋体" panose="02010600030101010101" pitchFamily="2" charset="-122"/>
              </a:rPr>
              <a:t>x</a:t>
            </a:r>
            <a:r>
              <a:rPr lang="en-US" altLang="x-none" i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A</a:t>
            </a:r>
            <a:r>
              <a:rPr lang="en-US" altLang="x-none" dirty="0">
                <a:latin typeface="Times New Roman" panose="02020603050405020304" pitchFamily="2" charset="0"/>
                <a:ea typeface="宋体" panose="02010600030101010101" pitchFamily="2" charset="-122"/>
              </a:rPr>
              <a:t>=7</a:t>
            </a:r>
            <a:endParaRPr lang="en-US" altLang="x-none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3989" name="Text Box 35"/>
          <p:cNvSpPr txBox="1"/>
          <p:nvPr/>
        </p:nvSpPr>
        <p:spPr>
          <a:xfrm>
            <a:off x="3352800" y="5715000"/>
            <a:ext cx="7667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i="1" dirty="0">
                <a:latin typeface="Times New Roman" panose="02020603050405020304" pitchFamily="2" charset="0"/>
                <a:ea typeface="宋体" panose="02010600030101010101" pitchFamily="2" charset="-122"/>
              </a:rPr>
              <a:t>x</a:t>
            </a:r>
            <a:r>
              <a:rPr lang="en-US" altLang="x-none" i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B</a:t>
            </a:r>
            <a:r>
              <a:rPr lang="en-US" altLang="x-none" dirty="0">
                <a:latin typeface="Times New Roman" panose="02020603050405020304" pitchFamily="2" charset="0"/>
                <a:ea typeface="宋体" panose="02010600030101010101" pitchFamily="2" charset="-122"/>
              </a:rPr>
              <a:t>=7</a:t>
            </a:r>
            <a:endParaRPr lang="en-US" altLang="x-none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3990" name="Text Box 36"/>
          <p:cNvSpPr txBox="1"/>
          <p:nvPr/>
        </p:nvSpPr>
        <p:spPr>
          <a:xfrm>
            <a:off x="4495800" y="5715000"/>
            <a:ext cx="7778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i="1" dirty="0">
                <a:latin typeface="Times New Roman" panose="02020603050405020304" pitchFamily="2" charset="0"/>
                <a:ea typeface="宋体" panose="02010600030101010101" pitchFamily="2" charset="-122"/>
              </a:rPr>
              <a:t>x</a:t>
            </a:r>
            <a:r>
              <a:rPr lang="en-US" altLang="x-none" i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C</a:t>
            </a:r>
            <a:r>
              <a:rPr lang="en-US" altLang="x-none" dirty="0">
                <a:latin typeface="Times New Roman" panose="02020603050405020304" pitchFamily="2" charset="0"/>
                <a:ea typeface="宋体" panose="02010600030101010101" pitchFamily="2" charset="-122"/>
              </a:rPr>
              <a:t>=5</a:t>
            </a:r>
            <a:endParaRPr lang="en-US" altLang="x-none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3991" name="Text Box 37"/>
          <p:cNvSpPr txBox="1"/>
          <p:nvPr/>
        </p:nvSpPr>
        <p:spPr>
          <a:xfrm>
            <a:off x="6553200" y="5715000"/>
            <a:ext cx="7889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i="1" dirty="0">
                <a:latin typeface="Times New Roman" panose="02020603050405020304" pitchFamily="2" charset="0"/>
                <a:ea typeface="宋体" panose="02010600030101010101" pitchFamily="2" charset="-122"/>
              </a:rPr>
              <a:t>x</a:t>
            </a:r>
            <a:r>
              <a:rPr lang="en-US" altLang="x-none" i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D</a:t>
            </a:r>
            <a:r>
              <a:rPr lang="en-US" altLang="x-none" dirty="0">
                <a:latin typeface="Times New Roman" panose="02020603050405020304" pitchFamily="2" charset="0"/>
                <a:ea typeface="宋体" panose="02010600030101010101" pitchFamily="2" charset="-122"/>
              </a:rPr>
              <a:t>=5</a:t>
            </a:r>
            <a:endParaRPr lang="en-US" altLang="x-none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3992" name="Text Box 38"/>
          <p:cNvSpPr txBox="1"/>
          <p:nvPr/>
        </p:nvSpPr>
        <p:spPr>
          <a:xfrm>
            <a:off x="457200" y="5715000"/>
            <a:ext cx="15605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dirty="0">
                <a:latin typeface="Times New Roman" panose="02020603050405020304" pitchFamily="2" charset="0"/>
                <a:ea typeface="宋体" panose="02010600030101010101" pitchFamily="2" charset="-122"/>
              </a:rPr>
              <a:t>final value:</a:t>
            </a:r>
            <a:endParaRPr lang="en-US" altLang="x-none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995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 vert="horz" wrap="square" anchor="ctr"/>
          <a:p>
            <a:pPr lvl="0"/>
            <a:r>
              <a:rPr lang="en-US" altLang="zh-CN">
                <a:ea typeface="宋体" panose="02010600030101010101" pitchFamily="2" charset="-122"/>
              </a:rPr>
              <a:t>Conflicts in Group Replication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4996" name="Rectangle 3"/>
          <p:cNvSpPr>
            <a:spLocks noGrp="1"/>
          </p:cNvSpPr>
          <p:nvPr>
            <p:ph type="body"/>
          </p:nvPr>
        </p:nvSpPr>
        <p:spPr>
          <a:xfrm>
            <a:off x="304800" y="1371600"/>
            <a:ext cx="8534400" cy="4800600"/>
          </a:xfrm>
        </p:spPr>
        <p:txBody>
          <a:bodyPr vert="horz" wrap="square" anchor="t"/>
          <a:p>
            <a:pPr lvl="0"/>
            <a:r>
              <a:rPr lang="en-US" altLang="x-none" sz="2400" u="sng" dirty="0">
                <a:ea typeface="宋体" panose="02010600030101010101" pitchFamily="2" charset="-122"/>
              </a:rPr>
              <a:t>Conflict</a:t>
            </a:r>
            <a:r>
              <a:rPr lang="en-US" altLang="x-none" sz="2400" dirty="0">
                <a:ea typeface="宋体" panose="02010600030101010101" pitchFamily="2" charset="-122"/>
              </a:rPr>
              <a:t>:  </a:t>
            </a:r>
            <a:r>
              <a:rPr lang="en-US" altLang="x-none" sz="2400" dirty="0">
                <a:solidFill>
                  <a:schemeClr val="tx1"/>
                </a:solidFill>
                <a:ea typeface="宋体" panose="02010600030101010101" pitchFamily="2" charset="-122"/>
              </a:rPr>
              <a:t>updates are performed </a:t>
            </a:r>
            <a:r>
              <a:rPr lang="en-US" altLang="x-none" sz="2400" dirty="0">
                <a:ea typeface="宋体" panose="02010600030101010101" pitchFamily="2" charset="-122"/>
              </a:rPr>
              <a:t>concurrently</a:t>
            </a:r>
            <a:r>
              <a:rPr lang="en-US" altLang="x-none" sz="2400" dirty="0">
                <a:solidFill>
                  <a:schemeClr val="tx1"/>
                </a:solidFill>
                <a:ea typeface="宋体" panose="02010600030101010101" pitchFamily="2" charset="-122"/>
              </a:rPr>
              <a:t> to the same item at different sites.</a:t>
            </a:r>
            <a:endParaRPr lang="en-US" altLang="x-none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400" u="sng" dirty="0">
                <a:ea typeface="宋体" panose="02010600030101010101" pitchFamily="2" charset="-122"/>
              </a:rPr>
              <a:t>Problem</a:t>
            </a:r>
            <a:r>
              <a:rPr lang="en-US" altLang="x-none" sz="2400" dirty="0">
                <a:ea typeface="宋体" panose="02010600030101010101" pitchFamily="2" charset="-122"/>
              </a:rPr>
              <a:t>:  </a:t>
            </a:r>
            <a:r>
              <a:rPr lang="en-US" altLang="x-none" sz="2400" dirty="0">
                <a:solidFill>
                  <a:schemeClr val="tx1"/>
                </a:solidFill>
                <a:ea typeface="宋体" panose="02010600030101010101" pitchFamily="2" charset="-122"/>
              </a:rPr>
              <a:t>if a replica takes as its value the contents of last update message, </a:t>
            </a:r>
            <a:r>
              <a:rPr lang="en-US" altLang="x-none" sz="2400" dirty="0">
                <a:ea typeface="宋体" panose="02010600030101010101" pitchFamily="2" charset="-122"/>
              </a:rPr>
              <a:t>weak mutual consistency</a:t>
            </a:r>
            <a:r>
              <a:rPr lang="en-US" altLang="x-none" sz="24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x-none" sz="2400" dirty="0">
                <a:ea typeface="宋体" panose="02010600030101010101" pitchFamily="2" charset="-122"/>
              </a:rPr>
              <a:t>is lost</a:t>
            </a:r>
            <a:endParaRPr lang="en-US" altLang="x-none" sz="2400" dirty="0"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endParaRPr lang="en-US" altLang="x-none" sz="2400" dirty="0"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400" u="sng" dirty="0">
                <a:ea typeface="宋体" panose="02010600030101010101" pitchFamily="2" charset="-122"/>
              </a:rPr>
              <a:t>Solution</a:t>
            </a:r>
            <a:r>
              <a:rPr lang="en-US" altLang="x-none" sz="2400" dirty="0">
                <a:ea typeface="宋体" panose="02010600030101010101" pitchFamily="2" charset="-122"/>
              </a:rPr>
              <a:t>:  </a:t>
            </a:r>
            <a:r>
              <a:rPr lang="en-US" altLang="x-none" sz="2400" dirty="0">
                <a:solidFill>
                  <a:schemeClr val="tx1"/>
                </a:solidFill>
                <a:ea typeface="宋体" panose="02010600030101010101" pitchFamily="2" charset="-122"/>
              </a:rPr>
              <a:t>associate </a:t>
            </a:r>
            <a:r>
              <a:rPr lang="en-US" altLang="x-none" sz="2400" u="sng" dirty="0">
                <a:solidFill>
                  <a:srgbClr val="FF0000"/>
                </a:solidFill>
                <a:ea typeface="宋体" panose="02010600030101010101" pitchFamily="2" charset="-122"/>
              </a:rPr>
              <a:t>unique timestamp</a:t>
            </a:r>
            <a:r>
              <a:rPr lang="en-US" altLang="x-none" sz="2400" dirty="0">
                <a:solidFill>
                  <a:schemeClr val="tx1"/>
                </a:solidFill>
                <a:ea typeface="宋体" panose="02010600030101010101" pitchFamily="2" charset="-122"/>
              </a:rPr>
              <a:t> with each </a:t>
            </a:r>
            <a:r>
              <a:rPr lang="en-US" altLang="x-none" sz="2400" dirty="0">
                <a:ea typeface="宋体" panose="02010600030101010101" pitchFamily="2" charset="-122"/>
              </a:rPr>
              <a:t>update</a:t>
            </a:r>
            <a:r>
              <a:rPr lang="en-US" altLang="x-none" sz="2400" dirty="0">
                <a:solidFill>
                  <a:schemeClr val="tx1"/>
                </a:solidFill>
                <a:ea typeface="宋体" panose="02010600030101010101" pitchFamily="2" charset="-122"/>
              </a:rPr>
              <a:t> and each </a:t>
            </a:r>
            <a:r>
              <a:rPr lang="en-US" altLang="x-none" sz="2400" dirty="0">
                <a:ea typeface="宋体" panose="02010600030101010101" pitchFamily="2" charset="-122"/>
              </a:rPr>
              <a:t>replica</a:t>
            </a:r>
            <a:r>
              <a:rPr lang="en-US" altLang="x-none" sz="2400" dirty="0">
                <a:solidFill>
                  <a:schemeClr val="tx1"/>
                </a:solidFill>
                <a:ea typeface="宋体" panose="02010600030101010101" pitchFamily="2" charset="-122"/>
              </a:rPr>
              <a:t>.  Replica takes timestamp of most recent update that has been applied to it.  </a:t>
            </a:r>
            <a:endParaRPr lang="en-US" altLang="x-none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sz="2200" dirty="0">
                <a:ea typeface="宋体" panose="02010600030101010101" pitchFamily="2" charset="-122"/>
              </a:rPr>
              <a:t>Update discarded if: </a:t>
            </a:r>
            <a:r>
              <a:rPr lang="en-US" altLang="x-none" sz="2200" dirty="0">
                <a:solidFill>
                  <a:srgbClr val="FF0000"/>
                </a:solidFill>
                <a:ea typeface="宋体" panose="02010600030101010101" pitchFamily="2" charset="-122"/>
              </a:rPr>
              <a:t>its timestamp &lt; replica timestamp</a:t>
            </a:r>
            <a:endParaRPr lang="en-US" altLang="x-none" sz="22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x-none" sz="2200" dirty="0">
                <a:ea typeface="宋体" panose="02010600030101010101" pitchFamily="2" charset="-122"/>
              </a:rPr>
              <a:t>Supports: </a:t>
            </a:r>
            <a:r>
              <a:rPr lang="en-US" altLang="x-none" sz="2200" dirty="0">
                <a:solidFill>
                  <a:schemeClr val="tx1"/>
                </a:solidFill>
                <a:ea typeface="宋体" panose="02010600030101010101" pitchFamily="2" charset="-122"/>
              </a:rPr>
              <a:t>weak mutual consistency</a:t>
            </a:r>
            <a:r>
              <a:rPr lang="en-US" altLang="x-none" sz="2200" dirty="0">
                <a:ea typeface="宋体" panose="02010600030101010101" pitchFamily="2" charset="-122"/>
              </a:rPr>
              <a:t> </a:t>
            </a:r>
            <a:endParaRPr lang="en-US" altLang="x-none" sz="2200" dirty="0">
              <a:ea typeface="宋体" panose="02010600030101010101" pitchFamily="2" charset="-122"/>
            </a:endParaRPr>
          </a:p>
        </p:txBody>
      </p:sp>
      <p:sp>
        <p:nvSpPr>
          <p:cNvPr id="84997" name="矩形 84996"/>
          <p:cNvSpPr/>
          <p:nvPr/>
        </p:nvSpPr>
        <p:spPr>
          <a:xfrm>
            <a:off x="304800" y="1144588"/>
            <a:ext cx="8534400" cy="205581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6019" name="Rectangle 2"/>
          <p:cNvSpPr>
            <a:spLocks noGrp="1"/>
          </p:cNvSpPr>
          <p:nvPr>
            <p:ph type="title"/>
          </p:nvPr>
        </p:nvSpPr>
        <p:spPr>
          <a:xfrm>
            <a:off x="685800" y="307975"/>
            <a:ext cx="7772400" cy="1143000"/>
          </a:xfrm>
        </p:spPr>
        <p:txBody>
          <a:bodyPr vert="horz" wrap="square" anchor="ctr"/>
          <a:p>
            <a:pPr lvl="0"/>
            <a:r>
              <a:rPr lang="en-US" altLang="zh-CN">
                <a:ea typeface="宋体" panose="02010600030101010101" pitchFamily="2" charset="-122"/>
              </a:rPr>
              <a:t>Conflict Resolution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6020" name="Rectangle 3"/>
          <p:cNvSpPr>
            <a:spLocks noGrp="1"/>
          </p:cNvSpPr>
          <p:nvPr>
            <p:ph type="body"/>
          </p:nvPr>
        </p:nvSpPr>
        <p:spPr>
          <a:xfrm>
            <a:off x="381000" y="1600200"/>
            <a:ext cx="8305800" cy="4495800"/>
          </a:xfrm>
        </p:spPr>
        <p:txBody>
          <a:bodyPr vert="horz" wrap="square" anchor="t"/>
          <a:p>
            <a:pPr lvl="0"/>
            <a:r>
              <a:rPr lang="en-US" altLang="x-none" sz="2400" dirty="0">
                <a:ea typeface="宋体" panose="02010600030101010101" pitchFamily="2" charset="-122"/>
              </a:rPr>
              <a:t>No conflict resolution strategy yields serializable schedules</a:t>
            </a:r>
            <a:endParaRPr lang="en-US" altLang="x-none" sz="2400" dirty="0"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sz="2200" i="1" dirty="0">
                <a:ea typeface="宋体" panose="02010600030101010101" pitchFamily="2" charset="-122"/>
              </a:rPr>
              <a:t>e.g., </a:t>
            </a:r>
            <a:r>
              <a:rPr lang="en-US" altLang="x-none" sz="2200" dirty="0">
                <a:ea typeface="宋体" panose="02010600030101010101" pitchFamily="2" charset="-122"/>
              </a:rPr>
              <a:t>timestamp algorithm: </a:t>
            </a:r>
            <a:r>
              <a:rPr lang="en-US" altLang="x-none" sz="2200" dirty="0">
                <a:solidFill>
                  <a:schemeClr val="tx1"/>
                </a:solidFill>
                <a:ea typeface="宋体" panose="02010600030101010101" pitchFamily="2" charset="-122"/>
              </a:rPr>
              <a:t>allows lost update</a:t>
            </a:r>
            <a:endParaRPr lang="en-US" altLang="x-none" sz="22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endParaRPr lang="en-US" altLang="x-none" sz="22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0">
              <a:spcBef>
                <a:spcPct val="60000"/>
              </a:spcBef>
            </a:pPr>
            <a:r>
              <a:rPr lang="en-US" altLang="x-none" sz="2400" dirty="0">
                <a:ea typeface="宋体" panose="02010600030101010101" pitchFamily="2" charset="-122"/>
              </a:rPr>
              <a:t>Conflict resolution strategies:</a:t>
            </a:r>
            <a:endParaRPr lang="en-US" altLang="x-none" sz="2400" dirty="0"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sz="2200" dirty="0">
                <a:ea typeface="宋体" panose="02010600030101010101" pitchFamily="2" charset="-122"/>
              </a:rPr>
              <a:t>Most recent update wins</a:t>
            </a:r>
            <a:endParaRPr lang="en-US" altLang="x-none" sz="2200" dirty="0">
              <a:ea typeface="宋体" panose="02010600030101010101" pitchFamily="2" charset="-122"/>
            </a:endParaRPr>
          </a:p>
          <a:p>
            <a:pPr lvl="1"/>
            <a:r>
              <a:rPr lang="en-US" altLang="x-none" sz="2200" dirty="0">
                <a:ea typeface="宋体" panose="02010600030101010101" pitchFamily="2" charset="-122"/>
              </a:rPr>
              <a:t>Update coming from highest priority site wins</a:t>
            </a:r>
            <a:endParaRPr lang="en-US" altLang="x-none" sz="2200" dirty="0">
              <a:ea typeface="宋体" panose="02010600030101010101" pitchFamily="2" charset="-122"/>
            </a:endParaRPr>
          </a:p>
          <a:p>
            <a:pPr lvl="1"/>
            <a:r>
              <a:rPr lang="en-US" altLang="x-none" sz="2200" dirty="0">
                <a:ea typeface="宋体" panose="02010600030101010101" pitchFamily="2" charset="-122"/>
              </a:rPr>
              <a:t>User provides conflict resolution strategy</a:t>
            </a:r>
            <a:endParaRPr lang="en-US" altLang="x-none" sz="2200" dirty="0">
              <a:ea typeface="宋体" panose="02010600030101010101" pitchFamily="2" charset="-122"/>
            </a:endParaRPr>
          </a:p>
          <a:p>
            <a:pPr lvl="1"/>
            <a:r>
              <a:rPr lang="en-US" altLang="x-none" sz="2200" dirty="0">
                <a:ea typeface="宋体" panose="02010600030101010101" pitchFamily="2" charset="-122"/>
              </a:rPr>
              <a:t>Notify the user</a:t>
            </a:r>
            <a:endParaRPr lang="en-US" altLang="x-none" sz="2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7043" name="Rectangle 2"/>
          <p:cNvSpPr>
            <a:spLocks noGrp="1"/>
          </p:cNvSpPr>
          <p:nvPr>
            <p:ph type="title"/>
          </p:nvPr>
        </p:nvSpPr>
        <p:spPr/>
        <p:txBody>
          <a:bodyPr vert="horz" wrap="square" anchor="ctr"/>
          <a:p>
            <a:pPr lvl="0"/>
            <a:r>
              <a:rPr lang="en-US" altLang="zh-CN" u="sng">
                <a:ea typeface="宋体" panose="02010600030101010101" pitchFamily="2" charset="-122"/>
              </a:rPr>
              <a:t>Procedural Replication</a:t>
            </a:r>
            <a:endParaRPr lang="en-US" altLang="zh-CN" u="sng">
              <a:ea typeface="宋体" panose="02010600030101010101" pitchFamily="2" charset="-122"/>
            </a:endParaRPr>
          </a:p>
        </p:txBody>
      </p:sp>
      <p:sp>
        <p:nvSpPr>
          <p:cNvPr id="87044" name="Rectangle 3"/>
          <p:cNvSpPr>
            <a:spLocks noGrp="1"/>
          </p:cNvSpPr>
          <p:nvPr>
            <p:ph type="body"/>
          </p:nvPr>
        </p:nvSpPr>
        <p:spPr/>
        <p:txBody>
          <a:bodyPr vert="horz" wrap="square" anchor="t"/>
          <a:p>
            <a:pPr lvl="0"/>
            <a:r>
              <a:rPr lang="en-US" altLang="x-none" sz="2400" u="sng" dirty="0">
                <a:ea typeface="宋体" panose="02010600030101010101" pitchFamily="2" charset="-122"/>
              </a:rPr>
              <a:t>Problem</a:t>
            </a:r>
            <a:r>
              <a:rPr lang="en-US" altLang="x-none" sz="2400" dirty="0">
                <a:ea typeface="宋体" panose="02010600030101010101" pitchFamily="2" charset="-122"/>
              </a:rPr>
              <a:t>:  </a:t>
            </a:r>
            <a:r>
              <a:rPr lang="en-US" altLang="x-none" sz="2400" dirty="0">
                <a:solidFill>
                  <a:schemeClr val="tx1"/>
                </a:solidFill>
                <a:ea typeface="宋体" panose="02010600030101010101" pitchFamily="2" charset="-122"/>
              </a:rPr>
              <a:t>Communication costs of previous propagation strategies are high if many items are updated</a:t>
            </a:r>
            <a:endParaRPr lang="en-US" altLang="x-none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endParaRPr lang="en-US" altLang="x-none" sz="22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400" u="sng" dirty="0">
                <a:ea typeface="宋体" panose="02010600030101010101" pitchFamily="2" charset="-122"/>
              </a:rPr>
              <a:t>Solution</a:t>
            </a:r>
            <a:r>
              <a:rPr lang="en-US" altLang="x-none" sz="2400" dirty="0">
                <a:ea typeface="宋体" panose="02010600030101010101" pitchFamily="2" charset="-122"/>
              </a:rPr>
              <a:t>: </a:t>
            </a:r>
            <a:r>
              <a:rPr lang="en-US" altLang="x-none" sz="2400" dirty="0">
                <a:solidFill>
                  <a:schemeClr val="tx1"/>
                </a:solidFill>
                <a:ea typeface="宋体" panose="02010600030101010101" pitchFamily="2" charset="-122"/>
              </a:rPr>
              <a:t>Replicate stored procedure at replica sites.  Invoke the procedure at each site to do the propagation</a:t>
            </a:r>
            <a:endParaRPr lang="en-US" altLang="x-none" sz="2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灯片编号占位符 5"/>
          <p:cNvSpPr txBox="1">
            <a:spLocks noGrp="1"/>
          </p:cNvSpPr>
          <p:nvPr/>
        </p:nvSpPr>
        <p:spPr>
          <a:xfrm>
            <a:off x="7112000" y="6456680"/>
            <a:ext cx="1905000" cy="27114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8067" name="Rectangle 2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838200"/>
          </a:xfrm>
        </p:spPr>
        <p:txBody>
          <a:bodyPr vert="horz" wrap="square" anchor="ctr"/>
          <a:p>
            <a:pPr lvl="0"/>
            <a:r>
              <a:rPr lang="en-US" altLang="zh-CN">
                <a:ea typeface="宋体" panose="02010600030101010101" pitchFamily="2" charset="-122"/>
              </a:rPr>
              <a:t>Summary of Distributed Transactions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8068" name="Rectangle 3"/>
          <p:cNvSpPr>
            <a:spLocks noGrp="1"/>
          </p:cNvSpPr>
          <p:nvPr>
            <p:ph type="body"/>
          </p:nvPr>
        </p:nvSpPr>
        <p:spPr>
          <a:xfrm>
            <a:off x="152400" y="1143000"/>
            <a:ext cx="8991600" cy="5486400"/>
          </a:xfrm>
        </p:spPr>
        <p:txBody>
          <a:bodyPr vert="horz" wrap="square" anchor="t"/>
          <a:p>
            <a:pPr lvl="0">
              <a:lnSpc>
                <a:spcPct val="90000"/>
              </a:lnSpc>
            </a:pPr>
            <a:r>
              <a:rPr lang="en-US" altLang="x-none" sz="2400" dirty="0">
                <a:ea typeface="宋体" panose="02010600030101010101" pitchFamily="2" charset="-122"/>
              </a:rPr>
              <a:t>The good news: If </a:t>
            </a:r>
            <a:endParaRPr lang="en-US" altLang="x-none" sz="2400" dirty="0"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sz="2200" dirty="0">
                <a:solidFill>
                  <a:schemeClr val="tx1"/>
                </a:solidFill>
                <a:ea typeface="宋体" panose="02010600030101010101" pitchFamily="2" charset="-122"/>
              </a:rPr>
              <a:t>Transactions run at</a:t>
            </a:r>
            <a:r>
              <a:rPr lang="en-US" altLang="x-none" sz="2200" dirty="0">
                <a:ea typeface="宋体" panose="02010600030101010101" pitchFamily="2" charset="-122"/>
              </a:rPr>
              <a:t> </a:t>
            </a:r>
            <a:r>
              <a:rPr lang="en-US" altLang="x-none" sz="2000" dirty="0">
                <a:latin typeface="Century Gothic" panose="020B0502020202020204" pitchFamily="2" charset="0"/>
                <a:ea typeface="宋体" panose="02010600030101010101" pitchFamily="2" charset="-122"/>
              </a:rPr>
              <a:t>SERIALIZABLE</a:t>
            </a:r>
            <a:r>
              <a:rPr lang="en-US" altLang="x-none" sz="2200" dirty="0">
                <a:ea typeface="宋体" panose="02010600030101010101" pitchFamily="2" charset="-122"/>
              </a:rPr>
              <a:t>, </a:t>
            </a:r>
            <a:endParaRPr lang="en-US" altLang="x-none" sz="2200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x-none" sz="2200" dirty="0">
                <a:solidFill>
                  <a:schemeClr val="tx1"/>
                </a:solidFill>
                <a:ea typeface="宋体" panose="02010600030101010101" pitchFamily="2" charset="-122"/>
              </a:rPr>
              <a:t>All sites use</a:t>
            </a:r>
            <a:r>
              <a:rPr lang="en-US" altLang="x-none" sz="2200" dirty="0">
                <a:ea typeface="宋体" panose="02010600030101010101" pitchFamily="2" charset="-122"/>
              </a:rPr>
              <a:t> two-phase commit </a:t>
            </a:r>
            <a:r>
              <a:rPr lang="en-US" altLang="x-none" sz="2200" dirty="0">
                <a:solidFill>
                  <a:schemeClr val="tx1"/>
                </a:solidFill>
                <a:ea typeface="宋体" panose="02010600030101010101" pitchFamily="2" charset="-122"/>
              </a:rPr>
              <a:t>for termination and</a:t>
            </a:r>
            <a:endParaRPr lang="en-US" altLang="x-none" sz="22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x-none" sz="2200" dirty="0">
                <a:ea typeface="宋体" panose="02010600030101010101" pitchFamily="2" charset="-122"/>
              </a:rPr>
              <a:t>Synchronous update </a:t>
            </a:r>
            <a:r>
              <a:rPr lang="en-US" altLang="x-none" sz="2200" dirty="0">
                <a:solidFill>
                  <a:schemeClr val="tx1"/>
                </a:solidFill>
                <a:ea typeface="宋体" panose="02010600030101010101" pitchFamily="2" charset="-122"/>
              </a:rPr>
              <a:t>replication </a:t>
            </a:r>
            <a:endParaRPr lang="en-US" altLang="x-none" sz="22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x-none" dirty="0">
                <a:solidFill>
                  <a:srgbClr val="006600"/>
                </a:solidFill>
                <a:ea typeface="宋体" panose="02010600030101010101" pitchFamily="2" charset="-122"/>
              </a:rPr>
              <a:t>Then </a:t>
            </a:r>
            <a:endParaRPr lang="en-US" altLang="x-none" dirty="0">
              <a:solidFill>
                <a:srgbClr val="0066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Distrib transactions are</a:t>
            </a:r>
            <a:r>
              <a:rPr lang="en-US" altLang="x-none" dirty="0">
                <a:ea typeface="宋体" panose="02010600030101010101" pitchFamily="2" charset="-122"/>
              </a:rPr>
              <a:t> globally atomic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&amp;</a:t>
            </a:r>
            <a:r>
              <a:rPr lang="en-US" altLang="x-none" dirty="0">
                <a:ea typeface="宋体" panose="02010600030101010101" pitchFamily="2" charset="-122"/>
              </a:rPr>
              <a:t> serializable</a:t>
            </a:r>
            <a:endParaRPr lang="en-US" altLang="x-none" dirty="0">
              <a:ea typeface="宋体" panose="02010600030101010101" pitchFamily="2" charset="-122"/>
            </a:endParaRPr>
          </a:p>
          <a:p>
            <a:pPr lvl="0">
              <a:lnSpc>
                <a:spcPct val="90000"/>
              </a:lnSpc>
              <a:spcBef>
                <a:spcPct val="50000"/>
              </a:spcBef>
            </a:pPr>
            <a:r>
              <a:rPr lang="en-US" altLang="x-none" sz="2400" dirty="0">
                <a:ea typeface="宋体" panose="02010600030101010101" pitchFamily="2" charset="-122"/>
              </a:rPr>
              <a:t>The bad news: To improve performance</a:t>
            </a:r>
            <a:endParaRPr lang="en-US" altLang="x-none" sz="2400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altLang="x-none" sz="2200" dirty="0">
                <a:ea typeface="宋体" panose="02010600030101010101" pitchFamily="2" charset="-122"/>
              </a:rPr>
              <a:t>Applications: </a:t>
            </a:r>
            <a:r>
              <a:rPr lang="en-US" altLang="x-none" sz="2200" dirty="0">
                <a:solidFill>
                  <a:schemeClr val="tx1"/>
                </a:solidFill>
                <a:ea typeface="宋体" panose="02010600030101010101" pitchFamily="2" charset="-122"/>
              </a:rPr>
              <a:t>often do not use </a:t>
            </a:r>
            <a:r>
              <a:rPr lang="en-US" altLang="x-none" sz="2200" dirty="0">
                <a:solidFill>
                  <a:schemeClr val="tx1"/>
                </a:solidFill>
                <a:latin typeface="Century Gothic" panose="020B0502020202020204" pitchFamily="2" charset="0"/>
                <a:ea typeface="宋体" panose="02010600030101010101" pitchFamily="2" charset="-122"/>
              </a:rPr>
              <a:t>SERIALIZABLE</a:t>
            </a:r>
            <a:endParaRPr lang="en-US" altLang="x-none" sz="22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x-none" sz="2200" dirty="0">
                <a:ea typeface="宋体" panose="02010600030101010101" pitchFamily="2" charset="-122"/>
              </a:rPr>
              <a:t>DBMSs: </a:t>
            </a:r>
            <a:r>
              <a:rPr lang="en-US" altLang="x-none" sz="2200" dirty="0">
                <a:solidFill>
                  <a:schemeClr val="tx1"/>
                </a:solidFill>
                <a:ea typeface="宋体" panose="02010600030101010101" pitchFamily="2" charset="-122"/>
              </a:rPr>
              <a:t>might not participate in two-phase commit</a:t>
            </a:r>
            <a:endParaRPr lang="en-US" altLang="x-none" sz="22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x-none" sz="2200" dirty="0">
                <a:ea typeface="宋体" panose="02010600030101010101" pitchFamily="2" charset="-122"/>
              </a:rPr>
              <a:t>Replication: </a:t>
            </a:r>
            <a:r>
              <a:rPr lang="en-US" altLang="x-none" sz="2200" dirty="0">
                <a:solidFill>
                  <a:schemeClr val="tx1"/>
                </a:solidFill>
                <a:ea typeface="宋体" panose="02010600030101010101" pitchFamily="2" charset="-122"/>
              </a:rPr>
              <a:t>is generally asynchronous update</a:t>
            </a:r>
            <a:endParaRPr lang="en-US" altLang="x-none" sz="22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0">
              <a:lnSpc>
                <a:spcPct val="90000"/>
              </a:lnSpc>
              <a:spcBef>
                <a:spcPct val="50000"/>
              </a:spcBef>
            </a:pPr>
            <a:r>
              <a:rPr lang="en-US" altLang="x-none" sz="2400" dirty="0">
                <a:ea typeface="宋体" panose="02010600030101010101" pitchFamily="2" charset="-122"/>
              </a:rPr>
              <a:t>Hence:</a:t>
            </a:r>
            <a:endParaRPr lang="en-US" altLang="x-none" sz="2400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x-none" sz="2200" dirty="0">
                <a:ea typeface="宋体" panose="02010600030101010101" pitchFamily="2" charset="-122"/>
              </a:rPr>
              <a:t>consistent transactions: </a:t>
            </a:r>
            <a:r>
              <a:rPr lang="en-US" altLang="x-none" sz="2200" dirty="0">
                <a:solidFill>
                  <a:schemeClr val="tx1"/>
                </a:solidFill>
                <a:ea typeface="宋体" panose="02010600030101010101" pitchFamily="2" charset="-122"/>
              </a:rPr>
              <a:t>might yield incorrect results</a:t>
            </a:r>
            <a:endParaRPr lang="en-US" altLang="x-none" sz="2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0" name="标题 8908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ea typeface="宋体" panose="02010600030101010101" pitchFamily="2" charset="-122"/>
              </a:rPr>
              <a:t>TPC</a:t>
            </a:r>
            <a:endParaRPr lang="zh-CN" altLang="en-US" dirty="0"/>
          </a:p>
        </p:txBody>
      </p:sp>
      <p:sp>
        <p:nvSpPr>
          <p:cNvPr id="89091" name="文本占位符 89090"/>
          <p:cNvSpPr>
            <a:spLocks noGrp="1"/>
          </p:cNvSpPr>
          <p:nvPr>
            <p:ph type="body" idx="1"/>
          </p:nvPr>
        </p:nvSpPr>
        <p:spPr>
          <a:xfrm>
            <a:off x="304800" y="1830388"/>
            <a:ext cx="8915400" cy="4114800"/>
          </a:xfrm>
        </p:spPr>
        <p:txBody>
          <a:bodyPr/>
          <a:p>
            <a:pPr>
              <a:spcBef>
                <a:spcPct val="100000"/>
              </a:spcBef>
            </a:pPr>
            <a:r>
              <a:rPr lang="zh-CN" altLang="en-US" dirty="0">
                <a:ea typeface="宋体" panose="02010600030101010101" pitchFamily="2" charset="-122"/>
              </a:rPr>
              <a:t>TPC - </a:t>
            </a:r>
            <a:r>
              <a:rPr lang="zh-CN" altLang="en-US" dirty="0">
                <a:solidFill>
                  <a:srgbClr val="CC0000"/>
                </a:solidFill>
                <a:ea typeface="宋体" panose="02010600030101010101" pitchFamily="2" charset="-122"/>
              </a:rPr>
              <a:t>Transaction Processing Performance Council</a:t>
            </a:r>
            <a:endParaRPr lang="zh-CN" altLang="en-US" dirty="0">
              <a:solidFill>
                <a:srgbClr val="CC0000"/>
              </a:solidFill>
              <a:ea typeface="宋体" panose="02010600030101010101" pitchFamily="2" charset="-122"/>
            </a:endParaRPr>
          </a:p>
          <a:p>
            <a:pPr lvl="1">
              <a:spcBef>
                <a:spcPct val="100000"/>
              </a:spcBef>
            </a:pPr>
            <a:r>
              <a:rPr lang="zh-CN" altLang="en-US" dirty="0">
                <a:ea typeface="宋体" panose="02010600030101010101" pitchFamily="2" charset="-122"/>
              </a:rPr>
              <a:t>a non-profit organization founded in 1988 to define </a:t>
            </a:r>
            <a:r>
              <a:rPr lang="zh-CN" altLang="en-US" dirty="0">
                <a:solidFill>
                  <a:srgbClr val="CC0000"/>
                </a:solidFill>
                <a:ea typeface="宋体" panose="02010600030101010101" pitchFamily="2" charset="-122"/>
              </a:rPr>
              <a:t>transaction processing and database benchmarks</a:t>
            </a:r>
            <a:r>
              <a:rPr lang="zh-CN" altLang="en-US" dirty="0">
                <a:ea typeface="宋体" panose="02010600030101010101" pitchFamily="2" charset="-122"/>
              </a:rPr>
              <a:t> and to disseminate objective, verifiable TPC performance data to the industry.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>
              <a:spcBef>
                <a:spcPct val="100000"/>
              </a:spcBef>
            </a:pPr>
            <a:r>
              <a:rPr lang="zh-CN" altLang="en-US" dirty="0">
                <a:ea typeface="宋体" panose="02010600030101010101" pitchFamily="2" charset="-122"/>
              </a:rPr>
              <a:t>TPC benchmarks are used in evaluating the performance of computer systems; the results are published on the TPC web site. 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0114" name="图片 901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8900"/>
            <a:ext cx="9120188" cy="24368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0115" name="图片 901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" y="2795588"/>
            <a:ext cx="8980488" cy="35290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8" name="标题 91137"/>
          <p:cNvSpPr>
            <a:spLocks noGrp="1"/>
          </p:cNvSpPr>
          <p:nvPr>
            <p:ph type="title"/>
          </p:nvPr>
        </p:nvSpPr>
        <p:spPr>
          <a:xfrm>
            <a:off x="685800" y="307975"/>
            <a:ext cx="7772400" cy="1143000"/>
          </a:xfrm>
        </p:spPr>
        <p:txBody>
          <a:bodyPr anchor="ctr"/>
          <a:p>
            <a:r>
              <a:rPr lang="zh-CN" altLang="en-US" dirty="0">
                <a:ea typeface="宋体" panose="02010600030101010101" pitchFamily="2" charset="-122"/>
              </a:rPr>
              <a:t>TPC</a:t>
            </a:r>
            <a:endParaRPr lang="zh-CN" altLang="en-US" dirty="0"/>
          </a:p>
        </p:txBody>
      </p:sp>
      <p:sp>
        <p:nvSpPr>
          <p:cNvPr id="91139" name="文本占位符 91138"/>
          <p:cNvSpPr>
            <a:spLocks noGrp="1"/>
          </p:cNvSpPr>
          <p:nvPr>
            <p:ph type="body" idx="1"/>
          </p:nvPr>
        </p:nvSpPr>
        <p:spPr>
          <a:xfrm>
            <a:off x="685800" y="1374775"/>
            <a:ext cx="7772400" cy="4419600"/>
          </a:xfrm>
        </p:spPr>
        <p:txBody>
          <a:bodyPr/>
          <a:p>
            <a:pPr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事务处理性能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最小代价下的响应时间以及吞吐量</a:t>
            </a:r>
            <a:endParaRPr lang="zh-CN" altLang="en-US" dirty="0"/>
          </a:p>
          <a:p>
            <a:pPr lvl="1"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估算一个TP系统性能的测试</a:t>
            </a:r>
            <a:endParaRPr lang="zh-CN" altLang="en-US" sz="2400" dirty="0"/>
          </a:p>
          <a:p>
            <a:pPr lvl="1">
              <a:lnSpc>
                <a:spcPct val="90000"/>
              </a:lnSpc>
            </a:pPr>
            <a:r>
              <a:rPr lang="zh-CN" altLang="en-US" sz="2200" dirty="0"/>
              <a:t>TPC制订了3个基准(A, B, C), 每个基准定义标准的事务程序，</a:t>
            </a:r>
            <a:r>
              <a:rPr lang="zh-CN" altLang="en-US" sz="2200" dirty="0">
                <a:ea typeface="宋体" panose="02010600030101010101" pitchFamily="2" charset="-122"/>
              </a:rPr>
              <a:t>并</a:t>
            </a:r>
            <a:r>
              <a:rPr lang="zh-CN" altLang="en-US" sz="2200" dirty="0"/>
              <a:t>通过在一系列参数</a:t>
            </a:r>
            <a:r>
              <a:rPr lang="zh-CN" altLang="en-US" sz="2200" dirty="0">
                <a:ea typeface="宋体" panose="02010600030101010101" pitchFamily="2" charset="-122"/>
              </a:rPr>
              <a:t>（</a:t>
            </a:r>
            <a:r>
              <a:rPr lang="zh-CN" altLang="en-US" sz="2200" dirty="0"/>
              <a:t>如：工作负载、DB大小、响应时间保证等</a:t>
            </a:r>
            <a:r>
              <a:rPr lang="zh-CN" altLang="en-US" sz="2200" dirty="0">
                <a:ea typeface="宋体" panose="02010600030101010101" pitchFamily="2" charset="-122"/>
              </a:rPr>
              <a:t>）</a:t>
            </a:r>
            <a:r>
              <a:rPr lang="zh-CN" altLang="en-US" sz="2200" dirty="0"/>
              <a:t>条件下的吞吐量来刻划系统性能。</a:t>
            </a:r>
            <a:endParaRPr lang="zh-CN" altLang="en-US" sz="2200" dirty="0"/>
          </a:p>
          <a:p>
            <a:pPr lvl="1">
              <a:lnSpc>
                <a:spcPct val="90000"/>
              </a:lnSpc>
            </a:pPr>
            <a:endParaRPr lang="zh-CN" altLang="en-US" sz="2200" dirty="0"/>
          </a:p>
          <a:p>
            <a:pPr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性能指标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最大吞吐量：每秒事务数 tps  /  每分钟事务数 tpm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事务费用：(软硬件费用+5年的售后服务费) / tps</a:t>
            </a:r>
            <a:endParaRPr lang="zh-CN" altLang="en-US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2" name="标题 921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ea typeface="宋体" panose="02010600030101010101" pitchFamily="2" charset="-122"/>
              </a:rPr>
              <a:t>TPC-C Benchmark</a:t>
            </a:r>
            <a:endParaRPr lang="zh-CN" altLang="en-US" dirty="0"/>
          </a:p>
        </p:txBody>
      </p:sp>
      <p:sp>
        <p:nvSpPr>
          <p:cNvPr id="92163" name="文本占位符 92162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80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数据库：</a:t>
            </a:r>
            <a:r>
              <a:rPr lang="zh-CN" altLang="en-US" sz="2400" dirty="0"/>
              <a:t>基于批发供应商的订购应用</a:t>
            </a:r>
            <a:endParaRPr lang="zh-CN" altLang="en-US" sz="2400" dirty="0"/>
          </a:p>
          <a:p>
            <a:pPr>
              <a:lnSpc>
                <a:spcPct val="80000"/>
              </a:lnSpc>
            </a:pPr>
            <a:endParaRPr lang="zh-CN" altLang="en-US" sz="2400" dirty="0"/>
          </a:p>
          <a:p>
            <a:pPr>
              <a:lnSpc>
                <a:spcPct val="80000"/>
              </a:lnSpc>
            </a:pPr>
            <a:r>
              <a:rPr lang="zh-CN" altLang="en-US" sz="2400" dirty="0"/>
              <a:t>5种类型的事务</a:t>
            </a:r>
            <a:endParaRPr lang="zh-CN" altLang="en-US" sz="2400" dirty="0"/>
          </a:p>
          <a:p>
            <a:pPr lvl="1">
              <a:lnSpc>
                <a:spcPct val="80000"/>
              </a:lnSpc>
            </a:pPr>
            <a:r>
              <a:rPr lang="zh-CN" altLang="en-US" sz="2000" dirty="0"/>
              <a:t>New-order</a:t>
            </a:r>
            <a:endParaRPr lang="zh-CN" altLang="en-US" sz="2000" dirty="0"/>
          </a:p>
          <a:p>
            <a:pPr lvl="1">
              <a:lnSpc>
                <a:spcPct val="80000"/>
              </a:lnSpc>
            </a:pPr>
            <a:r>
              <a:rPr lang="zh-CN" altLang="en-US" sz="2000" dirty="0"/>
              <a:t>Payment</a:t>
            </a:r>
            <a:endParaRPr lang="zh-CN" altLang="en-US" sz="2000" dirty="0"/>
          </a:p>
          <a:p>
            <a:pPr lvl="1">
              <a:lnSpc>
                <a:spcPct val="80000"/>
              </a:lnSpc>
            </a:pPr>
            <a:r>
              <a:rPr lang="zh-CN" altLang="en-US" sz="2000" dirty="0"/>
              <a:t>Order-status</a:t>
            </a:r>
            <a:endParaRPr lang="zh-CN" altLang="en-US" sz="2000" dirty="0"/>
          </a:p>
          <a:p>
            <a:pPr lvl="1">
              <a:lnSpc>
                <a:spcPct val="80000"/>
              </a:lnSpc>
            </a:pPr>
            <a:r>
              <a:rPr lang="zh-CN" altLang="en-US" sz="2000" dirty="0"/>
              <a:t>Delivery</a:t>
            </a:r>
            <a:endParaRPr lang="zh-CN" altLang="en-US" sz="2000" dirty="0"/>
          </a:p>
          <a:p>
            <a:pPr lvl="1">
              <a:lnSpc>
                <a:spcPct val="80000"/>
              </a:lnSpc>
            </a:pPr>
            <a:r>
              <a:rPr lang="zh-CN" altLang="en-US" sz="2000" dirty="0"/>
              <a:t>Stock-level</a:t>
            </a:r>
            <a:endParaRPr lang="zh-CN" altLang="en-US" sz="2000" dirty="0"/>
          </a:p>
          <a:p>
            <a:pPr lvl="1">
              <a:lnSpc>
                <a:spcPct val="80000"/>
              </a:lnSpc>
            </a:pPr>
            <a:endParaRPr lang="zh-CN" altLang="en-US" sz="2000" dirty="0"/>
          </a:p>
          <a:p>
            <a:pPr>
              <a:lnSpc>
                <a:spcPct val="80000"/>
              </a:lnSpc>
            </a:pPr>
            <a:r>
              <a:rPr lang="zh-CN" altLang="en-US" sz="2400" dirty="0"/>
              <a:t>可测试的性能：</a:t>
            </a:r>
            <a:endParaRPr lang="zh-CN" altLang="en-US" sz="2400" dirty="0"/>
          </a:p>
          <a:p>
            <a:pPr lvl="1">
              <a:lnSpc>
                <a:spcPct val="80000"/>
              </a:lnSpc>
            </a:pPr>
            <a:r>
              <a:rPr lang="zh-CN" altLang="en-US" sz="2200" dirty="0"/>
              <a:t>事务执行、访问二级Key、事务夭折等</a:t>
            </a:r>
            <a:endParaRPr lang="zh-CN" altLang="en-US" sz="2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6" name="图片 1126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3925" y="3175"/>
            <a:ext cx="5680075" cy="3502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67" name="灯片编号占位符 5"/>
          <p:cNvSpPr txBox="1">
            <a:spLocks noGrp="1"/>
          </p:cNvSpPr>
          <p:nvPr/>
        </p:nvSpPr>
        <p:spPr>
          <a:xfrm>
            <a:off x="7233285" y="6574155"/>
            <a:ext cx="1905000" cy="2825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8" name="Rectangle 2"/>
          <p:cNvSpPr>
            <a:spLocks noGrp="1"/>
          </p:cNvSpPr>
          <p:nvPr>
            <p:ph type="title"/>
          </p:nvPr>
        </p:nvSpPr>
        <p:spPr>
          <a:xfrm>
            <a:off x="6350" y="533400"/>
            <a:ext cx="7772400" cy="1143000"/>
          </a:xfrm>
        </p:spPr>
        <p:txBody>
          <a:bodyPr vert="horz" wrap="square" anchor="ctr"/>
          <a:p>
            <a:pPr lvl="0" algn="l"/>
            <a:r>
              <a:rPr lang="en-US" altLang="zh-CN">
                <a:ea typeface="宋体" panose="02010600030101010101" pitchFamily="2" charset="-122"/>
              </a:rPr>
              <a:t>Cohort Abort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269" name="Rectangle 3"/>
          <p:cNvSpPr>
            <a:spLocks noGrp="1"/>
          </p:cNvSpPr>
          <p:nvPr>
            <p:ph type="body"/>
          </p:nvPr>
        </p:nvSpPr>
        <p:spPr>
          <a:xfrm>
            <a:off x="381000" y="3038793"/>
            <a:ext cx="8077200" cy="3130550"/>
          </a:xfrm>
        </p:spPr>
        <p:txBody>
          <a:bodyPr vert="horz" wrap="square" anchor="t"/>
          <a:p>
            <a:pPr lvl="0">
              <a:spcBef>
                <a:spcPct val="40000"/>
              </a:spcBef>
            </a:pPr>
            <a:r>
              <a:rPr lang="en-US" altLang="x-none" dirty="0">
                <a:ea typeface="宋体" panose="02010600030101010101" pitchFamily="2" charset="-122"/>
              </a:rPr>
              <a:t>Why might a cohort abort?</a:t>
            </a:r>
            <a:endParaRPr lang="en-US" altLang="x-none" dirty="0"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dirty="0">
                <a:ea typeface="宋体" panose="02010600030101010101" pitchFamily="2" charset="-122"/>
              </a:rPr>
              <a:t>Deferred evaluation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of integrity constraints</a:t>
            </a:r>
            <a:endParaRPr lang="en-US" altLang="x-none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dirty="0">
                <a:ea typeface="宋体" panose="02010600030101010101" pitchFamily="2" charset="-122"/>
              </a:rPr>
              <a:t>Validation failure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(optimistic control)</a:t>
            </a:r>
            <a:endParaRPr lang="en-US" altLang="x-none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dirty="0">
                <a:ea typeface="宋体" panose="02010600030101010101" pitchFamily="2" charset="-122"/>
              </a:rPr>
              <a:t>Deadlock</a:t>
            </a:r>
            <a:endParaRPr lang="en-US" altLang="x-none" dirty="0"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dirty="0">
                <a:ea typeface="宋体" panose="02010600030101010101" pitchFamily="2" charset="-122"/>
              </a:rPr>
              <a:t>Crash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of cohort site</a:t>
            </a:r>
            <a:endParaRPr lang="en-US" altLang="x-none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dirty="0">
                <a:solidFill>
                  <a:srgbClr val="FF0000"/>
                </a:solidFill>
                <a:ea typeface="宋体" panose="02010600030101010101" pitchFamily="2" charset="-122"/>
              </a:rPr>
              <a:t>Failure</a:t>
            </a:r>
            <a:r>
              <a:rPr lang="en-US" altLang="x-none" dirty="0">
                <a:ea typeface="宋体" panose="02010600030101010101" pitchFamily="2" charset="-122"/>
              </a:rPr>
              <a:t>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prevents communication with cohort site</a:t>
            </a:r>
            <a:endParaRPr lang="en-US" altLang="x-none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0C0C0"/>
      </a:accent1>
      <a:accent2>
        <a:srgbClr val="0066FF"/>
      </a:accent2>
      <a:accent3>
        <a:srgbClr val="FFFFFF"/>
      </a:accent3>
      <a:accent4>
        <a:srgbClr val="000000"/>
      </a:accent4>
      <a:accent5>
        <a:srgbClr val="DCDCDC"/>
      </a:accent5>
      <a:accent6>
        <a:srgbClr val="005BE5"/>
      </a:accent6>
      <a:hlink>
        <a:srgbClr val="FF0000"/>
      </a:hlink>
      <a:folHlink>
        <a:srgbClr val="009900"/>
      </a:folHlink>
    </a:clrScheme>
    <a:fontScheme name="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FFFFFF"/>
    </a:accent1>
    <a:accent2>
      <a:srgbClr val="3333CC"/>
    </a:accent2>
    <a:accent3>
      <a:srgbClr val="FFFFFF"/>
    </a:accent3>
    <a:accent4>
      <a:srgbClr val="000000"/>
    </a:accent4>
    <a:accent5>
      <a:srgbClr val="FFFFFF"/>
    </a:accent5>
    <a:accent6>
      <a:srgbClr val="2D2DB7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28017</Words>
  <Application>WPS 演示</Application>
  <PresentationFormat>全屏显示(4:3)</PresentationFormat>
  <Paragraphs>1398</Paragraphs>
  <Slides>88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88</vt:i4>
      </vt:variant>
    </vt:vector>
  </HeadingPairs>
  <TitlesOfParts>
    <vt:vector size="97" baseType="lpstr">
      <vt:lpstr>Arial</vt:lpstr>
      <vt:lpstr>宋体</vt:lpstr>
      <vt:lpstr>Wingdings</vt:lpstr>
      <vt:lpstr>Times New Roman</vt:lpstr>
      <vt:lpstr>微软雅黑</vt:lpstr>
      <vt:lpstr>Arial Unicode MS</vt:lpstr>
      <vt:lpstr>Century Gothic</vt:lpstr>
      <vt:lpstr>Symbol</vt:lpstr>
      <vt:lpstr>Default Design</vt:lpstr>
      <vt:lpstr>Implementing Distributed Transactions</vt:lpstr>
      <vt:lpstr>Distributed Transaction</vt:lpstr>
      <vt:lpstr>Distributed Transaction Distributed Database Systems</vt:lpstr>
      <vt:lpstr>Distributed Transaction Global Transaction &amp; Subtransactions coordinator &amp; cohorts</vt:lpstr>
      <vt:lpstr>PowerPoint 演示文稿</vt:lpstr>
      <vt:lpstr>ACID Properties</vt:lpstr>
      <vt:lpstr>Global Atomicity</vt:lpstr>
      <vt:lpstr>Atomic Commit Protocol</vt:lpstr>
      <vt:lpstr>Cohort Abort</vt:lpstr>
      <vt:lpstr>Atomic Commit Protocol</vt:lpstr>
      <vt:lpstr>Atomic Commit Protocol</vt:lpstr>
      <vt:lpstr>The Transaction Record</vt:lpstr>
      <vt:lpstr>PowerPoint 演示文稿</vt:lpstr>
      <vt:lpstr>Two-Phase Commit (commit case)</vt:lpstr>
      <vt:lpstr>Two-Phase Commit (abort case)</vt:lpstr>
      <vt:lpstr>Two-Phase Commit -- Phase 1</vt:lpstr>
      <vt:lpstr>Two-Phase Commit -- Phase 1</vt:lpstr>
      <vt:lpstr>Two-Phase Commit -- Phase 2</vt:lpstr>
      <vt:lpstr>Distributing the Coordinator</vt:lpstr>
      <vt:lpstr>Coordinator/Cohort Tree</vt:lpstr>
      <vt:lpstr>Distributing the Coordinator</vt:lpstr>
      <vt:lpstr>Failures and Two-Phase Commit</vt:lpstr>
      <vt:lpstr>Failures and Two-Phase Commit</vt:lpstr>
      <vt:lpstr>Timeout Protocol</vt:lpstr>
      <vt:lpstr>Timeout Protocol</vt:lpstr>
      <vt:lpstr>Timeout Protocol</vt:lpstr>
      <vt:lpstr>Restart Protocol - Cohort</vt:lpstr>
      <vt:lpstr>Restart Protocol - Cohort</vt:lpstr>
      <vt:lpstr>Restart Protocol - Coordinator</vt:lpstr>
      <vt:lpstr>Presumed Abort Property</vt:lpstr>
      <vt:lpstr>Presumed Abort Property</vt:lpstr>
      <vt:lpstr>Presumed Abort Property</vt:lpstr>
      <vt:lpstr>Heuristic Commit</vt:lpstr>
      <vt:lpstr>Distributed Transaction (summary)</vt:lpstr>
      <vt:lpstr>Two-Phase Commit (commit case)</vt:lpstr>
      <vt:lpstr>Two-Phase Commit (abort case)</vt:lpstr>
      <vt:lpstr>Variants/Optimizations</vt:lpstr>
      <vt:lpstr>Transfer of Coordination</vt:lpstr>
      <vt:lpstr>Linear  Commit</vt:lpstr>
      <vt:lpstr>Linear Commit Protocol (1)</vt:lpstr>
      <vt:lpstr>Linear Commit Protocol (2)</vt:lpstr>
      <vt:lpstr>PowerPoint 演示文稿</vt:lpstr>
      <vt:lpstr>Linear Commit Protocol</vt:lpstr>
      <vt:lpstr>Two-Phase Commit Without a Prepared State</vt:lpstr>
      <vt:lpstr>Two-Phase Commit Without a Prepared State</vt:lpstr>
      <vt:lpstr>Others </vt:lpstr>
      <vt:lpstr>Global Deadlock</vt:lpstr>
      <vt:lpstr>Global Deadlock</vt:lpstr>
      <vt:lpstr>Global Deadlock Detection</vt:lpstr>
      <vt:lpstr>Global Deadlock Prevention</vt:lpstr>
      <vt:lpstr>Global Isolation</vt:lpstr>
      <vt:lpstr>Two-Phase Locking &amp; Two-Phase Commit</vt:lpstr>
      <vt:lpstr>PowerPoint 演示文稿</vt:lpstr>
      <vt:lpstr>When Global Atomicity Cannot Always be Guaranteed</vt:lpstr>
      <vt:lpstr>Spectrum of Commit Protocols</vt:lpstr>
      <vt:lpstr>Distributed Transaction</vt:lpstr>
      <vt:lpstr>Data Replication</vt:lpstr>
      <vt:lpstr>Data Replication</vt:lpstr>
      <vt:lpstr>Application Supported Replication</vt:lpstr>
      <vt:lpstr>System Supported Replication</vt:lpstr>
      <vt:lpstr>Replica Control</vt:lpstr>
      <vt:lpstr>Replica Control</vt:lpstr>
      <vt:lpstr>1) Read One / Write All Replica Control </vt:lpstr>
      <vt:lpstr>Read One / Write All Replica Control  (Synchronous-Update)</vt:lpstr>
      <vt:lpstr>Generalizing Read One / Write All</vt:lpstr>
      <vt:lpstr>2) Quorum Consensus Replica Control</vt:lpstr>
      <vt:lpstr>Quorum Consensus Replica Control</vt:lpstr>
      <vt:lpstr>Quorum Consensus Replica Control</vt:lpstr>
      <vt:lpstr>Quorum Consensus Replica Control</vt:lpstr>
      <vt:lpstr>Mutual Consistency</vt:lpstr>
      <vt:lpstr>Quorum Consensus Replica Control</vt:lpstr>
      <vt:lpstr>Failures</vt:lpstr>
      <vt:lpstr>Read One/Write All Replica Control (Asynchronous-Update)                      </vt:lpstr>
      <vt:lpstr>Read One/Write All Replica Control (Asynchronous-Update)</vt:lpstr>
      <vt:lpstr>3) Primary Copy Replica Control</vt:lpstr>
      <vt:lpstr>Primary Copy Replica Control</vt:lpstr>
      <vt:lpstr>Primary Copy Mutual Consistency</vt:lpstr>
      <vt:lpstr>Asynchronous Update OK Example</vt:lpstr>
      <vt:lpstr>Variations on Propagation</vt:lpstr>
      <vt:lpstr>Asynchronous Group Replication</vt:lpstr>
      <vt:lpstr>Conflicts in Group Replication</vt:lpstr>
      <vt:lpstr>Conflict Resolution</vt:lpstr>
      <vt:lpstr>Procedural Replication</vt:lpstr>
      <vt:lpstr>Summary of Distributed Transactions</vt:lpstr>
      <vt:lpstr>TPC</vt:lpstr>
      <vt:lpstr>PowerPoint 演示文稿</vt:lpstr>
      <vt:lpstr>TPC</vt:lpstr>
      <vt:lpstr>TPC-C Benchmark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Distributed Transactions</dc:title>
  <dc:creator>ARTHUR  BERNSTEIN</dc:creator>
  <cp:lastModifiedBy>njujack</cp:lastModifiedBy>
  <cp:revision>546</cp:revision>
  <dcterms:created xsi:type="dcterms:W3CDTF">2000-10-31T16:33:00Z</dcterms:created>
  <dcterms:modified xsi:type="dcterms:W3CDTF">2018-04-26T01:55:27Z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