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1388-37FF-4ABA-9459-BA2637395AE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1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1388-37FF-4ABA-9459-BA2637395AE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3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1388-37FF-4ABA-9459-BA2637395AE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909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1388-37FF-4ABA-9459-BA2637395AE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51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1388-37FF-4ABA-9459-BA2637395AE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6537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1388-37FF-4ABA-9459-BA2637395AE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39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1388-37FF-4ABA-9459-BA2637395AE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18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1388-37FF-4ABA-9459-BA2637395AE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1388-37FF-4ABA-9459-BA2637395AE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2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1388-37FF-4ABA-9459-BA2637395AE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7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1388-37FF-4ABA-9459-BA2637395AE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1388-37FF-4ABA-9459-BA2637395AE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5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1388-37FF-4ABA-9459-BA2637395AE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4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1388-37FF-4ABA-9459-BA2637395AE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8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1388-37FF-4ABA-9459-BA2637395AE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1388-37FF-4ABA-9459-BA2637395AE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6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C1388-37FF-4ABA-9459-BA2637395AE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5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数据库总结报告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DZ1533016 </a:t>
            </a:r>
            <a:r>
              <a:rPr lang="zh-CN" altLang="en-US" dirty="0" smtClean="0"/>
              <a:t>刘子凡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1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视图等价</a:t>
            </a:r>
            <a:r>
              <a:rPr lang="en-US" altLang="zh-CN" dirty="0"/>
              <a:t>vs </a:t>
            </a:r>
            <a:r>
              <a:rPr lang="zh-CN" altLang="en-US" dirty="0"/>
              <a:t>冲突等价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0000CC"/>
                </a:solidFill>
              </a:rPr>
              <a:t>一个 </a:t>
            </a:r>
            <a:r>
              <a:rPr lang="en-US" altLang="zh-CN" sz="2400" dirty="0"/>
              <a:t>‘</a:t>
            </a:r>
            <a:r>
              <a:rPr lang="zh-CN" altLang="en-US" sz="2400" dirty="0"/>
              <a:t>冲突可串行化调度</a:t>
            </a:r>
            <a:r>
              <a:rPr lang="en-US" altLang="zh-CN" sz="2400" dirty="0"/>
              <a:t>’ </a:t>
            </a:r>
            <a:r>
              <a:rPr lang="zh-CN" altLang="en-US" sz="2400" dirty="0">
                <a:solidFill>
                  <a:srgbClr val="0000CC"/>
                </a:solidFill>
              </a:rPr>
              <a:t>也一定是 </a:t>
            </a:r>
            <a:r>
              <a:rPr lang="en-US" altLang="zh-CN" sz="2400" dirty="0"/>
              <a:t>‘</a:t>
            </a:r>
            <a:r>
              <a:rPr lang="zh-CN" altLang="en-US" sz="2400" dirty="0"/>
              <a:t>视图可串行化调度</a:t>
            </a:r>
            <a:r>
              <a:rPr lang="en-US" altLang="zh-CN" sz="2400" dirty="0"/>
              <a:t>’</a:t>
            </a:r>
            <a:r>
              <a:rPr lang="zh-CN" altLang="en-US" sz="2400" dirty="0"/>
              <a:t>；</a:t>
            </a:r>
          </a:p>
          <a:p>
            <a:r>
              <a:rPr lang="zh-CN" altLang="en-US" sz="2400" dirty="0">
                <a:solidFill>
                  <a:srgbClr val="0000CC"/>
                </a:solidFill>
              </a:rPr>
              <a:t>但一个 </a:t>
            </a:r>
            <a:r>
              <a:rPr lang="en-US" altLang="zh-CN" sz="2400" dirty="0"/>
              <a:t>‘</a:t>
            </a:r>
            <a:r>
              <a:rPr lang="zh-CN" altLang="en-US" sz="2400" dirty="0"/>
              <a:t>视图可串行化调度</a:t>
            </a:r>
            <a:r>
              <a:rPr lang="en-US" altLang="zh-CN" sz="2400" dirty="0"/>
              <a:t>’ </a:t>
            </a:r>
            <a:r>
              <a:rPr lang="zh-CN" altLang="en-US" sz="2400" dirty="0">
                <a:solidFill>
                  <a:srgbClr val="0000CC"/>
                </a:solidFill>
              </a:rPr>
              <a:t>不一定是 </a:t>
            </a:r>
            <a:r>
              <a:rPr lang="en-US" altLang="zh-CN" sz="2400" dirty="0"/>
              <a:t>‘</a:t>
            </a:r>
            <a:r>
              <a:rPr lang="zh-CN" altLang="en-US" sz="2400" dirty="0"/>
              <a:t>冲突可串行化调度</a:t>
            </a:r>
            <a:r>
              <a:rPr lang="en-US" altLang="zh-CN" sz="2400" dirty="0"/>
              <a:t>’</a:t>
            </a:r>
            <a:r>
              <a:rPr lang="zh-CN" altLang="en-US" sz="2400" dirty="0"/>
              <a:t>。</a:t>
            </a:r>
          </a:p>
          <a:p>
            <a:endParaRPr lang="en-US" dirty="0"/>
          </a:p>
        </p:txBody>
      </p:sp>
      <p:sp>
        <p:nvSpPr>
          <p:cNvPr id="4" name="Oval 4"/>
          <p:cNvSpPr/>
          <p:nvPr/>
        </p:nvSpPr>
        <p:spPr>
          <a:xfrm>
            <a:off x="3064164" y="3576782"/>
            <a:ext cx="3276600" cy="2362200"/>
          </a:xfrm>
          <a:prstGeom prst="ellipse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b="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Oval 5"/>
          <p:cNvSpPr/>
          <p:nvPr/>
        </p:nvSpPr>
        <p:spPr>
          <a:xfrm>
            <a:off x="4207164" y="4033982"/>
            <a:ext cx="1600200" cy="1219200"/>
          </a:xfrm>
          <a:prstGeom prst="ellipse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b="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6"/>
          <p:cNvSpPr txBox="1"/>
          <p:nvPr/>
        </p:nvSpPr>
        <p:spPr>
          <a:xfrm>
            <a:off x="914689" y="3895870"/>
            <a:ext cx="1616075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视图</a:t>
            </a:r>
            <a:r>
              <a:rPr lang="zh-CN" alt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等价于串行调度的调度集合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7"/>
          <p:cNvSpPr txBox="1"/>
          <p:nvPr/>
        </p:nvSpPr>
        <p:spPr>
          <a:xfrm>
            <a:off x="7026565" y="3957782"/>
            <a:ext cx="1701030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冲突等价于串行调度的调度集合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Line 8"/>
          <p:cNvSpPr/>
          <p:nvPr/>
        </p:nvSpPr>
        <p:spPr>
          <a:xfrm>
            <a:off x="2530764" y="4414982"/>
            <a:ext cx="1066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" name="Line 9"/>
          <p:cNvSpPr/>
          <p:nvPr/>
        </p:nvSpPr>
        <p:spPr>
          <a:xfrm flipH="1">
            <a:off x="5121564" y="4491182"/>
            <a:ext cx="1905000" cy="76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357686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489527"/>
            <a:ext cx="8596668" cy="5551835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并发调度：</a:t>
            </a:r>
            <a:r>
              <a:rPr lang="zh-CN" altLang="en-US" dirty="0">
                <a:solidFill>
                  <a:srgbClr val="FF3300"/>
                </a:solidFill>
              </a:rPr>
              <a:t>提高计算机及</a:t>
            </a:r>
            <a:r>
              <a:rPr lang="en-US" altLang="zh-CN" dirty="0">
                <a:solidFill>
                  <a:srgbClr val="FF3300"/>
                </a:solidFill>
              </a:rPr>
              <a:t>DBMS</a:t>
            </a:r>
            <a:r>
              <a:rPr lang="zh-CN" altLang="en-US" dirty="0">
                <a:solidFill>
                  <a:srgbClr val="FF3300"/>
                </a:solidFill>
              </a:rPr>
              <a:t>的性能和效率</a:t>
            </a:r>
          </a:p>
          <a:p>
            <a:pPr lvl="1"/>
            <a:r>
              <a:rPr lang="zh-CN" altLang="en-US" sz="2000" dirty="0">
                <a:solidFill>
                  <a:srgbClr val="0000CC"/>
                </a:solidFill>
                <a:sym typeface="+mn-ea"/>
              </a:rPr>
              <a:t>可以充分利用计算机硬件</a:t>
            </a:r>
            <a:r>
              <a:rPr lang="en-US" altLang="zh-CN" sz="2000" dirty="0">
                <a:solidFill>
                  <a:srgbClr val="0000CC"/>
                </a:solidFill>
                <a:sym typeface="+mn-ea"/>
              </a:rPr>
              <a:t>(CPU/DISK/...)</a:t>
            </a:r>
            <a:r>
              <a:rPr lang="zh-CN" altLang="en-US" sz="2000" dirty="0">
                <a:solidFill>
                  <a:srgbClr val="0000CC"/>
                </a:solidFill>
                <a:sym typeface="+mn-ea"/>
              </a:rPr>
              <a:t>的并行处理能力，提高计算机硬件资源的利用率；</a:t>
            </a:r>
            <a:endParaRPr lang="zh-CN" altLang="en-US" sz="2000" dirty="0">
              <a:solidFill>
                <a:srgbClr val="0000CC"/>
              </a:solidFill>
              <a:ea typeface="楷体_GB2312" pitchFamily="49" charset="-122"/>
              <a:sym typeface="+mn-ea"/>
            </a:endParaRPr>
          </a:p>
          <a:p>
            <a:pPr lvl="1"/>
            <a:r>
              <a:rPr lang="zh-CN" altLang="en-US" sz="2000" dirty="0">
                <a:solidFill>
                  <a:srgbClr val="0000CC"/>
                </a:solidFill>
                <a:sym typeface="+mn-ea"/>
              </a:rPr>
              <a:t>减少事务的平均响应时间，避免不必要的事务等待现象；</a:t>
            </a:r>
          </a:p>
          <a:p>
            <a:pPr lvl="1"/>
            <a:r>
              <a:rPr lang="zh-CN" altLang="en-US" sz="2000" dirty="0">
                <a:solidFill>
                  <a:srgbClr val="0000CC"/>
                </a:solidFill>
                <a:sym typeface="+mn-ea"/>
              </a:rPr>
              <a:t>提高</a:t>
            </a:r>
            <a:r>
              <a:rPr lang="en-US" altLang="zh-CN" sz="2000" dirty="0">
                <a:solidFill>
                  <a:srgbClr val="0000CC"/>
                </a:solidFill>
                <a:sym typeface="+mn-ea"/>
              </a:rPr>
              <a:t>DBMS</a:t>
            </a:r>
            <a:r>
              <a:rPr lang="zh-CN" altLang="en-US" sz="2000" dirty="0">
                <a:solidFill>
                  <a:srgbClr val="0000CC"/>
                </a:solidFill>
                <a:sym typeface="+mn-ea"/>
              </a:rPr>
              <a:t>的事务吞吐量。</a:t>
            </a:r>
          </a:p>
          <a:p>
            <a:pPr lvl="1"/>
            <a:endParaRPr lang="zh-CN" altLang="en-US" sz="1000" dirty="0">
              <a:solidFill>
                <a:srgbClr val="0000CC"/>
              </a:solidFill>
              <a:sym typeface="+mn-ea"/>
            </a:endParaRPr>
          </a:p>
          <a:p>
            <a:pPr lvl="0"/>
            <a:r>
              <a:rPr lang="zh-CN" altLang="en-US" dirty="0">
                <a:solidFill>
                  <a:srgbClr val="0000CC"/>
                </a:solidFill>
              </a:rPr>
              <a:t>可串行化调度：</a:t>
            </a:r>
            <a:r>
              <a:rPr lang="zh-CN" altLang="en-US" dirty="0">
                <a:solidFill>
                  <a:srgbClr val="FF3300"/>
                </a:solidFill>
              </a:rPr>
              <a:t>兼顾事务处理的</a:t>
            </a:r>
            <a:r>
              <a:rPr lang="en-US" altLang="zh-CN" dirty="0">
                <a:solidFill>
                  <a:srgbClr val="FF3300"/>
                </a:solidFill>
              </a:rPr>
              <a:t>“</a:t>
            </a:r>
            <a:r>
              <a:rPr lang="zh-CN" altLang="en-US" dirty="0">
                <a:solidFill>
                  <a:srgbClr val="FF3300"/>
                </a:solidFill>
              </a:rPr>
              <a:t>性能和质量</a:t>
            </a:r>
            <a:r>
              <a:rPr lang="en-US" altLang="zh-CN" dirty="0">
                <a:solidFill>
                  <a:srgbClr val="FF3300"/>
                </a:solidFill>
              </a:rPr>
              <a:t>”</a:t>
            </a:r>
          </a:p>
          <a:p>
            <a:pPr lvl="1"/>
            <a:r>
              <a:rPr lang="zh-CN" altLang="en-US" sz="2000" dirty="0">
                <a:solidFill>
                  <a:srgbClr val="0000CC"/>
                </a:solidFill>
              </a:rPr>
              <a:t>在一个事务的执行过程中，有可能在</a:t>
            </a:r>
            <a:r>
              <a:rPr lang="en-US" altLang="zh-CN" sz="2000" dirty="0">
                <a:solidFill>
                  <a:srgbClr val="0000CC"/>
                </a:solidFill>
              </a:rPr>
              <a:t>DB</a:t>
            </a:r>
            <a:r>
              <a:rPr lang="zh-CN" altLang="en-US" sz="2000" dirty="0">
                <a:solidFill>
                  <a:srgbClr val="0000CC"/>
                </a:solidFill>
              </a:rPr>
              <a:t>中留下</a:t>
            </a:r>
            <a:r>
              <a:rPr lang="en-US" altLang="zh-CN" sz="2000" dirty="0">
                <a:solidFill>
                  <a:srgbClr val="0000CC"/>
                </a:solidFill>
              </a:rPr>
              <a:t>“</a:t>
            </a:r>
            <a:r>
              <a:rPr lang="zh-CN" altLang="en-US" sz="2000" dirty="0">
                <a:solidFill>
                  <a:srgbClr val="0000CC"/>
                </a:solidFill>
              </a:rPr>
              <a:t>不一致</a:t>
            </a:r>
            <a:r>
              <a:rPr lang="en-US" altLang="zh-CN" sz="2000" dirty="0">
                <a:solidFill>
                  <a:srgbClr val="0000CC"/>
                </a:solidFill>
              </a:rPr>
              <a:t>”</a:t>
            </a:r>
            <a:r>
              <a:rPr lang="zh-CN" altLang="en-US" sz="2000" dirty="0">
                <a:solidFill>
                  <a:srgbClr val="0000CC"/>
                </a:solidFill>
              </a:rPr>
              <a:t>的数据；其他并发事务则可能</a:t>
            </a:r>
            <a:r>
              <a:rPr lang="en-US" altLang="zh-CN" sz="2000" dirty="0">
                <a:solidFill>
                  <a:srgbClr val="0000CC"/>
                </a:solidFill>
              </a:rPr>
              <a:t>‘</a:t>
            </a:r>
            <a:r>
              <a:rPr lang="zh-CN" altLang="en-US" sz="2000" dirty="0">
                <a:solidFill>
                  <a:srgbClr val="0000CC"/>
                </a:solidFill>
              </a:rPr>
              <a:t>访问</a:t>
            </a:r>
            <a:r>
              <a:rPr lang="en-US" altLang="zh-CN" sz="2000" dirty="0">
                <a:solidFill>
                  <a:srgbClr val="0000CC"/>
                </a:solidFill>
              </a:rPr>
              <a:t>’</a:t>
            </a:r>
            <a:r>
              <a:rPr lang="zh-CN" altLang="en-US" sz="2000" dirty="0">
                <a:solidFill>
                  <a:srgbClr val="0000CC"/>
                </a:solidFill>
              </a:rPr>
              <a:t>到这个不一致的数据</a:t>
            </a:r>
          </a:p>
          <a:p>
            <a:pPr lvl="1"/>
            <a:r>
              <a:rPr lang="zh-CN" altLang="en-US" sz="2000" dirty="0">
                <a:solidFill>
                  <a:srgbClr val="0000CC"/>
                </a:solidFill>
              </a:rPr>
              <a:t>因此，不正确的并发调度可能导致错误的执行结果</a:t>
            </a:r>
          </a:p>
          <a:p>
            <a:pPr lvl="1"/>
            <a:endParaRPr lang="zh-CN" altLang="en-US" sz="1000" dirty="0">
              <a:solidFill>
                <a:srgbClr val="0000CC"/>
              </a:solidFill>
            </a:endParaRPr>
          </a:p>
          <a:p>
            <a:pPr lvl="0"/>
            <a:r>
              <a:rPr lang="zh-CN" altLang="en-US" dirty="0">
                <a:solidFill>
                  <a:srgbClr val="0000CC"/>
                </a:solidFill>
              </a:rPr>
              <a:t>冲突可串行化调度：</a:t>
            </a:r>
            <a:r>
              <a:rPr lang="zh-CN" altLang="en-US" dirty="0">
                <a:solidFill>
                  <a:srgbClr val="FF3300"/>
                </a:solidFill>
              </a:rPr>
              <a:t>找到可串行化调度的实现途径</a:t>
            </a:r>
          </a:p>
          <a:p>
            <a:pPr lvl="1"/>
            <a:r>
              <a:rPr lang="en-US" altLang="zh-CN" sz="2000" dirty="0">
                <a:solidFill>
                  <a:srgbClr val="0000CC"/>
                </a:solidFill>
              </a:rPr>
              <a:t>“</a:t>
            </a:r>
            <a:r>
              <a:rPr lang="zh-CN" altLang="en-US" sz="2000" dirty="0">
                <a:solidFill>
                  <a:srgbClr val="0000CC"/>
                </a:solidFill>
              </a:rPr>
              <a:t>给定一个调度，然后再判断它是不是</a:t>
            </a:r>
            <a:r>
              <a:rPr lang="en-US" altLang="zh-CN" sz="2000" dirty="0">
                <a:solidFill>
                  <a:srgbClr val="0000CC"/>
                </a:solidFill>
              </a:rPr>
              <a:t>‘</a:t>
            </a:r>
            <a:r>
              <a:rPr lang="zh-CN" altLang="en-US" sz="2000" dirty="0">
                <a:solidFill>
                  <a:srgbClr val="0000CC"/>
                </a:solidFill>
              </a:rPr>
              <a:t>可串行化</a:t>
            </a:r>
            <a:r>
              <a:rPr lang="en-US" altLang="zh-CN" sz="2000" dirty="0">
                <a:solidFill>
                  <a:srgbClr val="0000CC"/>
                </a:solidFill>
              </a:rPr>
              <a:t>’” </a:t>
            </a:r>
            <a:r>
              <a:rPr lang="zh-CN" altLang="en-US" sz="2000" dirty="0">
                <a:solidFill>
                  <a:srgbClr val="0000CC"/>
                </a:solidFill>
              </a:rPr>
              <a:t>没有实现价值！（事后诸葛亮）</a:t>
            </a:r>
          </a:p>
          <a:p>
            <a:pPr lvl="1"/>
            <a:r>
              <a:rPr lang="zh-CN" altLang="en-US" sz="2000" dirty="0">
                <a:solidFill>
                  <a:srgbClr val="0000CC"/>
                </a:solidFill>
              </a:rPr>
              <a:t>采用并发控制技术，确保最终生成的调度是</a:t>
            </a:r>
            <a:r>
              <a:rPr lang="en-US" altLang="zh-CN" sz="2000" dirty="0">
                <a:solidFill>
                  <a:srgbClr val="0000CC"/>
                </a:solidFill>
              </a:rPr>
              <a:t>“</a:t>
            </a:r>
            <a:r>
              <a:rPr lang="zh-CN" altLang="en-US" sz="2000" dirty="0">
                <a:solidFill>
                  <a:srgbClr val="0000CC"/>
                </a:solidFill>
              </a:rPr>
              <a:t>冲突可串行化</a:t>
            </a:r>
            <a:r>
              <a:rPr lang="en-US" altLang="zh-CN" sz="2000" dirty="0">
                <a:solidFill>
                  <a:srgbClr val="0000CC"/>
                </a:solidFill>
              </a:rPr>
              <a:t>”</a:t>
            </a:r>
            <a:r>
              <a:rPr lang="zh-CN" altLang="en-US" sz="2000" dirty="0">
                <a:solidFill>
                  <a:srgbClr val="0000CC"/>
                </a:solidFill>
              </a:rPr>
              <a:t>！（预则立）</a:t>
            </a:r>
            <a:endParaRPr lang="en-US" altLang="zh-CN" sz="2000" dirty="0">
              <a:solidFill>
                <a:srgbClr val="0000CC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1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并发控制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模型</a:t>
            </a:r>
            <a:endParaRPr lang="en-US" altLang="zh-CN" sz="3200" dirty="0" smtClean="0"/>
          </a:p>
          <a:p>
            <a:pPr lvl="1"/>
            <a:r>
              <a:rPr lang="zh-CN" altLang="en-US" sz="2800" dirty="0"/>
              <a:t>立即</a:t>
            </a:r>
            <a:r>
              <a:rPr lang="zh-CN" altLang="en-US" sz="2800" dirty="0" smtClean="0"/>
              <a:t>更新 </a:t>
            </a:r>
            <a:r>
              <a:rPr lang="en-US" altLang="zh-CN" sz="2800" dirty="0" smtClean="0"/>
              <a:t>vs </a:t>
            </a:r>
            <a:r>
              <a:rPr lang="zh-CN" altLang="en-US" sz="2800" dirty="0" smtClean="0"/>
              <a:t>延时更新</a:t>
            </a:r>
            <a:endParaRPr lang="en-US" altLang="zh-CN" sz="2800" dirty="0" smtClean="0"/>
          </a:p>
          <a:p>
            <a:pPr lvl="1"/>
            <a:r>
              <a:rPr lang="zh-CN" altLang="en-US" sz="2800" dirty="0"/>
              <a:t>悲观</a:t>
            </a:r>
            <a:r>
              <a:rPr lang="zh-CN" altLang="en-US" sz="2800" dirty="0" smtClean="0"/>
              <a:t>模型 </a:t>
            </a:r>
            <a:r>
              <a:rPr lang="en-US" altLang="zh-CN" sz="2800" dirty="0" smtClean="0"/>
              <a:t>vs </a:t>
            </a:r>
            <a:r>
              <a:rPr lang="zh-CN" altLang="en-US" sz="2800" dirty="0" smtClean="0"/>
              <a:t>乐观模型</a:t>
            </a:r>
            <a:endParaRPr lang="en-US" altLang="zh-CN" sz="2800" dirty="0" smtClean="0"/>
          </a:p>
          <a:p>
            <a:r>
              <a:rPr lang="en-US" altLang="zh-CN" sz="3200" dirty="0"/>
              <a:t>Immediate-Update Pessimistic Control 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436765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立即更新 </a:t>
            </a:r>
            <a:r>
              <a:rPr lang="en-US" altLang="zh-CN" dirty="0"/>
              <a:t>vs </a:t>
            </a:r>
            <a:r>
              <a:rPr lang="zh-CN" altLang="en-US" dirty="0"/>
              <a:t>延时更新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立即更新</a:t>
            </a:r>
            <a:r>
              <a:rPr lang="zh-CN" altLang="en-US" sz="2400" dirty="0" smtClean="0"/>
              <a:t>：直接操作数据库数据</a:t>
            </a:r>
            <a:endParaRPr lang="en-US" altLang="zh-CN" sz="2400" dirty="0" smtClean="0"/>
          </a:p>
          <a:p>
            <a:pPr lvl="1"/>
            <a:endParaRPr lang="en-US" altLang="zh-CN" sz="2000" dirty="0" smtClean="0"/>
          </a:p>
          <a:p>
            <a:r>
              <a:rPr lang="zh-CN" altLang="en-US" sz="2400" dirty="0">
                <a:solidFill>
                  <a:srgbClr val="0070C0"/>
                </a:solidFill>
              </a:rPr>
              <a:t>延时</a:t>
            </a:r>
            <a:r>
              <a:rPr lang="zh-CN" altLang="en-US" sz="2400" dirty="0" smtClean="0">
                <a:solidFill>
                  <a:srgbClr val="0070C0"/>
                </a:solidFill>
              </a:rPr>
              <a:t>更新</a:t>
            </a:r>
            <a:r>
              <a:rPr lang="zh-CN" altLang="en-US" sz="2400" dirty="0" smtClean="0"/>
              <a:t>：建立事务自己的</a:t>
            </a:r>
            <a:r>
              <a:rPr lang="en-US" altLang="zh-CN" sz="2400" dirty="0" smtClean="0"/>
              <a:t>intention list</a:t>
            </a:r>
            <a:r>
              <a:rPr lang="zh-CN" altLang="en-US" sz="2400" dirty="0" smtClean="0"/>
              <a:t>，只有在</a:t>
            </a:r>
            <a:r>
              <a:rPr lang="en-US" altLang="zh-CN" sz="2400" dirty="0" smtClean="0"/>
              <a:t>commit</a:t>
            </a:r>
            <a:r>
              <a:rPr lang="zh-CN" altLang="en-US" sz="2400" dirty="0" smtClean="0"/>
              <a:t>阶段去更新数据库实际数据。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371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悲观模型 </a:t>
            </a:r>
            <a:r>
              <a:rPr lang="en-US" altLang="zh-CN" dirty="0"/>
              <a:t>vs </a:t>
            </a:r>
            <a:r>
              <a:rPr lang="zh-CN" altLang="en-US" dirty="0"/>
              <a:t>乐观</a:t>
            </a:r>
            <a:r>
              <a:rPr lang="zh-CN" altLang="en-US" dirty="0" smtClean="0"/>
              <a:t>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悲观模型：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保守的调度政策以保证</a:t>
            </a:r>
            <a:r>
              <a:rPr lang="en-US" altLang="zh-CN" sz="2400" dirty="0" smtClean="0"/>
              <a:t>commit</a:t>
            </a:r>
            <a:r>
              <a:rPr lang="zh-CN" altLang="en-US" sz="2400" dirty="0" smtClean="0"/>
              <a:t>操作总是被允许。</a:t>
            </a:r>
            <a:endParaRPr lang="en-US" altLang="zh-CN" sz="2400" dirty="0" smtClean="0"/>
          </a:p>
          <a:p>
            <a:r>
              <a:rPr lang="zh-CN" altLang="en-US" sz="2800" dirty="0"/>
              <a:t>乐观</a:t>
            </a:r>
            <a:r>
              <a:rPr lang="zh-CN" altLang="en-US" sz="2800" dirty="0" smtClean="0"/>
              <a:t>模型：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读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写操作总是被允许，但是</a:t>
            </a:r>
            <a:r>
              <a:rPr lang="en-US" altLang="zh-CN" sz="2400" dirty="0" smtClean="0"/>
              <a:t>commit</a:t>
            </a:r>
            <a:r>
              <a:rPr lang="zh-CN" altLang="en-US" sz="2400" dirty="0" smtClean="0"/>
              <a:t>操作可能被拒绝。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031936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Immediate-Update Pessimistic Control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IUPC</a:t>
            </a:r>
          </a:p>
          <a:p>
            <a:r>
              <a:rPr lang="zh-CN" altLang="en-US" sz="2800" dirty="0"/>
              <a:t>最常用</a:t>
            </a:r>
            <a:r>
              <a:rPr lang="zh-CN" altLang="en-US" sz="2800" dirty="0" smtClean="0"/>
              <a:t>的并发控制策略</a:t>
            </a:r>
            <a:endParaRPr lang="en-US" altLang="zh-CN" sz="2800" dirty="0" smtClean="0"/>
          </a:p>
          <a:p>
            <a:r>
              <a:rPr lang="zh-CN" altLang="en-US" sz="2800" dirty="0" smtClean="0"/>
              <a:t>规则：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如果与</a:t>
            </a:r>
            <a:r>
              <a:rPr lang="en-US" altLang="zh-CN" sz="2400" dirty="0"/>
              <a:t>active transaction</a:t>
            </a:r>
            <a:r>
              <a:rPr lang="zh-CN" altLang="en-US" sz="2400" dirty="0"/>
              <a:t>有冲突，延迟请求。</a:t>
            </a:r>
            <a:endParaRPr lang="en-US" altLang="zh-CN" sz="2400" dirty="0"/>
          </a:p>
          <a:p>
            <a:pPr lvl="1"/>
            <a:r>
              <a:rPr lang="zh-CN" altLang="en-US" sz="2400" dirty="0"/>
              <a:t>如果与所有</a:t>
            </a:r>
            <a:r>
              <a:rPr lang="en-US" altLang="zh-CN" sz="2400" dirty="0"/>
              <a:t>active transaction</a:t>
            </a:r>
            <a:r>
              <a:rPr lang="zh-CN" altLang="en-US" sz="2400" dirty="0"/>
              <a:t>都没有冲突，允许请求。</a:t>
            </a:r>
            <a:endParaRPr lang="en-US" altLang="zh-CN" sz="2400" dirty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可能会产生死锁。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87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读锁可以与读锁共存</a:t>
            </a:r>
            <a:endParaRPr lang="en-US" altLang="zh-CN" sz="3200" dirty="0" smtClean="0"/>
          </a:p>
          <a:p>
            <a:r>
              <a:rPr lang="zh-CN" altLang="en-US" sz="3200" dirty="0" smtClean="0"/>
              <a:t>写锁不可与任何其他锁共存</a:t>
            </a:r>
            <a:endParaRPr lang="en-US" altLang="zh-CN" sz="3200" dirty="0" smtClean="0"/>
          </a:p>
          <a:p>
            <a:pPr marL="0" indent="0">
              <a:buNone/>
            </a:pPr>
            <a:endParaRPr lang="en-US" sz="3200" dirty="0"/>
          </a:p>
        </p:txBody>
      </p:sp>
      <p:grpSp>
        <p:nvGrpSpPr>
          <p:cNvPr id="4" name="Group 5"/>
          <p:cNvGrpSpPr/>
          <p:nvPr/>
        </p:nvGrpSpPr>
        <p:grpSpPr>
          <a:xfrm>
            <a:off x="2752436" y="3749329"/>
            <a:ext cx="5867400" cy="1552575"/>
            <a:chOff x="0" y="0"/>
            <a:chExt cx="3696" cy="978"/>
          </a:xfrm>
        </p:grpSpPr>
        <p:sp>
          <p:nvSpPr>
            <p:cNvPr id="5" name="Text Box 4"/>
            <p:cNvSpPr txBox="1"/>
            <p:nvPr/>
          </p:nvSpPr>
          <p:spPr>
            <a:xfrm>
              <a:off x="0" y="0"/>
              <a:ext cx="3691" cy="97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                                   </a:t>
              </a:r>
              <a:r>
                <a:rPr lang="en-US" altLang="zh-CN" sz="2400" i="1" dirty="0">
                  <a:ea typeface="宋体" panose="02010600030101010101" pitchFamily="2" charset="-122"/>
                </a:rPr>
                <a:t>Granted mode</a:t>
              </a: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ea typeface="宋体" panose="02010600030101010101" pitchFamily="2" charset="-122"/>
                </a:rPr>
                <a:t>Requested mode</a:t>
              </a: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       read         write</a:t>
              </a: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              read                                   x</a:t>
              </a: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             </a:t>
              </a:r>
              <a:r>
                <a:rPr lang="en-US" altLang="zh-CN" sz="24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 write  </a:t>
              </a: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               </a:t>
              </a:r>
              <a:r>
                <a:rPr lang="en-US" altLang="zh-CN" sz="24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x               x</a:t>
              </a:r>
            </a:p>
          </p:txBody>
        </p:sp>
        <p:sp>
          <p:nvSpPr>
            <p:cNvPr id="6" name="Line 5"/>
            <p:cNvSpPr/>
            <p:nvPr/>
          </p:nvSpPr>
          <p:spPr>
            <a:xfrm>
              <a:off x="1824" y="473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" name="Line 6"/>
            <p:cNvSpPr/>
            <p:nvPr/>
          </p:nvSpPr>
          <p:spPr>
            <a:xfrm>
              <a:off x="1824" y="473"/>
              <a:ext cx="18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" name="Text Box 8"/>
          <p:cNvSpPr txBox="1"/>
          <p:nvPr/>
        </p:nvSpPr>
        <p:spPr>
          <a:xfrm>
            <a:off x="6028401" y="4539269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238515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两阶段锁控制策略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只有在所有锁都申请成功后才会解锁。</a:t>
            </a:r>
            <a:endParaRPr lang="en-US" altLang="zh-CN" sz="3200" dirty="0" smtClean="0"/>
          </a:p>
          <a:p>
            <a:r>
              <a:rPr lang="zh-CN" altLang="en-US" sz="3200" dirty="0"/>
              <a:t>能够</a:t>
            </a:r>
            <a:r>
              <a:rPr lang="zh-CN" altLang="en-US" sz="3200" dirty="0" smtClean="0"/>
              <a:t>保证产生可串行化调度。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6494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</a:t>
            </a:r>
            <a:r>
              <a:rPr lang="zh-CN" altLang="en-US" dirty="0" smtClean="0"/>
              <a:t>数据库的独立性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1.</a:t>
            </a:r>
            <a:r>
              <a:rPr lang="zh-CN" altLang="en-US" sz="2800" dirty="0" smtClean="0"/>
              <a:t>关系数据库中的锁</a:t>
            </a:r>
            <a:endParaRPr lang="en-US" altLang="zh-CN" sz="2800" dirty="0" smtClean="0"/>
          </a:p>
          <a:p>
            <a:r>
              <a:rPr lang="en-US" sz="2800" dirty="0" smtClean="0"/>
              <a:t>2.</a:t>
            </a:r>
            <a:r>
              <a:rPr lang="en-US" altLang="zh-CN" sz="2800" dirty="0" smtClean="0"/>
              <a:t>SQL</a:t>
            </a:r>
            <a:r>
              <a:rPr lang="zh-CN" altLang="en-US" sz="2800" dirty="0" smtClean="0"/>
              <a:t>独立性等级</a:t>
            </a:r>
            <a:endParaRPr lang="en-US" altLang="zh-CN" sz="2800" dirty="0" smtClean="0"/>
          </a:p>
          <a:p>
            <a:r>
              <a:rPr lang="en-US" sz="2800" dirty="0" smtClean="0"/>
              <a:t>3.</a:t>
            </a:r>
            <a:r>
              <a:rPr lang="zh-CN" altLang="en-US" sz="2800" dirty="0" smtClean="0"/>
              <a:t>粒度锁</a:t>
            </a:r>
            <a:endParaRPr lang="en-US" altLang="zh-CN" sz="2800" dirty="0" smtClean="0"/>
          </a:p>
          <a:p>
            <a:r>
              <a:rPr lang="en-US" sz="2800" dirty="0" smtClean="0"/>
              <a:t>4.</a:t>
            </a:r>
            <a:r>
              <a:rPr lang="zh-CN" altLang="en-US" sz="2800" dirty="0" smtClean="0"/>
              <a:t>索引锁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3634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关系数据库中的锁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关系数据库中访问的粒度不同，因此：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应该锁什么？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什么是冲突</a:t>
            </a:r>
            <a:r>
              <a:rPr lang="zh-CN" altLang="en-US" sz="2400" dirty="0"/>
              <a:t>？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421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焦点问题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如何在以下情况中保证数据库正确性：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多</a:t>
            </a:r>
            <a:r>
              <a:rPr lang="zh-CN" altLang="en-US" sz="2400" dirty="0" smtClean="0"/>
              <a:t>事务并发的访问数据库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假设每个事务在隔离执行时能保证数据库的正确性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7448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关系数据库中的锁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1.</a:t>
            </a:r>
            <a:r>
              <a:rPr lang="zh-CN" altLang="en-US" sz="2400" dirty="0" smtClean="0"/>
              <a:t>表锁</a:t>
            </a:r>
            <a:endParaRPr lang="en-US" altLang="zh-CN" sz="2400" dirty="0" smtClean="0"/>
          </a:p>
          <a:p>
            <a:pPr marL="742950" lvl="2" indent="-342900"/>
            <a:r>
              <a:rPr lang="zh-CN" altLang="en-US" sz="2200" dirty="0"/>
              <a:t>能够避免幻影且确定产生可串行化调度</a:t>
            </a:r>
            <a:endParaRPr lang="en-US" altLang="zh-CN" sz="2200" dirty="0"/>
          </a:p>
          <a:p>
            <a:pPr marL="742950" lvl="2" indent="-342900"/>
            <a:r>
              <a:rPr lang="zh-CN" altLang="en-US" sz="2200" dirty="0"/>
              <a:t>粒度过大，效用不高</a:t>
            </a:r>
            <a:endParaRPr lang="en-US" altLang="zh-CN" sz="2200" dirty="0"/>
          </a:p>
          <a:p>
            <a:pPr marL="342900" lvl="1" indent="-342900"/>
            <a:r>
              <a:rPr lang="en-US" sz="2400" dirty="0" smtClean="0"/>
              <a:t>2</a:t>
            </a:r>
            <a:r>
              <a:rPr lang="en-US" sz="2400" dirty="0"/>
              <a:t>.</a:t>
            </a:r>
            <a:r>
              <a:rPr lang="zh-CN" altLang="en-US" sz="2400" dirty="0"/>
              <a:t>行锁</a:t>
            </a:r>
            <a:endParaRPr lang="en-US" altLang="zh-CN" sz="2400" dirty="0"/>
          </a:p>
          <a:p>
            <a:pPr marL="742950" lvl="2" indent="-342900"/>
            <a:r>
              <a:rPr lang="zh-CN" altLang="en-US" sz="2200" dirty="0"/>
              <a:t>不能避免幻影且执行不有一定产生可串行化调度</a:t>
            </a:r>
            <a:endParaRPr lang="en-US" altLang="zh-CN" sz="2200" dirty="0"/>
          </a:p>
          <a:p>
            <a:pPr marL="742950" lvl="2" indent="-342900"/>
            <a:r>
              <a:rPr lang="zh-CN" altLang="en-US" sz="2200" dirty="0"/>
              <a:t>粒度小，效用高</a:t>
            </a:r>
            <a:endParaRPr lang="en-US" altLang="zh-CN" sz="2200" dirty="0"/>
          </a:p>
          <a:p>
            <a:r>
              <a:rPr lang="en-US" altLang="zh-CN" sz="2400" dirty="0" smtClean="0"/>
              <a:t>3.</a:t>
            </a:r>
            <a:r>
              <a:rPr lang="zh-CN" altLang="en-US" sz="2400" dirty="0"/>
              <a:t>断言锁</a:t>
            </a:r>
            <a:endParaRPr lang="en-US" altLang="zh-CN" sz="2400" dirty="0"/>
          </a:p>
          <a:p>
            <a:pPr lvl="1"/>
            <a:r>
              <a:rPr lang="zh-CN" altLang="en-US" sz="2200" dirty="0"/>
              <a:t>能</a:t>
            </a:r>
            <a:r>
              <a:rPr lang="zh-CN" altLang="en-US" sz="2200" dirty="0" smtClean="0"/>
              <a:t>避免幻影且确定产生可串行化调度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过于复杂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114961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独立性等级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READ UNCOMMITTED </a:t>
            </a:r>
            <a:r>
              <a:rPr lang="en-US" sz="2400" dirty="0"/>
              <a:t>– </a:t>
            </a:r>
            <a:r>
              <a:rPr lang="zh-CN" altLang="en-US" sz="2400" dirty="0" smtClean="0"/>
              <a:t>脏写、不可重复读、幻影都被允许</a:t>
            </a:r>
            <a:endParaRPr lang="en-US" sz="2400" dirty="0" smtClean="0"/>
          </a:p>
          <a:p>
            <a:r>
              <a:rPr lang="en-US" sz="2400" dirty="0" smtClean="0">
                <a:solidFill>
                  <a:schemeClr val="accent1"/>
                </a:solidFill>
              </a:rPr>
              <a:t>READ COMMITTED </a:t>
            </a:r>
            <a:r>
              <a:rPr lang="en-US" sz="2400" dirty="0" smtClean="0"/>
              <a:t>– </a:t>
            </a:r>
            <a:r>
              <a:rPr lang="zh-CN" altLang="en-US" sz="2400" dirty="0" smtClean="0"/>
              <a:t>脏写不被允许，</a:t>
            </a:r>
            <a:r>
              <a:rPr lang="zh-CN" altLang="en-US" sz="2400" dirty="0"/>
              <a:t>不可重复读、</a:t>
            </a:r>
            <a:r>
              <a:rPr lang="zh-CN" altLang="en-US" sz="2400" dirty="0" smtClean="0"/>
              <a:t>幻影被允许</a:t>
            </a:r>
            <a:endParaRPr lang="en-US" sz="2400" dirty="0" smtClean="0"/>
          </a:p>
          <a:p>
            <a:r>
              <a:rPr lang="en-US" sz="2400" dirty="0" smtClean="0">
                <a:solidFill>
                  <a:schemeClr val="accent1"/>
                </a:solidFill>
              </a:rPr>
              <a:t>REPEATABLE </a:t>
            </a:r>
            <a:r>
              <a:rPr lang="en-US" sz="2400" dirty="0">
                <a:solidFill>
                  <a:schemeClr val="accent1"/>
                </a:solidFill>
              </a:rPr>
              <a:t>READ </a:t>
            </a:r>
            <a:r>
              <a:rPr lang="en-US" sz="2400" dirty="0"/>
              <a:t>– </a:t>
            </a:r>
            <a:r>
              <a:rPr lang="zh-CN" altLang="en-US" sz="2400" dirty="0" smtClean="0"/>
              <a:t>脏写、不可重复读不被允许，幻影被允许</a:t>
            </a:r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SERIALIZABLE</a:t>
            </a:r>
            <a:r>
              <a:rPr lang="en-US" sz="2400" dirty="0"/>
              <a:t> </a:t>
            </a:r>
            <a:r>
              <a:rPr lang="en-US" sz="2400" dirty="0" smtClean="0"/>
              <a:t>–</a:t>
            </a:r>
            <a:r>
              <a:rPr lang="zh-CN" altLang="en-US" sz="2400" dirty="0"/>
              <a:t>脏写、不可重复读、</a:t>
            </a:r>
            <a:r>
              <a:rPr lang="zh-CN" altLang="en-US" sz="2400" dirty="0" smtClean="0"/>
              <a:t>幻影都不被允许；所有调度必须可串行化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0118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组合 3"/>
          <p:cNvGrpSpPr/>
          <p:nvPr/>
        </p:nvGrpSpPr>
        <p:grpSpPr>
          <a:xfrm>
            <a:off x="849745" y="1752600"/>
            <a:ext cx="8610600" cy="4038600"/>
            <a:chOff x="0" y="0"/>
            <a:chExt cx="5424" cy="2544"/>
          </a:xfrm>
        </p:grpSpPr>
        <p:sp>
          <p:nvSpPr>
            <p:cNvPr id="5" name="Rectangle 4"/>
            <p:cNvSpPr/>
            <p:nvPr/>
          </p:nvSpPr>
          <p:spPr>
            <a:xfrm>
              <a:off x="3309" y="2120"/>
              <a:ext cx="1082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long-term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09" y="1615"/>
              <a:ext cx="1082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short-term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09" y="1110"/>
              <a:ext cx="1082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short-term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09" y="555"/>
              <a:ext cx="1082" cy="5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9" y="0"/>
              <a:ext cx="1082" cy="55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Read Locks</a:t>
              </a:r>
            </a:p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(Predicates)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91" y="2120"/>
              <a:ext cx="1033" cy="424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28" y="2120"/>
              <a:ext cx="1081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long-term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95" y="2120"/>
              <a:ext cx="1033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2120"/>
              <a:ext cx="1195" cy="424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Serializable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91" y="1615"/>
              <a:ext cx="1033" cy="505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Update Anomaly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28" y="1615"/>
              <a:ext cx="1081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long-term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95" y="1615"/>
              <a:ext cx="1033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1615"/>
              <a:ext cx="1195" cy="50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Repeatable Read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91" y="1110"/>
              <a:ext cx="1033" cy="505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Lost Update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28" y="1110"/>
              <a:ext cx="1081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short-term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95" y="1110"/>
              <a:ext cx="1033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110"/>
              <a:ext cx="1195" cy="50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Read Committed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91" y="555"/>
              <a:ext cx="1033" cy="555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Dirty Reads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28" y="555"/>
              <a:ext cx="1081" cy="5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95" y="555"/>
              <a:ext cx="1033" cy="5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No</a:t>
              </a:r>
            </a:p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(Read Only)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555"/>
              <a:ext cx="1195" cy="55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Read Uncommitted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91" y="0"/>
              <a:ext cx="1033" cy="555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Problem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28" y="0"/>
              <a:ext cx="1081" cy="55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Read Locks</a:t>
              </a:r>
            </a:p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( row ) 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95" y="0"/>
              <a:ext cx="1033" cy="55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Write locks</a:t>
              </a:r>
            </a:p>
          </p:txBody>
        </p:sp>
        <p:sp>
          <p:nvSpPr>
            <p:cNvPr id="29" name="Line 28"/>
            <p:cNvSpPr/>
            <p:nvPr/>
          </p:nvSpPr>
          <p:spPr>
            <a:xfrm>
              <a:off x="1200" y="0"/>
              <a:ext cx="422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" name="Line 29"/>
            <p:cNvSpPr/>
            <p:nvPr/>
          </p:nvSpPr>
          <p:spPr>
            <a:xfrm>
              <a:off x="0" y="555"/>
              <a:ext cx="54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" name="Line 30"/>
            <p:cNvSpPr/>
            <p:nvPr/>
          </p:nvSpPr>
          <p:spPr>
            <a:xfrm>
              <a:off x="0" y="1110"/>
              <a:ext cx="54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" name="Line 31"/>
            <p:cNvSpPr/>
            <p:nvPr/>
          </p:nvSpPr>
          <p:spPr>
            <a:xfrm>
              <a:off x="0" y="1615"/>
              <a:ext cx="54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" name="Line 32"/>
            <p:cNvSpPr/>
            <p:nvPr/>
          </p:nvSpPr>
          <p:spPr>
            <a:xfrm>
              <a:off x="0" y="2120"/>
              <a:ext cx="54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" name="Line 33"/>
            <p:cNvSpPr/>
            <p:nvPr/>
          </p:nvSpPr>
          <p:spPr>
            <a:xfrm>
              <a:off x="0" y="2544"/>
              <a:ext cx="542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" name="Line 34"/>
            <p:cNvSpPr/>
            <p:nvPr/>
          </p:nvSpPr>
          <p:spPr>
            <a:xfrm>
              <a:off x="0" y="576"/>
              <a:ext cx="0" cy="196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" name="Line 35"/>
            <p:cNvSpPr/>
            <p:nvPr/>
          </p:nvSpPr>
          <p:spPr>
            <a:xfrm>
              <a:off x="1195" y="0"/>
              <a:ext cx="0" cy="25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" name="Line 36"/>
            <p:cNvSpPr/>
            <p:nvPr/>
          </p:nvSpPr>
          <p:spPr>
            <a:xfrm>
              <a:off x="2228" y="0"/>
              <a:ext cx="0" cy="25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" name="Line 37"/>
            <p:cNvSpPr/>
            <p:nvPr/>
          </p:nvSpPr>
          <p:spPr>
            <a:xfrm>
              <a:off x="4391" y="0"/>
              <a:ext cx="0" cy="25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" name="Line 38"/>
            <p:cNvSpPr/>
            <p:nvPr/>
          </p:nvSpPr>
          <p:spPr>
            <a:xfrm>
              <a:off x="5424" y="0"/>
              <a:ext cx="0" cy="254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" name="Line 39"/>
            <p:cNvSpPr/>
            <p:nvPr/>
          </p:nvSpPr>
          <p:spPr>
            <a:xfrm>
              <a:off x="3309" y="0"/>
              <a:ext cx="0" cy="25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1" name="组合 40"/>
          <p:cNvGrpSpPr/>
          <p:nvPr/>
        </p:nvGrpSpPr>
        <p:grpSpPr>
          <a:xfrm>
            <a:off x="773545" y="625475"/>
            <a:ext cx="1524000" cy="1812925"/>
            <a:chOff x="0" y="0"/>
            <a:chExt cx="960" cy="1142"/>
          </a:xfrm>
        </p:grpSpPr>
        <p:sp>
          <p:nvSpPr>
            <p:cNvPr id="42" name="Rectangle 41"/>
            <p:cNvSpPr/>
            <p:nvPr/>
          </p:nvSpPr>
          <p:spPr>
            <a:xfrm>
              <a:off x="0" y="0"/>
              <a:ext cx="960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4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Levels of Isolation</a:t>
              </a:r>
            </a:p>
          </p:txBody>
        </p:sp>
        <p:sp>
          <p:nvSpPr>
            <p:cNvPr id="43" name="Line 42"/>
            <p:cNvSpPr/>
            <p:nvPr/>
          </p:nvSpPr>
          <p:spPr>
            <a:xfrm>
              <a:off x="48" y="518"/>
              <a:ext cx="86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" name="Line 43"/>
            <p:cNvSpPr/>
            <p:nvPr/>
          </p:nvSpPr>
          <p:spPr>
            <a:xfrm>
              <a:off x="432" y="518"/>
              <a:ext cx="0" cy="62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45" name="Rectangle 44"/>
          <p:cNvSpPr/>
          <p:nvPr/>
        </p:nvSpPr>
        <p:spPr>
          <a:xfrm>
            <a:off x="2678545" y="609600"/>
            <a:ext cx="502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4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Types of Locks</a:t>
            </a:r>
          </a:p>
        </p:txBody>
      </p:sp>
      <p:sp>
        <p:nvSpPr>
          <p:cNvPr id="46" name="Freeform 45"/>
          <p:cNvSpPr/>
          <p:nvPr/>
        </p:nvSpPr>
        <p:spPr>
          <a:xfrm>
            <a:off x="2830945" y="1066800"/>
            <a:ext cx="4800600" cy="6096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024" h="384">
                <a:moveTo>
                  <a:pt x="0" y="384"/>
                </a:moveTo>
                <a:cubicBezTo>
                  <a:pt x="172" y="308"/>
                  <a:pt x="344" y="232"/>
                  <a:pt x="576" y="192"/>
                </a:cubicBezTo>
                <a:cubicBezTo>
                  <a:pt x="808" y="152"/>
                  <a:pt x="1224" y="176"/>
                  <a:pt x="1392" y="144"/>
                </a:cubicBezTo>
                <a:cubicBezTo>
                  <a:pt x="1560" y="112"/>
                  <a:pt x="1512" y="0"/>
                  <a:pt x="1584" y="0"/>
                </a:cubicBezTo>
                <a:cubicBezTo>
                  <a:pt x="1656" y="0"/>
                  <a:pt x="1632" y="104"/>
                  <a:pt x="1824" y="144"/>
                </a:cubicBezTo>
                <a:cubicBezTo>
                  <a:pt x="2016" y="184"/>
                  <a:pt x="2536" y="200"/>
                  <a:pt x="2736" y="240"/>
                </a:cubicBezTo>
                <a:cubicBezTo>
                  <a:pt x="2936" y="280"/>
                  <a:pt x="2968" y="360"/>
                  <a:pt x="3024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12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粒度锁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60" y="1270000"/>
            <a:ext cx="7333615" cy="53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粒度锁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1.</a:t>
            </a:r>
            <a:r>
              <a:rPr lang="zh-CN" altLang="en-US" sz="2400" dirty="0" smtClean="0"/>
              <a:t>可以对“多粒度树”中每个节点直接加锁（</a:t>
            </a:r>
            <a:r>
              <a:rPr lang="zh-CN" altLang="en-US" sz="2400" dirty="0" smtClean="0">
                <a:solidFill>
                  <a:schemeClr val="accent1"/>
                </a:solidFill>
              </a:rPr>
              <a:t>显示封锁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sz="2400" dirty="0" smtClean="0"/>
              <a:t>2.</a:t>
            </a:r>
            <a:r>
              <a:rPr lang="zh-CN" altLang="en-US" sz="2400" dirty="0" smtClean="0"/>
              <a:t>对一个节点加锁意味着该节点的所有后裔节点也被加以同样的锁（</a:t>
            </a:r>
            <a:r>
              <a:rPr lang="zh-CN" altLang="en-US" sz="2400" dirty="0" smtClean="0">
                <a:solidFill>
                  <a:schemeClr val="accent1"/>
                </a:solidFill>
              </a:rPr>
              <a:t>隐式封锁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sz="2400" dirty="0" smtClean="0"/>
              <a:t>3.</a:t>
            </a:r>
            <a:r>
              <a:rPr lang="zh-CN" altLang="en-US" sz="2400" dirty="0" smtClean="0"/>
              <a:t>如果要对一个节点加锁，必须先对它的上层结点加意向锁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申请锁的顺序：</a:t>
            </a:r>
            <a:r>
              <a:rPr lang="zh-CN" altLang="en-US" sz="2000" dirty="0" smtClean="0">
                <a:solidFill>
                  <a:schemeClr val="accent1"/>
                </a:solidFill>
              </a:rPr>
              <a:t>自上而下</a:t>
            </a:r>
            <a:endParaRPr lang="en-US" altLang="zh-CN" sz="2000" dirty="0" smtClean="0">
              <a:solidFill>
                <a:schemeClr val="accent1"/>
              </a:solidFill>
            </a:endParaRPr>
          </a:p>
          <a:p>
            <a:pPr lvl="1"/>
            <a:r>
              <a:rPr lang="zh-CN" altLang="en-US" sz="2000" dirty="0" smtClean="0"/>
              <a:t>释放锁的顺序：</a:t>
            </a:r>
            <a:r>
              <a:rPr lang="zh-CN" altLang="en-US" sz="2000" dirty="0" smtClean="0">
                <a:solidFill>
                  <a:schemeClr val="accent1"/>
                </a:solidFill>
              </a:rPr>
              <a:t>自底向上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039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使用索引时，用索引锁即可阻止幻影；无索引时则锁整个表</a:t>
            </a:r>
            <a:endParaRPr lang="en-US" altLang="zh-CN" sz="2400" dirty="0" smtClean="0"/>
          </a:p>
          <a:p>
            <a:r>
              <a:rPr lang="zh-CN" altLang="en-US" sz="2400" dirty="0" smtClean="0"/>
              <a:t>即使没有索引，写操作也可以只对整个表加</a:t>
            </a:r>
            <a:r>
              <a:rPr lang="en-US" altLang="zh-CN" sz="2400" dirty="0" smtClean="0"/>
              <a:t>IX</a:t>
            </a:r>
            <a:r>
              <a:rPr lang="zh-CN" altLang="en-US" sz="2400" dirty="0" smtClean="0"/>
              <a:t>锁而不是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锁，以获得更高的并发度。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698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B+</a:t>
            </a:r>
            <a:r>
              <a:rPr lang="zh-CN" altLang="en-US" dirty="0" smtClean="0"/>
              <a:t>树上申请读锁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5977402" y="3097872"/>
            <a:ext cx="897890" cy="504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00CC"/>
                </a:solidFill>
              </a:rPr>
              <a:t>no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4238137" y="491515"/>
            <a:ext cx="3780028" cy="4603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2400">
                <a:solidFill>
                  <a:schemeClr val="accent6"/>
                </a:solidFill>
              </a:rPr>
              <a:t>N := root of B</a:t>
            </a:r>
            <a:r>
              <a:rPr lang="en-US" altLang="zh-CN" sz="2400" baseline="30000">
                <a:solidFill>
                  <a:schemeClr val="accent6"/>
                </a:solidFill>
              </a:rPr>
              <a:t>+</a:t>
            </a:r>
            <a:r>
              <a:rPr lang="en-US" altLang="zh-CN" sz="2400">
                <a:solidFill>
                  <a:schemeClr val="accent6"/>
                </a:solidFill>
              </a:rPr>
              <a:t> tree</a:t>
            </a:r>
            <a:endParaRPr lang="en-US" altLang="zh-CN" sz="240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238137" y="1353527"/>
            <a:ext cx="3780028" cy="4603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申请节点</a:t>
            </a:r>
            <a:r>
              <a:rPr lang="en-US" altLang="zh-CN" sz="2400">
                <a:solidFill>
                  <a:schemeClr val="accent6"/>
                </a:solidFill>
              </a:rPr>
              <a:t>N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上的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read lock</a:t>
            </a:r>
          </a:p>
        </p:txBody>
      </p:sp>
      <p:sp>
        <p:nvSpPr>
          <p:cNvPr id="45" name="菱形 44"/>
          <p:cNvSpPr/>
          <p:nvPr/>
        </p:nvSpPr>
        <p:spPr>
          <a:xfrm>
            <a:off x="4238772" y="2241257"/>
            <a:ext cx="3780028" cy="92075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pAutoFit/>
          </a:bodyPr>
          <a:lstStyle/>
          <a:p>
            <a:pPr algn="ctr"/>
            <a:r>
              <a:rPr lang="en-US" altLang="zh-CN" sz="2400">
                <a:solidFill>
                  <a:schemeClr val="accent6"/>
                </a:solidFill>
                <a:latin typeface="Arial" panose="020B0604020202020204" pitchFamily="34" charset="0"/>
              </a:rPr>
              <a:t>N = K ?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170817" y="2486367"/>
            <a:ext cx="1223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结束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238137" y="3810977"/>
            <a:ext cx="3780028" cy="8299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寻找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的子节点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M</a:t>
            </a:r>
            <a:endParaRPr lang="zh-CN" altLang="en-US" sz="240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algn="ctr"/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申请节点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上的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read lock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238772" y="5108600"/>
            <a:ext cx="3780028" cy="8299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释放节点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上的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read lock</a:t>
            </a:r>
          </a:p>
          <a:p>
            <a:pPr algn="ctr"/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N := M</a:t>
            </a:r>
          </a:p>
        </p:txBody>
      </p:sp>
      <p:cxnSp>
        <p:nvCxnSpPr>
          <p:cNvPr id="49" name="直接箭头连接符 48"/>
          <p:cNvCxnSpPr>
            <a:stCxn id="43" idx="2"/>
            <a:endCxn id="44" idx="0"/>
          </p:cNvCxnSpPr>
          <p:nvPr/>
        </p:nvCxnSpPr>
        <p:spPr>
          <a:xfrm>
            <a:off x="6204097" y="952207"/>
            <a:ext cx="0" cy="40132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6104402" y="1834857"/>
            <a:ext cx="0" cy="40132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6104402" y="3195027"/>
            <a:ext cx="0" cy="612005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6080272" y="4682197"/>
            <a:ext cx="0" cy="40132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5" idx="3"/>
          </p:cNvCxnSpPr>
          <p:nvPr/>
        </p:nvCxnSpPr>
        <p:spPr>
          <a:xfrm>
            <a:off x="8018927" y="2701632"/>
            <a:ext cx="1152008" cy="29845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3086882" y="2671787"/>
            <a:ext cx="1152008" cy="29845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086882" y="5508967"/>
            <a:ext cx="1152008" cy="29845"/>
          </a:xfrm>
          <a:prstGeom prst="straightConnector1">
            <a:avLst/>
          </a:prstGeom>
          <a:ln w="254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3086882" y="2671787"/>
            <a:ext cx="0" cy="2808021"/>
          </a:xfrm>
          <a:prstGeom prst="straightConnector1">
            <a:avLst/>
          </a:prstGeom>
          <a:ln w="254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099572" y="2223477"/>
            <a:ext cx="897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00CC"/>
                </a:solidFill>
              </a:rPr>
              <a:t>yes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3892062" y="3569677"/>
            <a:ext cx="6158865" cy="2590800"/>
            <a:chOff x="3360" y="6120"/>
            <a:chExt cx="9699" cy="4080"/>
          </a:xfrm>
        </p:grpSpPr>
        <p:sp>
          <p:nvSpPr>
            <p:cNvPr id="59" name="矩形 58"/>
            <p:cNvSpPr/>
            <p:nvPr/>
          </p:nvSpPr>
          <p:spPr>
            <a:xfrm>
              <a:off x="3360" y="6120"/>
              <a:ext cx="7080" cy="408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0257" y="7534"/>
              <a:ext cx="2802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x-none" sz="2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lock</a:t>
              </a:r>
            </a:p>
            <a:p>
              <a:pPr algn="ctr"/>
              <a:r>
                <a:rPr lang="en-US" altLang="x-none" sz="2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coupling</a:t>
              </a:r>
              <a:endParaRPr lang="zh-CN" altLang="zh-CN" sz="24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960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B+</a:t>
            </a:r>
            <a:r>
              <a:rPr lang="zh-CN" altLang="en-US" dirty="0"/>
              <a:t>树上</a:t>
            </a:r>
            <a:r>
              <a:rPr lang="zh-CN" altLang="en-US" dirty="0" smtClean="0"/>
              <a:t>申请写锁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46679" y="4479070"/>
            <a:ext cx="897890" cy="504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00CC"/>
                </a:solidFill>
              </a:rPr>
              <a:t>no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07414" y="588108"/>
            <a:ext cx="3780028" cy="4603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2400">
                <a:solidFill>
                  <a:schemeClr val="accent6"/>
                </a:solidFill>
              </a:rPr>
              <a:t>N := root of B</a:t>
            </a:r>
            <a:r>
              <a:rPr lang="en-US" altLang="zh-CN" sz="2400" baseline="30000">
                <a:solidFill>
                  <a:schemeClr val="accent6"/>
                </a:solidFill>
              </a:rPr>
              <a:t>+</a:t>
            </a:r>
            <a:r>
              <a:rPr lang="en-US" altLang="zh-CN" sz="2400">
                <a:solidFill>
                  <a:schemeClr val="accent6"/>
                </a:solidFill>
              </a:rPr>
              <a:t> tree</a:t>
            </a:r>
            <a:endParaRPr lang="en-US" altLang="zh-CN" sz="240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07414" y="1450120"/>
            <a:ext cx="3780028" cy="4603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申请节点</a:t>
            </a:r>
            <a:r>
              <a:rPr lang="en-US" altLang="zh-CN" sz="2400">
                <a:solidFill>
                  <a:schemeClr val="accent6"/>
                </a:solidFill>
              </a:rPr>
              <a:t>N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上的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write lock</a:t>
            </a:r>
          </a:p>
        </p:txBody>
      </p:sp>
      <p:sp>
        <p:nvSpPr>
          <p:cNvPr id="7" name="菱形 6"/>
          <p:cNvSpPr/>
          <p:nvPr/>
        </p:nvSpPr>
        <p:spPr>
          <a:xfrm>
            <a:off x="4608049" y="3622455"/>
            <a:ext cx="3780028" cy="92075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pAutoFit/>
          </a:bodyPr>
          <a:lstStyle/>
          <a:p>
            <a:pPr algn="ctr"/>
            <a:r>
              <a:rPr lang="en-US" altLang="zh-CN" sz="2400">
                <a:solidFill>
                  <a:schemeClr val="accent6"/>
                </a:solidFill>
                <a:latin typeface="Arial" panose="020B0604020202020204" pitchFamily="34" charset="0"/>
              </a:rPr>
              <a:t>N = K ?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540094" y="3867565"/>
            <a:ext cx="1223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结束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07414" y="5234403"/>
            <a:ext cx="3780028" cy="119888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寻找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的子节点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M</a:t>
            </a:r>
            <a:endParaRPr lang="zh-CN" altLang="en-US" sz="240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algn="ctr"/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申请节点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上的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write lock</a:t>
            </a:r>
          </a:p>
          <a:p>
            <a:pPr algn="ctr"/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N := M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58369" y="2320070"/>
            <a:ext cx="6242685" cy="8299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if  ( </a:t>
            </a:r>
            <a:r>
              <a:rPr lang="zh-CN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节点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N not full )</a:t>
            </a:r>
          </a:p>
          <a:p>
            <a:pPr algn="ctr"/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then (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释放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的所有祖先节点上的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write lock)</a:t>
            </a:r>
          </a:p>
        </p:txBody>
      </p:sp>
      <p:cxnSp>
        <p:nvCxnSpPr>
          <p:cNvPr id="11" name="直接箭头连接符 10"/>
          <p:cNvCxnSpPr>
            <a:stCxn id="5" idx="2"/>
            <a:endCxn id="6" idx="0"/>
          </p:cNvCxnSpPr>
          <p:nvPr/>
        </p:nvCxnSpPr>
        <p:spPr>
          <a:xfrm>
            <a:off x="6497809" y="1048800"/>
            <a:ext cx="0" cy="40132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473679" y="1931450"/>
            <a:ext cx="0" cy="40132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473679" y="4576225"/>
            <a:ext cx="0" cy="612005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449549" y="3191925"/>
            <a:ext cx="0" cy="40132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8388204" y="4067590"/>
            <a:ext cx="1152008" cy="29845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700509" y="2768380"/>
            <a:ext cx="612005" cy="29845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700509" y="5605560"/>
            <a:ext cx="1908014" cy="29845"/>
          </a:xfrm>
          <a:prstGeom prst="straightConnector1">
            <a:avLst/>
          </a:prstGeom>
          <a:ln w="254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700509" y="2768380"/>
            <a:ext cx="0" cy="2808021"/>
          </a:xfrm>
          <a:prstGeom prst="straightConnector1">
            <a:avLst/>
          </a:prstGeom>
          <a:ln w="254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515204" y="3622455"/>
            <a:ext cx="897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00CC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815799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实现分布式事务处理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分布式事务与分布式数据库系统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原子提交协议</a:t>
            </a:r>
            <a:endParaRPr lang="en-US" altLang="zh-CN" dirty="0" smtClean="0"/>
          </a:p>
          <a:p>
            <a:pPr lvl="1"/>
            <a:r>
              <a:rPr lang="zh-CN" altLang="en-US" dirty="0"/>
              <a:t>两</a:t>
            </a:r>
            <a:r>
              <a:rPr lang="zh-CN" altLang="en-US" dirty="0" smtClean="0"/>
              <a:t>阶段原子提交协议</a:t>
            </a:r>
            <a:endParaRPr lang="en-US" altLang="zh-CN" dirty="0"/>
          </a:p>
          <a:p>
            <a:pPr lvl="1"/>
            <a:r>
              <a:rPr lang="zh-CN" altLang="en-US" dirty="0" smtClean="0"/>
              <a:t>错误处理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全局死锁与全局独立性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分布式事务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数据复制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冲突处理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过程化</a:t>
            </a:r>
            <a:r>
              <a:rPr lang="zh-CN" altLang="en-US" dirty="0"/>
              <a:t>复制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05788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分布式事务与分布式数据库系统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一</a:t>
            </a:r>
            <a:r>
              <a:rPr lang="zh-CN" altLang="en-US" sz="2800" dirty="0" smtClean="0"/>
              <a:t>个</a:t>
            </a:r>
            <a:r>
              <a:rPr lang="zh-CN" altLang="en-US" sz="2800" dirty="0" smtClean="0">
                <a:solidFill>
                  <a:schemeClr val="accent1"/>
                </a:solidFill>
              </a:rPr>
              <a:t>分布式事务</a:t>
            </a:r>
            <a:r>
              <a:rPr lang="zh-CN" altLang="en-US" sz="2800" dirty="0" smtClean="0"/>
              <a:t>需要访问分布在网络中的资源管理器。</a:t>
            </a:r>
            <a:endParaRPr lang="en-US" altLang="zh-CN" sz="2800" dirty="0" smtClean="0"/>
          </a:p>
          <a:p>
            <a:r>
              <a:rPr lang="zh-CN" altLang="en-US" sz="2800" dirty="0"/>
              <a:t>当</a:t>
            </a:r>
            <a:r>
              <a:rPr lang="zh-CN" altLang="en-US" sz="2800" dirty="0" smtClean="0"/>
              <a:t>这个资源管理器是</a:t>
            </a:r>
            <a:r>
              <a:rPr lang="zh-CN" altLang="en-US" sz="2800" dirty="0" smtClean="0">
                <a:solidFill>
                  <a:schemeClr val="accent1"/>
                </a:solidFill>
              </a:rPr>
              <a:t>分布式数据库管理系统</a:t>
            </a:r>
            <a:r>
              <a:rPr lang="zh-CN" altLang="en-US" sz="2800" dirty="0" smtClean="0"/>
              <a:t>时，我们称这个系统为</a:t>
            </a:r>
            <a:r>
              <a:rPr lang="zh-CN" altLang="en-US" sz="2800" dirty="0" smtClean="0">
                <a:solidFill>
                  <a:schemeClr val="accent1"/>
                </a:solidFill>
              </a:rPr>
              <a:t>分布式数据库</a:t>
            </a:r>
            <a:r>
              <a:rPr lang="zh-CN" altLang="en-US" sz="2800" dirty="0" smtClean="0"/>
              <a:t>系统。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chemeClr val="accent1"/>
                </a:solidFill>
              </a:rPr>
              <a:t>Coordinator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事务管理器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chemeClr val="accent1"/>
                </a:solidFill>
              </a:rPr>
              <a:t>Cohort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每个站点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9605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独立性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独立性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并发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锁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139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ACID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对于每个本地的分布式数据库管理系统：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对每个子事务保证其</a:t>
            </a:r>
            <a:r>
              <a:rPr lang="en-US" altLang="zh-CN" sz="2000" dirty="0"/>
              <a:t>ACID</a:t>
            </a:r>
            <a:r>
              <a:rPr lang="zh-CN" altLang="en-US" sz="2000" dirty="0"/>
              <a:t>特性</a:t>
            </a:r>
            <a:endParaRPr lang="en-US" altLang="zh-CN" sz="2000" dirty="0"/>
          </a:p>
          <a:p>
            <a:pPr lvl="1"/>
            <a:r>
              <a:rPr lang="zh-CN" altLang="en-US" sz="2000" dirty="0"/>
              <a:t>检测本地死锁</a:t>
            </a:r>
            <a:endParaRPr lang="en-US" altLang="zh-CN" sz="2000" dirty="0"/>
          </a:p>
          <a:p>
            <a:r>
              <a:rPr lang="zh-CN" altLang="en-US" sz="2400" dirty="0" smtClean="0"/>
              <a:t>额外要求：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全局原子性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全局</a:t>
            </a:r>
            <a:r>
              <a:rPr lang="zh-CN" altLang="en-US" sz="2000" dirty="0" smtClean="0"/>
              <a:t>死锁检测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全局可串行化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473777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原子提交协议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</a:rPr>
              <a:t>两阶段原子提交协议</a:t>
            </a:r>
            <a:r>
              <a:rPr lang="zh-CN" altLang="en-US" sz="2800" dirty="0" smtClean="0"/>
              <a:t>是最常用的原子提交协议</a:t>
            </a:r>
            <a:endParaRPr lang="en-US" altLang="zh-CN" sz="2800" dirty="0" smtClean="0"/>
          </a:p>
          <a:p>
            <a:r>
              <a:rPr lang="zh-CN" altLang="en-US" sz="2800" dirty="0"/>
              <a:t>主要是</a:t>
            </a:r>
            <a:r>
              <a:rPr lang="zh-CN" altLang="en-US" sz="2800" dirty="0" smtClean="0"/>
              <a:t>实现了</a:t>
            </a:r>
            <a:r>
              <a:rPr lang="en-US" altLang="zh-CN" sz="2800" dirty="0" smtClean="0">
                <a:solidFill>
                  <a:schemeClr val="accent1"/>
                </a:solidFill>
              </a:rPr>
              <a:t>coordinate</a:t>
            </a:r>
            <a:r>
              <a:rPr lang="zh-CN" altLang="en-US" sz="2800" dirty="0" smtClean="0"/>
              <a:t>和</a:t>
            </a:r>
            <a:r>
              <a:rPr lang="en-US" altLang="zh-CN" sz="2800" dirty="0" smtClean="0">
                <a:solidFill>
                  <a:schemeClr val="accent1"/>
                </a:solidFill>
              </a:rPr>
              <a:t>cohort</a:t>
            </a:r>
            <a:r>
              <a:rPr lang="zh-CN" altLang="en-US" sz="2800" dirty="0" smtClean="0"/>
              <a:t>之间的信息交换</a:t>
            </a:r>
            <a:endParaRPr lang="en-US" altLang="zh-CN" sz="2800" dirty="0" smtClean="0"/>
          </a:p>
          <a:p>
            <a:r>
              <a:rPr lang="zh-CN" altLang="en-US" sz="2800" dirty="0"/>
              <a:t>目的</a:t>
            </a:r>
            <a:r>
              <a:rPr lang="zh-CN" altLang="en-US" sz="2800" dirty="0" smtClean="0"/>
              <a:t>是保证</a:t>
            </a:r>
            <a:r>
              <a:rPr lang="zh-CN" altLang="en-US" sz="2800" dirty="0" smtClean="0">
                <a:solidFill>
                  <a:schemeClr val="accent1"/>
                </a:solidFill>
              </a:rPr>
              <a:t>全局原子性</a:t>
            </a:r>
            <a:endParaRPr lang="en-US" altLang="zh-CN" sz="2800" dirty="0" smtClean="0">
              <a:solidFill>
                <a:schemeClr val="accent1"/>
              </a:solidFill>
            </a:endParaRPr>
          </a:p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coordinate</a:t>
            </a:r>
            <a:r>
              <a:rPr lang="zh-CN" altLang="en-US" sz="2800" dirty="0" smtClean="0"/>
              <a:t>上使用</a:t>
            </a:r>
            <a:r>
              <a:rPr lang="zh-CN" altLang="en-US" sz="2800" dirty="0" smtClean="0">
                <a:solidFill>
                  <a:schemeClr val="accent1"/>
                </a:solidFill>
              </a:rPr>
              <a:t>事务记录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31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两阶段原子提交协议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阶段一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1.</a:t>
            </a:r>
            <a:r>
              <a:rPr lang="zh-CN" altLang="en-US" sz="2000" dirty="0" smtClean="0"/>
              <a:t>应用提出</a:t>
            </a:r>
            <a:r>
              <a:rPr lang="en-US" altLang="zh-CN" sz="2000" dirty="0" err="1" smtClean="0">
                <a:solidFill>
                  <a:schemeClr val="accent1"/>
                </a:solidFill>
              </a:rPr>
              <a:t>tx_commit</a:t>
            </a:r>
            <a:r>
              <a:rPr lang="zh-CN" altLang="en-US" sz="2000" dirty="0" smtClean="0"/>
              <a:t>请求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2.coordinate</a:t>
            </a:r>
            <a:r>
              <a:rPr lang="zh-CN" altLang="en-US" sz="2000" dirty="0" smtClean="0"/>
              <a:t>向所有</a:t>
            </a:r>
            <a:r>
              <a:rPr lang="en-US" altLang="zh-CN" sz="2000" dirty="0" smtClean="0"/>
              <a:t>cohort</a:t>
            </a:r>
            <a:r>
              <a:rPr lang="zh-CN" altLang="en-US" sz="2000" dirty="0" smtClean="0"/>
              <a:t>发送</a:t>
            </a:r>
            <a:r>
              <a:rPr lang="en-US" altLang="zh-CN" sz="2000" dirty="0" smtClean="0">
                <a:solidFill>
                  <a:schemeClr val="accent1"/>
                </a:solidFill>
              </a:rPr>
              <a:t>prepare</a:t>
            </a:r>
            <a:r>
              <a:rPr lang="zh-CN" altLang="en-US" sz="2000" dirty="0" smtClean="0">
                <a:solidFill>
                  <a:schemeClr val="accent1"/>
                </a:solidFill>
              </a:rPr>
              <a:t>消息</a:t>
            </a:r>
            <a:endParaRPr lang="en-US" altLang="zh-CN" sz="2000" dirty="0" smtClean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 smtClean="0"/>
              <a:t>3.</a:t>
            </a:r>
            <a:r>
              <a:rPr lang="zh-CN" altLang="en-US" sz="2000" dirty="0" smtClean="0"/>
              <a:t>所有</a:t>
            </a:r>
            <a:r>
              <a:rPr lang="en-US" altLang="zh-CN" sz="2000" dirty="0" smtClean="0"/>
              <a:t>cohort</a:t>
            </a:r>
            <a:r>
              <a:rPr lang="zh-CN" altLang="en-US" sz="2000" dirty="0" smtClean="0"/>
              <a:t>对请求</a:t>
            </a:r>
            <a:r>
              <a:rPr lang="en-US" altLang="zh-CN" sz="2000" dirty="0" smtClean="0">
                <a:solidFill>
                  <a:schemeClr val="accent1"/>
                </a:solidFill>
              </a:rPr>
              <a:t>vote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solidFill>
                  <a:schemeClr val="accent1"/>
                </a:solidFill>
              </a:rPr>
              <a:t>ready</a:t>
            </a:r>
            <a:r>
              <a:rPr lang="zh-CN" altLang="en-US" sz="2000" dirty="0" smtClean="0"/>
              <a:t>或</a:t>
            </a:r>
            <a:r>
              <a:rPr lang="en-US" altLang="zh-CN" sz="2000" dirty="0" smtClean="0">
                <a:solidFill>
                  <a:schemeClr val="accent1"/>
                </a:solidFill>
              </a:rPr>
              <a:t>abort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coordinate</a:t>
            </a:r>
            <a:r>
              <a:rPr lang="zh-CN" altLang="en-US" sz="2000" dirty="0" smtClean="0"/>
              <a:t>统计并决定</a:t>
            </a:r>
            <a:r>
              <a:rPr lang="en-US" altLang="zh-CN" sz="2000" dirty="0" smtClean="0"/>
              <a:t>commit</a:t>
            </a:r>
            <a:r>
              <a:rPr lang="zh-CN" altLang="en-US" sz="2000" dirty="0" smtClean="0"/>
              <a:t>还是</a:t>
            </a:r>
            <a:r>
              <a:rPr lang="en-US" altLang="zh-CN" sz="2000" dirty="0" smtClean="0"/>
              <a:t>abort</a:t>
            </a:r>
            <a:endParaRPr lang="en-US" altLang="zh-CN" sz="2000" dirty="0"/>
          </a:p>
          <a:p>
            <a:r>
              <a:rPr lang="zh-CN" altLang="en-US" sz="2400" dirty="0" smtClean="0"/>
              <a:t>阶段二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4.coordinate</a:t>
            </a:r>
            <a:r>
              <a:rPr lang="zh-CN" altLang="en-US" sz="2000" dirty="0" smtClean="0"/>
              <a:t>向</a:t>
            </a:r>
            <a:r>
              <a:rPr lang="en-US" altLang="zh-CN" sz="2000" dirty="0" smtClean="0"/>
              <a:t>cohort</a:t>
            </a:r>
            <a:r>
              <a:rPr lang="zh-CN" altLang="en-US" sz="2000" dirty="0" smtClean="0"/>
              <a:t>发送</a:t>
            </a:r>
            <a:r>
              <a:rPr lang="en-US" altLang="zh-CN" sz="2000" dirty="0" smtClean="0">
                <a:solidFill>
                  <a:schemeClr val="accent1"/>
                </a:solidFill>
              </a:rPr>
              <a:t>commit</a:t>
            </a:r>
            <a:r>
              <a:rPr lang="zh-CN" altLang="en-US" sz="2000" dirty="0" smtClean="0"/>
              <a:t>或</a:t>
            </a:r>
            <a:r>
              <a:rPr lang="en-US" altLang="zh-CN" sz="2000" dirty="0" smtClean="0">
                <a:solidFill>
                  <a:schemeClr val="accent1"/>
                </a:solidFill>
              </a:rPr>
              <a:t>abort</a:t>
            </a:r>
            <a:r>
              <a:rPr lang="zh-CN" altLang="en-US" sz="2000" dirty="0" smtClean="0"/>
              <a:t>消息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5.cohort</a:t>
            </a:r>
            <a:r>
              <a:rPr lang="zh-CN" altLang="en-US" sz="2000" dirty="0" smtClean="0"/>
              <a:t>向</a:t>
            </a:r>
            <a:r>
              <a:rPr lang="en-US" altLang="zh-CN" sz="2000" dirty="0" smtClean="0"/>
              <a:t>coordinate</a:t>
            </a:r>
            <a:r>
              <a:rPr lang="zh-CN" altLang="en-US" sz="2000" dirty="0" smtClean="0"/>
              <a:t>回复</a:t>
            </a:r>
            <a:r>
              <a:rPr lang="en-US" altLang="zh-CN" sz="2000" dirty="0" smtClean="0">
                <a:solidFill>
                  <a:schemeClr val="accent1"/>
                </a:solidFill>
              </a:rPr>
              <a:t>done</a:t>
            </a:r>
            <a:r>
              <a:rPr lang="zh-CN" altLang="en-US" sz="2000" dirty="0" smtClean="0"/>
              <a:t>消息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3184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错误处理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超时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崩溃（重启）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992788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超时协议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1.cohort</a:t>
            </a:r>
            <a:r>
              <a:rPr lang="zh-CN" altLang="en-US" sz="2400" dirty="0" smtClean="0"/>
              <a:t>等待</a:t>
            </a:r>
            <a:r>
              <a:rPr lang="en-US" altLang="zh-CN" sz="2400" dirty="0" smtClean="0"/>
              <a:t>prepare</a:t>
            </a:r>
            <a:r>
              <a:rPr lang="zh-CN" altLang="en-US" sz="2400" dirty="0" smtClean="0"/>
              <a:t>消息超时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Abort</a:t>
            </a:r>
            <a:r>
              <a:rPr lang="zh-CN" altLang="en-US" sz="2000" dirty="0" smtClean="0"/>
              <a:t>该子事务</a:t>
            </a:r>
            <a:endParaRPr lang="en-US" altLang="zh-CN" sz="2000" dirty="0" smtClean="0"/>
          </a:p>
          <a:p>
            <a:r>
              <a:rPr lang="en-US" altLang="zh-CN" sz="2400" dirty="0" smtClean="0"/>
              <a:t>2.coordinate</a:t>
            </a:r>
            <a:r>
              <a:rPr lang="zh-CN" altLang="en-US" sz="2400" dirty="0" smtClean="0"/>
              <a:t>等待</a:t>
            </a:r>
            <a:r>
              <a:rPr lang="en-US" altLang="zh-CN" sz="2400" dirty="0" smtClean="0"/>
              <a:t>vote</a:t>
            </a:r>
            <a:r>
              <a:rPr lang="zh-CN" altLang="en-US" sz="2400" dirty="0" smtClean="0"/>
              <a:t>消息超时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Abort</a:t>
            </a:r>
            <a:r>
              <a:rPr lang="zh-CN" altLang="en-US" sz="2000" dirty="0" smtClean="0"/>
              <a:t>该事务</a:t>
            </a:r>
            <a:endParaRPr lang="en-US" altLang="zh-CN" sz="2000" dirty="0" smtClean="0"/>
          </a:p>
          <a:p>
            <a:r>
              <a:rPr lang="en-US" altLang="zh-CN" sz="2400" dirty="0" smtClean="0"/>
              <a:t>3.cohort</a:t>
            </a:r>
            <a:r>
              <a:rPr lang="zh-CN" altLang="en-US" sz="2400" dirty="0" smtClean="0"/>
              <a:t>等待</a:t>
            </a:r>
            <a:r>
              <a:rPr lang="en-US" altLang="zh-CN" sz="2400" dirty="0" smtClean="0"/>
              <a:t>commit/abort</a:t>
            </a:r>
            <a:r>
              <a:rPr lang="zh-CN" altLang="en-US" sz="2400" dirty="0" smtClean="0"/>
              <a:t>消息超时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Cohort</a:t>
            </a:r>
            <a:r>
              <a:rPr lang="zh-CN" altLang="en-US" sz="2000" dirty="0"/>
              <a:t>被</a:t>
            </a:r>
            <a:r>
              <a:rPr lang="zh-CN" altLang="en-US" sz="2000" dirty="0" smtClean="0">
                <a:solidFill>
                  <a:srgbClr val="FF0000"/>
                </a:solidFill>
              </a:rPr>
              <a:t>阻塞</a:t>
            </a:r>
            <a:r>
              <a:rPr lang="zh-CN" altLang="en-US" sz="2000" dirty="0" smtClean="0"/>
              <a:t>，向</a:t>
            </a:r>
            <a:r>
              <a:rPr lang="en-US" altLang="zh-CN" sz="2000" dirty="0" smtClean="0"/>
              <a:t>coordinate</a:t>
            </a:r>
            <a:r>
              <a:rPr lang="zh-CN" altLang="en-US" sz="2000" dirty="0" smtClean="0">
                <a:solidFill>
                  <a:srgbClr val="FF0000"/>
                </a:solidFill>
              </a:rPr>
              <a:t>请求状态信息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4.coordinate</a:t>
            </a:r>
            <a:r>
              <a:rPr lang="zh-CN" altLang="en-US" sz="2400" dirty="0" smtClean="0"/>
              <a:t>等待</a:t>
            </a:r>
            <a:r>
              <a:rPr lang="en-US" altLang="zh-CN" sz="2400" dirty="0" smtClean="0"/>
              <a:t>done</a:t>
            </a:r>
            <a:r>
              <a:rPr lang="zh-CN" altLang="en-US" sz="2400" dirty="0" smtClean="0"/>
              <a:t>消息超时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向</a:t>
            </a:r>
            <a:r>
              <a:rPr lang="en-US" altLang="zh-CN" sz="2000" dirty="0" smtClean="0"/>
              <a:t>cohort</a:t>
            </a:r>
            <a:r>
              <a:rPr lang="zh-CN" altLang="en-US" sz="2000" dirty="0" smtClean="0"/>
              <a:t>请求</a:t>
            </a:r>
            <a:r>
              <a:rPr lang="en-US" altLang="zh-CN" sz="2000" dirty="0" smtClean="0"/>
              <a:t>done</a:t>
            </a:r>
            <a:r>
              <a:rPr lang="zh-CN" altLang="en-US" sz="2000" dirty="0" smtClean="0"/>
              <a:t>消息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7116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崩溃重启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Cohort</a:t>
            </a:r>
            <a:r>
              <a:rPr lang="zh-CN" altLang="en-US" dirty="0" smtClean="0"/>
              <a:t>重启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寻找</a:t>
            </a:r>
            <a:r>
              <a:rPr lang="en-US" altLang="zh-CN" dirty="0" smtClean="0"/>
              <a:t>log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有</a:t>
            </a:r>
            <a:r>
              <a:rPr lang="en-US" altLang="zh-CN" dirty="0" err="1">
                <a:solidFill>
                  <a:schemeClr val="accent1"/>
                </a:solidFill>
              </a:rPr>
              <a:t>begin_trasaction</a:t>
            </a:r>
            <a:r>
              <a:rPr lang="zh-CN" altLang="en-US" dirty="0"/>
              <a:t>记录没有</a:t>
            </a:r>
            <a:r>
              <a:rPr lang="en-US" altLang="zh-CN" dirty="0">
                <a:solidFill>
                  <a:schemeClr val="accent1"/>
                </a:solidFill>
              </a:rPr>
              <a:t>prepare</a:t>
            </a:r>
            <a:r>
              <a:rPr lang="zh-CN" altLang="en-US" dirty="0"/>
              <a:t>记录，取消该事务</a:t>
            </a:r>
            <a:endParaRPr lang="en-US" altLang="zh-CN" dirty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有</a:t>
            </a:r>
            <a:r>
              <a:rPr lang="en-US" altLang="zh-CN" dirty="0">
                <a:solidFill>
                  <a:schemeClr val="accent1"/>
                </a:solidFill>
              </a:rPr>
              <a:t>prepare</a:t>
            </a:r>
            <a:r>
              <a:rPr lang="zh-CN" altLang="en-US" dirty="0"/>
              <a:t>记录没有</a:t>
            </a:r>
            <a:r>
              <a:rPr lang="en-US" altLang="zh-CN" dirty="0">
                <a:solidFill>
                  <a:schemeClr val="accent1"/>
                </a:solidFill>
              </a:rPr>
              <a:t>commit</a:t>
            </a:r>
            <a:r>
              <a:rPr lang="zh-CN" altLang="en-US" dirty="0"/>
              <a:t>记录，将相关</a:t>
            </a:r>
            <a:r>
              <a:rPr lang="en-US" altLang="zh-CN" dirty="0"/>
              <a:t>items</a:t>
            </a:r>
            <a:r>
              <a:rPr lang="zh-CN" altLang="en-US" dirty="0"/>
              <a:t>上锁，向</a:t>
            </a:r>
            <a:r>
              <a:rPr lang="en-US" altLang="zh-CN" dirty="0"/>
              <a:t>coordinate</a:t>
            </a:r>
            <a:r>
              <a:rPr lang="zh-CN" altLang="en-US" dirty="0"/>
              <a:t>请求状态信息</a:t>
            </a:r>
            <a:endParaRPr lang="en-US" altLang="zh-CN" dirty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有</a:t>
            </a:r>
            <a:r>
              <a:rPr lang="en-US" altLang="zh-CN" dirty="0">
                <a:solidFill>
                  <a:schemeClr val="accent1"/>
                </a:solidFill>
              </a:rPr>
              <a:t>commit</a:t>
            </a:r>
            <a:r>
              <a:rPr lang="zh-CN" altLang="en-US" dirty="0"/>
              <a:t>记录，使用</a:t>
            </a:r>
            <a:r>
              <a:rPr lang="en-US" altLang="zh-CN" dirty="0"/>
              <a:t>log</a:t>
            </a:r>
            <a:r>
              <a:rPr lang="zh-CN" altLang="en-US" dirty="0"/>
              <a:t>恢复该事务</a:t>
            </a:r>
            <a:endParaRPr lang="en-US" altLang="zh-CN" dirty="0"/>
          </a:p>
          <a:p>
            <a:r>
              <a:rPr lang="en-US" altLang="zh-CN" dirty="0" smtClean="0"/>
              <a:t>Coordinate</a:t>
            </a:r>
            <a:r>
              <a:rPr lang="zh-CN" altLang="en-US" dirty="0" smtClean="0"/>
              <a:t>重启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重启后，搜寻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并恢复缓存中所有有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记录但没有</a:t>
            </a:r>
            <a:r>
              <a:rPr lang="en-US" altLang="zh-CN" dirty="0" smtClean="0"/>
              <a:t>complete</a:t>
            </a:r>
            <a:r>
              <a:rPr lang="zh-CN" altLang="en-US" dirty="0" smtClean="0"/>
              <a:t>记录的事务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收到</a:t>
            </a:r>
            <a:r>
              <a:rPr lang="en-US" altLang="zh-CN" dirty="0" smtClean="0"/>
              <a:t>cohort</a:t>
            </a:r>
            <a:r>
              <a:rPr lang="zh-CN" altLang="en-US" dirty="0" smtClean="0"/>
              <a:t>对某事务的状态信息请求后：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1.</a:t>
            </a:r>
            <a:r>
              <a:rPr lang="zh-CN" altLang="en-US" dirty="0" smtClean="0"/>
              <a:t>如果缓存中有该事务记录，返回该事物状态信息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2.</a:t>
            </a:r>
            <a:r>
              <a:rPr lang="zh-CN" altLang="en-US" dirty="0" smtClean="0"/>
              <a:t>如果缓存中无该事务记录，回复</a:t>
            </a:r>
            <a:r>
              <a:rPr lang="en-US" altLang="zh-CN" dirty="0" smtClean="0">
                <a:solidFill>
                  <a:schemeClr val="accent1"/>
                </a:solidFill>
              </a:rPr>
              <a:t>abort</a:t>
            </a:r>
          </a:p>
        </p:txBody>
      </p:sp>
    </p:spTree>
    <p:extLst>
      <p:ext uri="{BB962C8B-B14F-4D97-AF65-F5344CB8AC3E}">
        <p14:creationId xmlns:p14="http://schemas.microsoft.com/office/powerpoint/2010/main" val="2949983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全局死锁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在分布式系统中，死锁可能无法在一个</a:t>
            </a:r>
            <a:r>
              <a:rPr lang="en-US" altLang="zh-CN" sz="2000" dirty="0" smtClean="0"/>
              <a:t>site</a:t>
            </a:r>
            <a:r>
              <a:rPr lang="zh-CN" altLang="en-US" sz="2000" dirty="0" smtClean="0"/>
              <a:t>上检测出；但是由于可以并发处理，某些死锁也可能自己解锁</a:t>
            </a:r>
            <a:endParaRPr lang="en-US" altLang="zh-CN" sz="2000" dirty="0" smtClean="0"/>
          </a:p>
          <a:p>
            <a:r>
              <a:rPr lang="zh-CN" altLang="en-US" sz="2000" dirty="0"/>
              <a:t>当</a:t>
            </a:r>
            <a:r>
              <a:rPr lang="zh-CN" altLang="en-US" sz="2000" dirty="0" smtClean="0"/>
              <a:t>数据需要在</a:t>
            </a:r>
            <a:r>
              <a:rPr lang="en-US" altLang="zh-CN" sz="2000" dirty="0" smtClean="0"/>
              <a:t>cohort</a:t>
            </a:r>
            <a:r>
              <a:rPr lang="zh-CN" altLang="en-US" sz="2000" dirty="0" smtClean="0"/>
              <a:t>间交换时，取消和重启单个子事务可能无法解决死锁</a:t>
            </a:r>
            <a:endParaRPr lang="en-US" altLang="zh-CN" sz="2000" dirty="0" smtClean="0"/>
          </a:p>
          <a:p>
            <a:r>
              <a:rPr lang="zh-CN" altLang="en-US" sz="2000" dirty="0" smtClean="0"/>
              <a:t>检测全局死锁是检测本地死锁的一个简单扩展：</a:t>
            </a:r>
            <a:endParaRPr lang="en-US" altLang="zh-CN" sz="2000" dirty="0" smtClean="0"/>
          </a:p>
          <a:p>
            <a:pPr lvl="1"/>
            <a:r>
              <a:rPr lang="en-US" altLang="zh-CN" sz="1800" dirty="0"/>
              <a:t>1.</a:t>
            </a:r>
            <a:r>
              <a:rPr lang="zh-CN" altLang="en-US" sz="1800" dirty="0"/>
              <a:t>当一个</a:t>
            </a:r>
            <a:r>
              <a:rPr lang="en-US" altLang="zh-CN" sz="1800" dirty="0"/>
              <a:t>cohort</a:t>
            </a:r>
            <a:r>
              <a:rPr lang="zh-CN" altLang="en-US" sz="1800" dirty="0"/>
              <a:t>等待时，检测是否存在</a:t>
            </a:r>
            <a:r>
              <a:rPr lang="zh-CN" altLang="en-US" sz="1800" dirty="0">
                <a:solidFill>
                  <a:schemeClr val="accent1"/>
                </a:solidFill>
              </a:rPr>
              <a:t>环路</a:t>
            </a:r>
            <a:endParaRPr lang="en-US" altLang="zh-CN" sz="1800" dirty="0">
              <a:solidFill>
                <a:schemeClr val="accent1"/>
              </a:solidFill>
            </a:endParaRPr>
          </a:p>
          <a:p>
            <a:pPr lvl="1"/>
            <a:r>
              <a:rPr lang="en-US" altLang="zh-CN" sz="1800" dirty="0"/>
              <a:t>2.</a:t>
            </a:r>
            <a:r>
              <a:rPr lang="zh-CN" altLang="en-US" sz="1800" dirty="0"/>
              <a:t>当一个事务等待时间超过阈值时，</a:t>
            </a:r>
            <a:r>
              <a:rPr lang="en-US" altLang="zh-CN" sz="1800" dirty="0">
                <a:solidFill>
                  <a:schemeClr val="accent1"/>
                </a:solidFill>
              </a:rPr>
              <a:t>abort</a:t>
            </a:r>
            <a:r>
              <a:rPr lang="zh-CN" altLang="en-US" sz="1800" dirty="0"/>
              <a:t>该事务</a:t>
            </a:r>
            <a:endParaRPr lang="en-US" altLang="zh-CN" sz="1800" dirty="0"/>
          </a:p>
          <a:p>
            <a:r>
              <a:rPr lang="zh-CN" altLang="en-US" sz="2000" dirty="0" smtClean="0"/>
              <a:t>使用时间戳预防死锁：一个更早产生的事务永远不会等待一个新事务，新事务会被</a:t>
            </a:r>
            <a:r>
              <a:rPr lang="en-US" altLang="zh-CN" sz="2000" dirty="0" smtClean="0"/>
              <a:t>abort</a:t>
            </a:r>
          </a:p>
        </p:txBody>
      </p:sp>
    </p:spTree>
    <p:extLst>
      <p:ext uri="{BB962C8B-B14F-4D97-AF65-F5344CB8AC3E}">
        <p14:creationId xmlns:p14="http://schemas.microsoft.com/office/powerpoint/2010/main" val="351504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全局独立性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如果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所有</a:t>
            </a:r>
            <a:r>
              <a:rPr lang="en-US" altLang="zh-CN" sz="2400" dirty="0" smtClean="0"/>
              <a:t>site</a:t>
            </a:r>
            <a:r>
              <a:rPr lang="zh-CN" altLang="en-US" sz="2400" dirty="0" smtClean="0"/>
              <a:t>使用</a:t>
            </a:r>
            <a:r>
              <a:rPr lang="zh-CN" altLang="en-US" sz="2400" dirty="0" smtClean="0">
                <a:solidFill>
                  <a:schemeClr val="accent1"/>
                </a:solidFill>
              </a:rPr>
              <a:t>严格两阶段锁协议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pPr lvl="1"/>
            <a:r>
              <a:rPr lang="zh-CN" altLang="en-US" sz="2400" dirty="0" smtClean="0"/>
              <a:t>管理器使用</a:t>
            </a:r>
            <a:r>
              <a:rPr lang="zh-CN" altLang="en-US" sz="2400" dirty="0" smtClean="0">
                <a:solidFill>
                  <a:schemeClr val="accent1"/>
                </a:solidFill>
              </a:rPr>
              <a:t>两阶段提交协议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r>
              <a:rPr lang="zh-CN" altLang="en-US" sz="2800" dirty="0" smtClean="0"/>
              <a:t>则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事务将是按照提交顺序的一个</a:t>
            </a:r>
            <a:r>
              <a:rPr lang="zh-CN" altLang="en-US" sz="2400" dirty="0" smtClean="0">
                <a:solidFill>
                  <a:schemeClr val="accent1"/>
                </a:solidFill>
              </a:rPr>
              <a:t>全局可串行化调度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409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数据复制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1.Read One/Write All</a:t>
            </a:r>
            <a:r>
              <a:rPr lang="zh-CN" altLang="en-US" dirty="0" smtClean="0"/>
              <a:t>复制控制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zh-CN" altLang="en-US" dirty="0" smtClean="0"/>
              <a:t>最近的复制回应读请求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对于写请求更新所有复制</a:t>
            </a:r>
            <a:endParaRPr lang="en-US" altLang="zh-CN" dirty="0" smtClean="0"/>
          </a:p>
          <a:p>
            <a:pPr lvl="1"/>
            <a:r>
              <a:rPr lang="zh-CN" altLang="en-US" dirty="0"/>
              <a:t>读</a:t>
            </a:r>
            <a:r>
              <a:rPr lang="zh-CN" altLang="en-US" dirty="0" smtClean="0"/>
              <a:t>请求远大于写请求时效率高</a:t>
            </a:r>
            <a:endParaRPr lang="en-US" altLang="zh-CN" dirty="0"/>
          </a:p>
          <a:p>
            <a:r>
              <a:rPr lang="en-US" altLang="zh-CN" dirty="0" smtClean="0"/>
              <a:t>2.Querum Consensus</a:t>
            </a:r>
            <a:r>
              <a:rPr lang="zh-CN" altLang="en-US" dirty="0" smtClean="0"/>
              <a:t>复制控制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动态选择随机的复制子集，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为读子集元素数，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为写子集元素数，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为复制数，需保证</a:t>
            </a:r>
            <a:r>
              <a:rPr lang="en-US" altLang="zh-CN" dirty="0" err="1" smtClean="0"/>
              <a:t>p+q</a:t>
            </a:r>
            <a:r>
              <a:rPr lang="en-US" altLang="zh-CN" dirty="0" smtClean="0"/>
              <a:t>&gt;n</a:t>
            </a:r>
            <a:r>
              <a:rPr lang="zh-CN" altLang="en-US" dirty="0" smtClean="0"/>
              <a:t>且</a:t>
            </a:r>
            <a:r>
              <a:rPr lang="en-US" altLang="zh-CN" dirty="0" smtClean="0"/>
              <a:t>q&gt;n/2</a:t>
            </a:r>
            <a:endParaRPr lang="en-US" altLang="zh-CN" dirty="0"/>
          </a:p>
          <a:p>
            <a:pPr lvl="1"/>
            <a:r>
              <a:rPr lang="zh-CN" altLang="en-US" dirty="0" smtClean="0"/>
              <a:t>能保证可串行化性质</a:t>
            </a:r>
            <a:endParaRPr lang="en-US" altLang="zh-CN" dirty="0" smtClean="0"/>
          </a:p>
          <a:p>
            <a:r>
              <a:rPr lang="en-US" altLang="zh-CN" dirty="0" smtClean="0"/>
              <a:t>3.Primary Copy</a:t>
            </a:r>
            <a:r>
              <a:rPr lang="zh-CN" altLang="en-US" dirty="0" smtClean="0"/>
              <a:t>复制控制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复制分为</a:t>
            </a:r>
            <a:r>
              <a:rPr lang="zh-CN" altLang="en-US" dirty="0" smtClean="0">
                <a:solidFill>
                  <a:schemeClr val="accent1"/>
                </a:solidFill>
              </a:rPr>
              <a:t>主要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chemeClr val="accent1"/>
                </a:solidFill>
              </a:rPr>
              <a:t>次要</a:t>
            </a:r>
            <a:r>
              <a:rPr lang="zh-CN" altLang="en-US" dirty="0" smtClean="0"/>
              <a:t>，读时读取最近复制，写时写入主要复制，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时将相关主要复制同步到所有次要复制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所有写操作可串行化，读不是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8575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冲突处理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所有冲突处理不能违背可串行化调度</a:t>
            </a:r>
            <a:endParaRPr lang="en-US" altLang="zh-CN" sz="2400" dirty="0" smtClean="0"/>
          </a:p>
          <a:p>
            <a:r>
              <a:rPr lang="zh-CN" altLang="en-US" sz="2400" dirty="0"/>
              <a:t>冲突</a:t>
            </a:r>
            <a:r>
              <a:rPr lang="zh-CN" altLang="en-US" sz="2400" dirty="0" smtClean="0"/>
              <a:t>处理策略：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最近</a:t>
            </a:r>
            <a:r>
              <a:rPr lang="zh-CN" altLang="en-US" sz="2000" dirty="0" smtClean="0"/>
              <a:t>更新胜利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高优先级</a:t>
            </a:r>
            <a:r>
              <a:rPr lang="en-US" altLang="zh-CN" sz="2000" dirty="0" smtClean="0"/>
              <a:t>site</a:t>
            </a:r>
            <a:r>
              <a:rPr lang="zh-CN" altLang="en-US" sz="2000" dirty="0" smtClean="0"/>
              <a:t>更新胜利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用户</a:t>
            </a:r>
            <a:r>
              <a:rPr lang="zh-CN" altLang="en-US" sz="2000" dirty="0" smtClean="0"/>
              <a:t>提供的冲突处理策略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提醒用户</a:t>
            </a:r>
          </a:p>
        </p:txBody>
      </p:sp>
    </p:spTree>
    <p:extLst>
      <p:ext uri="{BB962C8B-B14F-4D97-AF65-F5344CB8AC3E}">
        <p14:creationId xmlns:p14="http://schemas.microsoft.com/office/powerpoint/2010/main" val="85230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独立性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串行执行 </a:t>
            </a:r>
            <a:r>
              <a:rPr lang="en-US" altLang="zh-CN" sz="2800" dirty="0" smtClean="0"/>
              <a:t>vs </a:t>
            </a:r>
            <a:r>
              <a:rPr lang="zh-CN" altLang="en-US" sz="2800" dirty="0" smtClean="0"/>
              <a:t>并发执行</a:t>
            </a:r>
            <a:endParaRPr lang="en-US" altLang="zh-CN" sz="2800" dirty="0" smtClean="0"/>
          </a:p>
          <a:p>
            <a:r>
              <a:rPr lang="zh-CN" altLang="en-US" sz="2800" dirty="0" smtClean="0"/>
              <a:t>调度：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等价调度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串行调度 </a:t>
            </a:r>
            <a:r>
              <a:rPr lang="en-US" altLang="zh-CN" sz="2400" dirty="0" smtClean="0"/>
              <a:t>vs </a:t>
            </a:r>
            <a:r>
              <a:rPr lang="zh-CN" altLang="en-US" sz="2400" dirty="0" smtClean="0"/>
              <a:t>可串行化调度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视图等价</a:t>
            </a:r>
            <a:r>
              <a:rPr lang="en-US" altLang="zh-CN" sz="2400" dirty="0" smtClean="0"/>
              <a:t>vs </a:t>
            </a:r>
            <a:r>
              <a:rPr lang="zh-CN" altLang="en-US" sz="2400" dirty="0" smtClean="0"/>
              <a:t>冲突等价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63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过程化复制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问题：如果更新很多项，则先行传播的通信开销很大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解决方案：在副本</a:t>
            </a:r>
            <a:r>
              <a:rPr lang="en-US" altLang="zh-CN" sz="2400" dirty="0" smtClean="0"/>
              <a:t>site</a:t>
            </a:r>
            <a:r>
              <a:rPr lang="zh-CN" altLang="en-US" sz="2400" dirty="0" smtClean="0"/>
              <a:t>复制存储过程，调用每个</a:t>
            </a:r>
            <a:r>
              <a:rPr lang="en-US" altLang="zh-CN" sz="2400" dirty="0" smtClean="0"/>
              <a:t>site</a:t>
            </a:r>
            <a:r>
              <a:rPr lang="zh-CN" altLang="en-US" sz="2400" dirty="0" smtClean="0"/>
              <a:t>的过程来完成复制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34938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9600" dirty="0" smtClean="0"/>
              <a:t>谢谢！</a:t>
            </a:r>
            <a:endParaRPr lang="zh-CN" altLang="en-US" sz="96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5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串行执行 </a:t>
            </a:r>
            <a:r>
              <a:rPr lang="en-US" altLang="zh-CN" dirty="0"/>
              <a:t>vs </a:t>
            </a:r>
            <a:r>
              <a:rPr lang="zh-CN" altLang="en-US" dirty="0"/>
              <a:t>并发执行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87851"/>
              </p:ext>
            </p:extLst>
          </p:nvPr>
        </p:nvGraphicFramePr>
        <p:xfrm>
          <a:off x="677863" y="2160588"/>
          <a:ext cx="85963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736091991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24172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串行执行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并发执行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5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保证正确性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结果可能不正确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一次执行一个事务，效率低下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并发执行事务，效率高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51233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715491" y="3990109"/>
            <a:ext cx="474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并发</a:t>
            </a:r>
            <a:r>
              <a:rPr lang="zh-CN" altLang="en-US" dirty="0" smtClean="0"/>
              <a:t>执行如果是一个可串行化调度，即被视为等同于串行执行。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1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任务：将到达调度转变成一个正确地调度，有两种操作：</a:t>
            </a:r>
            <a:endParaRPr lang="en-US" altLang="zh-CN" sz="2400" dirty="0" smtClean="0"/>
          </a:p>
          <a:p>
            <a:pPr lvl="1"/>
            <a:r>
              <a:rPr lang="en-US" altLang="zh-CN" sz="2000" dirty="0"/>
              <a:t>wait</a:t>
            </a:r>
            <a:r>
              <a:rPr lang="zh-CN" altLang="en-US" sz="2000" dirty="0"/>
              <a:t>：使一个事务等待执行。</a:t>
            </a:r>
            <a:endParaRPr lang="en-US" altLang="zh-CN" sz="2000" dirty="0"/>
          </a:p>
          <a:p>
            <a:pPr lvl="1"/>
            <a:r>
              <a:rPr lang="en-US" altLang="zh-CN" sz="2000" dirty="0"/>
              <a:t>abort</a:t>
            </a:r>
            <a:r>
              <a:rPr lang="zh-CN" altLang="en-US" sz="2000" dirty="0"/>
              <a:t>：拒绝服务一个事务。</a:t>
            </a:r>
            <a:endParaRPr lang="en-US" altLang="zh-CN" sz="2000" dirty="0"/>
          </a:p>
          <a:p>
            <a:r>
              <a:rPr lang="zh-CN" altLang="en-US" sz="2400" dirty="0" smtClean="0"/>
              <a:t>目标：尽量减少</a:t>
            </a:r>
            <a:r>
              <a:rPr lang="en-US" altLang="zh-CN" sz="2400" dirty="0" smtClean="0"/>
              <a:t>wait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abort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86383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调度等价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调度等价基于操作的可交换性。</a:t>
            </a:r>
            <a:endParaRPr lang="en-US" altLang="zh-CN" sz="2000" dirty="0" smtClean="0"/>
          </a:p>
          <a:p>
            <a:pPr lvl="0">
              <a:spcBef>
                <a:spcPts val="600"/>
              </a:spcBef>
            </a:pPr>
            <a:r>
              <a:rPr lang="en-US" altLang="zh-CN" sz="2000" i="1" dirty="0">
                <a:latin typeface="+mn-ea"/>
              </a:rPr>
              <a:t>p</a:t>
            </a:r>
            <a:r>
              <a:rPr lang="en-US" altLang="zh-CN" sz="2000" i="1" baseline="-25000" dirty="0">
                <a:latin typeface="+mn-ea"/>
              </a:rPr>
              <a:t>1</a:t>
            </a:r>
            <a:r>
              <a:rPr lang="en-US" altLang="zh-CN" sz="2000" i="1" dirty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和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i="1" dirty="0" smtClean="0">
                <a:latin typeface="+mn-ea"/>
              </a:rPr>
              <a:t>p</a:t>
            </a:r>
            <a:r>
              <a:rPr lang="en-US" altLang="zh-CN" sz="2000" i="1" baseline="-25000" dirty="0" smtClean="0">
                <a:latin typeface="+mn-ea"/>
              </a:rPr>
              <a:t>2</a:t>
            </a:r>
            <a:r>
              <a:rPr lang="en-US" altLang="zh-CN" sz="2000" baseline="-25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可交换当且仅当：</a:t>
            </a:r>
            <a:endParaRPr lang="en-US" altLang="zh-CN" sz="2000" dirty="0" smtClean="0">
              <a:latin typeface="+mn-ea"/>
            </a:endParaRPr>
          </a:p>
          <a:p>
            <a:pPr lvl="1">
              <a:spcBef>
                <a:spcPts val="600"/>
              </a:spcBef>
            </a:pPr>
            <a:r>
              <a:rPr lang="zh-CN" altLang="en-US" sz="1800" dirty="0" smtClean="0">
                <a:latin typeface="+mn-ea"/>
              </a:rPr>
              <a:t>对于所有数据库初始状态，无论执行顺序是</a:t>
            </a:r>
            <a:r>
              <a:rPr lang="en-US" altLang="zh-CN" sz="1800" i="1" dirty="0">
                <a:solidFill>
                  <a:schemeClr val="tx1"/>
                </a:solidFill>
                <a:latin typeface="+mn-ea"/>
              </a:rPr>
              <a:t>p</a:t>
            </a:r>
            <a:r>
              <a:rPr lang="en-US" altLang="zh-CN" sz="1800" i="1" baseline="-25000" dirty="0">
                <a:solidFill>
                  <a:schemeClr val="tx1"/>
                </a:solidFill>
                <a:latin typeface="+mn-ea"/>
              </a:rPr>
              <a:t>1  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+mn-ea"/>
              </a:rPr>
              <a:t>p</a:t>
            </a:r>
            <a:r>
              <a:rPr lang="en-US" altLang="zh-CN" sz="1800" i="1" baseline="-25000" dirty="0">
                <a:solidFill>
                  <a:schemeClr val="tx1"/>
                </a:solidFill>
                <a:latin typeface="+mn-ea"/>
              </a:rPr>
              <a:t>2</a:t>
            </a:r>
            <a:r>
              <a:rPr lang="en-US" altLang="zh-CN" sz="1800" baseline="-250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还是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zh-CN" sz="1800" i="1" dirty="0" smtClean="0">
                <a:solidFill>
                  <a:schemeClr val="tx1"/>
                </a:solidFill>
                <a:latin typeface="+mn-ea"/>
              </a:rPr>
              <a:t>p</a:t>
            </a:r>
            <a:r>
              <a:rPr lang="en-US" altLang="zh-CN" sz="1800" i="1" baseline="-250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+mn-ea"/>
              </a:rPr>
              <a:t>p</a:t>
            </a:r>
            <a:r>
              <a:rPr lang="en-US" altLang="zh-CN" sz="1800" i="1" baseline="-25000" dirty="0">
                <a:solidFill>
                  <a:schemeClr val="tx1"/>
                </a:solidFill>
                <a:latin typeface="+mn-ea"/>
              </a:rPr>
              <a:t>1 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1800" dirty="0" smtClean="0">
                <a:latin typeface="+mn-ea"/>
              </a:rPr>
              <a:t>它们都</a:t>
            </a:r>
            <a:endParaRPr lang="en-US" altLang="zh-CN" sz="1800" dirty="0" smtClean="0">
              <a:latin typeface="+mn-ea"/>
            </a:endParaRPr>
          </a:p>
          <a:p>
            <a:pPr lvl="1">
              <a:spcBef>
                <a:spcPts val="600"/>
              </a:spcBef>
            </a:pPr>
            <a:r>
              <a:rPr lang="zh-CN" altLang="en-US" sz="1800" dirty="0" smtClean="0">
                <a:latin typeface="+mn-ea"/>
              </a:rPr>
              <a:t>（</a:t>
            </a:r>
            <a:r>
              <a:rPr lang="en-US" altLang="zh-CN" sz="1800" dirty="0" smtClean="0">
                <a:latin typeface="+mn-ea"/>
              </a:rPr>
              <a:t>1</a:t>
            </a:r>
            <a:r>
              <a:rPr lang="zh-CN" altLang="en-US" sz="1800" dirty="0" smtClean="0">
                <a:latin typeface="+mn-ea"/>
              </a:rPr>
              <a:t>）返回相同的结果</a:t>
            </a:r>
            <a:endParaRPr lang="en-US" altLang="zh-CN" sz="1800" dirty="0" smtClean="0">
              <a:latin typeface="+mn-ea"/>
            </a:endParaRPr>
          </a:p>
          <a:p>
            <a:pPr lvl="1">
              <a:spcBef>
                <a:spcPts val="600"/>
              </a:spcBef>
            </a:pPr>
            <a:r>
              <a:rPr lang="zh-CN" altLang="en-US" sz="1800" dirty="0" smtClean="0">
                <a:latin typeface="+mn-ea"/>
              </a:rPr>
              <a:t>（</a:t>
            </a:r>
            <a:r>
              <a:rPr lang="en-US" altLang="zh-CN" sz="1800" dirty="0" smtClean="0">
                <a:latin typeface="+mn-ea"/>
              </a:rPr>
              <a:t>2</a:t>
            </a:r>
            <a:r>
              <a:rPr lang="zh-CN" altLang="en-US" sz="1800" dirty="0" smtClean="0">
                <a:latin typeface="+mn-ea"/>
              </a:rPr>
              <a:t>）使数据库处于相同的状态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452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串行调度 </a:t>
            </a:r>
            <a:r>
              <a:rPr lang="en-US" altLang="zh-CN" dirty="0"/>
              <a:t>vs </a:t>
            </a:r>
            <a:r>
              <a:rPr lang="zh-CN" altLang="en-US" dirty="0"/>
              <a:t>可串行化</a:t>
            </a:r>
            <a:r>
              <a:rPr lang="zh-CN" altLang="en-US" dirty="0" smtClean="0"/>
              <a:t>调度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调度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是可串行化调度当且仅当其等价于一个串行调度：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事务在一个可串行化调度中是独立的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如果一个调度是可串行化调度，它在所有应用中都是正确的。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6866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视图等价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相同的一组事务，两个不同的调度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H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。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H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被称为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视图等价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当且仅当满足下列三个条件：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对每一个数据项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D</a:t>
            </a:r>
            <a:endParaRPr lang="en-US" altLang="zh-CN" sz="2400" b="1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如果在调度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中事务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T</a:t>
            </a:r>
            <a:r>
              <a:rPr lang="en-US" altLang="zh-CN" sz="2400" baseline="-25000" dirty="0" err="1">
                <a:solidFill>
                  <a:schemeClr val="tx1"/>
                </a:solidFill>
                <a:sym typeface="+mn-ea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读到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D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的初始值，则在调度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H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中事务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T</a:t>
            </a:r>
            <a:r>
              <a:rPr lang="en-US" altLang="zh-CN" sz="2400" baseline="-25000" dirty="0" err="1">
                <a:solidFill>
                  <a:schemeClr val="tx1"/>
                </a:solidFill>
                <a:sym typeface="+mn-ea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也必须读到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D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的初始值；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如果在调度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中事务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T</a:t>
            </a:r>
            <a:r>
              <a:rPr lang="en-US" altLang="zh-CN" sz="2400" baseline="-25000" dirty="0" err="1">
                <a:solidFill>
                  <a:schemeClr val="tx1"/>
                </a:solidFill>
                <a:sym typeface="+mn-ea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执行了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r</a:t>
            </a:r>
            <a:r>
              <a:rPr lang="en-US" altLang="zh-CN" sz="2400" baseline="-25000" dirty="0" err="1">
                <a:solidFill>
                  <a:schemeClr val="tx1"/>
                </a:solidFill>
                <a:sym typeface="+mn-ea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(D)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，并且读到的是由事务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T</a:t>
            </a:r>
            <a:r>
              <a:rPr lang="en-US" altLang="zh-CN" sz="2400" baseline="-25000" dirty="0" err="1">
                <a:solidFill>
                  <a:schemeClr val="tx1"/>
                </a:solidFill>
                <a:sym typeface="+mn-ea"/>
              </a:rPr>
              <a:t>j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写入的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D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的值，则在调度</a:t>
            </a:r>
            <a:r>
              <a:rPr lang="en-US" sz="2400" dirty="0">
                <a:solidFill>
                  <a:schemeClr val="tx1"/>
                </a:solidFill>
                <a:sym typeface="+mn-ea"/>
              </a:rPr>
              <a:t>H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中事务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T</a:t>
            </a:r>
            <a:r>
              <a:rPr lang="en-US" altLang="zh-CN" sz="2400" baseline="-25000" dirty="0" err="1">
                <a:solidFill>
                  <a:schemeClr val="tx1"/>
                </a:solidFill>
                <a:sym typeface="+mn-ea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r</a:t>
            </a:r>
            <a:r>
              <a:rPr lang="en-US" altLang="zh-CN" sz="2400" baseline="-25000" dirty="0" err="1">
                <a:solidFill>
                  <a:schemeClr val="tx1"/>
                </a:solidFill>
                <a:sym typeface="+mn-ea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(D)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读到的也必须是由事务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T</a:t>
            </a:r>
            <a:r>
              <a:rPr lang="en-US" altLang="zh-CN" sz="2400" baseline="-25000" dirty="0" err="1">
                <a:solidFill>
                  <a:schemeClr val="tx1"/>
                </a:solidFill>
                <a:sym typeface="+mn-ea"/>
              </a:rPr>
              <a:t>j</a:t>
            </a:r>
            <a:r>
              <a:rPr lang="en-US" altLang="zh-CN" sz="2400" baseline="-25000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所写入的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D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的值；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如果在调度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中是由事务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T</a:t>
            </a:r>
            <a:r>
              <a:rPr lang="en-US" altLang="zh-CN" sz="2400" baseline="-25000" dirty="0" err="1">
                <a:solidFill>
                  <a:schemeClr val="tx1"/>
                </a:solidFill>
                <a:sym typeface="+mn-ea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来执行最后一条关于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D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的写操作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w</a:t>
            </a:r>
            <a:r>
              <a:rPr lang="en-US" altLang="zh-CN" sz="2400" baseline="-25000" dirty="0" err="1">
                <a:solidFill>
                  <a:schemeClr val="tx1"/>
                </a:solidFill>
                <a:sym typeface="+mn-ea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(D)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，则在调度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H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中也一定是事务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T</a:t>
            </a:r>
            <a:r>
              <a:rPr lang="en-US" altLang="zh-CN" sz="2400" baseline="-25000" dirty="0" err="1">
                <a:solidFill>
                  <a:schemeClr val="tx1"/>
                </a:solidFill>
                <a:sym typeface="+mn-ea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执行最后一条关于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D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的写操作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w</a:t>
            </a:r>
            <a:r>
              <a:rPr lang="en-US" altLang="zh-CN" sz="2400" baseline="-25000" dirty="0" err="1">
                <a:solidFill>
                  <a:schemeClr val="tx1"/>
                </a:solidFill>
                <a:sym typeface="+mn-ea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(D)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4747472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1243</TotalTime>
  <Words>1984</Words>
  <Application>Microsoft Office PowerPoint</Application>
  <PresentationFormat>宽屏</PresentationFormat>
  <Paragraphs>276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方正姚体</vt:lpstr>
      <vt:lpstr>华文新魏</vt:lpstr>
      <vt:lpstr>楷体_GB2312</vt:lpstr>
      <vt:lpstr>宋体</vt:lpstr>
      <vt:lpstr>Arial</vt:lpstr>
      <vt:lpstr>Times New Roman</vt:lpstr>
      <vt:lpstr>Trebuchet MS</vt:lpstr>
      <vt:lpstr>Wingdings 3</vt:lpstr>
      <vt:lpstr>平面</vt:lpstr>
      <vt:lpstr>数据库总结报告</vt:lpstr>
      <vt:lpstr>焦点问题</vt:lpstr>
      <vt:lpstr>独立性</vt:lpstr>
      <vt:lpstr>独立性</vt:lpstr>
      <vt:lpstr>串行执行 vs 并发执行 </vt:lpstr>
      <vt:lpstr>调度</vt:lpstr>
      <vt:lpstr>调度等价</vt:lpstr>
      <vt:lpstr>串行调度 vs 可串行化调度</vt:lpstr>
      <vt:lpstr>视图等价</vt:lpstr>
      <vt:lpstr>视图等价vs 冲突等价 </vt:lpstr>
      <vt:lpstr>PowerPoint 演示文稿</vt:lpstr>
      <vt:lpstr>并发控制</vt:lpstr>
      <vt:lpstr>立即更新 vs 延时更新</vt:lpstr>
      <vt:lpstr>悲观模型 vs 乐观模型</vt:lpstr>
      <vt:lpstr>Immediate-Update Pessimistic Control </vt:lpstr>
      <vt:lpstr>锁</vt:lpstr>
      <vt:lpstr>两阶段锁控制策略</vt:lpstr>
      <vt:lpstr>关系数据库的独立性</vt:lpstr>
      <vt:lpstr>关系数据库中的锁</vt:lpstr>
      <vt:lpstr>关系数据库中的锁</vt:lpstr>
      <vt:lpstr>SQL独立性等级</vt:lpstr>
      <vt:lpstr>PowerPoint 演示文稿</vt:lpstr>
      <vt:lpstr>粒度锁</vt:lpstr>
      <vt:lpstr>粒度锁</vt:lpstr>
      <vt:lpstr>索引锁</vt:lpstr>
      <vt:lpstr>B+树上申请读锁</vt:lpstr>
      <vt:lpstr>B+树上申请写锁</vt:lpstr>
      <vt:lpstr>实现分布式事务处理</vt:lpstr>
      <vt:lpstr>分布式事务与分布式数据库系统</vt:lpstr>
      <vt:lpstr>ACID特性</vt:lpstr>
      <vt:lpstr>原子提交协议</vt:lpstr>
      <vt:lpstr>两阶段原子提交协议</vt:lpstr>
      <vt:lpstr>错误处理</vt:lpstr>
      <vt:lpstr>超时协议</vt:lpstr>
      <vt:lpstr>崩溃重启</vt:lpstr>
      <vt:lpstr>全局死锁</vt:lpstr>
      <vt:lpstr>全局独立性</vt:lpstr>
      <vt:lpstr>数据复制</vt:lpstr>
      <vt:lpstr>冲突处理</vt:lpstr>
      <vt:lpstr>过程化复制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Zifan</dc:creator>
  <cp:lastModifiedBy>Liu Zifan</cp:lastModifiedBy>
  <cp:revision>28</cp:revision>
  <dcterms:created xsi:type="dcterms:W3CDTF">2018-06-17T13:04:09Z</dcterms:created>
  <dcterms:modified xsi:type="dcterms:W3CDTF">2018-06-19T08:57:58Z</dcterms:modified>
</cp:coreProperties>
</file>