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25"/>
  </p:notesMasterIdLst>
  <p:sldIdLst>
    <p:sldId id="256" r:id="rId2"/>
    <p:sldId id="302" r:id="rId3"/>
    <p:sldId id="304" r:id="rId4"/>
    <p:sldId id="305" r:id="rId5"/>
    <p:sldId id="306" r:id="rId6"/>
    <p:sldId id="307" r:id="rId7"/>
    <p:sldId id="308" r:id="rId8"/>
    <p:sldId id="309" r:id="rId9"/>
    <p:sldId id="321" r:id="rId10"/>
    <p:sldId id="322" r:id="rId11"/>
    <p:sldId id="323" r:id="rId12"/>
    <p:sldId id="324" r:id="rId13"/>
    <p:sldId id="311" r:id="rId14"/>
    <p:sldId id="310" r:id="rId15"/>
    <p:sldId id="312" r:id="rId16"/>
    <p:sldId id="314" r:id="rId17"/>
    <p:sldId id="315" r:id="rId18"/>
    <p:sldId id="316" r:id="rId19"/>
    <p:sldId id="318" r:id="rId20"/>
    <p:sldId id="317" r:id="rId21"/>
    <p:sldId id="320" r:id="rId22"/>
    <p:sldId id="303" r:id="rId23"/>
    <p:sldId id="259" r:id="rId24"/>
  </p:sldIdLst>
  <p:sldSz cx="9144000" cy="6858000" type="screen4x3"/>
  <p:notesSz cx="6797675" cy="9874250"/>
  <p:defaultTextStyle>
    <a:defPPr>
      <a:defRPr lang="zh-CN"/>
    </a:defPPr>
    <a:lvl1pPr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FF"/>
    <a:srgbClr val="BFBC3E"/>
    <a:srgbClr val="CCFFCC"/>
    <a:srgbClr val="FFFFCC"/>
    <a:srgbClr val="FF0000"/>
    <a:srgbClr val="00FF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547" autoAdjust="0"/>
  </p:normalViewPr>
  <p:slideViewPr>
    <p:cSldViewPr>
      <p:cViewPr varScale="1">
        <p:scale>
          <a:sx n="80" d="100"/>
          <a:sy n="80" d="100"/>
        </p:scale>
        <p:origin x="826"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22" name="Rectangle 2"/>
          <p:cNvSpPr>
            <a:spLocks noGrp="1" noChangeArrowheads="1"/>
          </p:cNvSpPr>
          <p:nvPr>
            <p:ph type="hdr" sz="quarter"/>
          </p:nvPr>
        </p:nvSpPr>
        <p:spPr bwMode="auto">
          <a:xfrm>
            <a:off x="0" y="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latin typeface="Arial" charset="0"/>
              </a:defRPr>
            </a:lvl1pPr>
          </a:lstStyle>
          <a:p>
            <a:pPr>
              <a:defRPr/>
            </a:pPr>
            <a:endParaRPr lang="en-US" altLang="zh-CN"/>
          </a:p>
        </p:txBody>
      </p:sp>
      <p:sp>
        <p:nvSpPr>
          <p:cNvPr id="209923" name="Rectangle 3"/>
          <p:cNvSpPr>
            <a:spLocks noGrp="1" noChangeArrowheads="1"/>
          </p:cNvSpPr>
          <p:nvPr>
            <p:ph type="dt" idx="1"/>
          </p:nvPr>
        </p:nvSpPr>
        <p:spPr bwMode="auto">
          <a:xfrm>
            <a:off x="3849688" y="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931863" y="741363"/>
            <a:ext cx="4935537" cy="37020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9925" name="Rectangle 5"/>
          <p:cNvSpPr>
            <a:spLocks noGrp="1" noChangeArrowheads="1"/>
          </p:cNvSpPr>
          <p:nvPr>
            <p:ph type="body" sz="quarter" idx="3"/>
          </p:nvPr>
        </p:nvSpPr>
        <p:spPr bwMode="auto">
          <a:xfrm>
            <a:off x="679450" y="4691063"/>
            <a:ext cx="5438775" cy="4443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9926" name="Rectangle 6"/>
          <p:cNvSpPr>
            <a:spLocks noGrp="1" noChangeArrowheads="1"/>
          </p:cNvSpPr>
          <p:nvPr>
            <p:ph type="ftr" sz="quarter" idx="4"/>
          </p:nvPr>
        </p:nvSpPr>
        <p:spPr bwMode="auto">
          <a:xfrm>
            <a:off x="0" y="937895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en-US" altLang="zh-CN"/>
          </a:p>
        </p:txBody>
      </p:sp>
      <p:sp>
        <p:nvSpPr>
          <p:cNvPr id="209927" name="Rectangle 7"/>
          <p:cNvSpPr>
            <a:spLocks noGrp="1" noChangeArrowheads="1"/>
          </p:cNvSpPr>
          <p:nvPr>
            <p:ph type="sldNum" sz="quarter" idx="5"/>
          </p:nvPr>
        </p:nvSpPr>
        <p:spPr bwMode="auto">
          <a:xfrm>
            <a:off x="3849688" y="937895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C1E670B3-525A-4DA2-8A10-83DA6447DEA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7F03CF2-B492-45A4-AAD1-2302C5F5D89B}" type="slidenum">
              <a:rPr lang="en-US" altLang="zh-CN" smtClean="0"/>
              <a:pPr>
                <a:spcBef>
                  <a:spcPct val="0"/>
                </a:spcBef>
              </a:pPr>
              <a:t>1</a:t>
            </a:fld>
            <a:endParaRPr lang="en-US" altLang="zh-CN" smtClean="0"/>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0BD1562-5C9C-4BE0-A6E7-0E550388DA69}" type="slidenum">
              <a:rPr lang="en-US" altLang="zh-CN" smtClean="0"/>
              <a:pPr>
                <a:defRPr/>
              </a:pPr>
              <a:t>21</a:t>
            </a:fld>
            <a:endParaRPr lang="en-US" altLang="zh-CN" dirty="0"/>
          </a:p>
        </p:txBody>
      </p:sp>
    </p:spTree>
    <p:extLst>
      <p:ext uri="{BB962C8B-B14F-4D97-AF65-F5344CB8AC3E}">
        <p14:creationId xmlns:p14="http://schemas.microsoft.com/office/powerpoint/2010/main" val="2626239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0BD1562-5C9C-4BE0-A6E7-0E550388DA69}" type="slidenum">
              <a:rPr lang="en-US" altLang="zh-CN" smtClean="0"/>
              <a:pPr>
                <a:defRPr/>
              </a:pPr>
              <a:t>22</a:t>
            </a:fld>
            <a:endParaRPr lang="en-US" altLang="zh-CN" dirty="0"/>
          </a:p>
        </p:txBody>
      </p:sp>
    </p:spTree>
    <p:extLst>
      <p:ext uri="{BB962C8B-B14F-4D97-AF65-F5344CB8AC3E}">
        <p14:creationId xmlns:p14="http://schemas.microsoft.com/office/powerpoint/2010/main" val="6529841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Oval 6"/>
          <p:cNvSpPr>
            <a:spLocks noChangeArrowheads="1"/>
          </p:cNvSpPr>
          <p:nvPr/>
        </p:nvSpPr>
        <p:spPr bwMode="auto">
          <a:xfrm>
            <a:off x="228600" y="1635125"/>
            <a:ext cx="2514600" cy="2514600"/>
          </a:xfrm>
          <a:prstGeom prst="ellipse">
            <a:avLst/>
          </a:prstGeom>
          <a:noFill/>
          <a:ln w="127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smtClean="0">
              <a:latin typeface="Arial" panose="020B0604020202020204" pitchFamily="34" charset="0"/>
            </a:endParaRPr>
          </a:p>
        </p:txBody>
      </p:sp>
      <p:sp>
        <p:nvSpPr>
          <p:cNvPr id="5" name="Rectangle 7"/>
          <p:cNvSpPr>
            <a:spLocks noChangeArrowheads="1"/>
          </p:cNvSpPr>
          <p:nvPr/>
        </p:nvSpPr>
        <p:spPr bwMode="hidden">
          <a:xfrm>
            <a:off x="0" y="2397125"/>
            <a:ext cx="4724400" cy="1143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sz="2400" smtClean="0"/>
          </a:p>
        </p:txBody>
      </p:sp>
      <p:sp>
        <p:nvSpPr>
          <p:cNvPr id="6" name="Rectangle 8"/>
          <p:cNvSpPr>
            <a:spLocks noChangeArrowheads="1"/>
          </p:cNvSpPr>
          <p:nvPr/>
        </p:nvSpPr>
        <p:spPr bwMode="hidden">
          <a:xfrm>
            <a:off x="3962400" y="2397125"/>
            <a:ext cx="4724400" cy="1143000"/>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sz="2400" smtClean="0"/>
          </a:p>
        </p:txBody>
      </p:sp>
      <p:pic>
        <p:nvPicPr>
          <p:cNvPr id="7" name="Picture 10" descr="tow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088" y="188913"/>
            <a:ext cx="199072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1" descr="NJU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13" y="260350"/>
            <a:ext cx="2303462"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8" y="6092825"/>
            <a:ext cx="9117012"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68413"/>
            <a:ext cx="9117013"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9442" name="Rectangle 2"/>
          <p:cNvSpPr>
            <a:spLocks noGrp="1" noChangeArrowheads="1"/>
          </p:cNvSpPr>
          <p:nvPr>
            <p:ph type="subTitle" idx="1"/>
          </p:nvPr>
        </p:nvSpPr>
        <p:spPr>
          <a:xfrm>
            <a:off x="3059113" y="4149725"/>
            <a:ext cx="5184775" cy="1336675"/>
          </a:xfrm>
        </p:spPr>
        <p:txBody>
          <a:bodyPr/>
          <a:lstStyle>
            <a:lvl1pPr marL="0" indent="0">
              <a:buFont typeface="Wingdings" pitchFamily="2" charset="2"/>
              <a:buNone/>
              <a:defRPr/>
            </a:lvl1pPr>
          </a:lstStyle>
          <a:p>
            <a:pPr lvl="0"/>
            <a:r>
              <a:rPr lang="zh-CN" altLang="en-US" noProof="0" smtClean="0"/>
              <a:t>单击此处编辑母版副标题样式</a:t>
            </a:r>
          </a:p>
        </p:txBody>
      </p:sp>
      <p:sp>
        <p:nvSpPr>
          <p:cNvPr id="189449" name="Rectangle 9"/>
          <p:cNvSpPr>
            <a:spLocks noGrp="1" noChangeArrowheads="1"/>
          </p:cNvSpPr>
          <p:nvPr>
            <p:ph type="ctrTitle"/>
          </p:nvPr>
        </p:nvSpPr>
        <p:spPr>
          <a:xfrm>
            <a:off x="838200" y="2163763"/>
            <a:ext cx="7405688" cy="1600200"/>
          </a:xfrm>
        </p:spPr>
        <p:txBody>
          <a:bodyPr anchor="ctr"/>
          <a:lstStyle>
            <a:lvl1pPr>
              <a:defRPr/>
            </a:lvl1pPr>
          </a:lstStyle>
          <a:p>
            <a:pPr lvl="0"/>
            <a:r>
              <a:rPr lang="zh-CN" altLang="en-US" noProof="0" smtClean="0"/>
              <a:t>单击此处编辑母版标题样式</a:t>
            </a:r>
          </a:p>
        </p:txBody>
      </p:sp>
      <p:sp>
        <p:nvSpPr>
          <p:cNvPr id="11" name="Rectangle 3"/>
          <p:cNvSpPr>
            <a:spLocks noGrp="1" noChangeArrowheads="1"/>
          </p:cNvSpPr>
          <p:nvPr>
            <p:ph type="dt" sz="half" idx="10"/>
          </p:nvPr>
        </p:nvSpPr>
        <p:spPr>
          <a:xfrm>
            <a:off x="685800" y="6284913"/>
            <a:ext cx="1293813" cy="457200"/>
          </a:xfrm>
        </p:spPr>
        <p:txBody>
          <a:bodyPr/>
          <a:lstStyle>
            <a:lvl1pPr>
              <a:defRPr/>
            </a:lvl1pPr>
          </a:lstStyle>
          <a:p>
            <a:pPr>
              <a:defRPr/>
            </a:pPr>
            <a:fld id="{2A7DDB57-BD7C-4A39-B388-26E0101D3459}" type="datetime1">
              <a:rPr lang="zh-CN" altLang="en-US"/>
              <a:pPr>
                <a:defRPr/>
              </a:pPr>
              <a:t>2018/7/3</a:t>
            </a:fld>
            <a:endParaRPr lang="en-US" altLang="zh-CN"/>
          </a:p>
        </p:txBody>
      </p:sp>
      <p:sp>
        <p:nvSpPr>
          <p:cNvPr id="12" name="Rectangle 4"/>
          <p:cNvSpPr>
            <a:spLocks noGrp="1" noChangeArrowheads="1"/>
          </p:cNvSpPr>
          <p:nvPr>
            <p:ph type="ftr" sz="quarter" idx="11"/>
          </p:nvPr>
        </p:nvSpPr>
        <p:spPr>
          <a:xfrm>
            <a:off x="2195513" y="6202363"/>
            <a:ext cx="5113337" cy="539750"/>
          </a:xfrm>
        </p:spPr>
        <p:txBody>
          <a:bodyPr/>
          <a:lstStyle>
            <a:lvl1pPr>
              <a:defRPr/>
            </a:lvl1pPr>
          </a:lstStyle>
          <a:p>
            <a:pPr>
              <a:defRPr/>
            </a:pPr>
            <a:r>
              <a:rPr lang="en-US" altLang="zh-CN"/>
              <a:t> Institute of Computer Software</a:t>
            </a:r>
          </a:p>
          <a:p>
            <a:pPr>
              <a:defRPr/>
            </a:pPr>
            <a:r>
              <a:rPr lang="en-US" altLang="zh-CN"/>
              <a:t>Nanjing University</a:t>
            </a:r>
          </a:p>
        </p:txBody>
      </p:sp>
      <p:sp>
        <p:nvSpPr>
          <p:cNvPr id="13" name="Rectangle 5"/>
          <p:cNvSpPr>
            <a:spLocks noGrp="1" noChangeArrowheads="1"/>
          </p:cNvSpPr>
          <p:nvPr>
            <p:ph type="sldNum" sz="quarter" idx="12"/>
          </p:nvPr>
        </p:nvSpPr>
        <p:spPr/>
        <p:txBody>
          <a:bodyPr/>
          <a:lstStyle>
            <a:lvl1pPr>
              <a:defRPr/>
            </a:lvl1pPr>
          </a:lstStyle>
          <a:p>
            <a:pPr>
              <a:defRPr/>
            </a:pPr>
            <a:fld id="{41977BE2-F427-40D0-A877-D5E045920F07}" type="slidenum">
              <a:rPr lang="en-US" altLang="zh-CN"/>
              <a:pPr>
                <a:defRPr/>
              </a:pPr>
              <a:t>‹#›</a:t>
            </a:fld>
            <a:endParaRPr lang="en-US" altLang="zh-CN"/>
          </a:p>
        </p:txBody>
      </p:sp>
    </p:spTree>
    <p:extLst>
      <p:ext uri="{BB962C8B-B14F-4D97-AF65-F5344CB8AC3E}">
        <p14:creationId xmlns:p14="http://schemas.microsoft.com/office/powerpoint/2010/main" val="2578109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dt" sz="half" idx="10"/>
          </p:nvPr>
        </p:nvSpPr>
        <p:spPr>
          <a:ln/>
        </p:spPr>
        <p:txBody>
          <a:bodyPr/>
          <a:lstStyle>
            <a:lvl1pPr>
              <a:defRPr/>
            </a:lvl1pPr>
          </a:lstStyle>
          <a:p>
            <a:pPr>
              <a:defRPr/>
            </a:pPr>
            <a:fld id="{4049C802-ED1C-4AEB-8322-F8EDDD003B0A}" type="datetime1">
              <a:rPr lang="zh-CN" altLang="en-US"/>
              <a:pPr>
                <a:defRPr/>
              </a:pPr>
              <a:t>2018/7/3</a:t>
            </a:fld>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r>
              <a:rPr lang="en-US" altLang="zh-CN"/>
              <a:t> Institute of Computer Software</a:t>
            </a:r>
          </a:p>
          <a:p>
            <a:pPr>
              <a:defRPr/>
            </a:pPr>
            <a:r>
              <a:rPr lang="en-US" altLang="zh-CN"/>
              <a:t>Nanjing University</a:t>
            </a:r>
          </a:p>
        </p:txBody>
      </p:sp>
      <p:sp>
        <p:nvSpPr>
          <p:cNvPr id="6" name="Rectangle 9"/>
          <p:cNvSpPr>
            <a:spLocks noGrp="1" noChangeArrowheads="1"/>
          </p:cNvSpPr>
          <p:nvPr>
            <p:ph type="sldNum" sz="quarter" idx="12"/>
          </p:nvPr>
        </p:nvSpPr>
        <p:spPr>
          <a:ln/>
        </p:spPr>
        <p:txBody>
          <a:bodyPr/>
          <a:lstStyle>
            <a:lvl1pPr>
              <a:defRPr/>
            </a:lvl1pPr>
          </a:lstStyle>
          <a:p>
            <a:pPr>
              <a:defRPr/>
            </a:pPr>
            <a:fld id="{0920E4CD-E5A2-4A64-AB57-0C173A2B4751}" type="slidenum">
              <a:rPr lang="en-US" altLang="zh-CN"/>
              <a:pPr>
                <a:defRPr/>
              </a:pPr>
              <a:t>‹#›</a:t>
            </a:fld>
            <a:endParaRPr lang="en-US" altLang="zh-CN"/>
          </a:p>
        </p:txBody>
      </p:sp>
    </p:spTree>
    <p:extLst>
      <p:ext uri="{BB962C8B-B14F-4D97-AF65-F5344CB8AC3E}">
        <p14:creationId xmlns:p14="http://schemas.microsoft.com/office/powerpoint/2010/main" val="3140964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5425" y="404813"/>
            <a:ext cx="2035175" cy="5472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404813"/>
            <a:ext cx="5954712" cy="5472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dt" sz="half" idx="10"/>
          </p:nvPr>
        </p:nvSpPr>
        <p:spPr>
          <a:ln/>
        </p:spPr>
        <p:txBody>
          <a:bodyPr/>
          <a:lstStyle>
            <a:lvl1pPr>
              <a:defRPr/>
            </a:lvl1pPr>
          </a:lstStyle>
          <a:p>
            <a:pPr>
              <a:defRPr/>
            </a:pPr>
            <a:fld id="{37F07A67-8B86-46DF-9712-30DFAF58FD20}" type="datetime1">
              <a:rPr lang="zh-CN" altLang="en-US"/>
              <a:pPr>
                <a:defRPr/>
              </a:pPr>
              <a:t>2018/7/3</a:t>
            </a:fld>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r>
              <a:rPr lang="en-US" altLang="zh-CN"/>
              <a:t> Institute of Computer Software</a:t>
            </a:r>
          </a:p>
          <a:p>
            <a:pPr>
              <a:defRPr/>
            </a:pPr>
            <a:r>
              <a:rPr lang="en-US" altLang="zh-CN"/>
              <a:t>Nanjing University</a:t>
            </a:r>
          </a:p>
        </p:txBody>
      </p:sp>
      <p:sp>
        <p:nvSpPr>
          <p:cNvPr id="6" name="Rectangle 9"/>
          <p:cNvSpPr>
            <a:spLocks noGrp="1" noChangeArrowheads="1"/>
          </p:cNvSpPr>
          <p:nvPr>
            <p:ph type="sldNum" sz="quarter" idx="12"/>
          </p:nvPr>
        </p:nvSpPr>
        <p:spPr>
          <a:ln/>
        </p:spPr>
        <p:txBody>
          <a:bodyPr/>
          <a:lstStyle>
            <a:lvl1pPr>
              <a:defRPr/>
            </a:lvl1pPr>
          </a:lstStyle>
          <a:p>
            <a:pPr>
              <a:defRPr/>
            </a:pPr>
            <a:fld id="{AF10EDD2-8385-4267-AF00-4E2464540621}" type="slidenum">
              <a:rPr lang="en-US" altLang="zh-CN"/>
              <a:pPr>
                <a:defRPr/>
              </a:pPr>
              <a:t>‹#›</a:t>
            </a:fld>
            <a:endParaRPr lang="en-US" altLang="zh-CN"/>
          </a:p>
        </p:txBody>
      </p:sp>
    </p:spTree>
    <p:extLst>
      <p:ext uri="{BB962C8B-B14F-4D97-AF65-F5344CB8AC3E}">
        <p14:creationId xmlns:p14="http://schemas.microsoft.com/office/powerpoint/2010/main" val="3674587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dt" sz="half" idx="10"/>
          </p:nvPr>
        </p:nvSpPr>
        <p:spPr>
          <a:ln/>
        </p:spPr>
        <p:txBody>
          <a:bodyPr/>
          <a:lstStyle>
            <a:lvl1pPr>
              <a:defRPr/>
            </a:lvl1pPr>
          </a:lstStyle>
          <a:p>
            <a:pPr>
              <a:defRPr/>
            </a:pPr>
            <a:fld id="{1EF8A7FA-5522-479A-8698-B2B03B063E4C}" type="datetime1">
              <a:rPr lang="zh-CN" altLang="en-US"/>
              <a:pPr>
                <a:defRPr/>
              </a:pPr>
              <a:t>2018/7/3</a:t>
            </a:fld>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r>
              <a:rPr lang="en-US" altLang="zh-CN"/>
              <a:t> Institute of Computer Software</a:t>
            </a:r>
          </a:p>
          <a:p>
            <a:pPr>
              <a:defRPr/>
            </a:pPr>
            <a:r>
              <a:rPr lang="en-US" altLang="zh-CN"/>
              <a:t>Nanjing University</a:t>
            </a:r>
          </a:p>
        </p:txBody>
      </p:sp>
      <p:sp>
        <p:nvSpPr>
          <p:cNvPr id="6" name="Rectangle 9"/>
          <p:cNvSpPr>
            <a:spLocks noGrp="1" noChangeArrowheads="1"/>
          </p:cNvSpPr>
          <p:nvPr>
            <p:ph type="sldNum" sz="quarter" idx="12"/>
          </p:nvPr>
        </p:nvSpPr>
        <p:spPr>
          <a:ln/>
        </p:spPr>
        <p:txBody>
          <a:bodyPr/>
          <a:lstStyle>
            <a:lvl1pPr>
              <a:defRPr/>
            </a:lvl1pPr>
          </a:lstStyle>
          <a:p>
            <a:pPr>
              <a:defRPr/>
            </a:pPr>
            <a:fld id="{4446BC8E-503C-458B-B3B7-290611512584}" type="slidenum">
              <a:rPr lang="en-US" altLang="zh-CN"/>
              <a:pPr>
                <a:defRPr/>
              </a:pPr>
              <a:t>‹#›</a:t>
            </a:fld>
            <a:endParaRPr lang="en-US" altLang="zh-CN"/>
          </a:p>
        </p:txBody>
      </p:sp>
    </p:spTree>
    <p:extLst>
      <p:ext uri="{BB962C8B-B14F-4D97-AF65-F5344CB8AC3E}">
        <p14:creationId xmlns:p14="http://schemas.microsoft.com/office/powerpoint/2010/main" val="3375304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7"/>
          <p:cNvSpPr>
            <a:spLocks noGrp="1" noChangeArrowheads="1"/>
          </p:cNvSpPr>
          <p:nvPr>
            <p:ph type="dt" sz="half" idx="10"/>
          </p:nvPr>
        </p:nvSpPr>
        <p:spPr>
          <a:ln/>
        </p:spPr>
        <p:txBody>
          <a:bodyPr/>
          <a:lstStyle>
            <a:lvl1pPr>
              <a:defRPr/>
            </a:lvl1pPr>
          </a:lstStyle>
          <a:p>
            <a:pPr>
              <a:defRPr/>
            </a:pPr>
            <a:fld id="{216BC033-116F-42D8-9809-22CA3C94CFF1}" type="datetime1">
              <a:rPr lang="zh-CN" altLang="en-US"/>
              <a:pPr>
                <a:defRPr/>
              </a:pPr>
              <a:t>2018/7/3</a:t>
            </a:fld>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r>
              <a:rPr lang="en-US" altLang="zh-CN"/>
              <a:t> Institute of Computer Software</a:t>
            </a:r>
          </a:p>
          <a:p>
            <a:pPr>
              <a:defRPr/>
            </a:pPr>
            <a:r>
              <a:rPr lang="en-US" altLang="zh-CN"/>
              <a:t>Nanjing University</a:t>
            </a:r>
          </a:p>
        </p:txBody>
      </p:sp>
      <p:sp>
        <p:nvSpPr>
          <p:cNvPr id="6" name="Rectangle 9"/>
          <p:cNvSpPr>
            <a:spLocks noGrp="1" noChangeArrowheads="1"/>
          </p:cNvSpPr>
          <p:nvPr>
            <p:ph type="sldNum" sz="quarter" idx="12"/>
          </p:nvPr>
        </p:nvSpPr>
        <p:spPr>
          <a:ln/>
        </p:spPr>
        <p:txBody>
          <a:bodyPr/>
          <a:lstStyle>
            <a:lvl1pPr>
              <a:defRPr/>
            </a:lvl1pPr>
          </a:lstStyle>
          <a:p>
            <a:pPr>
              <a:defRPr/>
            </a:pPr>
            <a:fld id="{2038CF87-E9EC-4BD9-A0B9-1BFFE0241F41}" type="slidenum">
              <a:rPr lang="en-US" altLang="zh-CN"/>
              <a:pPr>
                <a:defRPr/>
              </a:pPr>
              <a:t>‹#›</a:t>
            </a:fld>
            <a:endParaRPr lang="en-US" altLang="zh-CN"/>
          </a:p>
        </p:txBody>
      </p:sp>
    </p:spTree>
    <p:extLst>
      <p:ext uri="{BB962C8B-B14F-4D97-AF65-F5344CB8AC3E}">
        <p14:creationId xmlns:p14="http://schemas.microsoft.com/office/powerpoint/2010/main" val="1279236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484313"/>
            <a:ext cx="3994150"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4863" y="1484313"/>
            <a:ext cx="3995737"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7"/>
          <p:cNvSpPr>
            <a:spLocks noGrp="1" noChangeArrowheads="1"/>
          </p:cNvSpPr>
          <p:nvPr>
            <p:ph type="dt" sz="half" idx="10"/>
          </p:nvPr>
        </p:nvSpPr>
        <p:spPr>
          <a:ln/>
        </p:spPr>
        <p:txBody>
          <a:bodyPr/>
          <a:lstStyle>
            <a:lvl1pPr>
              <a:defRPr/>
            </a:lvl1pPr>
          </a:lstStyle>
          <a:p>
            <a:pPr>
              <a:defRPr/>
            </a:pPr>
            <a:fld id="{033DBB7C-6D2C-4184-8FD8-6C8441EA7B05}" type="datetime1">
              <a:rPr lang="zh-CN" altLang="en-US"/>
              <a:pPr>
                <a:defRPr/>
              </a:pPr>
              <a:t>2018/7/3</a:t>
            </a:fld>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r>
              <a:rPr lang="en-US" altLang="zh-CN"/>
              <a:t> Institute of Computer Software</a:t>
            </a:r>
          </a:p>
          <a:p>
            <a:pPr>
              <a:defRPr/>
            </a:pPr>
            <a:r>
              <a:rPr lang="en-US" altLang="zh-CN"/>
              <a:t>Nanjing University</a:t>
            </a:r>
          </a:p>
        </p:txBody>
      </p:sp>
      <p:sp>
        <p:nvSpPr>
          <p:cNvPr id="7" name="Rectangle 9"/>
          <p:cNvSpPr>
            <a:spLocks noGrp="1" noChangeArrowheads="1"/>
          </p:cNvSpPr>
          <p:nvPr>
            <p:ph type="sldNum" sz="quarter" idx="12"/>
          </p:nvPr>
        </p:nvSpPr>
        <p:spPr>
          <a:ln/>
        </p:spPr>
        <p:txBody>
          <a:bodyPr/>
          <a:lstStyle>
            <a:lvl1pPr>
              <a:defRPr/>
            </a:lvl1pPr>
          </a:lstStyle>
          <a:p>
            <a:pPr>
              <a:defRPr/>
            </a:pPr>
            <a:fld id="{69214392-CFF8-4092-8BB4-C10D13D7DF3A}" type="slidenum">
              <a:rPr lang="en-US" altLang="zh-CN"/>
              <a:pPr>
                <a:defRPr/>
              </a:pPr>
              <a:t>‹#›</a:t>
            </a:fld>
            <a:endParaRPr lang="en-US" altLang="zh-CN"/>
          </a:p>
        </p:txBody>
      </p:sp>
    </p:spTree>
    <p:extLst>
      <p:ext uri="{BB962C8B-B14F-4D97-AF65-F5344CB8AC3E}">
        <p14:creationId xmlns:p14="http://schemas.microsoft.com/office/powerpoint/2010/main" val="2409117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7"/>
          <p:cNvSpPr>
            <a:spLocks noGrp="1" noChangeArrowheads="1"/>
          </p:cNvSpPr>
          <p:nvPr>
            <p:ph type="dt" sz="half" idx="10"/>
          </p:nvPr>
        </p:nvSpPr>
        <p:spPr>
          <a:ln/>
        </p:spPr>
        <p:txBody>
          <a:bodyPr/>
          <a:lstStyle>
            <a:lvl1pPr>
              <a:defRPr/>
            </a:lvl1pPr>
          </a:lstStyle>
          <a:p>
            <a:pPr>
              <a:defRPr/>
            </a:pPr>
            <a:fld id="{E503653B-A927-4876-9C1D-1BF93A2B7CB8}" type="datetime1">
              <a:rPr lang="zh-CN" altLang="en-US"/>
              <a:pPr>
                <a:defRPr/>
              </a:pPr>
              <a:t>2018/7/3</a:t>
            </a:fld>
            <a:endParaRPr lang="en-US" altLang="zh-CN"/>
          </a:p>
        </p:txBody>
      </p:sp>
      <p:sp>
        <p:nvSpPr>
          <p:cNvPr id="8" name="Rectangle 8"/>
          <p:cNvSpPr>
            <a:spLocks noGrp="1" noChangeArrowheads="1"/>
          </p:cNvSpPr>
          <p:nvPr>
            <p:ph type="ftr" sz="quarter" idx="11"/>
          </p:nvPr>
        </p:nvSpPr>
        <p:spPr>
          <a:ln/>
        </p:spPr>
        <p:txBody>
          <a:bodyPr/>
          <a:lstStyle>
            <a:lvl1pPr>
              <a:defRPr/>
            </a:lvl1pPr>
          </a:lstStyle>
          <a:p>
            <a:pPr>
              <a:defRPr/>
            </a:pPr>
            <a:r>
              <a:rPr lang="en-US" altLang="zh-CN"/>
              <a:t> Institute of Computer Software</a:t>
            </a:r>
          </a:p>
          <a:p>
            <a:pPr>
              <a:defRPr/>
            </a:pPr>
            <a:r>
              <a:rPr lang="en-US" altLang="zh-CN"/>
              <a:t>Nanjing University</a:t>
            </a:r>
          </a:p>
        </p:txBody>
      </p:sp>
      <p:sp>
        <p:nvSpPr>
          <p:cNvPr id="9" name="Rectangle 9"/>
          <p:cNvSpPr>
            <a:spLocks noGrp="1" noChangeArrowheads="1"/>
          </p:cNvSpPr>
          <p:nvPr>
            <p:ph type="sldNum" sz="quarter" idx="12"/>
          </p:nvPr>
        </p:nvSpPr>
        <p:spPr>
          <a:ln/>
        </p:spPr>
        <p:txBody>
          <a:bodyPr/>
          <a:lstStyle>
            <a:lvl1pPr>
              <a:defRPr/>
            </a:lvl1pPr>
          </a:lstStyle>
          <a:p>
            <a:pPr>
              <a:defRPr/>
            </a:pPr>
            <a:fld id="{5C182D53-92B4-402C-98F3-EAFC775BE507}" type="slidenum">
              <a:rPr lang="en-US" altLang="zh-CN"/>
              <a:pPr>
                <a:defRPr/>
              </a:pPr>
              <a:t>‹#›</a:t>
            </a:fld>
            <a:endParaRPr lang="en-US" altLang="zh-CN"/>
          </a:p>
        </p:txBody>
      </p:sp>
    </p:spTree>
    <p:extLst>
      <p:ext uri="{BB962C8B-B14F-4D97-AF65-F5344CB8AC3E}">
        <p14:creationId xmlns:p14="http://schemas.microsoft.com/office/powerpoint/2010/main" val="1514986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7"/>
          <p:cNvSpPr>
            <a:spLocks noGrp="1" noChangeArrowheads="1"/>
          </p:cNvSpPr>
          <p:nvPr>
            <p:ph type="dt" sz="half" idx="10"/>
          </p:nvPr>
        </p:nvSpPr>
        <p:spPr>
          <a:ln/>
        </p:spPr>
        <p:txBody>
          <a:bodyPr/>
          <a:lstStyle>
            <a:lvl1pPr>
              <a:defRPr/>
            </a:lvl1pPr>
          </a:lstStyle>
          <a:p>
            <a:pPr>
              <a:defRPr/>
            </a:pPr>
            <a:fld id="{3313B2D6-A211-4816-957F-F4A379050C30}" type="datetime1">
              <a:rPr lang="zh-CN" altLang="en-US"/>
              <a:pPr>
                <a:defRPr/>
              </a:pPr>
              <a:t>2018/7/3</a:t>
            </a:fld>
            <a:endParaRPr lang="en-US" altLang="zh-CN"/>
          </a:p>
        </p:txBody>
      </p:sp>
      <p:sp>
        <p:nvSpPr>
          <p:cNvPr id="4" name="Rectangle 8"/>
          <p:cNvSpPr>
            <a:spLocks noGrp="1" noChangeArrowheads="1"/>
          </p:cNvSpPr>
          <p:nvPr>
            <p:ph type="ftr" sz="quarter" idx="11"/>
          </p:nvPr>
        </p:nvSpPr>
        <p:spPr>
          <a:ln/>
        </p:spPr>
        <p:txBody>
          <a:bodyPr/>
          <a:lstStyle>
            <a:lvl1pPr>
              <a:defRPr/>
            </a:lvl1pPr>
          </a:lstStyle>
          <a:p>
            <a:pPr>
              <a:defRPr/>
            </a:pPr>
            <a:r>
              <a:rPr lang="en-US" altLang="zh-CN"/>
              <a:t> Institute of Computer Software</a:t>
            </a:r>
          </a:p>
          <a:p>
            <a:pPr>
              <a:defRPr/>
            </a:pPr>
            <a:r>
              <a:rPr lang="en-US" altLang="zh-CN"/>
              <a:t>Nanjing University</a:t>
            </a:r>
          </a:p>
        </p:txBody>
      </p:sp>
      <p:sp>
        <p:nvSpPr>
          <p:cNvPr id="5" name="Rectangle 9"/>
          <p:cNvSpPr>
            <a:spLocks noGrp="1" noChangeArrowheads="1"/>
          </p:cNvSpPr>
          <p:nvPr>
            <p:ph type="sldNum" sz="quarter" idx="12"/>
          </p:nvPr>
        </p:nvSpPr>
        <p:spPr>
          <a:ln/>
        </p:spPr>
        <p:txBody>
          <a:bodyPr/>
          <a:lstStyle>
            <a:lvl1pPr>
              <a:defRPr/>
            </a:lvl1pPr>
          </a:lstStyle>
          <a:p>
            <a:pPr>
              <a:defRPr/>
            </a:pPr>
            <a:fld id="{BE429C00-DF6B-4536-A18A-19D3F23BB3EF}" type="slidenum">
              <a:rPr lang="en-US" altLang="zh-CN"/>
              <a:pPr>
                <a:defRPr/>
              </a:pPr>
              <a:t>‹#›</a:t>
            </a:fld>
            <a:endParaRPr lang="en-US" altLang="zh-CN"/>
          </a:p>
        </p:txBody>
      </p:sp>
    </p:spTree>
    <p:extLst>
      <p:ext uri="{BB962C8B-B14F-4D97-AF65-F5344CB8AC3E}">
        <p14:creationId xmlns:p14="http://schemas.microsoft.com/office/powerpoint/2010/main" val="3298192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fld id="{A386695D-FFB5-449A-8C54-6228BCF2BDE7}" type="datetime1">
              <a:rPr lang="zh-CN" altLang="en-US"/>
              <a:pPr>
                <a:defRPr/>
              </a:pPr>
              <a:t>2018/7/3</a:t>
            </a:fld>
            <a:endParaRPr lang="en-US" altLang="zh-CN"/>
          </a:p>
        </p:txBody>
      </p:sp>
      <p:sp>
        <p:nvSpPr>
          <p:cNvPr id="3" name="Rectangle 8"/>
          <p:cNvSpPr>
            <a:spLocks noGrp="1" noChangeArrowheads="1"/>
          </p:cNvSpPr>
          <p:nvPr>
            <p:ph type="ftr" sz="quarter" idx="11"/>
          </p:nvPr>
        </p:nvSpPr>
        <p:spPr>
          <a:ln/>
        </p:spPr>
        <p:txBody>
          <a:bodyPr/>
          <a:lstStyle>
            <a:lvl1pPr>
              <a:defRPr/>
            </a:lvl1pPr>
          </a:lstStyle>
          <a:p>
            <a:pPr>
              <a:defRPr/>
            </a:pPr>
            <a:r>
              <a:rPr lang="en-US" altLang="zh-CN"/>
              <a:t> Institute of Computer Software</a:t>
            </a:r>
          </a:p>
          <a:p>
            <a:pPr>
              <a:defRPr/>
            </a:pPr>
            <a:r>
              <a:rPr lang="en-US" altLang="zh-CN"/>
              <a:t>Nanjing University</a:t>
            </a:r>
          </a:p>
        </p:txBody>
      </p:sp>
      <p:sp>
        <p:nvSpPr>
          <p:cNvPr id="4" name="Rectangle 9"/>
          <p:cNvSpPr>
            <a:spLocks noGrp="1" noChangeArrowheads="1"/>
          </p:cNvSpPr>
          <p:nvPr>
            <p:ph type="sldNum" sz="quarter" idx="12"/>
          </p:nvPr>
        </p:nvSpPr>
        <p:spPr>
          <a:ln/>
        </p:spPr>
        <p:txBody>
          <a:bodyPr/>
          <a:lstStyle>
            <a:lvl1pPr>
              <a:defRPr/>
            </a:lvl1pPr>
          </a:lstStyle>
          <a:p>
            <a:pPr>
              <a:defRPr/>
            </a:pPr>
            <a:fld id="{0C7CFFAF-D6C1-47BE-8E5B-B86053BB33FC}" type="slidenum">
              <a:rPr lang="en-US" altLang="zh-CN"/>
              <a:pPr>
                <a:defRPr/>
              </a:pPr>
              <a:t>‹#›</a:t>
            </a:fld>
            <a:endParaRPr lang="en-US" altLang="zh-CN"/>
          </a:p>
        </p:txBody>
      </p:sp>
    </p:spTree>
    <p:extLst>
      <p:ext uri="{BB962C8B-B14F-4D97-AF65-F5344CB8AC3E}">
        <p14:creationId xmlns:p14="http://schemas.microsoft.com/office/powerpoint/2010/main" val="4159163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fld id="{F97D3467-E72B-46E7-AAC8-538465BE29BD}" type="datetime1">
              <a:rPr lang="zh-CN" altLang="en-US"/>
              <a:pPr>
                <a:defRPr/>
              </a:pPr>
              <a:t>2018/7/3</a:t>
            </a:fld>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r>
              <a:rPr lang="en-US" altLang="zh-CN"/>
              <a:t> Institute of Computer Software</a:t>
            </a:r>
          </a:p>
          <a:p>
            <a:pPr>
              <a:defRPr/>
            </a:pPr>
            <a:r>
              <a:rPr lang="en-US" altLang="zh-CN"/>
              <a:t>Nanjing University</a:t>
            </a:r>
          </a:p>
        </p:txBody>
      </p:sp>
      <p:sp>
        <p:nvSpPr>
          <p:cNvPr id="7" name="Rectangle 9"/>
          <p:cNvSpPr>
            <a:spLocks noGrp="1" noChangeArrowheads="1"/>
          </p:cNvSpPr>
          <p:nvPr>
            <p:ph type="sldNum" sz="quarter" idx="12"/>
          </p:nvPr>
        </p:nvSpPr>
        <p:spPr>
          <a:ln/>
        </p:spPr>
        <p:txBody>
          <a:bodyPr/>
          <a:lstStyle>
            <a:lvl1pPr>
              <a:defRPr/>
            </a:lvl1pPr>
          </a:lstStyle>
          <a:p>
            <a:pPr>
              <a:defRPr/>
            </a:pPr>
            <a:fld id="{DD9314F8-66CF-4ECC-B991-0E1C6C4ECFAE}" type="slidenum">
              <a:rPr lang="en-US" altLang="zh-CN"/>
              <a:pPr>
                <a:defRPr/>
              </a:pPr>
              <a:t>‹#›</a:t>
            </a:fld>
            <a:endParaRPr lang="en-US" altLang="zh-CN"/>
          </a:p>
        </p:txBody>
      </p:sp>
    </p:spTree>
    <p:extLst>
      <p:ext uri="{BB962C8B-B14F-4D97-AF65-F5344CB8AC3E}">
        <p14:creationId xmlns:p14="http://schemas.microsoft.com/office/powerpoint/2010/main" val="1757175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fld id="{984EBDDB-6C33-4205-B08E-B2C8DED66061}" type="datetime1">
              <a:rPr lang="zh-CN" altLang="en-US"/>
              <a:pPr>
                <a:defRPr/>
              </a:pPr>
              <a:t>2018/7/3</a:t>
            </a:fld>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r>
              <a:rPr lang="en-US" altLang="zh-CN"/>
              <a:t> Institute of Computer Software</a:t>
            </a:r>
          </a:p>
          <a:p>
            <a:pPr>
              <a:defRPr/>
            </a:pPr>
            <a:r>
              <a:rPr lang="en-US" altLang="zh-CN"/>
              <a:t>Nanjing University</a:t>
            </a:r>
          </a:p>
        </p:txBody>
      </p:sp>
      <p:sp>
        <p:nvSpPr>
          <p:cNvPr id="7" name="Rectangle 9"/>
          <p:cNvSpPr>
            <a:spLocks noGrp="1" noChangeArrowheads="1"/>
          </p:cNvSpPr>
          <p:nvPr>
            <p:ph type="sldNum" sz="quarter" idx="12"/>
          </p:nvPr>
        </p:nvSpPr>
        <p:spPr>
          <a:ln/>
        </p:spPr>
        <p:txBody>
          <a:bodyPr/>
          <a:lstStyle>
            <a:lvl1pPr>
              <a:defRPr/>
            </a:lvl1pPr>
          </a:lstStyle>
          <a:p>
            <a:pPr>
              <a:defRPr/>
            </a:pPr>
            <a:fld id="{5B689B25-C4C2-459C-9FF2-A3BB6F29CD12}" type="slidenum">
              <a:rPr lang="en-US" altLang="zh-CN"/>
              <a:pPr>
                <a:defRPr/>
              </a:pPr>
              <a:t>‹#›</a:t>
            </a:fld>
            <a:endParaRPr lang="en-US" altLang="zh-CN"/>
          </a:p>
        </p:txBody>
      </p:sp>
    </p:spTree>
    <p:extLst>
      <p:ext uri="{BB962C8B-B14F-4D97-AF65-F5344CB8AC3E}">
        <p14:creationId xmlns:p14="http://schemas.microsoft.com/office/powerpoint/2010/main" val="67439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1125538"/>
            <a:ext cx="2133600" cy="1016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sz="2400" smtClean="0"/>
          </a:p>
        </p:txBody>
      </p:sp>
      <p:sp>
        <p:nvSpPr>
          <p:cNvPr id="1027" name="Rectangle 3"/>
          <p:cNvSpPr>
            <a:spLocks noChangeArrowheads="1"/>
          </p:cNvSpPr>
          <p:nvPr/>
        </p:nvSpPr>
        <p:spPr bwMode="auto">
          <a:xfrm>
            <a:off x="1447800" y="1125538"/>
            <a:ext cx="7239000" cy="101600"/>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sz="2400" smtClean="0"/>
          </a:p>
        </p:txBody>
      </p:sp>
      <p:sp>
        <p:nvSpPr>
          <p:cNvPr id="1028" name="Rectangle 4"/>
          <p:cNvSpPr>
            <a:spLocks noGrp="1" noChangeArrowheads="1"/>
          </p:cNvSpPr>
          <p:nvPr>
            <p:ph type="title"/>
          </p:nvPr>
        </p:nvSpPr>
        <p:spPr bwMode="auto">
          <a:xfrm>
            <a:off x="1042988" y="404813"/>
            <a:ext cx="5616575"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9" name="Rectangle 5"/>
          <p:cNvSpPr>
            <a:spLocks noGrp="1" noChangeArrowheads="1"/>
          </p:cNvSpPr>
          <p:nvPr>
            <p:ph type="body" idx="1"/>
          </p:nvPr>
        </p:nvSpPr>
        <p:spPr bwMode="auto">
          <a:xfrm>
            <a:off x="468313" y="1484313"/>
            <a:ext cx="8142287" cy="439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030" name="Picture 6" descr="towe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42088" y="188913"/>
            <a:ext cx="199072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8423" name="Rectangle 7"/>
          <p:cNvSpPr>
            <a:spLocks noGrp="1" noChangeArrowheads="1"/>
          </p:cNvSpPr>
          <p:nvPr>
            <p:ph type="dt" sz="half" idx="2"/>
          </p:nvPr>
        </p:nvSpPr>
        <p:spPr bwMode="auto">
          <a:xfrm>
            <a:off x="611188" y="6284913"/>
            <a:ext cx="1293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600">
                <a:latin typeface="+mn-lt"/>
              </a:defRPr>
            </a:lvl1pPr>
          </a:lstStyle>
          <a:p>
            <a:pPr>
              <a:defRPr/>
            </a:pPr>
            <a:fld id="{E09F6C6B-A3BB-4C21-9BC1-CE1613CD602D}" type="datetime1">
              <a:rPr lang="zh-CN" altLang="en-US"/>
              <a:pPr>
                <a:defRPr/>
              </a:pPr>
              <a:t>2018/7/3</a:t>
            </a:fld>
            <a:endParaRPr lang="en-US" altLang="zh-CN"/>
          </a:p>
        </p:txBody>
      </p:sp>
      <p:sp>
        <p:nvSpPr>
          <p:cNvPr id="188424" name="Rectangle 8"/>
          <p:cNvSpPr>
            <a:spLocks noGrp="1" noChangeArrowheads="1"/>
          </p:cNvSpPr>
          <p:nvPr>
            <p:ph type="ftr" sz="quarter" idx="3"/>
          </p:nvPr>
        </p:nvSpPr>
        <p:spPr bwMode="auto">
          <a:xfrm>
            <a:off x="2051050" y="6202363"/>
            <a:ext cx="5257800"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600">
                <a:latin typeface="+mn-lt"/>
              </a:defRPr>
            </a:lvl1pPr>
          </a:lstStyle>
          <a:p>
            <a:pPr>
              <a:defRPr/>
            </a:pPr>
            <a:r>
              <a:rPr lang="en-US" altLang="zh-CN"/>
              <a:t> Institute of Computer Software</a:t>
            </a:r>
          </a:p>
          <a:p>
            <a:pPr>
              <a:defRPr/>
            </a:pPr>
            <a:r>
              <a:rPr lang="en-US" altLang="zh-CN"/>
              <a:t>Nanjing University</a:t>
            </a:r>
          </a:p>
        </p:txBody>
      </p:sp>
      <p:sp>
        <p:nvSpPr>
          <p:cNvPr id="188425" name="Rectangle 9"/>
          <p:cNvSpPr>
            <a:spLocks noGrp="1" noChangeArrowheads="1"/>
          </p:cNvSpPr>
          <p:nvPr>
            <p:ph type="sldNum" sz="quarter" idx="4"/>
          </p:nvPr>
        </p:nvSpPr>
        <p:spPr bwMode="auto">
          <a:xfrm>
            <a:off x="7524750" y="6284913"/>
            <a:ext cx="933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600">
                <a:latin typeface="Arial" panose="020B0604020202020204" pitchFamily="34" charset="0"/>
              </a:defRPr>
            </a:lvl1pPr>
          </a:lstStyle>
          <a:p>
            <a:pPr>
              <a:defRPr/>
            </a:pPr>
            <a:fld id="{34E38D89-E69C-47AD-B3BE-5FA10BDDA289}" type="slidenum">
              <a:rPr lang="en-US" altLang="zh-CN"/>
              <a:pPr>
                <a:defRPr/>
              </a:pPr>
              <a:t>‹#›</a:t>
            </a:fld>
            <a:endParaRPr lang="en-US" altLang="zh-CN"/>
          </a:p>
        </p:txBody>
      </p:sp>
      <p:pic>
        <p:nvPicPr>
          <p:cNvPr id="1034" name="Picture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288" y="6092825"/>
            <a:ext cx="9117012"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5" name="Picture 11" descr="校徽"/>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6388" y="261938"/>
            <a:ext cx="665162"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63"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Lst>
  <p:hf hdr="0" ftr="0"/>
  <p:txStyles>
    <p:titleStyle>
      <a:lvl1pPr algn="ctr" rtl="0" eaLnBrk="0" fontAlgn="base" hangingPunct="0">
        <a:spcBef>
          <a:spcPct val="0"/>
        </a:spcBef>
        <a:spcAft>
          <a:spcPct val="0"/>
        </a:spcAft>
        <a:defRPr sz="3200">
          <a:solidFill>
            <a:schemeClr val="tx1"/>
          </a:solidFill>
          <a:latin typeface="+mj-lt"/>
          <a:ea typeface="+mj-ea"/>
          <a:cs typeface="+mj-cs"/>
        </a:defRPr>
      </a:lvl1pPr>
      <a:lvl2pPr algn="ctr" rtl="0" eaLnBrk="0" fontAlgn="base" hangingPunct="0">
        <a:spcBef>
          <a:spcPct val="0"/>
        </a:spcBef>
        <a:spcAft>
          <a:spcPct val="0"/>
        </a:spcAft>
        <a:defRPr sz="3200">
          <a:solidFill>
            <a:schemeClr val="tx1"/>
          </a:solidFill>
          <a:latin typeface="Arial" charset="0"/>
          <a:ea typeface="宋体" pitchFamily="2" charset="-122"/>
        </a:defRPr>
      </a:lvl2pPr>
      <a:lvl3pPr algn="ctr" rtl="0" eaLnBrk="0" fontAlgn="base" hangingPunct="0">
        <a:spcBef>
          <a:spcPct val="0"/>
        </a:spcBef>
        <a:spcAft>
          <a:spcPct val="0"/>
        </a:spcAft>
        <a:defRPr sz="3200">
          <a:solidFill>
            <a:schemeClr val="tx1"/>
          </a:solidFill>
          <a:latin typeface="Arial" charset="0"/>
          <a:ea typeface="宋体" pitchFamily="2" charset="-122"/>
        </a:defRPr>
      </a:lvl3pPr>
      <a:lvl4pPr algn="ctr" rtl="0" eaLnBrk="0" fontAlgn="base" hangingPunct="0">
        <a:spcBef>
          <a:spcPct val="0"/>
        </a:spcBef>
        <a:spcAft>
          <a:spcPct val="0"/>
        </a:spcAft>
        <a:defRPr sz="3200">
          <a:solidFill>
            <a:schemeClr val="tx1"/>
          </a:solidFill>
          <a:latin typeface="Arial" charset="0"/>
          <a:ea typeface="宋体" pitchFamily="2" charset="-122"/>
        </a:defRPr>
      </a:lvl4pPr>
      <a:lvl5pPr algn="ctr" rtl="0" eaLnBrk="0" fontAlgn="base" hangingPunct="0">
        <a:spcBef>
          <a:spcPct val="0"/>
        </a:spcBef>
        <a:spcAft>
          <a:spcPct val="0"/>
        </a:spcAft>
        <a:defRPr sz="3200">
          <a:solidFill>
            <a:schemeClr val="tx1"/>
          </a:solidFill>
          <a:latin typeface="Arial" charset="0"/>
          <a:ea typeface="宋体" pitchFamily="2" charset="-122"/>
        </a:defRPr>
      </a:lvl5pPr>
      <a:lvl6pPr marL="457200" algn="ctr" rtl="0" fontAlgn="base">
        <a:spcBef>
          <a:spcPct val="0"/>
        </a:spcBef>
        <a:spcAft>
          <a:spcPct val="0"/>
        </a:spcAft>
        <a:defRPr sz="3200">
          <a:solidFill>
            <a:schemeClr val="tx1"/>
          </a:solidFill>
          <a:latin typeface="Arial" charset="0"/>
          <a:ea typeface="宋体" pitchFamily="2" charset="-122"/>
        </a:defRPr>
      </a:lvl6pPr>
      <a:lvl7pPr marL="914400" algn="ctr" rtl="0" fontAlgn="base">
        <a:spcBef>
          <a:spcPct val="0"/>
        </a:spcBef>
        <a:spcAft>
          <a:spcPct val="0"/>
        </a:spcAft>
        <a:defRPr sz="3200">
          <a:solidFill>
            <a:schemeClr val="tx1"/>
          </a:solidFill>
          <a:latin typeface="Arial" charset="0"/>
          <a:ea typeface="宋体" pitchFamily="2" charset="-122"/>
        </a:defRPr>
      </a:lvl7pPr>
      <a:lvl8pPr marL="1371600" algn="ctr" rtl="0" fontAlgn="base">
        <a:spcBef>
          <a:spcPct val="0"/>
        </a:spcBef>
        <a:spcAft>
          <a:spcPct val="0"/>
        </a:spcAft>
        <a:defRPr sz="3200">
          <a:solidFill>
            <a:schemeClr val="tx1"/>
          </a:solidFill>
          <a:latin typeface="Arial" charset="0"/>
          <a:ea typeface="宋体" pitchFamily="2" charset="-122"/>
        </a:defRPr>
      </a:lvl8pPr>
      <a:lvl9pPr marL="1828800" algn="ctr" rtl="0" fontAlgn="base">
        <a:spcBef>
          <a:spcPct val="0"/>
        </a:spcBef>
        <a:spcAft>
          <a:spcPct val="0"/>
        </a:spcAft>
        <a:defRPr sz="3200">
          <a:solidFill>
            <a:schemeClr val="tx1"/>
          </a:solidFill>
          <a:latin typeface="Arial" charset="0"/>
          <a:ea typeface="宋体" pitchFamily="2" charset="-122"/>
        </a:defRPr>
      </a:lvl9pPr>
    </p:titleStyle>
    <p:bodyStyle>
      <a:lvl1pPr marL="447675" indent="-447675" algn="l" rtl="0" eaLnBrk="0" fontAlgn="base" hangingPunct="0">
        <a:spcBef>
          <a:spcPct val="20000"/>
        </a:spcBef>
        <a:spcAft>
          <a:spcPct val="0"/>
        </a:spcAft>
        <a:buClr>
          <a:schemeClr val="accent1"/>
        </a:buClr>
        <a:buSzPct val="70000"/>
        <a:buFont typeface="Wingdings" panose="05000000000000000000" pitchFamily="2" charset="2"/>
        <a:buChar char="n"/>
        <a:defRPr sz="28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anose="05000000000000000000" pitchFamily="2" charset="2"/>
        <a:buChar char="¡"/>
        <a:defRPr sz="2400">
          <a:solidFill>
            <a:schemeClr val="tx1"/>
          </a:solidFill>
          <a:latin typeface="+mn-lt"/>
          <a:ea typeface="+mn-ea"/>
        </a:defRPr>
      </a:lvl2pPr>
      <a:lvl3pPr marL="1293813" indent="-403225" algn="l" rtl="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ea typeface="+mn-ea"/>
        </a:defRPr>
      </a:lvl3pPr>
      <a:lvl4pPr marL="1681163" indent="-385763" algn="l" rtl="0" eaLnBrk="0" fontAlgn="base" hangingPunct="0">
        <a:spcBef>
          <a:spcPct val="20000"/>
        </a:spcBef>
        <a:spcAft>
          <a:spcPct val="0"/>
        </a:spcAft>
        <a:buClr>
          <a:schemeClr val="hlink"/>
        </a:buClr>
        <a:buSzPct val="75000"/>
        <a:buFont typeface="Wingdings" panose="05000000000000000000" pitchFamily="2" charset="2"/>
        <a:buChar char="¡"/>
        <a:defRPr>
          <a:solidFill>
            <a:schemeClr val="tx1"/>
          </a:solidFill>
          <a:latin typeface="+mn-lt"/>
          <a:ea typeface="+mn-ea"/>
        </a:defRPr>
      </a:lvl4pPr>
      <a:lvl5pPr marL="2070100" indent="-387350" algn="l" rtl="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3.bin"/><Relationship Id="rId4" Type="http://schemas.openxmlformats.org/officeDocument/2006/relationships/image" Target="../media/image7.emf"/></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9.wmf"/><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image" Target="../media/image13.png"/><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1.emf"/><Relationship Id="rId5" Type="http://schemas.openxmlformats.org/officeDocument/2006/relationships/oleObject" Target="../embeddings/oleObject5.bin"/><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sz="quarter" idx="10"/>
          </p:nvPr>
        </p:nvSpPr>
        <p:spPr/>
        <p:txBody>
          <a:bodyPr/>
          <a:lstStyle/>
          <a:p>
            <a:pPr>
              <a:defRPr/>
            </a:pPr>
            <a:fld id="{F30DAB2B-C197-4106-9CB8-DEB94B7E4070}" type="datetime1">
              <a:rPr lang="zh-CN" altLang="en-US"/>
              <a:pPr>
                <a:defRPr/>
              </a:pPr>
              <a:t>2018/7/4</a:t>
            </a:fld>
            <a:endParaRPr lang="en-US" altLang="zh-CN" dirty="0"/>
          </a:p>
        </p:txBody>
      </p:sp>
      <p:sp>
        <p:nvSpPr>
          <p:cNvPr id="4099" name="Rectangle 5"/>
          <p:cNvSpPr>
            <a:spLocks noGrp="1" noChangeArrowheads="1"/>
          </p:cNvSpPr>
          <p:nvPr>
            <p:ph type="sldNum" sz="quarter" idx="12"/>
          </p:nvPr>
        </p:nvSpPr>
        <p:spPr>
          <a:noFill/>
        </p:spPr>
        <p:txBody>
          <a:bodyP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6C883F5-631D-4746-87C1-457C3CEF0BED}" type="slidenum">
              <a:rPr lang="en-US" altLang="zh-CN" sz="1600" smtClean="0"/>
              <a:pPr>
                <a:spcBef>
                  <a:spcPct val="0"/>
                </a:spcBef>
                <a:buClrTx/>
                <a:buSzTx/>
                <a:buFontTx/>
                <a:buNone/>
              </a:pPr>
              <a:t>1</a:t>
            </a:fld>
            <a:r>
              <a:rPr lang="en-US" altLang="zh-CN" sz="1600" dirty="0"/>
              <a:t>/23</a:t>
            </a:r>
            <a:endParaRPr lang="en-US" altLang="zh-CN" sz="1600" dirty="0" smtClean="0"/>
          </a:p>
        </p:txBody>
      </p:sp>
      <p:sp>
        <p:nvSpPr>
          <p:cNvPr id="4100" name="Rectangle 2"/>
          <p:cNvSpPr>
            <a:spLocks noGrp="1" noChangeArrowheads="1"/>
          </p:cNvSpPr>
          <p:nvPr>
            <p:ph type="ctrTitle"/>
          </p:nvPr>
        </p:nvSpPr>
        <p:spPr>
          <a:xfrm>
            <a:off x="0" y="2420938"/>
            <a:ext cx="9144000" cy="1104900"/>
          </a:xfrm>
        </p:spPr>
        <p:txBody>
          <a:bodyPr/>
          <a:lstStyle/>
          <a:p>
            <a:r>
              <a:rPr lang="zh-CN" altLang="en-US" sz="4000" b="1" dirty="0">
                <a:solidFill>
                  <a:srgbClr val="292929"/>
                </a:solidFill>
                <a:latin typeface="Comic Sans MS" pitchFamily="66" charset="0"/>
                <a:cs typeface="Times New Roman" pitchFamily="18" charset="0"/>
              </a:rPr>
              <a:t>博士资格考核报告</a:t>
            </a:r>
            <a:endParaRPr lang="zh-CN" altLang="zh-CN" sz="2800" b="1" dirty="0" smtClean="0">
              <a:latin typeface="Times New Roman" panose="02020603050405020304" pitchFamily="18" charset="0"/>
              <a:cs typeface="Times New Roman" panose="02020603050405020304" pitchFamily="18" charset="0"/>
            </a:endParaRPr>
          </a:p>
        </p:txBody>
      </p:sp>
      <p:sp>
        <p:nvSpPr>
          <p:cNvPr id="6" name="Rectangle 2"/>
          <p:cNvSpPr txBox="1">
            <a:spLocks noGrp="1" noChangeArrowheads="1"/>
          </p:cNvSpPr>
          <p:nvPr>
            <p:ph type="subTitle" idx="1"/>
          </p:nvPr>
        </p:nvSpPr>
        <p:spPr bwMode="auto">
          <a:xfrm>
            <a:off x="1043608" y="4509120"/>
            <a:ext cx="6623050" cy="1511300"/>
          </a:xfrm>
          <a:prstGeom prst="rect">
            <a:avLst/>
          </a:prstGeom>
          <a:noFill/>
          <a:ln w="9525">
            <a:noFill/>
            <a:miter lim="800000"/>
            <a:headEnd/>
            <a:tailEnd/>
          </a:ln>
        </p:spPr>
        <p:txBody>
          <a:bodyPr anchor="ctr"/>
          <a:lstStyle/>
          <a:p>
            <a:pPr algn="ctr">
              <a:defRPr/>
            </a:pPr>
            <a:endParaRPr lang="en-US" altLang="zh-CN" sz="2800" b="1" kern="0" dirty="0">
              <a:latin typeface="Times" pitchFamily="18" charset="0"/>
              <a:ea typeface="+mj-ea"/>
              <a:cs typeface="Times New Roman" pitchFamily="18" charset="0"/>
            </a:endParaRPr>
          </a:p>
          <a:p>
            <a:pPr algn="ctr">
              <a:defRPr/>
            </a:pPr>
            <a:r>
              <a:rPr lang="en-US" altLang="zh-CN" sz="2600" b="1" kern="0" dirty="0" smtClean="0">
                <a:ea typeface="+mj-ea"/>
                <a:cs typeface="Times New Roman" panose="02020603050405020304" pitchFamily="18" charset="0"/>
              </a:rPr>
              <a:t>2018/07/04</a:t>
            </a:r>
            <a:endParaRPr lang="en-US" altLang="zh-CN" sz="2600" b="1" kern="0" dirty="0">
              <a:ea typeface="+mj-ea"/>
              <a:cs typeface="Times New Roman" panose="02020603050405020304" pitchFamily="18" charset="0"/>
            </a:endParaRPr>
          </a:p>
          <a:p>
            <a:pPr algn="ctr">
              <a:defRPr/>
            </a:pPr>
            <a:r>
              <a:rPr lang="en-US" altLang="zh-CN" sz="4400" b="1" kern="0" dirty="0">
                <a:latin typeface="宋体" pitchFamily="2" charset="-122"/>
                <a:ea typeface="+mj-ea"/>
                <a:cs typeface="+mj-cs"/>
              </a:rPr>
              <a:t> </a:t>
            </a:r>
            <a:endParaRPr lang="zh-CN" altLang="en-US" sz="4400" b="1" kern="0" dirty="0">
              <a:latin typeface="宋体" pitchFamily="2" charset="-122"/>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b="1" dirty="0">
                <a:latin typeface="Comic Sans MS" pitchFamily="66" charset="0"/>
                <a:cs typeface="Times New Roman" pitchFamily="18" charset="0"/>
              </a:rPr>
              <a:t>科研工作</a:t>
            </a:r>
          </a:p>
        </p:txBody>
      </p:sp>
      <p:sp>
        <p:nvSpPr>
          <p:cNvPr id="4" name="日期占位符 3"/>
          <p:cNvSpPr>
            <a:spLocks noGrp="1"/>
          </p:cNvSpPr>
          <p:nvPr>
            <p:ph type="dt" sz="quarter" idx="10"/>
          </p:nvPr>
        </p:nvSpPr>
        <p:spPr/>
        <p:txBody>
          <a:bodyPr/>
          <a:lstStyle/>
          <a:p>
            <a:pPr>
              <a:defRPr/>
            </a:pPr>
            <a:fld id="{7AB513B7-AA5E-4BED-B08A-CDD7E90184D6}" type="datetime1">
              <a:rPr lang="zh-CN" altLang="en-US" smtClean="0"/>
              <a:pPr>
                <a:defRPr/>
              </a:pPr>
              <a:t>2018/7/4</a:t>
            </a:fld>
            <a:endParaRPr lang="en-US" altLang="zh-CN" dirty="0"/>
          </a:p>
        </p:txBody>
      </p:sp>
      <p:sp>
        <p:nvSpPr>
          <p:cNvPr id="5" name="灯片编号占位符 4"/>
          <p:cNvSpPr>
            <a:spLocks noGrp="1"/>
          </p:cNvSpPr>
          <p:nvPr>
            <p:ph type="sldNum" sz="quarter" idx="12"/>
          </p:nvPr>
        </p:nvSpPr>
        <p:spPr/>
        <p:txBody>
          <a:bodyPr/>
          <a:lstStyle/>
          <a:p>
            <a:pPr>
              <a:defRPr/>
            </a:pPr>
            <a:fld id="{FC70800C-9B71-45A9-AAC0-2024DA240481}" type="slidenum">
              <a:rPr lang="en-US" altLang="zh-CN" smtClean="0"/>
              <a:pPr>
                <a:defRPr/>
              </a:pPr>
              <a:t>10</a:t>
            </a:fld>
            <a:r>
              <a:rPr lang="en-US" altLang="zh-CN" dirty="0"/>
              <a:t>/23</a:t>
            </a:r>
            <a:endParaRPr lang="en-US" altLang="zh-CN" dirty="0"/>
          </a:p>
        </p:txBody>
      </p:sp>
      <p:sp>
        <p:nvSpPr>
          <p:cNvPr id="7" name="内容占位符 2"/>
          <p:cNvSpPr>
            <a:spLocks noGrp="1"/>
          </p:cNvSpPr>
          <p:nvPr>
            <p:ph idx="1"/>
          </p:nvPr>
        </p:nvSpPr>
        <p:spPr>
          <a:xfrm>
            <a:off x="357158" y="1214422"/>
            <a:ext cx="8229600" cy="4374818"/>
          </a:xfrm>
        </p:spPr>
        <p:txBody>
          <a:bodyPr/>
          <a:lstStyle/>
          <a:p>
            <a:pPr eaLnBrk="1" hangingPunct="1">
              <a:buFont typeface="Wingdings 3" pitchFamily="18" charset="2"/>
              <a:buNone/>
            </a:pPr>
            <a:r>
              <a:rPr lang="en-US" altLang="zh-CN" sz="2600" dirty="0">
                <a:solidFill>
                  <a:srgbClr val="0000FF"/>
                </a:solidFill>
                <a:latin typeface="Times New Roman" pitchFamily="18" charset="0"/>
                <a:ea typeface="黑体" pitchFamily="49" charset="-122"/>
                <a:cs typeface="Times New Roman" pitchFamily="18" charset="0"/>
              </a:rPr>
              <a:t>1</a:t>
            </a:r>
            <a:r>
              <a:rPr lang="zh-CN" altLang="en-US" sz="2600" dirty="0">
                <a:solidFill>
                  <a:srgbClr val="0000FF"/>
                </a:solidFill>
                <a:latin typeface="Times New Roman" pitchFamily="18" charset="0"/>
                <a:ea typeface="黑体" pitchFamily="49" charset="-122"/>
                <a:cs typeface="Times New Roman" pitchFamily="18" charset="0"/>
              </a:rPr>
              <a:t>、支持移动设备的云服务增强方法</a:t>
            </a:r>
            <a:endParaRPr lang="en-US" altLang="zh-CN" sz="2600" dirty="0">
              <a:solidFill>
                <a:srgbClr val="0000FF"/>
              </a:solidFill>
              <a:latin typeface="Times New Roman" pitchFamily="18" charset="0"/>
              <a:ea typeface="黑体" pitchFamily="49" charset="-122"/>
              <a:cs typeface="Times New Roman" pitchFamily="18" charset="0"/>
            </a:endParaRPr>
          </a:p>
          <a:p>
            <a:pPr marL="0" indent="0" algn="just" eaLnBrk="1" hangingPunct="1">
              <a:buClr>
                <a:schemeClr val="tx2"/>
              </a:buClr>
              <a:buNone/>
            </a:pPr>
            <a:endParaRPr lang="en-US" altLang="zh-CN" dirty="0">
              <a:latin typeface="Times" pitchFamily="18" charset="0"/>
            </a:endParaRPr>
          </a:p>
          <a:p>
            <a:pPr eaLnBrk="1" hangingPunct="1"/>
            <a:endParaRPr lang="en-US" altLang="zh-CN" dirty="0">
              <a:latin typeface="Times" pitchFamily="18" charset="0"/>
            </a:endParaRPr>
          </a:p>
        </p:txBody>
      </p:sp>
      <p:sp>
        <p:nvSpPr>
          <p:cNvPr id="8" name="矩形 15"/>
          <p:cNvSpPr>
            <a:spLocks noChangeArrowheads="1"/>
          </p:cNvSpPr>
          <p:nvPr/>
        </p:nvSpPr>
        <p:spPr bwMode="auto">
          <a:xfrm>
            <a:off x="0" y="1760284"/>
            <a:ext cx="9144000" cy="377989"/>
          </a:xfrm>
          <a:prstGeom prst="rect">
            <a:avLst/>
          </a:prstGeom>
          <a:solidFill>
            <a:schemeClr val="bg1">
              <a:lumMod val="85000"/>
            </a:schemeClr>
          </a:solidFill>
          <a:ln>
            <a:noFill/>
          </a:ln>
          <a:extLst/>
        </p:spPr>
        <p:txBody>
          <a:bodyPr wrap="square">
            <a:spAutoFit/>
          </a:bodyPr>
          <a:lstStyle/>
          <a:p>
            <a:pPr marL="285750" indent="-285750" algn="just">
              <a:lnSpc>
                <a:spcPct val="130000"/>
              </a:lnSpc>
              <a:spcBef>
                <a:spcPts val="600"/>
              </a:spcBef>
              <a:buFont typeface="Wingdings" panose="05000000000000000000" pitchFamily="2" charset="2"/>
              <a:buChar char="Ø"/>
            </a:pPr>
            <a:r>
              <a:rPr lang="zh-CN" altLang="en-US" sz="1600" b="1" kern="0" dirty="0" smtClean="0">
                <a:solidFill>
                  <a:srgbClr val="000000"/>
                </a:solidFill>
                <a:latin typeface="宋体"/>
                <a:cs typeface="Times New Roman" pitchFamily="18" charset="0"/>
              </a:rPr>
              <a:t>朵云覆盖监控</a:t>
            </a:r>
            <a:endParaRPr lang="en-US" altLang="zh-CN" sz="1600" dirty="0">
              <a:solidFill>
                <a:srgbClr val="000000"/>
              </a:solidFill>
              <a:latin typeface="Times New Roman" pitchFamily="18" charset="0"/>
              <a:ea typeface="黑体" pitchFamily="49" charset="-122"/>
              <a:cs typeface="Times New Roman" pitchFamily="18" charset="0"/>
            </a:endParaRPr>
          </a:p>
        </p:txBody>
      </p:sp>
      <p:sp>
        <p:nvSpPr>
          <p:cNvPr id="2" name="Rectangle 2"/>
          <p:cNvSpPr>
            <a:spLocks noChangeArrowheads="1"/>
          </p:cNvSpPr>
          <p:nvPr/>
        </p:nvSpPr>
        <p:spPr bwMode="auto">
          <a:xfrm>
            <a:off x="274378" y="2517908"/>
            <a:ext cx="1113651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Rectangle 2"/>
          <p:cNvSpPr>
            <a:spLocks noChangeArrowheads="1"/>
          </p:cNvSpPr>
          <p:nvPr/>
        </p:nvSpPr>
        <p:spPr bwMode="auto">
          <a:xfrm>
            <a:off x="1905049" y="2404411"/>
            <a:ext cx="1556486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6" name="对象 5"/>
          <p:cNvGraphicFramePr>
            <a:graphicFrameLocks noChangeAspect="1"/>
          </p:cNvGraphicFramePr>
          <p:nvPr>
            <p:extLst>
              <p:ext uri="{D42A27DB-BD31-4B8C-83A1-F6EECF244321}">
                <p14:modId xmlns:p14="http://schemas.microsoft.com/office/powerpoint/2010/main" val="2182289729"/>
              </p:ext>
            </p:extLst>
          </p:nvPr>
        </p:nvGraphicFramePr>
        <p:xfrm>
          <a:off x="1367782" y="2404411"/>
          <a:ext cx="2797303" cy="3256836"/>
        </p:xfrm>
        <a:graphic>
          <a:graphicData uri="http://schemas.openxmlformats.org/presentationml/2006/ole">
            <mc:AlternateContent xmlns:mc="http://schemas.openxmlformats.org/markup-compatibility/2006">
              <mc:Choice xmlns:v="urn:schemas-microsoft-com:vml" Requires="v">
                <p:oleObj spid="_x0000_s3085" name="Visio" r:id="rId3" imgW="1699083" imgH="1981074" progId="Visio.Drawing.15">
                  <p:embed/>
                </p:oleObj>
              </mc:Choice>
              <mc:Fallback>
                <p:oleObj name="Visio" r:id="rId3" imgW="1699083" imgH="1981074"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7782" y="2404411"/>
                        <a:ext cx="2797303" cy="3256836"/>
                      </a:xfrm>
                      <a:prstGeom prst="rect">
                        <a:avLst/>
                      </a:prstGeom>
                      <a:noFill/>
                    </p:spPr>
                  </p:pic>
                </p:oleObj>
              </mc:Fallback>
            </mc:AlternateContent>
          </a:graphicData>
        </a:graphic>
      </p:graphicFrame>
      <p:sp>
        <p:nvSpPr>
          <p:cNvPr id="11" name="Rectangle 10"/>
          <p:cNvSpPr/>
          <p:nvPr/>
        </p:nvSpPr>
        <p:spPr bwMode="auto">
          <a:xfrm>
            <a:off x="5169624" y="2123378"/>
            <a:ext cx="3988528" cy="593945"/>
          </a:xfrm>
          <a:prstGeom prst="rect">
            <a:avLst/>
          </a:prstGeom>
          <a:solidFill>
            <a:schemeClr val="bg1">
              <a:lumMod val="85000"/>
            </a:schemeClr>
          </a:solidFill>
        </p:spPr>
        <p:txBody>
          <a:bodyPr wrap="square">
            <a:spAutoFit/>
          </a:bodyPr>
          <a:lstStyle/>
          <a:p>
            <a:pPr marL="285750" indent="-285750" algn="just" fontAlgn="base">
              <a:lnSpc>
                <a:spcPct val="125000"/>
              </a:lnSpc>
              <a:spcAft>
                <a:spcPts val="1200"/>
              </a:spcAft>
              <a:buClr>
                <a:srgbClr val="000000"/>
              </a:buClr>
              <a:buFont typeface="Wingdings" panose="05000000000000000000" pitchFamily="2" charset="2"/>
              <a:buChar char="u"/>
              <a:defRPr/>
            </a:pPr>
            <a:r>
              <a:rPr lang="zh-CN" altLang="en-US" sz="1400" kern="0" dirty="0">
                <a:solidFill>
                  <a:srgbClr val="000000"/>
                </a:solidFill>
                <a:latin typeface="宋体"/>
                <a:cs typeface="Times New Roman" pitchFamily="18" charset="0"/>
              </a:rPr>
              <a:t>朵云</a:t>
            </a:r>
            <a:r>
              <a:rPr lang="zh-CN" altLang="en-US" sz="1400" kern="0" dirty="0" smtClean="0">
                <a:solidFill>
                  <a:srgbClr val="000000"/>
                </a:solidFill>
                <a:latin typeface="宋体"/>
                <a:cs typeface="Times New Roman" pitchFamily="18" charset="0"/>
              </a:rPr>
              <a:t>的覆盖半径决定了最多覆盖设备的可能性。</a:t>
            </a:r>
            <a:endParaRPr lang="en-US" altLang="zh-CN" sz="1400" kern="0" dirty="0" smtClean="0">
              <a:solidFill>
                <a:srgbClr val="000000"/>
              </a:solidFill>
              <a:latin typeface="宋体"/>
              <a:cs typeface="Times New Roman" pitchFamily="18" charset="0"/>
            </a:endParaRPr>
          </a:p>
        </p:txBody>
      </p:sp>
      <p:sp>
        <p:nvSpPr>
          <p:cNvPr id="9" name="Rectangle 4"/>
          <p:cNvSpPr>
            <a:spLocks noChangeArrowheads="1"/>
          </p:cNvSpPr>
          <p:nvPr/>
        </p:nvSpPr>
        <p:spPr bwMode="auto">
          <a:xfrm>
            <a:off x="4527996" y="3947834"/>
            <a:ext cx="766494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12" name="对象 11"/>
          <p:cNvGraphicFramePr>
            <a:graphicFrameLocks noChangeAspect="1"/>
          </p:cNvGraphicFramePr>
          <p:nvPr>
            <p:extLst>
              <p:ext uri="{D42A27DB-BD31-4B8C-83A1-F6EECF244321}">
                <p14:modId xmlns:p14="http://schemas.microsoft.com/office/powerpoint/2010/main" val="2107557323"/>
              </p:ext>
            </p:extLst>
          </p:nvPr>
        </p:nvGraphicFramePr>
        <p:xfrm>
          <a:off x="4608032" y="3157192"/>
          <a:ext cx="4473919" cy="489277"/>
        </p:xfrm>
        <a:graphic>
          <a:graphicData uri="http://schemas.openxmlformats.org/presentationml/2006/ole">
            <mc:AlternateContent xmlns:mc="http://schemas.openxmlformats.org/markup-compatibility/2006">
              <mc:Choice xmlns:v="urn:schemas-microsoft-com:vml" Requires="v">
                <p:oleObj spid="_x0000_s3086" name="Equation" r:id="rId5" imgW="2794000" imgH="304800" progId="Equation.DSMT4">
                  <p:embed/>
                </p:oleObj>
              </mc:Choice>
              <mc:Fallback>
                <p:oleObj name="Equation" r:id="rId5" imgW="2794000" imgH="3048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08032" y="3157192"/>
                        <a:ext cx="4473919" cy="489277"/>
                      </a:xfrm>
                      <a:prstGeom prst="rect">
                        <a:avLst/>
                      </a:prstGeom>
                      <a:noFill/>
                    </p:spPr>
                  </p:pic>
                </p:oleObj>
              </mc:Fallback>
            </mc:AlternateContent>
          </a:graphicData>
        </a:graphic>
      </p:graphicFrame>
      <p:sp>
        <p:nvSpPr>
          <p:cNvPr id="14" name="Rectangle 10"/>
          <p:cNvSpPr/>
          <p:nvPr/>
        </p:nvSpPr>
        <p:spPr bwMode="auto">
          <a:xfrm>
            <a:off x="5155472" y="4494424"/>
            <a:ext cx="3988528" cy="593945"/>
          </a:xfrm>
          <a:prstGeom prst="rect">
            <a:avLst/>
          </a:prstGeom>
          <a:solidFill>
            <a:schemeClr val="bg1">
              <a:lumMod val="85000"/>
            </a:schemeClr>
          </a:solidFill>
        </p:spPr>
        <p:txBody>
          <a:bodyPr wrap="square">
            <a:spAutoFit/>
          </a:bodyPr>
          <a:lstStyle/>
          <a:p>
            <a:pPr marL="285750" indent="-285750" algn="just" fontAlgn="base">
              <a:lnSpc>
                <a:spcPct val="125000"/>
              </a:lnSpc>
              <a:spcAft>
                <a:spcPts val="1200"/>
              </a:spcAft>
              <a:buClr>
                <a:srgbClr val="000000"/>
              </a:buClr>
              <a:buFont typeface="Wingdings" panose="05000000000000000000" pitchFamily="2" charset="2"/>
              <a:buChar char="u"/>
              <a:defRPr/>
            </a:pPr>
            <a:r>
              <a:rPr lang="zh-CN" altLang="en-US" sz="1400" kern="0" dirty="0" smtClean="0">
                <a:solidFill>
                  <a:srgbClr val="000000"/>
                </a:solidFill>
                <a:latin typeface="宋体"/>
                <a:cs typeface="Times New Roman" pitchFamily="18" charset="0"/>
              </a:rPr>
              <a:t>由于房间大小等环境因素影响，实际覆盖设备集合将被调整。</a:t>
            </a:r>
            <a:endParaRPr lang="en-US" altLang="zh-CN" sz="1400" kern="0" dirty="0">
              <a:solidFill>
                <a:srgbClr val="000000"/>
              </a:solidFill>
              <a:latin typeface="宋体"/>
              <a:cs typeface="Times New Roman" pitchFamily="18" charset="0"/>
            </a:endParaRPr>
          </a:p>
        </p:txBody>
      </p:sp>
    </p:spTree>
    <p:extLst>
      <p:ext uri="{BB962C8B-B14F-4D97-AF65-F5344CB8AC3E}">
        <p14:creationId xmlns:p14="http://schemas.microsoft.com/office/powerpoint/2010/main" val="6516477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b="1" dirty="0">
                <a:latin typeface="Comic Sans MS" pitchFamily="66" charset="0"/>
                <a:cs typeface="Times New Roman" pitchFamily="18" charset="0"/>
              </a:rPr>
              <a:t>科研工作</a:t>
            </a:r>
          </a:p>
        </p:txBody>
      </p:sp>
      <p:sp>
        <p:nvSpPr>
          <p:cNvPr id="4" name="日期占位符 3"/>
          <p:cNvSpPr>
            <a:spLocks noGrp="1"/>
          </p:cNvSpPr>
          <p:nvPr>
            <p:ph type="dt" sz="quarter" idx="10"/>
          </p:nvPr>
        </p:nvSpPr>
        <p:spPr/>
        <p:txBody>
          <a:bodyPr/>
          <a:lstStyle/>
          <a:p>
            <a:pPr>
              <a:defRPr/>
            </a:pPr>
            <a:fld id="{7AB513B7-AA5E-4BED-B08A-CDD7E90184D6}" type="datetime1">
              <a:rPr lang="zh-CN" altLang="en-US" smtClean="0"/>
              <a:pPr>
                <a:defRPr/>
              </a:pPr>
              <a:t>2018/7/4</a:t>
            </a:fld>
            <a:endParaRPr lang="en-US" altLang="zh-CN" dirty="0"/>
          </a:p>
        </p:txBody>
      </p:sp>
      <p:sp>
        <p:nvSpPr>
          <p:cNvPr id="5" name="灯片编号占位符 4"/>
          <p:cNvSpPr>
            <a:spLocks noGrp="1"/>
          </p:cNvSpPr>
          <p:nvPr>
            <p:ph type="sldNum" sz="quarter" idx="12"/>
          </p:nvPr>
        </p:nvSpPr>
        <p:spPr/>
        <p:txBody>
          <a:bodyPr/>
          <a:lstStyle/>
          <a:p>
            <a:pPr>
              <a:defRPr/>
            </a:pPr>
            <a:fld id="{FC70800C-9B71-45A9-AAC0-2024DA240481}" type="slidenum">
              <a:rPr lang="en-US" altLang="zh-CN" smtClean="0"/>
              <a:pPr>
                <a:defRPr/>
              </a:pPr>
              <a:t>11</a:t>
            </a:fld>
            <a:r>
              <a:rPr lang="en-US" altLang="zh-CN" dirty="0"/>
              <a:t>/23</a:t>
            </a:r>
            <a:endParaRPr lang="en-US" altLang="zh-CN" dirty="0"/>
          </a:p>
        </p:txBody>
      </p:sp>
      <p:sp>
        <p:nvSpPr>
          <p:cNvPr id="7" name="内容占位符 2"/>
          <p:cNvSpPr>
            <a:spLocks noGrp="1"/>
          </p:cNvSpPr>
          <p:nvPr>
            <p:ph idx="1"/>
          </p:nvPr>
        </p:nvSpPr>
        <p:spPr>
          <a:xfrm>
            <a:off x="357158" y="1214422"/>
            <a:ext cx="8229600" cy="4374818"/>
          </a:xfrm>
        </p:spPr>
        <p:txBody>
          <a:bodyPr/>
          <a:lstStyle/>
          <a:p>
            <a:pPr eaLnBrk="1" hangingPunct="1">
              <a:buFont typeface="Wingdings 3" pitchFamily="18" charset="2"/>
              <a:buNone/>
            </a:pPr>
            <a:r>
              <a:rPr lang="en-US" altLang="zh-CN" sz="2600" dirty="0">
                <a:solidFill>
                  <a:srgbClr val="0000FF"/>
                </a:solidFill>
                <a:latin typeface="Times New Roman" pitchFamily="18" charset="0"/>
                <a:ea typeface="黑体" pitchFamily="49" charset="-122"/>
                <a:cs typeface="Times New Roman" pitchFamily="18" charset="0"/>
              </a:rPr>
              <a:t>1</a:t>
            </a:r>
            <a:r>
              <a:rPr lang="zh-CN" altLang="en-US" sz="2600" dirty="0">
                <a:solidFill>
                  <a:srgbClr val="0000FF"/>
                </a:solidFill>
                <a:latin typeface="Times New Roman" pitchFamily="18" charset="0"/>
                <a:ea typeface="黑体" pitchFamily="49" charset="-122"/>
                <a:cs typeface="Times New Roman" pitchFamily="18" charset="0"/>
              </a:rPr>
              <a:t>、支持移动设备的云服务增强方法</a:t>
            </a:r>
            <a:endParaRPr lang="en-US" altLang="zh-CN" sz="2600" dirty="0">
              <a:solidFill>
                <a:srgbClr val="0000FF"/>
              </a:solidFill>
              <a:latin typeface="Times New Roman" pitchFamily="18" charset="0"/>
              <a:ea typeface="黑体" pitchFamily="49" charset="-122"/>
              <a:cs typeface="Times New Roman" pitchFamily="18" charset="0"/>
            </a:endParaRPr>
          </a:p>
          <a:p>
            <a:pPr marL="0" indent="0" algn="just" eaLnBrk="1" hangingPunct="1">
              <a:buClr>
                <a:schemeClr val="tx2"/>
              </a:buClr>
              <a:buNone/>
            </a:pPr>
            <a:endParaRPr lang="en-US" altLang="zh-CN" dirty="0">
              <a:latin typeface="Times" pitchFamily="18" charset="0"/>
            </a:endParaRPr>
          </a:p>
          <a:p>
            <a:pPr eaLnBrk="1" hangingPunct="1"/>
            <a:endParaRPr lang="en-US" altLang="zh-CN" dirty="0">
              <a:latin typeface="Times" pitchFamily="18" charset="0"/>
            </a:endParaRPr>
          </a:p>
        </p:txBody>
      </p:sp>
      <p:sp>
        <p:nvSpPr>
          <p:cNvPr id="8" name="矩形 15"/>
          <p:cNvSpPr>
            <a:spLocks noChangeArrowheads="1"/>
          </p:cNvSpPr>
          <p:nvPr/>
        </p:nvSpPr>
        <p:spPr bwMode="auto">
          <a:xfrm>
            <a:off x="0" y="1760284"/>
            <a:ext cx="9144000" cy="377989"/>
          </a:xfrm>
          <a:prstGeom prst="rect">
            <a:avLst/>
          </a:prstGeom>
          <a:solidFill>
            <a:schemeClr val="bg1">
              <a:lumMod val="85000"/>
            </a:schemeClr>
          </a:solidFill>
          <a:ln>
            <a:noFill/>
          </a:ln>
          <a:extLst/>
        </p:spPr>
        <p:txBody>
          <a:bodyPr wrap="square">
            <a:spAutoFit/>
          </a:bodyPr>
          <a:lstStyle/>
          <a:p>
            <a:pPr marL="285750" indent="-285750" algn="just">
              <a:lnSpc>
                <a:spcPct val="130000"/>
              </a:lnSpc>
              <a:spcBef>
                <a:spcPts val="600"/>
              </a:spcBef>
              <a:buFont typeface="Wingdings" panose="05000000000000000000" pitchFamily="2" charset="2"/>
              <a:buChar char="Ø"/>
            </a:pPr>
            <a:r>
              <a:rPr lang="zh-CN" altLang="en-US" sz="1600" b="1" kern="0" dirty="0">
                <a:solidFill>
                  <a:srgbClr val="000000"/>
                </a:solidFill>
                <a:latin typeface="宋体"/>
                <a:cs typeface="Times New Roman" pitchFamily="18" charset="0"/>
              </a:rPr>
              <a:t>朵云管理策略</a:t>
            </a:r>
            <a:endParaRPr lang="en-US" altLang="zh-CN" sz="1600" dirty="0">
              <a:solidFill>
                <a:srgbClr val="000000"/>
              </a:solidFill>
              <a:latin typeface="Times New Roman" pitchFamily="18" charset="0"/>
              <a:ea typeface="黑体" pitchFamily="49" charset="-122"/>
              <a:cs typeface="Times New Roman" pitchFamily="18" charset="0"/>
            </a:endParaRPr>
          </a:p>
        </p:txBody>
      </p:sp>
      <p:sp>
        <p:nvSpPr>
          <p:cNvPr id="2" name="Rectangle 2"/>
          <p:cNvSpPr>
            <a:spLocks noChangeArrowheads="1"/>
          </p:cNvSpPr>
          <p:nvPr/>
        </p:nvSpPr>
        <p:spPr bwMode="auto">
          <a:xfrm>
            <a:off x="274378" y="2517908"/>
            <a:ext cx="1113651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Rectangle 2"/>
          <p:cNvSpPr>
            <a:spLocks noChangeArrowheads="1"/>
          </p:cNvSpPr>
          <p:nvPr/>
        </p:nvSpPr>
        <p:spPr bwMode="auto">
          <a:xfrm>
            <a:off x="1905049" y="2404411"/>
            <a:ext cx="1556486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mc:AlternateContent xmlns:mc="http://schemas.openxmlformats.org/markup-compatibility/2006">
        <mc:Choice xmlns:a14="http://schemas.microsoft.com/office/drawing/2010/main" Requires="a14">
          <p:sp>
            <p:nvSpPr>
              <p:cNvPr id="9" name="矩形 8"/>
              <p:cNvSpPr/>
              <p:nvPr/>
            </p:nvSpPr>
            <p:spPr>
              <a:xfrm>
                <a:off x="2447119" y="2563627"/>
                <a:ext cx="2808312" cy="578685"/>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d>
                        <m:dPr>
                          <m:begChr m:val="|"/>
                          <m:endChr m:val="|"/>
                          <m:ctrlPr>
                            <a:rPr lang="en-US" sz="2800">
                              <a:latin typeface="Cambria Math" panose="02040503050406030204" pitchFamily="18" charset="0"/>
                            </a:rPr>
                          </m:ctrlPr>
                        </m:dPr>
                        <m:e>
                          <m:sSub>
                            <m:sSubPr>
                              <m:ctrlPr>
                                <a:rPr lang="en-US" sz="2800">
                                  <a:latin typeface="Cambria Math" panose="02040503050406030204" pitchFamily="18" charset="0"/>
                                </a:rPr>
                              </m:ctrlPr>
                            </m:sSubPr>
                            <m:e>
                              <m:r>
                                <a:rPr lang="en-US" sz="2800" i="1">
                                  <a:latin typeface="Cambria Math" panose="02040503050406030204" pitchFamily="18" charset="0"/>
                                </a:rPr>
                                <m:t>𝐼𝐶</m:t>
                              </m:r>
                            </m:e>
                            <m:sub>
                              <m:r>
                                <a:rPr lang="en-US" sz="2800" i="1">
                                  <a:latin typeface="Cambria Math" panose="02040503050406030204" pitchFamily="18" charset="0"/>
                                </a:rPr>
                                <m:t>𝑛</m:t>
                              </m:r>
                              <m:r>
                                <a:rPr lang="en-US" sz="2800" i="0">
                                  <a:latin typeface="Cambria Math" panose="02040503050406030204" pitchFamily="18" charset="0"/>
                                </a:rPr>
                                <m:t>,</m:t>
                              </m:r>
                              <m:r>
                                <a:rPr lang="en-US" sz="2800" i="1">
                                  <a:latin typeface="Cambria Math" panose="02040503050406030204" pitchFamily="18" charset="0"/>
                                </a:rPr>
                                <m:t>𝑖</m:t>
                              </m:r>
                            </m:sub>
                          </m:sSub>
                        </m:e>
                      </m:d>
                      <m:r>
                        <a:rPr lang="en-US" sz="2800" i="0">
                          <a:latin typeface="Cambria Math" panose="02040503050406030204" pitchFamily="18" charset="0"/>
                        </a:rPr>
                        <m:t>≥</m:t>
                      </m:r>
                      <m:r>
                        <a:rPr lang="en-US" sz="2800" i="1">
                          <a:latin typeface="Cambria Math" panose="02040503050406030204" pitchFamily="18" charset="0"/>
                        </a:rPr>
                        <m:t>𝜌</m:t>
                      </m:r>
                    </m:oMath>
                  </m:oMathPara>
                </a14:m>
                <a:endParaRPr lang="en-US" sz="2800" dirty="0"/>
              </a:p>
            </p:txBody>
          </p:sp>
        </mc:Choice>
        <mc:Fallback>
          <p:sp>
            <p:nvSpPr>
              <p:cNvPr id="9" name="矩形 8"/>
              <p:cNvSpPr>
                <a:spLocks noRot="1" noChangeAspect="1" noMove="1" noResize="1" noEditPoints="1" noAdjustHandles="1" noChangeArrowheads="1" noChangeShapeType="1" noTextEdit="1"/>
              </p:cNvSpPr>
              <p:nvPr/>
            </p:nvSpPr>
            <p:spPr>
              <a:xfrm>
                <a:off x="2447119" y="2563627"/>
                <a:ext cx="2808312" cy="578685"/>
              </a:xfrm>
              <a:prstGeom prst="rect">
                <a:avLst/>
              </a:prstGeom>
              <a:blipFill>
                <a:blip r:embed="rId3"/>
                <a:stretch>
                  <a:fillRect/>
                </a:stretch>
              </a:blipFill>
            </p:spPr>
            <p:txBody>
              <a:bodyPr/>
              <a:lstStyle/>
              <a:p>
                <a:r>
                  <a:rPr lang="en-US">
                    <a:noFill/>
                  </a:rPr>
                  <a:t> </a:t>
                </a:r>
              </a:p>
            </p:txBody>
          </p:sp>
        </mc:Fallback>
      </mc:AlternateContent>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 name="对象 11"/>
          <p:cNvGraphicFramePr>
            <a:graphicFrameLocks noChangeAspect="1"/>
          </p:cNvGraphicFramePr>
          <p:nvPr>
            <p:extLst>
              <p:ext uri="{D42A27DB-BD31-4B8C-83A1-F6EECF244321}">
                <p14:modId xmlns:p14="http://schemas.microsoft.com/office/powerpoint/2010/main" val="2519852179"/>
              </p:ext>
            </p:extLst>
          </p:nvPr>
        </p:nvGraphicFramePr>
        <p:xfrm>
          <a:off x="971600" y="3822819"/>
          <a:ext cx="2613080" cy="507228"/>
        </p:xfrm>
        <a:graphic>
          <a:graphicData uri="http://schemas.openxmlformats.org/presentationml/2006/ole">
            <mc:AlternateContent xmlns:mc="http://schemas.openxmlformats.org/markup-compatibility/2006">
              <mc:Choice xmlns:v="urn:schemas-microsoft-com:vml" Requires="v">
                <p:oleObj spid="_x0000_s5126" name="Equation" r:id="rId4" imgW="1002865" imgH="203112" progId="Equation.DSMT4">
                  <p:embed/>
                </p:oleObj>
              </mc:Choice>
              <mc:Fallback>
                <p:oleObj name="Equation" r:id="rId4" imgW="1002865" imgH="203112"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600" y="3822819"/>
                        <a:ext cx="2613080" cy="507228"/>
                      </a:xfrm>
                      <a:prstGeom prst="rect">
                        <a:avLst/>
                      </a:prstGeom>
                      <a:noFill/>
                    </p:spPr>
                  </p:pic>
                </p:oleObj>
              </mc:Fallback>
            </mc:AlternateContent>
          </a:graphicData>
        </a:graphic>
      </p:graphicFrame>
      <p:cxnSp>
        <p:nvCxnSpPr>
          <p:cNvPr id="14" name="直接箭头连接符 13"/>
          <p:cNvCxnSpPr/>
          <p:nvPr/>
        </p:nvCxnSpPr>
        <p:spPr bwMode="auto">
          <a:xfrm flipH="1">
            <a:off x="2278140" y="3142312"/>
            <a:ext cx="1141733" cy="635736"/>
          </a:xfrm>
          <a:prstGeom prst="straightConnector1">
            <a:avLst/>
          </a:prstGeom>
          <a:solidFill>
            <a:schemeClr val="bg1"/>
          </a:solidFill>
          <a:ln w="19050" cap="flat" cmpd="sng" algn="ctr">
            <a:solidFill>
              <a:schemeClr val="tx1"/>
            </a:solidFill>
            <a:prstDash val="solid"/>
            <a:round/>
            <a:headEnd type="none" w="med" len="med"/>
            <a:tailEnd type="arrow"/>
          </a:ln>
          <a:effectLst/>
        </p:spPr>
      </p:cxnSp>
      <p:cxnSp>
        <p:nvCxnSpPr>
          <p:cNvPr id="17" name="直接箭头连接符 16"/>
          <p:cNvCxnSpPr/>
          <p:nvPr/>
        </p:nvCxnSpPr>
        <p:spPr bwMode="auto">
          <a:xfrm>
            <a:off x="4496810" y="3142312"/>
            <a:ext cx="913724" cy="635736"/>
          </a:xfrm>
          <a:prstGeom prst="straightConnector1">
            <a:avLst/>
          </a:prstGeom>
          <a:solidFill>
            <a:schemeClr val="bg1"/>
          </a:solidFill>
          <a:ln w="19050" cap="flat" cmpd="sng" algn="ctr">
            <a:solidFill>
              <a:schemeClr val="tx1"/>
            </a:solidFill>
            <a:prstDash val="solid"/>
            <a:round/>
            <a:headEnd type="none" w="med" len="med"/>
            <a:tailEnd type="arrow"/>
          </a:ln>
          <a:effectLst/>
        </p:spPr>
      </p:cxnSp>
      <p:sp>
        <p:nvSpPr>
          <p:cNvPr id="20" name="文本框 19"/>
          <p:cNvSpPr txBox="1"/>
          <p:nvPr/>
        </p:nvSpPr>
        <p:spPr>
          <a:xfrm>
            <a:off x="4788024" y="3805313"/>
            <a:ext cx="1512168" cy="461665"/>
          </a:xfrm>
          <a:prstGeom prst="rect">
            <a:avLst/>
          </a:prstGeom>
          <a:noFill/>
        </p:spPr>
        <p:txBody>
          <a:bodyPr wrap="square" rtlCol="0">
            <a:spAutoFit/>
          </a:bodyPr>
          <a:lstStyle/>
          <a:p>
            <a:r>
              <a:rPr lang="zh-CN" altLang="en-US" sz="2400" dirty="0" smtClean="0"/>
              <a:t>密度阈值</a:t>
            </a:r>
            <a:endParaRPr lang="en-US" sz="2400" dirty="0"/>
          </a:p>
        </p:txBody>
      </p:sp>
      <p:sp>
        <p:nvSpPr>
          <p:cNvPr id="22" name="矩形 19"/>
          <p:cNvSpPr>
            <a:spLocks noChangeArrowheads="1"/>
          </p:cNvSpPr>
          <p:nvPr/>
        </p:nvSpPr>
        <p:spPr bwMode="auto">
          <a:xfrm>
            <a:off x="522036" y="4576970"/>
            <a:ext cx="8621964" cy="830997"/>
          </a:xfrm>
          <a:prstGeom prst="rect">
            <a:avLst/>
          </a:prstGeom>
          <a:solidFill>
            <a:schemeClr val="bg1">
              <a:lumMod val="85000"/>
            </a:schemeClr>
          </a:solidFill>
          <a:ln>
            <a:noFill/>
          </a:ln>
          <a:extLst/>
        </p:spPr>
        <p:txBody>
          <a:bodyPr wrap="square">
            <a:spAutoFit/>
          </a:bodyPr>
          <a:lstStyle/>
          <a:p>
            <a:pPr marL="285750" indent="-285750" algn="just">
              <a:lnSpc>
                <a:spcPct val="150000"/>
              </a:lnSpc>
              <a:buFont typeface="Wingdings" panose="05000000000000000000" pitchFamily="2" charset="2"/>
              <a:buChar char="u"/>
            </a:pPr>
            <a:r>
              <a:rPr lang="zh-CN" altLang="en-US" sz="1600" dirty="0" smtClean="0"/>
              <a:t>选择时根据贪心原则，已被覆盖的设备将从剩余覆盖集中删除。</a:t>
            </a:r>
            <a:endParaRPr lang="en-US" altLang="zh-CN" sz="1600" dirty="0" smtClean="0"/>
          </a:p>
          <a:p>
            <a:pPr marL="285750" indent="-285750" algn="just">
              <a:lnSpc>
                <a:spcPct val="150000"/>
              </a:lnSpc>
              <a:buFont typeface="Wingdings" panose="05000000000000000000" pitchFamily="2" charset="2"/>
              <a:buChar char="u"/>
            </a:pPr>
            <a:r>
              <a:rPr lang="zh-CN" altLang="en-US" sz="1600" dirty="0" smtClean="0">
                <a:solidFill>
                  <a:srgbClr val="000000"/>
                </a:solidFill>
                <a:latin typeface="Times New Roman" pitchFamily="18" charset="0"/>
              </a:rPr>
              <a:t>最后选出的朵云保持运行，其余的朵云则被关闭。</a:t>
            </a:r>
            <a:endParaRPr lang="zh-CN" altLang="en-US" sz="1500" dirty="0">
              <a:solidFill>
                <a:srgbClr val="000000"/>
              </a:solidFill>
              <a:latin typeface="Times New Roman" pitchFamily="18" charset="0"/>
            </a:endParaRPr>
          </a:p>
        </p:txBody>
      </p:sp>
    </p:spTree>
    <p:extLst>
      <p:ext uri="{BB962C8B-B14F-4D97-AF65-F5344CB8AC3E}">
        <p14:creationId xmlns:p14="http://schemas.microsoft.com/office/powerpoint/2010/main" val="42246069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b="1" dirty="0">
                <a:latin typeface="Comic Sans MS" pitchFamily="66" charset="0"/>
                <a:cs typeface="Times New Roman" pitchFamily="18" charset="0"/>
              </a:rPr>
              <a:t>科研工作</a:t>
            </a:r>
          </a:p>
        </p:txBody>
      </p:sp>
      <p:sp>
        <p:nvSpPr>
          <p:cNvPr id="4" name="日期占位符 3"/>
          <p:cNvSpPr>
            <a:spLocks noGrp="1"/>
          </p:cNvSpPr>
          <p:nvPr>
            <p:ph type="dt" sz="quarter" idx="10"/>
          </p:nvPr>
        </p:nvSpPr>
        <p:spPr/>
        <p:txBody>
          <a:bodyPr/>
          <a:lstStyle/>
          <a:p>
            <a:pPr>
              <a:defRPr/>
            </a:pPr>
            <a:fld id="{7AB513B7-AA5E-4BED-B08A-CDD7E90184D6}" type="datetime1">
              <a:rPr lang="zh-CN" altLang="en-US" smtClean="0"/>
              <a:pPr>
                <a:defRPr/>
              </a:pPr>
              <a:t>2018/7/4</a:t>
            </a:fld>
            <a:endParaRPr lang="en-US" altLang="zh-CN" dirty="0"/>
          </a:p>
        </p:txBody>
      </p:sp>
      <p:sp>
        <p:nvSpPr>
          <p:cNvPr id="5" name="灯片编号占位符 4"/>
          <p:cNvSpPr>
            <a:spLocks noGrp="1"/>
          </p:cNvSpPr>
          <p:nvPr>
            <p:ph type="sldNum" sz="quarter" idx="12"/>
          </p:nvPr>
        </p:nvSpPr>
        <p:spPr>
          <a:xfrm>
            <a:off x="7806207" y="6284913"/>
            <a:ext cx="933450" cy="457200"/>
          </a:xfrm>
        </p:spPr>
        <p:txBody>
          <a:bodyPr/>
          <a:lstStyle/>
          <a:p>
            <a:pPr>
              <a:defRPr/>
            </a:pPr>
            <a:fld id="{FC70800C-9B71-45A9-AAC0-2024DA240481}" type="slidenum">
              <a:rPr lang="en-US" altLang="zh-CN" smtClean="0"/>
              <a:pPr>
                <a:defRPr/>
              </a:pPr>
              <a:t>12</a:t>
            </a:fld>
            <a:r>
              <a:rPr lang="en-US" altLang="zh-CN" dirty="0"/>
              <a:t>/23</a:t>
            </a:r>
            <a:endParaRPr lang="en-US" altLang="zh-CN" dirty="0"/>
          </a:p>
        </p:txBody>
      </p:sp>
      <p:sp>
        <p:nvSpPr>
          <p:cNvPr id="7" name="内容占位符 2"/>
          <p:cNvSpPr>
            <a:spLocks noGrp="1"/>
          </p:cNvSpPr>
          <p:nvPr>
            <p:ph idx="1"/>
          </p:nvPr>
        </p:nvSpPr>
        <p:spPr>
          <a:xfrm>
            <a:off x="357158" y="1214422"/>
            <a:ext cx="8229600" cy="4374818"/>
          </a:xfrm>
        </p:spPr>
        <p:txBody>
          <a:bodyPr/>
          <a:lstStyle/>
          <a:p>
            <a:pPr eaLnBrk="1" hangingPunct="1">
              <a:buFont typeface="Wingdings 3" pitchFamily="18" charset="2"/>
              <a:buNone/>
            </a:pPr>
            <a:r>
              <a:rPr lang="en-US" altLang="zh-CN" sz="2600" dirty="0">
                <a:solidFill>
                  <a:srgbClr val="0000FF"/>
                </a:solidFill>
                <a:latin typeface="Times New Roman" pitchFamily="18" charset="0"/>
                <a:ea typeface="黑体" pitchFamily="49" charset="-122"/>
                <a:cs typeface="Times New Roman" pitchFamily="18" charset="0"/>
              </a:rPr>
              <a:t>1</a:t>
            </a:r>
            <a:r>
              <a:rPr lang="zh-CN" altLang="en-US" sz="2600" dirty="0">
                <a:solidFill>
                  <a:srgbClr val="0000FF"/>
                </a:solidFill>
                <a:latin typeface="Times New Roman" pitchFamily="18" charset="0"/>
                <a:ea typeface="黑体" pitchFamily="49" charset="-122"/>
                <a:cs typeface="Times New Roman" pitchFamily="18" charset="0"/>
              </a:rPr>
              <a:t>、支持移动设备的云服务增强方法</a:t>
            </a:r>
            <a:endParaRPr lang="en-US" altLang="zh-CN" sz="2600" dirty="0">
              <a:solidFill>
                <a:srgbClr val="0000FF"/>
              </a:solidFill>
              <a:latin typeface="Times New Roman" pitchFamily="18" charset="0"/>
              <a:ea typeface="黑体" pitchFamily="49" charset="-122"/>
              <a:cs typeface="Times New Roman" pitchFamily="18" charset="0"/>
            </a:endParaRPr>
          </a:p>
          <a:p>
            <a:pPr marL="0" indent="0" algn="just" eaLnBrk="1" hangingPunct="1">
              <a:buClr>
                <a:schemeClr val="tx2"/>
              </a:buClr>
              <a:buNone/>
            </a:pPr>
            <a:endParaRPr lang="en-US" altLang="zh-CN" dirty="0">
              <a:latin typeface="Times" pitchFamily="18" charset="0"/>
            </a:endParaRPr>
          </a:p>
          <a:p>
            <a:pPr eaLnBrk="1" hangingPunct="1"/>
            <a:endParaRPr lang="en-US" altLang="zh-CN" dirty="0">
              <a:latin typeface="Times" pitchFamily="18" charset="0"/>
            </a:endParaRPr>
          </a:p>
        </p:txBody>
      </p:sp>
      <p:sp>
        <p:nvSpPr>
          <p:cNvPr id="8" name="矩形 15"/>
          <p:cNvSpPr>
            <a:spLocks noChangeArrowheads="1"/>
          </p:cNvSpPr>
          <p:nvPr/>
        </p:nvSpPr>
        <p:spPr bwMode="auto">
          <a:xfrm>
            <a:off x="0" y="1760284"/>
            <a:ext cx="9144000" cy="377989"/>
          </a:xfrm>
          <a:prstGeom prst="rect">
            <a:avLst/>
          </a:prstGeom>
          <a:solidFill>
            <a:schemeClr val="bg1">
              <a:lumMod val="85000"/>
            </a:schemeClr>
          </a:solidFill>
          <a:ln>
            <a:noFill/>
          </a:ln>
          <a:extLst/>
        </p:spPr>
        <p:txBody>
          <a:bodyPr wrap="square">
            <a:spAutoFit/>
          </a:bodyPr>
          <a:lstStyle/>
          <a:p>
            <a:pPr marL="285750" indent="-285750" algn="just">
              <a:lnSpc>
                <a:spcPct val="130000"/>
              </a:lnSpc>
              <a:spcBef>
                <a:spcPts val="600"/>
              </a:spcBef>
              <a:buFont typeface="Wingdings" panose="05000000000000000000" pitchFamily="2" charset="2"/>
              <a:buChar char="Ø"/>
            </a:pPr>
            <a:r>
              <a:rPr lang="zh-CN" altLang="en-US" sz="1600" b="1" kern="0" dirty="0" smtClean="0">
                <a:solidFill>
                  <a:srgbClr val="000000"/>
                </a:solidFill>
                <a:latin typeface="宋体"/>
                <a:cs typeface="Times New Roman" pitchFamily="18" charset="0"/>
              </a:rPr>
              <a:t>覆盖设备数量分析</a:t>
            </a:r>
            <a:endParaRPr lang="en-US" altLang="zh-CN" sz="1600" dirty="0">
              <a:solidFill>
                <a:srgbClr val="000000"/>
              </a:solidFill>
              <a:latin typeface="Times New Roman" pitchFamily="18" charset="0"/>
              <a:ea typeface="黑体" pitchFamily="49" charset="-122"/>
              <a:cs typeface="Times New Roman" pitchFamily="18" charset="0"/>
            </a:endParaRPr>
          </a:p>
        </p:txBody>
      </p:sp>
      <p:sp>
        <p:nvSpPr>
          <p:cNvPr id="2" name="Rectangle 2"/>
          <p:cNvSpPr>
            <a:spLocks noChangeArrowheads="1"/>
          </p:cNvSpPr>
          <p:nvPr/>
        </p:nvSpPr>
        <p:spPr bwMode="auto">
          <a:xfrm>
            <a:off x="274378" y="2517908"/>
            <a:ext cx="1113651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Rectangle 2"/>
          <p:cNvSpPr>
            <a:spLocks noChangeArrowheads="1"/>
          </p:cNvSpPr>
          <p:nvPr/>
        </p:nvSpPr>
        <p:spPr bwMode="auto">
          <a:xfrm>
            <a:off x="1905049" y="2404411"/>
            <a:ext cx="1556486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9" name="图片 18" descr="实验2"/>
          <p:cNvPicPr/>
          <p:nvPr/>
        </p:nvPicPr>
        <p:blipFill>
          <a:blip r:embed="rId3">
            <a:extLst>
              <a:ext uri="{28A0092B-C50C-407E-A947-70E740481C1C}">
                <a14:useLocalDpi xmlns:a14="http://schemas.microsoft.com/office/drawing/2010/main" val="0"/>
              </a:ext>
            </a:extLst>
          </a:blip>
          <a:srcRect/>
          <a:stretch>
            <a:fillRect/>
          </a:stretch>
        </p:blipFill>
        <p:spPr bwMode="auto">
          <a:xfrm>
            <a:off x="1763688" y="4705700"/>
            <a:ext cx="2880320" cy="2256745"/>
          </a:xfrm>
          <a:prstGeom prst="rect">
            <a:avLst/>
          </a:prstGeom>
          <a:noFill/>
          <a:ln>
            <a:noFill/>
          </a:ln>
        </p:spPr>
      </p:pic>
      <p:pic>
        <p:nvPicPr>
          <p:cNvPr id="21" name="图片 20" descr="实验4"/>
          <p:cNvPicPr/>
          <p:nvPr/>
        </p:nvPicPr>
        <p:blipFill>
          <a:blip r:embed="rId4">
            <a:extLst>
              <a:ext uri="{28A0092B-C50C-407E-A947-70E740481C1C}">
                <a14:useLocalDpi xmlns:a14="http://schemas.microsoft.com/office/drawing/2010/main" val="0"/>
              </a:ext>
            </a:extLst>
          </a:blip>
          <a:srcRect/>
          <a:stretch>
            <a:fillRect/>
          </a:stretch>
        </p:blipFill>
        <p:spPr bwMode="auto">
          <a:xfrm>
            <a:off x="5001166" y="4719146"/>
            <a:ext cx="3027218" cy="2272463"/>
          </a:xfrm>
          <a:prstGeom prst="rect">
            <a:avLst/>
          </a:prstGeom>
          <a:noFill/>
          <a:ln>
            <a:noFill/>
          </a:ln>
        </p:spPr>
      </p:pic>
      <p:sp>
        <p:nvSpPr>
          <p:cNvPr id="23" name="矩形 19"/>
          <p:cNvSpPr>
            <a:spLocks noChangeArrowheads="1"/>
          </p:cNvSpPr>
          <p:nvPr/>
        </p:nvSpPr>
        <p:spPr bwMode="auto">
          <a:xfrm>
            <a:off x="522036" y="2138273"/>
            <a:ext cx="8621964" cy="414922"/>
          </a:xfrm>
          <a:prstGeom prst="rect">
            <a:avLst/>
          </a:prstGeom>
          <a:solidFill>
            <a:schemeClr val="bg1">
              <a:lumMod val="85000"/>
            </a:schemeClr>
          </a:solidFill>
          <a:ln>
            <a:noFill/>
          </a:ln>
          <a:extLst/>
        </p:spPr>
        <p:txBody>
          <a:bodyPr wrap="square">
            <a:spAutoFit/>
          </a:bodyPr>
          <a:lstStyle/>
          <a:p>
            <a:pPr marL="285750" indent="-285750" algn="just">
              <a:lnSpc>
                <a:spcPct val="150000"/>
              </a:lnSpc>
              <a:buFont typeface="Wingdings" panose="05000000000000000000" pitchFamily="2" charset="2"/>
              <a:buChar char="u"/>
            </a:pPr>
            <a:r>
              <a:rPr lang="zh-CN" altLang="en-US" sz="1600" dirty="0" smtClean="0"/>
              <a:t>设置</a:t>
            </a:r>
            <a:r>
              <a:rPr lang="en-US" altLang="zh-CN" sz="1600" dirty="0" smtClean="0"/>
              <a:t>5</a:t>
            </a:r>
            <a:r>
              <a:rPr lang="zh-CN" altLang="en-US" sz="1600" dirty="0" smtClean="0"/>
              <a:t>个房间</a:t>
            </a:r>
            <a:r>
              <a:rPr lang="en-US" altLang="zh-CN" sz="1600" dirty="0" smtClean="0"/>
              <a:t>a</a:t>
            </a:r>
            <a:r>
              <a:rPr lang="zh-CN" altLang="en-US" sz="1600" dirty="0" smtClean="0"/>
              <a:t>，</a:t>
            </a:r>
            <a:r>
              <a:rPr lang="en-US" altLang="zh-CN" sz="1600" dirty="0" smtClean="0"/>
              <a:t>b</a:t>
            </a:r>
            <a:r>
              <a:rPr lang="zh-CN" altLang="en-US" sz="1600" dirty="0" smtClean="0"/>
              <a:t>，</a:t>
            </a:r>
            <a:r>
              <a:rPr lang="en-US" altLang="zh-CN" sz="1600" dirty="0" smtClean="0"/>
              <a:t>c</a:t>
            </a:r>
            <a:r>
              <a:rPr lang="zh-CN" altLang="en-US" sz="1600" dirty="0" smtClean="0"/>
              <a:t>，</a:t>
            </a:r>
            <a:r>
              <a:rPr lang="en-US" altLang="zh-CN" sz="1600" dirty="0" smtClean="0"/>
              <a:t>d</a:t>
            </a:r>
            <a:r>
              <a:rPr lang="zh-CN" altLang="en-US" sz="1600" dirty="0"/>
              <a:t>和</a:t>
            </a:r>
            <a:r>
              <a:rPr lang="en-US" altLang="zh-CN" sz="1600" dirty="0" smtClean="0"/>
              <a:t>e</a:t>
            </a:r>
            <a:r>
              <a:rPr lang="zh-CN" altLang="en-US" sz="1600" dirty="0" smtClean="0"/>
              <a:t>，以及随机生成的设备位置集。</a:t>
            </a:r>
            <a:endParaRPr lang="zh-CN" altLang="en-US" sz="1500" dirty="0">
              <a:solidFill>
                <a:srgbClr val="000000"/>
              </a:solidFill>
              <a:latin typeface="Times New Roman" pitchFamily="18" charset="0"/>
            </a:endParaRPr>
          </a:p>
        </p:txBody>
      </p:sp>
      <p:sp>
        <p:nvSpPr>
          <p:cNvPr id="11" name="Rectangle 2"/>
          <p:cNvSpPr>
            <a:spLocks noChangeArrowheads="1"/>
          </p:cNvSpPr>
          <p:nvPr/>
        </p:nvSpPr>
        <p:spPr bwMode="auto">
          <a:xfrm>
            <a:off x="625291" y="25314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3" name="对象 12"/>
          <p:cNvGraphicFramePr>
            <a:graphicFrameLocks noChangeAspect="1"/>
          </p:cNvGraphicFramePr>
          <p:nvPr>
            <p:extLst>
              <p:ext uri="{D42A27DB-BD31-4B8C-83A1-F6EECF244321}">
                <p14:modId xmlns:p14="http://schemas.microsoft.com/office/powerpoint/2010/main" val="2508888814"/>
              </p:ext>
            </p:extLst>
          </p:nvPr>
        </p:nvGraphicFramePr>
        <p:xfrm>
          <a:off x="1876360" y="2553195"/>
          <a:ext cx="3055938" cy="2133600"/>
        </p:xfrm>
        <a:graphic>
          <a:graphicData uri="http://schemas.openxmlformats.org/presentationml/2006/ole">
            <mc:AlternateContent xmlns:mc="http://schemas.openxmlformats.org/markup-compatibility/2006">
              <mc:Choice xmlns:v="urn:schemas-microsoft-com:vml" Requires="v">
                <p:oleObj spid="_x0000_s6153" name="Visio" r:id="rId5" imgW="4694062" imgH="3276489" progId="Visio.Drawing.15">
                  <p:embed/>
                </p:oleObj>
              </mc:Choice>
              <mc:Fallback>
                <p:oleObj name="Visio" r:id="rId5" imgW="4694062" imgH="3276489" progId="Visio.Drawing.15">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76360" y="2553195"/>
                        <a:ext cx="3055938" cy="213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4"/>
          <p:cNvSpPr>
            <a:spLocks noChangeArrowheads="1"/>
          </p:cNvSpPr>
          <p:nvPr/>
        </p:nvSpPr>
        <p:spPr bwMode="auto">
          <a:xfrm>
            <a:off x="5105400" y="257719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6" name="对象 15"/>
          <p:cNvGraphicFramePr>
            <a:graphicFrameLocks noChangeAspect="1"/>
          </p:cNvGraphicFramePr>
          <p:nvPr>
            <p:extLst>
              <p:ext uri="{D42A27DB-BD31-4B8C-83A1-F6EECF244321}">
                <p14:modId xmlns:p14="http://schemas.microsoft.com/office/powerpoint/2010/main" val="2337363998"/>
              </p:ext>
            </p:extLst>
          </p:nvPr>
        </p:nvGraphicFramePr>
        <p:xfrm>
          <a:off x="5105400" y="2577193"/>
          <a:ext cx="3108325" cy="2125663"/>
        </p:xfrm>
        <a:graphic>
          <a:graphicData uri="http://schemas.openxmlformats.org/presentationml/2006/ole">
            <mc:AlternateContent xmlns:mc="http://schemas.openxmlformats.org/markup-compatibility/2006">
              <mc:Choice xmlns:v="urn:schemas-microsoft-com:vml" Requires="v">
                <p:oleObj spid="_x0000_s6154" name="Visio" r:id="rId7" imgW="4793157" imgH="3276489" progId="Visio.Drawing.15">
                  <p:embed/>
                </p:oleObj>
              </mc:Choice>
              <mc:Fallback>
                <p:oleObj name="Visio" r:id="rId7" imgW="4793157" imgH="3276489" progId="Visio.Drawing.15">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05400" y="2577193"/>
                        <a:ext cx="3108325" cy="2125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42601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b="1" dirty="0">
                <a:latin typeface="Comic Sans MS" pitchFamily="66" charset="0"/>
                <a:cs typeface="Times New Roman" pitchFamily="18" charset="0"/>
              </a:rPr>
              <a:t>科研工作</a:t>
            </a:r>
          </a:p>
        </p:txBody>
      </p:sp>
      <p:sp>
        <p:nvSpPr>
          <p:cNvPr id="5" name="灯片编号占位符 4"/>
          <p:cNvSpPr>
            <a:spLocks noGrp="1"/>
          </p:cNvSpPr>
          <p:nvPr>
            <p:ph type="sldNum" sz="quarter" idx="12"/>
          </p:nvPr>
        </p:nvSpPr>
        <p:spPr/>
        <p:txBody>
          <a:bodyPr/>
          <a:lstStyle/>
          <a:p>
            <a:pPr>
              <a:defRPr/>
            </a:pPr>
            <a:fld id="{FC70800C-9B71-45A9-AAC0-2024DA240481}" type="slidenum">
              <a:rPr lang="en-US" altLang="zh-CN" smtClean="0"/>
              <a:pPr>
                <a:defRPr/>
              </a:pPr>
              <a:t>13</a:t>
            </a:fld>
            <a:r>
              <a:rPr lang="en-US" altLang="zh-CN" dirty="0" smtClean="0"/>
              <a:t>/23</a:t>
            </a:r>
            <a:endParaRPr lang="en-US" altLang="zh-CN" dirty="0"/>
          </a:p>
        </p:txBody>
      </p:sp>
      <p:sp>
        <p:nvSpPr>
          <p:cNvPr id="12" name="矩形 11"/>
          <p:cNvSpPr/>
          <p:nvPr/>
        </p:nvSpPr>
        <p:spPr>
          <a:xfrm>
            <a:off x="500034" y="1428736"/>
            <a:ext cx="8501122" cy="4816703"/>
          </a:xfrm>
          <a:prstGeom prst="rect">
            <a:avLst/>
          </a:prstGeom>
        </p:spPr>
        <p:txBody>
          <a:bodyPr wrap="square">
            <a:spAutoFit/>
          </a:bodyPr>
          <a:lstStyle/>
          <a:p>
            <a:pPr eaLnBrk="1" hangingPunct="1">
              <a:buClr>
                <a:schemeClr val="tx2"/>
              </a:buClr>
              <a:buSzPct val="100000"/>
            </a:pPr>
            <a:r>
              <a:rPr lang="zh-CN" altLang="en-US" sz="2400" b="1" dirty="0">
                <a:latin typeface="Comic Sans MS" pitchFamily="66" charset="0"/>
                <a:cs typeface="Times New Roman" pitchFamily="18" charset="0"/>
              </a:rPr>
              <a:t>研究背景</a:t>
            </a:r>
            <a:endParaRPr lang="en-US" altLang="zh-CN" sz="2400" b="1" dirty="0">
              <a:latin typeface="+mn-ea"/>
              <a:ea typeface="+mn-ea"/>
            </a:endParaRPr>
          </a:p>
          <a:p>
            <a:pPr marL="342900" indent="-342900" eaLnBrk="1" hangingPunct="1">
              <a:buClr>
                <a:schemeClr val="tx2"/>
              </a:buClr>
              <a:buSzPct val="100000"/>
              <a:buFont typeface="Wingdings" pitchFamily="2" charset="2"/>
              <a:buChar char="Ø"/>
            </a:pPr>
            <a:r>
              <a:rPr lang="zh-CN" altLang="en-US" sz="2400" b="1" dirty="0" smtClean="0">
                <a:latin typeface="+mn-ea"/>
                <a:ea typeface="+mn-ea"/>
              </a:rPr>
              <a:t>数据中心网络</a:t>
            </a:r>
            <a:endParaRPr lang="en-US" altLang="zh-CN" sz="2000" dirty="0">
              <a:latin typeface="+mn-ea"/>
              <a:ea typeface="+mn-ea"/>
            </a:endParaRPr>
          </a:p>
          <a:p>
            <a:pPr marL="742950" lvl="1" indent="-285750" algn="just">
              <a:spcBef>
                <a:spcPts val="600"/>
              </a:spcBef>
              <a:buClr>
                <a:schemeClr val="tx2"/>
              </a:buClr>
              <a:buSzPct val="50000"/>
              <a:buFont typeface="Wingdings" pitchFamily="2" charset="2"/>
              <a:buChar char="u"/>
            </a:pPr>
            <a:r>
              <a:rPr lang="zh-CN" altLang="en-US" sz="2000" dirty="0">
                <a:latin typeface="+mn-ea"/>
                <a:ea typeface="+mn-ea"/>
              </a:rPr>
              <a:t>数据中心网络是应用于数据中心内的网络</a:t>
            </a:r>
            <a:r>
              <a:rPr lang="zh-CN" altLang="en-US" sz="2000" dirty="0" smtClean="0">
                <a:latin typeface="+mn-ea"/>
                <a:ea typeface="+mn-ea"/>
              </a:rPr>
              <a:t>，一般要求具有大规模、高拓展性、高健壮性、高效的网络协议、灵活的拓扑和</a:t>
            </a:r>
            <a:r>
              <a:rPr lang="zh-CN" altLang="en-US" sz="2000" dirty="0">
                <a:latin typeface="+mn-ea"/>
                <a:ea typeface="+mn-ea"/>
              </a:rPr>
              <a:t>链路容量</a:t>
            </a:r>
            <a:r>
              <a:rPr lang="zh-CN" altLang="en-US" sz="2000" dirty="0" smtClean="0">
                <a:latin typeface="+mn-ea"/>
                <a:ea typeface="+mn-ea"/>
              </a:rPr>
              <a:t>控制等性质。</a:t>
            </a:r>
            <a:endParaRPr lang="en-US" altLang="zh-CN" sz="2000" dirty="0" smtClean="0">
              <a:latin typeface="+mn-ea"/>
              <a:ea typeface="+mn-ea"/>
            </a:endParaRPr>
          </a:p>
          <a:p>
            <a:pPr marL="742950" lvl="1" indent="-285750" algn="just">
              <a:spcBef>
                <a:spcPts val="600"/>
              </a:spcBef>
              <a:buClr>
                <a:schemeClr val="tx2"/>
              </a:buClr>
              <a:buSzPct val="50000"/>
              <a:buFont typeface="Wingdings" pitchFamily="2" charset="2"/>
              <a:buChar char="u"/>
            </a:pPr>
            <a:r>
              <a:rPr lang="zh-CN" altLang="en-US" sz="2000" dirty="0" smtClean="0">
                <a:latin typeface="+mn-ea"/>
                <a:ea typeface="+mn-ea"/>
              </a:rPr>
              <a:t>网络的虚拟化以及可编程可定义的网络是当今数据中心网络架构的趋势。</a:t>
            </a:r>
            <a:endParaRPr lang="en-US" altLang="zh-CN" sz="2000" dirty="0">
              <a:latin typeface="+mn-ea"/>
              <a:ea typeface="+mn-ea"/>
            </a:endParaRPr>
          </a:p>
          <a:p>
            <a:pPr marL="342900" indent="-342900" eaLnBrk="1" hangingPunct="1">
              <a:buClr>
                <a:schemeClr val="tx2"/>
              </a:buClr>
              <a:buSzPct val="100000"/>
              <a:buFont typeface="Wingdings" pitchFamily="2" charset="2"/>
              <a:buChar char="Ø"/>
            </a:pPr>
            <a:r>
              <a:rPr lang="en-US" altLang="zh-CN" sz="2400" b="1" dirty="0" err="1" smtClean="0">
                <a:latin typeface="+mn-ea"/>
                <a:ea typeface="+mn-ea"/>
              </a:rPr>
              <a:t>Coflow</a:t>
            </a:r>
            <a:endParaRPr lang="en-US" altLang="zh-CN" sz="2400" b="1" dirty="0" smtClean="0">
              <a:latin typeface="+mn-ea"/>
              <a:ea typeface="+mn-ea"/>
            </a:endParaRPr>
          </a:p>
          <a:p>
            <a:pPr marL="742950" lvl="1" indent="-285750" algn="just">
              <a:spcBef>
                <a:spcPts val="1200"/>
              </a:spcBef>
              <a:spcAft>
                <a:spcPts val="600"/>
              </a:spcAft>
              <a:buClr>
                <a:schemeClr val="tx2"/>
              </a:buClr>
              <a:buSzPct val="50000"/>
              <a:buFont typeface="Wingdings" pitchFamily="2" charset="2"/>
              <a:buChar char="u"/>
            </a:pPr>
            <a:r>
              <a:rPr lang="en-US" altLang="zh-CN" sz="2000" dirty="0" err="1" smtClean="0">
                <a:latin typeface="+mn-ea"/>
                <a:ea typeface="+mn-ea"/>
              </a:rPr>
              <a:t>Coflow</a:t>
            </a:r>
            <a:r>
              <a:rPr lang="zh-CN" altLang="en-US" sz="2000" dirty="0" smtClean="0">
                <a:latin typeface="+mn-ea"/>
                <a:ea typeface="+mn-ea"/>
              </a:rPr>
              <a:t>是一种网络流的抽象，由一组具有相关性的流组成，通常是属于同一个网络流任务，其完成时间由其完成时间最慢的流决定。</a:t>
            </a:r>
            <a:endParaRPr lang="en-US" altLang="zh-CN" sz="2000" dirty="0" smtClean="0">
              <a:latin typeface="+mn-ea"/>
              <a:ea typeface="+mn-ea"/>
            </a:endParaRPr>
          </a:p>
          <a:p>
            <a:pPr marL="742950" lvl="1" indent="-285750" algn="just">
              <a:spcBef>
                <a:spcPts val="600"/>
              </a:spcBef>
              <a:buClr>
                <a:schemeClr val="tx2"/>
              </a:buClr>
              <a:buSzPct val="50000"/>
              <a:buFont typeface="Wingdings" pitchFamily="2" charset="2"/>
              <a:buChar char="u"/>
            </a:pPr>
            <a:r>
              <a:rPr lang="en-US" altLang="zh-CN" sz="2000" dirty="0" err="1" smtClean="0">
                <a:latin typeface="+mn-ea"/>
                <a:ea typeface="+mn-ea"/>
              </a:rPr>
              <a:t>Coflow</a:t>
            </a:r>
            <a:r>
              <a:rPr lang="zh-CN" altLang="en-US" sz="2000" dirty="0" smtClean="0">
                <a:latin typeface="+mn-ea"/>
                <a:ea typeface="+mn-ea"/>
              </a:rPr>
              <a:t>在数据中心网络普遍存在，这个概念对于网络中心的流调度带来了许多便利，提升了数据中心应用的效率。</a:t>
            </a:r>
            <a:endParaRPr lang="en-US" altLang="zh-CN" sz="2400" b="1" dirty="0">
              <a:latin typeface="+mn-ea"/>
              <a:ea typeface="+mn-ea"/>
            </a:endParaRPr>
          </a:p>
          <a:p>
            <a:pPr marL="742950" lvl="1" indent="-285750" algn="just">
              <a:spcBef>
                <a:spcPts val="600"/>
              </a:spcBef>
              <a:buClr>
                <a:schemeClr val="tx2"/>
              </a:buClr>
              <a:buSzPct val="50000"/>
              <a:buFont typeface="Wingdings" pitchFamily="2" charset="2"/>
              <a:buChar char="u"/>
            </a:pPr>
            <a:endParaRPr lang="en-US" altLang="zh-CN" sz="2000" dirty="0">
              <a:latin typeface="+mn-ea"/>
              <a:ea typeface="+mn-ea"/>
            </a:endParaRPr>
          </a:p>
        </p:txBody>
      </p:sp>
    </p:spTree>
    <p:extLst>
      <p:ext uri="{BB962C8B-B14F-4D97-AF65-F5344CB8AC3E}">
        <p14:creationId xmlns:p14="http://schemas.microsoft.com/office/powerpoint/2010/main" val="33536182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b="1" dirty="0">
                <a:latin typeface="Comic Sans MS" pitchFamily="66" charset="0"/>
                <a:cs typeface="Times New Roman" pitchFamily="18" charset="0"/>
              </a:rPr>
              <a:t>科研工作</a:t>
            </a:r>
          </a:p>
        </p:txBody>
      </p:sp>
      <p:sp>
        <p:nvSpPr>
          <p:cNvPr id="5" name="灯片编号占位符 4"/>
          <p:cNvSpPr>
            <a:spLocks noGrp="1"/>
          </p:cNvSpPr>
          <p:nvPr>
            <p:ph type="sldNum" sz="quarter" idx="12"/>
          </p:nvPr>
        </p:nvSpPr>
        <p:spPr/>
        <p:txBody>
          <a:bodyPr/>
          <a:lstStyle/>
          <a:p>
            <a:pPr>
              <a:defRPr/>
            </a:pPr>
            <a:fld id="{FC70800C-9B71-45A9-AAC0-2024DA240481}" type="slidenum">
              <a:rPr lang="en-US" altLang="zh-CN" smtClean="0"/>
              <a:pPr>
                <a:defRPr/>
              </a:pPr>
              <a:t>14</a:t>
            </a:fld>
            <a:r>
              <a:rPr lang="en-US" altLang="zh-CN" dirty="0" smtClean="0"/>
              <a:t>/23</a:t>
            </a:r>
            <a:endParaRPr lang="en-US" altLang="zh-CN" dirty="0"/>
          </a:p>
        </p:txBody>
      </p:sp>
      <p:sp>
        <p:nvSpPr>
          <p:cNvPr id="7" name="内容占位符 2"/>
          <p:cNvSpPr>
            <a:spLocks noGrp="1"/>
          </p:cNvSpPr>
          <p:nvPr>
            <p:ph idx="1"/>
          </p:nvPr>
        </p:nvSpPr>
        <p:spPr>
          <a:xfrm>
            <a:off x="357158" y="1214422"/>
            <a:ext cx="8229600" cy="4374818"/>
          </a:xfrm>
        </p:spPr>
        <p:txBody>
          <a:bodyPr/>
          <a:lstStyle/>
          <a:p>
            <a:pPr eaLnBrk="1" hangingPunct="1">
              <a:buFont typeface="Wingdings 3" pitchFamily="18" charset="2"/>
              <a:buNone/>
            </a:pPr>
            <a:r>
              <a:rPr lang="en-US" altLang="zh-CN" sz="2600" dirty="0">
                <a:solidFill>
                  <a:srgbClr val="0000FF"/>
                </a:solidFill>
                <a:latin typeface="Times New Roman" pitchFamily="18" charset="0"/>
                <a:ea typeface="黑体" pitchFamily="49" charset="-122"/>
                <a:cs typeface="Times New Roman" pitchFamily="18" charset="0"/>
              </a:rPr>
              <a:t>2</a:t>
            </a:r>
            <a:r>
              <a:rPr lang="zh-CN" altLang="en-US" sz="2600" dirty="0" smtClean="0">
                <a:solidFill>
                  <a:srgbClr val="0000FF"/>
                </a:solidFill>
                <a:latin typeface="Times New Roman" pitchFamily="18" charset="0"/>
                <a:ea typeface="黑体" pitchFamily="49" charset="-122"/>
                <a:cs typeface="Times New Roman" pitchFamily="18" charset="0"/>
              </a:rPr>
              <a:t>、带独立性保障的</a:t>
            </a:r>
            <a:r>
              <a:rPr lang="zh-CN" altLang="en-US" sz="2600" dirty="0">
                <a:solidFill>
                  <a:srgbClr val="0000FF"/>
                </a:solidFill>
                <a:latin typeface="Times New Roman" pitchFamily="18" charset="0"/>
                <a:ea typeface="黑体" pitchFamily="49" charset="-122"/>
                <a:cs typeface="Times New Roman" pitchFamily="18" charset="0"/>
              </a:rPr>
              <a:t>多阶段任务</a:t>
            </a:r>
            <a:r>
              <a:rPr lang="en-US" altLang="zh-CN" sz="2600" dirty="0" err="1" smtClean="0">
                <a:solidFill>
                  <a:srgbClr val="0000FF"/>
                </a:solidFill>
                <a:latin typeface="Times New Roman" pitchFamily="18" charset="0"/>
                <a:ea typeface="黑体" pitchFamily="49" charset="-122"/>
                <a:cs typeface="Times New Roman" pitchFamily="18" charset="0"/>
              </a:rPr>
              <a:t>coflow</a:t>
            </a:r>
            <a:r>
              <a:rPr lang="zh-CN" altLang="en-US" sz="2600" dirty="0" smtClean="0">
                <a:solidFill>
                  <a:srgbClr val="0000FF"/>
                </a:solidFill>
                <a:latin typeface="Times New Roman" pitchFamily="18" charset="0"/>
                <a:ea typeface="黑体" pitchFamily="49" charset="-122"/>
                <a:cs typeface="Times New Roman" pitchFamily="18" charset="0"/>
              </a:rPr>
              <a:t>调度</a:t>
            </a:r>
            <a:endParaRPr lang="en-US" altLang="zh-CN" sz="2600" dirty="0" smtClean="0">
              <a:solidFill>
                <a:srgbClr val="0000FF"/>
              </a:solidFill>
              <a:latin typeface="Times New Roman" pitchFamily="18" charset="0"/>
              <a:ea typeface="黑体" pitchFamily="49" charset="-122"/>
              <a:cs typeface="Times New Roman" pitchFamily="18" charset="0"/>
            </a:endParaRPr>
          </a:p>
          <a:p>
            <a:pPr algn="just" eaLnBrk="1" hangingPunct="1">
              <a:buClr>
                <a:schemeClr val="tx2"/>
              </a:buClr>
              <a:buFont typeface="Wingdings" pitchFamily="2" charset="2"/>
              <a:buChar char="Ø"/>
            </a:pPr>
            <a:r>
              <a:rPr lang="zh-CN" altLang="en-US" sz="2000" dirty="0" smtClean="0">
                <a:latin typeface="Times New Roman" pitchFamily="18" charset="0"/>
                <a:cs typeface="Times New Roman" pitchFamily="18" charset="0"/>
              </a:rPr>
              <a:t>撰写论文</a:t>
            </a:r>
            <a:endParaRPr lang="en-US" altLang="zh-CN" sz="2000" dirty="0" smtClean="0">
              <a:latin typeface="Times New Roman" pitchFamily="18" charset="0"/>
              <a:cs typeface="Times New Roman" pitchFamily="18" charset="0"/>
            </a:endParaRPr>
          </a:p>
          <a:p>
            <a:pPr lvl="1" algn="just" eaLnBrk="1" hangingPunct="1">
              <a:buClr>
                <a:schemeClr val="tx2"/>
              </a:buClr>
              <a:buFont typeface="Wingdings" pitchFamily="2" charset="2"/>
              <a:buChar char="u"/>
            </a:pPr>
            <a:r>
              <a:rPr lang="en-US" altLang="zh-CN" sz="2000" dirty="0">
                <a:latin typeface="Times New Roman" pitchFamily="18" charset="0"/>
                <a:cs typeface="Times New Roman" pitchFamily="18" charset="0"/>
              </a:rPr>
              <a:t>《Scheduling </a:t>
            </a:r>
            <a:r>
              <a:rPr lang="en-US" altLang="zh-CN" sz="2000" dirty="0" err="1">
                <a:latin typeface="Times New Roman" pitchFamily="18" charset="0"/>
                <a:cs typeface="Times New Roman" pitchFamily="18" charset="0"/>
              </a:rPr>
              <a:t>Coflows</a:t>
            </a:r>
            <a:r>
              <a:rPr lang="en-US" altLang="zh-CN" sz="2000" dirty="0">
                <a:latin typeface="Times New Roman" pitchFamily="18" charset="0"/>
                <a:cs typeface="Times New Roman" pitchFamily="18" charset="0"/>
              </a:rPr>
              <a:t> of Multi-stage Jobs </a:t>
            </a:r>
            <a:r>
              <a:rPr lang="en-US" altLang="zh-CN" sz="2000" dirty="0" smtClean="0">
                <a:latin typeface="Times New Roman" pitchFamily="18" charset="0"/>
                <a:cs typeface="Times New Roman" pitchFamily="18" charset="0"/>
              </a:rPr>
              <a:t>with Isolation </a:t>
            </a:r>
            <a:r>
              <a:rPr lang="en-US" altLang="zh-CN" sz="2000" dirty="0" err="1" smtClean="0">
                <a:latin typeface="Times New Roman" pitchFamily="18" charset="0"/>
                <a:cs typeface="Times New Roman" pitchFamily="18" charset="0"/>
              </a:rPr>
              <a:t>Gaurantee</a:t>
            </a:r>
            <a:r>
              <a:rPr lang="en-US" altLang="zh-CN" sz="2000" dirty="0">
                <a:latin typeface="Times New Roman" pitchFamily="18" charset="0"/>
                <a:cs typeface="Times New Roman" pitchFamily="18" charset="0"/>
              </a:rPr>
              <a:t>-</a:t>
            </a:r>
            <a:r>
              <a:rPr lang="en-US" altLang="zh-CN" sz="2000" dirty="0" smtClean="0">
                <a:latin typeface="Times New Roman" pitchFamily="18" charset="0"/>
                <a:cs typeface="Times New Roman" pitchFamily="18" charset="0"/>
              </a:rPr>
              <a:t>》</a:t>
            </a:r>
            <a:r>
              <a:rPr lang="zh-CN" altLang="en-US" sz="2000" dirty="0">
                <a:latin typeface="Times New Roman" pitchFamily="18" charset="0"/>
                <a:cs typeface="Times New Roman" pitchFamily="18" charset="0"/>
              </a:rPr>
              <a:t>，</a:t>
            </a:r>
            <a:r>
              <a:rPr lang="zh-CN" altLang="en-US" sz="2000" dirty="0" smtClean="0">
                <a:latin typeface="Times New Roman" pitchFamily="18" charset="0"/>
                <a:cs typeface="Times New Roman" pitchFamily="18" charset="0"/>
              </a:rPr>
              <a:t>第一作者</a:t>
            </a:r>
            <a:r>
              <a:rPr lang="zh-CN" altLang="en-US" sz="2000" dirty="0">
                <a:latin typeface="Times New Roman" pitchFamily="18" charset="0"/>
                <a:cs typeface="Times New Roman" pitchFamily="18" charset="0"/>
              </a:rPr>
              <a:t>，待投。</a:t>
            </a:r>
            <a:endParaRPr lang="en-US" altLang="zh-CN" dirty="0">
              <a:latin typeface="Times" pitchFamily="18" charset="0"/>
            </a:endParaRPr>
          </a:p>
          <a:p>
            <a:pPr eaLnBrk="1" hangingPunct="1"/>
            <a:endParaRPr lang="en-US" altLang="zh-CN" dirty="0">
              <a:latin typeface="Times" pitchFamily="18" charset="0"/>
            </a:endParaRPr>
          </a:p>
        </p:txBody>
      </p:sp>
    </p:spTree>
    <p:extLst>
      <p:ext uri="{BB962C8B-B14F-4D97-AF65-F5344CB8AC3E}">
        <p14:creationId xmlns:p14="http://schemas.microsoft.com/office/powerpoint/2010/main" val="6882602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b="1" dirty="0">
                <a:latin typeface="Comic Sans MS" pitchFamily="66" charset="0"/>
                <a:cs typeface="Times New Roman" pitchFamily="18" charset="0"/>
              </a:rPr>
              <a:t>科研工作</a:t>
            </a:r>
          </a:p>
        </p:txBody>
      </p:sp>
      <p:sp>
        <p:nvSpPr>
          <p:cNvPr id="5" name="灯片编号占位符 4"/>
          <p:cNvSpPr>
            <a:spLocks noGrp="1"/>
          </p:cNvSpPr>
          <p:nvPr>
            <p:ph type="sldNum" sz="quarter" idx="12"/>
          </p:nvPr>
        </p:nvSpPr>
        <p:spPr/>
        <p:txBody>
          <a:bodyPr/>
          <a:lstStyle/>
          <a:p>
            <a:pPr>
              <a:defRPr/>
            </a:pPr>
            <a:fld id="{FC70800C-9B71-45A9-AAC0-2024DA240481}" type="slidenum">
              <a:rPr lang="en-US" altLang="zh-CN" smtClean="0"/>
              <a:pPr>
                <a:defRPr/>
              </a:pPr>
              <a:t>15</a:t>
            </a:fld>
            <a:r>
              <a:rPr lang="en-US" altLang="zh-CN" dirty="0" smtClean="0"/>
              <a:t>/23</a:t>
            </a:r>
            <a:endParaRPr lang="en-US" altLang="zh-CN" dirty="0"/>
          </a:p>
        </p:txBody>
      </p:sp>
      <p:sp>
        <p:nvSpPr>
          <p:cNvPr id="7" name="内容占位符 2"/>
          <p:cNvSpPr>
            <a:spLocks noGrp="1"/>
          </p:cNvSpPr>
          <p:nvPr>
            <p:ph idx="1"/>
          </p:nvPr>
        </p:nvSpPr>
        <p:spPr>
          <a:xfrm>
            <a:off x="357158" y="1214422"/>
            <a:ext cx="8229600" cy="4374818"/>
          </a:xfrm>
        </p:spPr>
        <p:txBody>
          <a:bodyPr/>
          <a:lstStyle/>
          <a:p>
            <a:pPr eaLnBrk="1" hangingPunct="1">
              <a:buFont typeface="Wingdings 3" pitchFamily="18" charset="2"/>
              <a:buNone/>
            </a:pPr>
            <a:r>
              <a:rPr lang="en-US" altLang="zh-CN" sz="2600" dirty="0">
                <a:solidFill>
                  <a:srgbClr val="0000FF"/>
                </a:solidFill>
                <a:latin typeface="Times New Roman" pitchFamily="18" charset="0"/>
                <a:ea typeface="黑体" pitchFamily="49" charset="-122"/>
                <a:cs typeface="Times New Roman" pitchFamily="18" charset="0"/>
              </a:rPr>
              <a:t>2</a:t>
            </a:r>
            <a:r>
              <a:rPr lang="zh-CN" altLang="en-US" sz="2600" dirty="0">
                <a:solidFill>
                  <a:srgbClr val="0000FF"/>
                </a:solidFill>
                <a:latin typeface="Times New Roman" pitchFamily="18" charset="0"/>
                <a:ea typeface="黑体" pitchFamily="49" charset="-122"/>
                <a:cs typeface="Times New Roman" pitchFamily="18" charset="0"/>
              </a:rPr>
              <a:t>、带独立性保障的多</a:t>
            </a:r>
            <a:r>
              <a:rPr lang="zh-CN" altLang="en-US" sz="2600" dirty="0" smtClean="0">
                <a:solidFill>
                  <a:srgbClr val="0000FF"/>
                </a:solidFill>
                <a:latin typeface="Times New Roman" pitchFamily="18" charset="0"/>
                <a:ea typeface="黑体" pitchFamily="49" charset="-122"/>
                <a:cs typeface="Times New Roman" pitchFamily="18" charset="0"/>
              </a:rPr>
              <a:t>阶段</a:t>
            </a:r>
            <a:r>
              <a:rPr lang="zh-CN" altLang="en-US" sz="2600" dirty="0">
                <a:solidFill>
                  <a:srgbClr val="0000FF"/>
                </a:solidFill>
                <a:latin typeface="Times New Roman" pitchFamily="18" charset="0"/>
                <a:ea typeface="黑体" pitchFamily="49" charset="-122"/>
                <a:cs typeface="Times New Roman" pitchFamily="18" charset="0"/>
              </a:rPr>
              <a:t>任务</a:t>
            </a:r>
            <a:r>
              <a:rPr lang="en-US" altLang="zh-CN" sz="2600" dirty="0" err="1" smtClean="0">
                <a:solidFill>
                  <a:srgbClr val="0000FF"/>
                </a:solidFill>
                <a:latin typeface="Times New Roman" pitchFamily="18" charset="0"/>
                <a:ea typeface="黑体" pitchFamily="49" charset="-122"/>
                <a:cs typeface="Times New Roman" pitchFamily="18" charset="0"/>
              </a:rPr>
              <a:t>coflow</a:t>
            </a:r>
            <a:r>
              <a:rPr lang="zh-CN" altLang="en-US" sz="2600" dirty="0" smtClean="0">
                <a:solidFill>
                  <a:srgbClr val="0000FF"/>
                </a:solidFill>
                <a:latin typeface="Times New Roman" pitchFamily="18" charset="0"/>
                <a:ea typeface="黑体" pitchFamily="49" charset="-122"/>
                <a:cs typeface="Times New Roman" pitchFamily="18" charset="0"/>
              </a:rPr>
              <a:t>调度</a:t>
            </a:r>
            <a:endParaRPr lang="en-US" altLang="zh-CN" sz="2600" dirty="0">
              <a:solidFill>
                <a:srgbClr val="0000FF"/>
              </a:solidFill>
              <a:latin typeface="Times New Roman" pitchFamily="18" charset="0"/>
              <a:ea typeface="黑体" pitchFamily="49" charset="-122"/>
              <a:cs typeface="Times New Roman" pitchFamily="18" charset="0"/>
            </a:endParaRPr>
          </a:p>
          <a:p>
            <a:pPr algn="just" eaLnBrk="1" hangingPunct="1">
              <a:buClr>
                <a:schemeClr val="tx2"/>
              </a:buClr>
              <a:buFont typeface="Wingdings" pitchFamily="2" charset="2"/>
              <a:buChar char="Ø"/>
            </a:pPr>
            <a:r>
              <a:rPr lang="zh-CN" altLang="en-US" sz="2000" b="1" dirty="0" smtClean="0">
                <a:latin typeface="Times New Roman" pitchFamily="18" charset="0"/>
                <a:cs typeface="Times New Roman" pitchFamily="18" charset="0"/>
              </a:rPr>
              <a:t>背景</a:t>
            </a:r>
            <a:r>
              <a:rPr lang="zh-CN" altLang="en-US" sz="2000" dirty="0" smtClean="0">
                <a:latin typeface="Times New Roman" pitchFamily="18" charset="0"/>
                <a:cs typeface="Times New Roman" pitchFamily="18" charset="0"/>
              </a:rPr>
              <a:t>：优秀的</a:t>
            </a:r>
            <a:r>
              <a:rPr lang="en-US" altLang="zh-CN" sz="2000" dirty="0" err="1" smtClean="0">
                <a:latin typeface="Times New Roman" pitchFamily="18" charset="0"/>
                <a:cs typeface="Times New Roman" pitchFamily="18" charset="0"/>
              </a:rPr>
              <a:t>coflow</a:t>
            </a:r>
            <a:r>
              <a:rPr lang="zh-CN" altLang="en-US" sz="2000" dirty="0" smtClean="0">
                <a:latin typeface="Times New Roman" pitchFamily="18" charset="0"/>
                <a:cs typeface="Times New Roman" pitchFamily="18" charset="0"/>
              </a:rPr>
              <a:t>的调度策略能够提升应用的性能，而已有的</a:t>
            </a:r>
            <a:r>
              <a:rPr lang="en-US" altLang="zh-CN" sz="2000" dirty="0" err="1" smtClean="0">
                <a:latin typeface="Times New Roman" pitchFamily="18" charset="0"/>
                <a:cs typeface="Times New Roman" pitchFamily="18" charset="0"/>
              </a:rPr>
              <a:t>coflow</a:t>
            </a:r>
            <a:r>
              <a:rPr lang="zh-CN" altLang="en-US" sz="2000" dirty="0">
                <a:latin typeface="Times New Roman" pitchFamily="18" charset="0"/>
                <a:cs typeface="Times New Roman" pitchFamily="18" charset="0"/>
              </a:rPr>
              <a:t>调度</a:t>
            </a:r>
            <a:r>
              <a:rPr lang="zh-CN" altLang="en-US" sz="2000" dirty="0" smtClean="0">
                <a:latin typeface="Times New Roman" pitchFamily="18" charset="0"/>
                <a:cs typeface="Times New Roman" pitchFamily="18" charset="0"/>
              </a:rPr>
              <a:t>策略往往没有考虑多阶段任务，或是只考虑了任务效率而没考虑任务间的公平性</a:t>
            </a:r>
            <a:r>
              <a:rPr lang="zh-CN" altLang="en-US" sz="2000" dirty="0" smtClean="0">
                <a:latin typeface="Times New Roman" pitchFamily="18" charset="0"/>
                <a:cs typeface="Times New Roman" pitchFamily="18" charset="0"/>
              </a:rPr>
              <a:t>。</a:t>
            </a:r>
            <a:endParaRPr lang="en-US" altLang="zh-CN" sz="2000" dirty="0" smtClean="0">
              <a:latin typeface="Times New Roman" pitchFamily="18" charset="0"/>
              <a:cs typeface="Times New Roman" pitchFamily="18" charset="0"/>
            </a:endParaRPr>
          </a:p>
          <a:p>
            <a:pPr algn="just" eaLnBrk="1" hangingPunct="1">
              <a:buClr>
                <a:schemeClr val="tx2"/>
              </a:buClr>
              <a:buFont typeface="Wingdings" pitchFamily="2" charset="2"/>
              <a:buChar char="Ø"/>
            </a:pPr>
            <a:endParaRPr lang="en-US" altLang="zh-CN" sz="2000" dirty="0" smtClean="0">
              <a:latin typeface="Times New Roman" pitchFamily="18" charset="0"/>
              <a:cs typeface="Times New Roman" pitchFamily="18" charset="0"/>
            </a:endParaRPr>
          </a:p>
          <a:p>
            <a:pPr algn="just" eaLnBrk="1" hangingPunct="1">
              <a:buClr>
                <a:schemeClr val="tx2"/>
              </a:buClr>
              <a:buFont typeface="Wingdings" pitchFamily="2" charset="2"/>
              <a:buChar char="Ø"/>
            </a:pPr>
            <a:r>
              <a:rPr lang="zh-CN" altLang="en-US" sz="2000" b="1" dirty="0" smtClean="0">
                <a:latin typeface="Times New Roman" pitchFamily="18" charset="0"/>
                <a:cs typeface="Times New Roman" pitchFamily="18" charset="0"/>
              </a:rPr>
              <a:t>挑战</a:t>
            </a:r>
            <a:r>
              <a:rPr lang="zh-CN" altLang="en-US" sz="2000" dirty="0" smtClean="0">
                <a:latin typeface="Times New Roman" pitchFamily="18" charset="0"/>
                <a:cs typeface="Times New Roman" pitchFamily="18" charset="0"/>
              </a:rPr>
              <a:t>：在保证任务间公平性的前提下对多阶段</a:t>
            </a:r>
            <a:r>
              <a:rPr lang="en-US" altLang="zh-CN" sz="2000" dirty="0" err="1" smtClean="0">
                <a:latin typeface="Times New Roman" pitchFamily="18" charset="0"/>
                <a:cs typeface="Times New Roman" pitchFamily="18" charset="0"/>
              </a:rPr>
              <a:t>coflow</a:t>
            </a:r>
            <a:r>
              <a:rPr lang="zh-CN" altLang="en-US" sz="2000" dirty="0" smtClean="0">
                <a:latin typeface="Times New Roman" pitchFamily="18" charset="0"/>
                <a:cs typeface="Times New Roman" pitchFamily="18" charset="0"/>
              </a:rPr>
              <a:t>进行调度，同时尽量提高效率。</a:t>
            </a:r>
            <a:endParaRPr lang="en-US" altLang="zh-CN" sz="2000" dirty="0" smtClean="0">
              <a:latin typeface="Times New Roman" pitchFamily="18" charset="0"/>
              <a:cs typeface="Times New Roman" pitchFamily="18" charset="0"/>
            </a:endParaRPr>
          </a:p>
          <a:p>
            <a:pPr algn="just" eaLnBrk="1" hangingPunct="1">
              <a:buClr>
                <a:schemeClr val="tx2"/>
              </a:buClr>
              <a:buFont typeface="Wingdings" pitchFamily="2" charset="2"/>
              <a:buChar char="Ø"/>
            </a:pPr>
            <a:endParaRPr lang="en-US" altLang="zh-CN" sz="1600" dirty="0" smtClean="0">
              <a:latin typeface="Times New Roman" pitchFamily="18" charset="0"/>
              <a:cs typeface="Times New Roman" pitchFamily="18" charset="0"/>
            </a:endParaRPr>
          </a:p>
          <a:p>
            <a:pPr algn="just" eaLnBrk="1" hangingPunct="1">
              <a:buClr>
                <a:schemeClr val="tx2"/>
              </a:buClr>
              <a:buFont typeface="Wingdings" pitchFamily="2" charset="2"/>
              <a:buChar char="Ø"/>
            </a:pPr>
            <a:r>
              <a:rPr lang="zh-CN" altLang="en-US" sz="2000" b="1" dirty="0" smtClean="0">
                <a:latin typeface="Times New Roman" pitchFamily="18" charset="0"/>
                <a:cs typeface="Times New Roman" pitchFamily="18" charset="0"/>
              </a:rPr>
              <a:t>目标</a:t>
            </a:r>
            <a:r>
              <a:rPr lang="zh-CN" altLang="en-US" sz="2000" dirty="0" smtClean="0">
                <a:latin typeface="Times New Roman" pitchFamily="18" charset="0"/>
                <a:cs typeface="Times New Roman" pitchFamily="18" charset="0"/>
              </a:rPr>
              <a:t>：研究数据中心网络中，多阶段任务的</a:t>
            </a:r>
            <a:r>
              <a:rPr lang="en-US" altLang="zh-CN" sz="2000" dirty="0" err="1" smtClean="0">
                <a:latin typeface="Times New Roman" pitchFamily="18" charset="0"/>
                <a:cs typeface="Times New Roman" pitchFamily="18" charset="0"/>
              </a:rPr>
              <a:t>coflow</a:t>
            </a:r>
            <a:r>
              <a:rPr lang="zh-CN" altLang="en-US" sz="2000" dirty="0" smtClean="0">
                <a:latin typeface="Times New Roman" pitchFamily="18" charset="0"/>
                <a:cs typeface="Times New Roman" pitchFamily="18" charset="0"/>
              </a:rPr>
              <a:t>调度策略，保障任务的独立性同时尽量降低平均完成时间。</a:t>
            </a:r>
            <a:endParaRPr lang="en-US" altLang="zh-CN" dirty="0" smtClean="0">
              <a:latin typeface="Times" pitchFamily="18" charset="0"/>
            </a:endParaRPr>
          </a:p>
          <a:p>
            <a:pPr eaLnBrk="1" hangingPunct="1"/>
            <a:endParaRPr lang="en-US" altLang="zh-CN" dirty="0">
              <a:latin typeface="Times" pitchFamily="18" charset="0"/>
            </a:endParaRPr>
          </a:p>
        </p:txBody>
      </p:sp>
    </p:spTree>
    <p:extLst>
      <p:ext uri="{BB962C8B-B14F-4D97-AF65-F5344CB8AC3E}">
        <p14:creationId xmlns:p14="http://schemas.microsoft.com/office/powerpoint/2010/main" val="9152986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b="1" dirty="0">
                <a:latin typeface="Comic Sans MS" pitchFamily="66" charset="0"/>
                <a:cs typeface="Times New Roman" pitchFamily="18" charset="0"/>
              </a:rPr>
              <a:t>科研工作</a:t>
            </a:r>
          </a:p>
        </p:txBody>
      </p:sp>
      <p:sp>
        <p:nvSpPr>
          <p:cNvPr id="5" name="灯片编号占位符 4"/>
          <p:cNvSpPr>
            <a:spLocks noGrp="1"/>
          </p:cNvSpPr>
          <p:nvPr>
            <p:ph type="sldNum" sz="quarter" idx="12"/>
          </p:nvPr>
        </p:nvSpPr>
        <p:spPr/>
        <p:txBody>
          <a:bodyPr/>
          <a:lstStyle/>
          <a:p>
            <a:pPr>
              <a:defRPr/>
            </a:pPr>
            <a:fld id="{FC70800C-9B71-45A9-AAC0-2024DA240481}" type="slidenum">
              <a:rPr lang="en-US" altLang="zh-CN" smtClean="0"/>
              <a:pPr>
                <a:defRPr/>
              </a:pPr>
              <a:t>16</a:t>
            </a:fld>
            <a:r>
              <a:rPr lang="en-US" altLang="zh-CN" dirty="0" smtClean="0"/>
              <a:t>/23</a:t>
            </a:r>
            <a:endParaRPr lang="en-US" altLang="zh-CN" dirty="0"/>
          </a:p>
        </p:txBody>
      </p:sp>
      <p:sp>
        <p:nvSpPr>
          <p:cNvPr id="7" name="内容占位符 2"/>
          <p:cNvSpPr>
            <a:spLocks noGrp="1"/>
          </p:cNvSpPr>
          <p:nvPr>
            <p:ph idx="1"/>
          </p:nvPr>
        </p:nvSpPr>
        <p:spPr>
          <a:xfrm>
            <a:off x="357158" y="1214422"/>
            <a:ext cx="8229600" cy="4374818"/>
          </a:xfrm>
        </p:spPr>
        <p:txBody>
          <a:bodyPr/>
          <a:lstStyle/>
          <a:p>
            <a:pPr eaLnBrk="1" hangingPunct="1">
              <a:buFont typeface="Wingdings 3" pitchFamily="18" charset="2"/>
              <a:buNone/>
            </a:pPr>
            <a:r>
              <a:rPr lang="en-US" altLang="zh-CN" sz="2600" dirty="0">
                <a:solidFill>
                  <a:srgbClr val="0000FF"/>
                </a:solidFill>
                <a:latin typeface="Times New Roman" pitchFamily="18" charset="0"/>
                <a:ea typeface="黑体" pitchFamily="49" charset="-122"/>
                <a:cs typeface="Times New Roman" pitchFamily="18" charset="0"/>
              </a:rPr>
              <a:t>2</a:t>
            </a:r>
            <a:r>
              <a:rPr lang="zh-CN" altLang="en-US" sz="2600" dirty="0">
                <a:solidFill>
                  <a:srgbClr val="0000FF"/>
                </a:solidFill>
                <a:latin typeface="Times New Roman" pitchFamily="18" charset="0"/>
                <a:ea typeface="黑体" pitchFamily="49" charset="-122"/>
                <a:cs typeface="Times New Roman" pitchFamily="18" charset="0"/>
              </a:rPr>
              <a:t>、带独立性保障的多</a:t>
            </a:r>
            <a:r>
              <a:rPr lang="zh-CN" altLang="en-US" sz="2600" dirty="0" smtClean="0">
                <a:solidFill>
                  <a:srgbClr val="0000FF"/>
                </a:solidFill>
                <a:latin typeface="Times New Roman" pitchFamily="18" charset="0"/>
                <a:ea typeface="黑体" pitchFamily="49" charset="-122"/>
                <a:cs typeface="Times New Roman" pitchFamily="18" charset="0"/>
              </a:rPr>
              <a:t>阶段</a:t>
            </a:r>
            <a:r>
              <a:rPr lang="zh-CN" altLang="en-US" sz="2600" dirty="0">
                <a:solidFill>
                  <a:srgbClr val="0000FF"/>
                </a:solidFill>
                <a:latin typeface="Times New Roman" pitchFamily="18" charset="0"/>
                <a:ea typeface="黑体" pitchFamily="49" charset="-122"/>
                <a:cs typeface="Times New Roman" pitchFamily="18" charset="0"/>
              </a:rPr>
              <a:t>任务</a:t>
            </a:r>
            <a:r>
              <a:rPr lang="en-US" altLang="zh-CN" sz="2600" dirty="0" err="1" smtClean="0">
                <a:solidFill>
                  <a:srgbClr val="0000FF"/>
                </a:solidFill>
                <a:latin typeface="Times New Roman" pitchFamily="18" charset="0"/>
                <a:ea typeface="黑体" pitchFamily="49" charset="-122"/>
                <a:cs typeface="Times New Roman" pitchFamily="18" charset="0"/>
              </a:rPr>
              <a:t>coflow</a:t>
            </a:r>
            <a:r>
              <a:rPr lang="zh-CN" altLang="en-US" sz="2600" dirty="0" smtClean="0">
                <a:solidFill>
                  <a:srgbClr val="0000FF"/>
                </a:solidFill>
                <a:latin typeface="Times New Roman" pitchFamily="18" charset="0"/>
                <a:ea typeface="黑体" pitchFamily="49" charset="-122"/>
                <a:cs typeface="Times New Roman" pitchFamily="18" charset="0"/>
              </a:rPr>
              <a:t>调度</a:t>
            </a:r>
            <a:endParaRPr lang="en-US" altLang="zh-CN" sz="2600" dirty="0">
              <a:solidFill>
                <a:srgbClr val="0000FF"/>
              </a:solidFill>
              <a:latin typeface="Times New Roman" pitchFamily="18" charset="0"/>
              <a:ea typeface="黑体" pitchFamily="49" charset="-122"/>
              <a:cs typeface="Times New Roman" pitchFamily="18" charset="0"/>
            </a:endParaRPr>
          </a:p>
          <a:p>
            <a:pPr algn="just" eaLnBrk="1" hangingPunct="1">
              <a:buClr>
                <a:schemeClr val="tx2"/>
              </a:buClr>
              <a:buFont typeface="Wingdings" pitchFamily="2" charset="2"/>
              <a:buChar char="Ø"/>
            </a:pPr>
            <a:endParaRPr lang="en-US" altLang="zh-CN" sz="2000" b="1" dirty="0" smtClean="0">
              <a:latin typeface="Times New Roman" pitchFamily="18" charset="0"/>
              <a:cs typeface="Times New Roman" pitchFamily="18" charset="0"/>
            </a:endParaRPr>
          </a:p>
        </p:txBody>
      </p:sp>
      <p:pic>
        <p:nvPicPr>
          <p:cNvPr id="6" name="内容占位符 5"/>
          <p:cNvPicPr>
            <a:picLocks noChangeAspect="1"/>
          </p:cNvPicPr>
          <p:nvPr/>
        </p:nvPicPr>
        <p:blipFill>
          <a:blip r:embed="rId2"/>
          <a:stretch>
            <a:fillRect/>
          </a:stretch>
        </p:blipFill>
        <p:spPr bwMode="auto">
          <a:xfrm>
            <a:off x="1555634" y="1703555"/>
            <a:ext cx="5832648" cy="4233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图片 7"/>
          <p:cNvPicPr>
            <a:picLocks noChangeAspect="1"/>
          </p:cNvPicPr>
          <p:nvPr/>
        </p:nvPicPr>
        <p:blipFill>
          <a:blip r:embed="rId3"/>
          <a:stretch>
            <a:fillRect/>
          </a:stretch>
        </p:blipFill>
        <p:spPr>
          <a:xfrm>
            <a:off x="187391" y="3789040"/>
            <a:ext cx="2141406" cy="281964"/>
          </a:xfrm>
          <a:prstGeom prst="rect">
            <a:avLst/>
          </a:prstGeom>
        </p:spPr>
      </p:pic>
      <p:pic>
        <p:nvPicPr>
          <p:cNvPr id="9" name="图片 8"/>
          <p:cNvPicPr>
            <a:picLocks noChangeAspect="1"/>
          </p:cNvPicPr>
          <p:nvPr/>
        </p:nvPicPr>
        <p:blipFill rotWithShape="1">
          <a:blip r:embed="rId4"/>
          <a:srcRect/>
          <a:stretch/>
        </p:blipFill>
        <p:spPr>
          <a:xfrm>
            <a:off x="197972" y="5301208"/>
            <a:ext cx="1707028" cy="304826"/>
          </a:xfrm>
          <a:prstGeom prst="rect">
            <a:avLst/>
          </a:prstGeom>
        </p:spPr>
      </p:pic>
      <p:pic>
        <p:nvPicPr>
          <p:cNvPr id="10" name="图片 9"/>
          <p:cNvPicPr>
            <a:picLocks noChangeAspect="1"/>
          </p:cNvPicPr>
          <p:nvPr/>
        </p:nvPicPr>
        <p:blipFill>
          <a:blip r:embed="rId5"/>
          <a:stretch>
            <a:fillRect/>
          </a:stretch>
        </p:blipFill>
        <p:spPr>
          <a:xfrm>
            <a:off x="6951255" y="3729968"/>
            <a:ext cx="2080440" cy="274344"/>
          </a:xfrm>
          <a:prstGeom prst="rect">
            <a:avLst/>
          </a:prstGeom>
        </p:spPr>
      </p:pic>
      <p:pic>
        <p:nvPicPr>
          <p:cNvPr id="11" name="图片 10"/>
          <p:cNvPicPr>
            <a:picLocks noChangeAspect="1"/>
          </p:cNvPicPr>
          <p:nvPr/>
        </p:nvPicPr>
        <p:blipFill>
          <a:blip r:embed="rId6"/>
          <a:stretch>
            <a:fillRect/>
          </a:stretch>
        </p:blipFill>
        <p:spPr>
          <a:xfrm>
            <a:off x="7301805" y="5318353"/>
            <a:ext cx="1379340" cy="297206"/>
          </a:xfrm>
          <a:prstGeom prst="rect">
            <a:avLst/>
          </a:prstGeom>
        </p:spPr>
      </p:pic>
      <p:sp>
        <p:nvSpPr>
          <p:cNvPr id="12" name="文本框 11"/>
          <p:cNvSpPr txBox="1"/>
          <p:nvPr/>
        </p:nvSpPr>
        <p:spPr>
          <a:xfrm>
            <a:off x="539552" y="3356992"/>
            <a:ext cx="864096" cy="369332"/>
          </a:xfrm>
          <a:prstGeom prst="rect">
            <a:avLst/>
          </a:prstGeom>
          <a:noFill/>
        </p:spPr>
        <p:txBody>
          <a:bodyPr wrap="square" rtlCol="0">
            <a:spAutoFit/>
          </a:bodyPr>
          <a:lstStyle/>
          <a:p>
            <a:r>
              <a:rPr lang="en-US" dirty="0" smtClean="0"/>
              <a:t>CCT</a:t>
            </a:r>
          </a:p>
        </p:txBody>
      </p:sp>
      <p:sp>
        <p:nvSpPr>
          <p:cNvPr id="13" name="文本框 12"/>
          <p:cNvSpPr txBox="1"/>
          <p:nvPr/>
        </p:nvSpPr>
        <p:spPr>
          <a:xfrm>
            <a:off x="539552" y="4859939"/>
            <a:ext cx="718542" cy="369332"/>
          </a:xfrm>
          <a:prstGeom prst="rect">
            <a:avLst/>
          </a:prstGeom>
          <a:noFill/>
        </p:spPr>
        <p:txBody>
          <a:bodyPr wrap="square" rtlCol="0">
            <a:spAutoFit/>
          </a:bodyPr>
          <a:lstStyle/>
          <a:p>
            <a:r>
              <a:rPr lang="en-US" dirty="0" smtClean="0"/>
              <a:t>JCT</a:t>
            </a:r>
          </a:p>
        </p:txBody>
      </p:sp>
      <p:sp>
        <p:nvSpPr>
          <p:cNvPr id="14" name="文本框 13"/>
          <p:cNvSpPr txBox="1"/>
          <p:nvPr/>
        </p:nvSpPr>
        <p:spPr>
          <a:xfrm>
            <a:off x="7594104" y="3271554"/>
            <a:ext cx="864096" cy="369332"/>
          </a:xfrm>
          <a:prstGeom prst="rect">
            <a:avLst/>
          </a:prstGeom>
          <a:noFill/>
        </p:spPr>
        <p:txBody>
          <a:bodyPr wrap="square" rtlCol="0">
            <a:spAutoFit/>
          </a:bodyPr>
          <a:lstStyle/>
          <a:p>
            <a:r>
              <a:rPr lang="en-US" dirty="0" smtClean="0"/>
              <a:t>CCT</a:t>
            </a:r>
          </a:p>
        </p:txBody>
      </p:sp>
      <p:sp>
        <p:nvSpPr>
          <p:cNvPr id="15" name="文本框 14"/>
          <p:cNvSpPr txBox="1"/>
          <p:nvPr/>
        </p:nvSpPr>
        <p:spPr>
          <a:xfrm>
            <a:off x="7594104" y="4859939"/>
            <a:ext cx="718542" cy="369332"/>
          </a:xfrm>
          <a:prstGeom prst="rect">
            <a:avLst/>
          </a:prstGeom>
          <a:noFill/>
        </p:spPr>
        <p:txBody>
          <a:bodyPr wrap="square" rtlCol="0">
            <a:spAutoFit/>
          </a:bodyPr>
          <a:lstStyle/>
          <a:p>
            <a:r>
              <a:rPr lang="en-US" dirty="0" smtClean="0"/>
              <a:t>JCT</a:t>
            </a:r>
          </a:p>
        </p:txBody>
      </p:sp>
    </p:spTree>
    <p:extLst>
      <p:ext uri="{BB962C8B-B14F-4D97-AF65-F5344CB8AC3E}">
        <p14:creationId xmlns:p14="http://schemas.microsoft.com/office/powerpoint/2010/main" val="7725820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b="1" dirty="0">
                <a:latin typeface="Comic Sans MS" pitchFamily="66" charset="0"/>
                <a:cs typeface="Times New Roman" pitchFamily="18" charset="0"/>
              </a:rPr>
              <a:t>科研工作</a:t>
            </a:r>
          </a:p>
        </p:txBody>
      </p:sp>
      <p:sp>
        <p:nvSpPr>
          <p:cNvPr id="5" name="灯片编号占位符 4"/>
          <p:cNvSpPr>
            <a:spLocks noGrp="1"/>
          </p:cNvSpPr>
          <p:nvPr>
            <p:ph type="sldNum" sz="quarter" idx="12"/>
          </p:nvPr>
        </p:nvSpPr>
        <p:spPr/>
        <p:txBody>
          <a:bodyPr/>
          <a:lstStyle/>
          <a:p>
            <a:pPr>
              <a:defRPr/>
            </a:pPr>
            <a:fld id="{FC70800C-9B71-45A9-AAC0-2024DA240481}" type="slidenum">
              <a:rPr lang="en-US" altLang="zh-CN" smtClean="0"/>
              <a:pPr>
                <a:defRPr/>
              </a:pPr>
              <a:t>17</a:t>
            </a:fld>
            <a:r>
              <a:rPr lang="en-US" altLang="zh-CN" dirty="0" smtClean="0"/>
              <a:t>/23</a:t>
            </a:r>
            <a:endParaRPr lang="en-US" altLang="zh-CN" dirty="0"/>
          </a:p>
        </p:txBody>
      </p:sp>
      <p:sp>
        <p:nvSpPr>
          <p:cNvPr id="7" name="内容占位符 2"/>
          <p:cNvSpPr>
            <a:spLocks noGrp="1"/>
          </p:cNvSpPr>
          <p:nvPr>
            <p:ph idx="1"/>
          </p:nvPr>
        </p:nvSpPr>
        <p:spPr>
          <a:xfrm>
            <a:off x="357158" y="1214422"/>
            <a:ext cx="8229600" cy="4374818"/>
          </a:xfrm>
        </p:spPr>
        <p:txBody>
          <a:bodyPr/>
          <a:lstStyle/>
          <a:p>
            <a:pPr eaLnBrk="1" hangingPunct="1">
              <a:buFont typeface="Wingdings 3" pitchFamily="18" charset="2"/>
              <a:buNone/>
            </a:pPr>
            <a:r>
              <a:rPr lang="en-US" altLang="zh-CN" sz="2600" dirty="0">
                <a:solidFill>
                  <a:srgbClr val="0000FF"/>
                </a:solidFill>
                <a:latin typeface="Times New Roman" pitchFamily="18" charset="0"/>
                <a:ea typeface="黑体" pitchFamily="49" charset="-122"/>
                <a:cs typeface="Times New Roman" pitchFamily="18" charset="0"/>
              </a:rPr>
              <a:t>2</a:t>
            </a:r>
            <a:r>
              <a:rPr lang="zh-CN" altLang="en-US" sz="2600" dirty="0">
                <a:solidFill>
                  <a:srgbClr val="0000FF"/>
                </a:solidFill>
                <a:latin typeface="Times New Roman" pitchFamily="18" charset="0"/>
                <a:ea typeface="黑体" pitchFamily="49" charset="-122"/>
                <a:cs typeface="Times New Roman" pitchFamily="18" charset="0"/>
              </a:rPr>
              <a:t>、带独立性保障的多</a:t>
            </a:r>
            <a:r>
              <a:rPr lang="zh-CN" altLang="en-US" sz="2600" dirty="0" smtClean="0">
                <a:solidFill>
                  <a:srgbClr val="0000FF"/>
                </a:solidFill>
                <a:latin typeface="Times New Roman" pitchFamily="18" charset="0"/>
                <a:ea typeface="黑体" pitchFamily="49" charset="-122"/>
                <a:cs typeface="Times New Roman" pitchFamily="18" charset="0"/>
              </a:rPr>
              <a:t>阶段</a:t>
            </a:r>
            <a:r>
              <a:rPr lang="zh-CN" altLang="en-US" sz="2600" dirty="0">
                <a:solidFill>
                  <a:srgbClr val="0000FF"/>
                </a:solidFill>
                <a:latin typeface="Times New Roman" pitchFamily="18" charset="0"/>
                <a:ea typeface="黑体" pitchFamily="49" charset="-122"/>
                <a:cs typeface="Times New Roman" pitchFamily="18" charset="0"/>
              </a:rPr>
              <a:t>任务</a:t>
            </a:r>
            <a:r>
              <a:rPr lang="en-US" altLang="zh-CN" sz="2600" dirty="0" err="1" smtClean="0">
                <a:solidFill>
                  <a:srgbClr val="0000FF"/>
                </a:solidFill>
                <a:latin typeface="Times New Roman" pitchFamily="18" charset="0"/>
                <a:ea typeface="黑体" pitchFamily="49" charset="-122"/>
                <a:cs typeface="Times New Roman" pitchFamily="18" charset="0"/>
              </a:rPr>
              <a:t>coflow</a:t>
            </a:r>
            <a:r>
              <a:rPr lang="zh-CN" altLang="en-US" sz="2600" dirty="0" smtClean="0">
                <a:solidFill>
                  <a:srgbClr val="0000FF"/>
                </a:solidFill>
                <a:latin typeface="Times New Roman" pitchFamily="18" charset="0"/>
                <a:ea typeface="黑体" pitchFamily="49" charset="-122"/>
                <a:cs typeface="Times New Roman" pitchFamily="18" charset="0"/>
              </a:rPr>
              <a:t>调度</a:t>
            </a:r>
            <a:endParaRPr lang="en-US" altLang="zh-CN" sz="2600" dirty="0">
              <a:solidFill>
                <a:srgbClr val="0000FF"/>
              </a:solidFill>
              <a:latin typeface="Times New Roman" pitchFamily="18" charset="0"/>
              <a:ea typeface="黑体" pitchFamily="49" charset="-122"/>
              <a:cs typeface="Times New Roman" pitchFamily="18" charset="0"/>
            </a:endParaRPr>
          </a:p>
          <a:p>
            <a:pPr algn="just" eaLnBrk="1" hangingPunct="1">
              <a:buClr>
                <a:schemeClr val="tx2"/>
              </a:buClr>
              <a:buFont typeface="Wingdings" pitchFamily="2" charset="2"/>
              <a:buChar char="Ø"/>
            </a:pPr>
            <a:endParaRPr lang="en-US" altLang="zh-CN" sz="2000" b="1" dirty="0" smtClean="0">
              <a:latin typeface="Times New Roman" pitchFamily="18" charset="0"/>
              <a:cs typeface="Times New Roman" pitchFamily="18" charset="0"/>
            </a:endParaRPr>
          </a:p>
        </p:txBody>
      </p:sp>
      <p:pic>
        <p:nvPicPr>
          <p:cNvPr id="3" name="图片 2"/>
          <p:cNvPicPr>
            <a:picLocks noChangeAspect="1"/>
          </p:cNvPicPr>
          <p:nvPr/>
        </p:nvPicPr>
        <p:blipFill>
          <a:blip r:embed="rId2"/>
          <a:stretch>
            <a:fillRect/>
          </a:stretch>
        </p:blipFill>
        <p:spPr>
          <a:xfrm>
            <a:off x="1907704" y="2215694"/>
            <a:ext cx="5472608" cy="2835913"/>
          </a:xfrm>
          <a:prstGeom prst="rect">
            <a:avLst/>
          </a:prstGeom>
        </p:spPr>
      </p:pic>
      <p:sp>
        <p:nvSpPr>
          <p:cNvPr id="16" name="Rectangle 12">
            <a:extLst>
              <a:ext uri="{FF2B5EF4-FFF2-40B4-BE49-F238E27FC236}">
                <a16:creationId xmlns:a16="http://schemas.microsoft.com/office/drawing/2014/main" id="{BBA84F2B-747E-4B8F-B57E-F271D22BAFFE}"/>
              </a:ext>
            </a:extLst>
          </p:cNvPr>
          <p:cNvSpPr/>
          <p:nvPr/>
        </p:nvSpPr>
        <p:spPr bwMode="auto">
          <a:xfrm>
            <a:off x="0" y="1773023"/>
            <a:ext cx="9144000" cy="4316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85750" indent="-285750" algn="just" eaLnBrk="0" hangingPunct="0">
              <a:lnSpc>
                <a:spcPct val="130000"/>
              </a:lnSpc>
              <a:spcBef>
                <a:spcPts val="600"/>
              </a:spcBef>
              <a:buFont typeface="Wingdings" panose="05000000000000000000" pitchFamily="2" charset="2"/>
              <a:buChar char="Ø"/>
            </a:pPr>
            <a:r>
              <a:rPr lang="zh-CN" altLang="en-US" sz="1600" dirty="0" smtClean="0">
                <a:solidFill>
                  <a:srgbClr val="000000"/>
                </a:solidFill>
                <a:latin typeface="Times New Roman" pitchFamily="18" charset="0"/>
                <a:ea typeface="黑体" pitchFamily="49" charset="-122"/>
                <a:cs typeface="Times New Roman" pitchFamily="18" charset="0"/>
              </a:rPr>
              <a:t>数据中心网络模型</a:t>
            </a:r>
            <a:endParaRPr lang="en-US" altLang="zh-CN" sz="1600" dirty="0">
              <a:solidFill>
                <a:srgbClr val="000000"/>
              </a:solidFill>
              <a:latin typeface="Times New Roman" pitchFamily="18" charset="0"/>
              <a:ea typeface="黑体" pitchFamily="49" charset="-122"/>
              <a:cs typeface="Times New Roman" pitchFamily="18" charset="0"/>
            </a:endParaRPr>
          </a:p>
        </p:txBody>
      </p:sp>
      <p:sp>
        <p:nvSpPr>
          <p:cNvPr id="4" name="文本框 3"/>
          <p:cNvSpPr txBox="1"/>
          <p:nvPr/>
        </p:nvSpPr>
        <p:spPr>
          <a:xfrm>
            <a:off x="2447764" y="5142323"/>
            <a:ext cx="4392488" cy="646331"/>
          </a:xfrm>
          <a:prstGeom prst="rect">
            <a:avLst/>
          </a:prstGeom>
          <a:noFill/>
        </p:spPr>
        <p:txBody>
          <a:bodyPr wrap="square" rtlCol="0">
            <a:spAutoFit/>
          </a:bodyPr>
          <a:lstStyle/>
          <a:p>
            <a:pPr algn="ctr"/>
            <a:r>
              <a:rPr lang="zh-CN" altLang="en-US" b="1" dirty="0" smtClean="0"/>
              <a:t>连接</a:t>
            </a:r>
            <a:r>
              <a:rPr lang="en-US" altLang="zh-CN" b="1" dirty="0" smtClean="0"/>
              <a:t>m</a:t>
            </a:r>
            <a:r>
              <a:rPr lang="zh-CN" altLang="en-US" b="1" dirty="0" smtClean="0"/>
              <a:t>台机器的</a:t>
            </a:r>
            <a:r>
              <a:rPr lang="en-US" altLang="zh-CN" b="1" dirty="0" err="1" smtClean="0"/>
              <a:t>m×m</a:t>
            </a:r>
            <a:r>
              <a:rPr lang="zh-CN" altLang="en-US" b="1" dirty="0" smtClean="0"/>
              <a:t>的无拥塞网络拓扑，</a:t>
            </a:r>
            <a:r>
              <a:rPr lang="en-US" altLang="zh-CN" b="1" dirty="0" smtClean="0"/>
              <a:t>m</a:t>
            </a:r>
            <a:r>
              <a:rPr lang="zh-CN" altLang="en-US" b="1" dirty="0" smtClean="0"/>
              <a:t>个上行端口和</a:t>
            </a:r>
            <a:r>
              <a:rPr lang="en-US" altLang="zh-CN" b="1" dirty="0" smtClean="0"/>
              <a:t>m</a:t>
            </a:r>
            <a:r>
              <a:rPr lang="zh-CN" altLang="en-US" b="1" dirty="0" smtClean="0"/>
              <a:t>个下行端口</a:t>
            </a:r>
            <a:endParaRPr lang="en-US" b="1" dirty="0"/>
          </a:p>
        </p:txBody>
      </p:sp>
    </p:spTree>
    <p:extLst>
      <p:ext uri="{BB962C8B-B14F-4D97-AF65-F5344CB8AC3E}">
        <p14:creationId xmlns:p14="http://schemas.microsoft.com/office/powerpoint/2010/main" val="3391416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b="1" dirty="0">
                <a:latin typeface="Comic Sans MS" pitchFamily="66" charset="0"/>
                <a:cs typeface="Times New Roman" pitchFamily="18" charset="0"/>
              </a:rPr>
              <a:t>科研工作</a:t>
            </a:r>
          </a:p>
        </p:txBody>
      </p:sp>
      <p:sp>
        <p:nvSpPr>
          <p:cNvPr id="5" name="灯片编号占位符 4"/>
          <p:cNvSpPr>
            <a:spLocks noGrp="1"/>
          </p:cNvSpPr>
          <p:nvPr>
            <p:ph type="sldNum" sz="quarter" idx="12"/>
          </p:nvPr>
        </p:nvSpPr>
        <p:spPr/>
        <p:txBody>
          <a:bodyPr/>
          <a:lstStyle/>
          <a:p>
            <a:pPr>
              <a:defRPr/>
            </a:pPr>
            <a:fld id="{FC70800C-9B71-45A9-AAC0-2024DA240481}" type="slidenum">
              <a:rPr lang="en-US" altLang="zh-CN" smtClean="0"/>
              <a:pPr>
                <a:defRPr/>
              </a:pPr>
              <a:t>18</a:t>
            </a:fld>
            <a:r>
              <a:rPr lang="en-US" altLang="zh-CN" dirty="0" smtClean="0"/>
              <a:t>/23</a:t>
            </a:r>
            <a:endParaRPr lang="en-US" altLang="zh-CN" dirty="0"/>
          </a:p>
        </p:txBody>
      </p:sp>
      <p:sp>
        <p:nvSpPr>
          <p:cNvPr id="7" name="内容占位符 2"/>
          <p:cNvSpPr>
            <a:spLocks noGrp="1"/>
          </p:cNvSpPr>
          <p:nvPr>
            <p:ph idx="1"/>
          </p:nvPr>
        </p:nvSpPr>
        <p:spPr>
          <a:xfrm>
            <a:off x="357158" y="1214422"/>
            <a:ext cx="8229600" cy="4374818"/>
          </a:xfrm>
        </p:spPr>
        <p:txBody>
          <a:bodyPr/>
          <a:lstStyle/>
          <a:p>
            <a:pPr eaLnBrk="1" hangingPunct="1">
              <a:buFont typeface="Wingdings 3" pitchFamily="18" charset="2"/>
              <a:buNone/>
            </a:pPr>
            <a:r>
              <a:rPr lang="en-US" altLang="zh-CN" sz="2600" dirty="0">
                <a:solidFill>
                  <a:srgbClr val="0000FF"/>
                </a:solidFill>
                <a:latin typeface="Times New Roman" pitchFamily="18" charset="0"/>
                <a:ea typeface="黑体" pitchFamily="49" charset="-122"/>
                <a:cs typeface="Times New Roman" pitchFamily="18" charset="0"/>
              </a:rPr>
              <a:t>2</a:t>
            </a:r>
            <a:r>
              <a:rPr lang="zh-CN" altLang="en-US" sz="2600" dirty="0">
                <a:solidFill>
                  <a:srgbClr val="0000FF"/>
                </a:solidFill>
                <a:latin typeface="Times New Roman" pitchFamily="18" charset="0"/>
                <a:ea typeface="黑体" pitchFamily="49" charset="-122"/>
                <a:cs typeface="Times New Roman" pitchFamily="18" charset="0"/>
              </a:rPr>
              <a:t>、带独立性保障的多</a:t>
            </a:r>
            <a:r>
              <a:rPr lang="zh-CN" altLang="en-US" sz="2600" dirty="0" smtClean="0">
                <a:solidFill>
                  <a:srgbClr val="0000FF"/>
                </a:solidFill>
                <a:latin typeface="Times New Roman" pitchFamily="18" charset="0"/>
                <a:ea typeface="黑体" pitchFamily="49" charset="-122"/>
                <a:cs typeface="Times New Roman" pitchFamily="18" charset="0"/>
              </a:rPr>
              <a:t>阶段</a:t>
            </a:r>
            <a:r>
              <a:rPr lang="zh-CN" altLang="en-US" sz="2600" dirty="0">
                <a:solidFill>
                  <a:srgbClr val="0000FF"/>
                </a:solidFill>
                <a:latin typeface="Times New Roman" pitchFamily="18" charset="0"/>
                <a:ea typeface="黑体" pitchFamily="49" charset="-122"/>
                <a:cs typeface="Times New Roman" pitchFamily="18" charset="0"/>
              </a:rPr>
              <a:t>任务</a:t>
            </a:r>
            <a:r>
              <a:rPr lang="en-US" altLang="zh-CN" sz="2600" dirty="0" err="1" smtClean="0">
                <a:solidFill>
                  <a:srgbClr val="0000FF"/>
                </a:solidFill>
                <a:latin typeface="Times New Roman" pitchFamily="18" charset="0"/>
                <a:ea typeface="黑体" pitchFamily="49" charset="-122"/>
                <a:cs typeface="Times New Roman" pitchFamily="18" charset="0"/>
              </a:rPr>
              <a:t>coflow</a:t>
            </a:r>
            <a:r>
              <a:rPr lang="zh-CN" altLang="en-US" sz="2600" dirty="0" smtClean="0">
                <a:solidFill>
                  <a:srgbClr val="0000FF"/>
                </a:solidFill>
                <a:latin typeface="Times New Roman" pitchFamily="18" charset="0"/>
                <a:ea typeface="黑体" pitchFamily="49" charset="-122"/>
                <a:cs typeface="Times New Roman" pitchFamily="18" charset="0"/>
              </a:rPr>
              <a:t>调度</a:t>
            </a:r>
            <a:endParaRPr lang="en-US" altLang="zh-CN" sz="2600" dirty="0">
              <a:solidFill>
                <a:srgbClr val="0000FF"/>
              </a:solidFill>
              <a:latin typeface="Times New Roman" pitchFamily="18" charset="0"/>
              <a:ea typeface="黑体" pitchFamily="49" charset="-122"/>
              <a:cs typeface="Times New Roman" pitchFamily="18" charset="0"/>
            </a:endParaRPr>
          </a:p>
          <a:p>
            <a:pPr algn="just" eaLnBrk="1" hangingPunct="1">
              <a:buClr>
                <a:schemeClr val="tx2"/>
              </a:buClr>
              <a:buFont typeface="Wingdings" pitchFamily="2" charset="2"/>
              <a:buChar char="Ø"/>
            </a:pPr>
            <a:endParaRPr lang="en-US" altLang="zh-CN" sz="2000" b="1" dirty="0" smtClean="0">
              <a:latin typeface="Times New Roman" pitchFamily="18" charset="0"/>
              <a:cs typeface="Times New Roman" pitchFamily="18" charset="0"/>
            </a:endParaRPr>
          </a:p>
        </p:txBody>
      </p:sp>
      <p:sp>
        <p:nvSpPr>
          <p:cNvPr id="16" name="Rectangle 12">
            <a:extLst>
              <a:ext uri="{FF2B5EF4-FFF2-40B4-BE49-F238E27FC236}">
                <a16:creationId xmlns:a16="http://schemas.microsoft.com/office/drawing/2014/main" id="{BBA84F2B-747E-4B8F-B57E-F271D22BAFFE}"/>
              </a:ext>
            </a:extLst>
          </p:cNvPr>
          <p:cNvSpPr/>
          <p:nvPr/>
        </p:nvSpPr>
        <p:spPr bwMode="auto">
          <a:xfrm>
            <a:off x="0" y="1773023"/>
            <a:ext cx="9144000" cy="4316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85750" indent="-285750" algn="just" eaLnBrk="0" hangingPunct="0">
              <a:lnSpc>
                <a:spcPct val="130000"/>
              </a:lnSpc>
              <a:spcBef>
                <a:spcPts val="600"/>
              </a:spcBef>
              <a:buFont typeface="Wingdings" panose="05000000000000000000" pitchFamily="2" charset="2"/>
              <a:buChar char="Ø"/>
            </a:pPr>
            <a:r>
              <a:rPr lang="en-US" altLang="zh-CN" sz="1600" dirty="0" err="1" smtClean="0">
                <a:solidFill>
                  <a:srgbClr val="000000"/>
                </a:solidFill>
                <a:latin typeface="Times New Roman" pitchFamily="18" charset="0"/>
                <a:ea typeface="黑体" pitchFamily="49" charset="-122"/>
                <a:cs typeface="Times New Roman" pitchFamily="18" charset="0"/>
              </a:rPr>
              <a:t>Coflow</a:t>
            </a:r>
            <a:r>
              <a:rPr lang="zh-CN" altLang="en-US" sz="1600" dirty="0" smtClean="0">
                <a:solidFill>
                  <a:srgbClr val="000000"/>
                </a:solidFill>
                <a:latin typeface="Times New Roman" pitchFamily="18" charset="0"/>
                <a:ea typeface="黑体" pitchFamily="49" charset="-122"/>
                <a:cs typeface="Times New Roman" pitchFamily="18" charset="0"/>
              </a:rPr>
              <a:t>模型</a:t>
            </a:r>
            <a:endParaRPr lang="en-US" altLang="zh-CN" sz="1600" dirty="0">
              <a:solidFill>
                <a:srgbClr val="000000"/>
              </a:solidFill>
              <a:latin typeface="Times New Roman" pitchFamily="18" charset="0"/>
              <a:ea typeface="黑体" pitchFamily="49" charset="-122"/>
              <a:cs typeface="Times New Roman" pitchFamily="18" charset="0"/>
            </a:endParaRPr>
          </a:p>
        </p:txBody>
      </p:sp>
      <p:sp>
        <p:nvSpPr>
          <p:cNvPr id="8" name="矩形 19"/>
          <p:cNvSpPr>
            <a:spLocks noChangeArrowheads="1"/>
          </p:cNvSpPr>
          <p:nvPr/>
        </p:nvSpPr>
        <p:spPr bwMode="auto">
          <a:xfrm>
            <a:off x="519704" y="3665861"/>
            <a:ext cx="8621964" cy="414922"/>
          </a:xfrm>
          <a:prstGeom prst="rect">
            <a:avLst/>
          </a:prstGeom>
          <a:solidFill>
            <a:schemeClr val="bg1">
              <a:lumMod val="85000"/>
            </a:schemeClr>
          </a:solidFill>
          <a:ln>
            <a:noFill/>
          </a:ln>
          <a:extLst/>
        </p:spPr>
        <p:txBody>
          <a:bodyPr wrap="square">
            <a:spAutoFit/>
          </a:bodyPr>
          <a:lstStyle/>
          <a:p>
            <a:pPr marL="285750" indent="-285750" algn="just" fontAlgn="base">
              <a:lnSpc>
                <a:spcPct val="150000"/>
              </a:lnSpc>
              <a:spcBef>
                <a:spcPct val="0"/>
              </a:spcBef>
              <a:spcAft>
                <a:spcPct val="0"/>
              </a:spcAft>
              <a:buFont typeface="Wingdings" panose="05000000000000000000" pitchFamily="2" charset="2"/>
              <a:buChar char="u"/>
            </a:pPr>
            <a:r>
              <a:rPr lang="zh-CN" altLang="en-US" sz="1600" dirty="0" smtClean="0"/>
              <a:t>统计</a:t>
            </a:r>
            <a:r>
              <a:rPr lang="en-US" altLang="zh-CN" sz="1600" dirty="0" err="1" smtClean="0"/>
              <a:t>coflow</a:t>
            </a:r>
            <a:r>
              <a:rPr lang="zh-CN" altLang="en-US" sz="1600" dirty="0" smtClean="0"/>
              <a:t>中单个</a:t>
            </a:r>
            <a:r>
              <a:rPr lang="en-US" altLang="zh-CN" sz="1600" dirty="0" smtClean="0"/>
              <a:t>flow</a:t>
            </a:r>
            <a:r>
              <a:rPr lang="zh-CN" altLang="en-US" sz="1600" dirty="0" smtClean="0"/>
              <a:t>的信息，得到每个端口总共的上行或下行数据量。</a:t>
            </a:r>
            <a:endParaRPr lang="en-US" altLang="zh-CN" sz="1600" dirty="0"/>
          </a:p>
        </p:txBody>
      </p:sp>
      <mc:AlternateContent xmlns:mc="http://schemas.openxmlformats.org/markup-compatibility/2006">
        <mc:Choice xmlns:a14="http://schemas.microsoft.com/office/drawing/2010/main" Requires="a14">
          <p:sp>
            <p:nvSpPr>
              <p:cNvPr id="2" name="文本框 1"/>
              <p:cNvSpPr txBox="1"/>
              <p:nvPr/>
            </p:nvSpPr>
            <p:spPr>
              <a:xfrm>
                <a:off x="2843808" y="4294385"/>
                <a:ext cx="3024336" cy="507383"/>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altLang="zh-CN" sz="2400" i="1">
                              <a:latin typeface="Cambria Math" panose="02040503050406030204" pitchFamily="18" charset="0"/>
                            </a:rPr>
                            <m:t>𝐶</m:t>
                          </m:r>
                        </m:e>
                        <m:sub>
                          <m:r>
                            <a:rPr lang="en-US" sz="2400" b="0" i="1" smtClean="0">
                              <a:latin typeface="Cambria Math" panose="02040503050406030204" pitchFamily="18" charset="0"/>
                            </a:rPr>
                            <m:t>𝑘</m:t>
                          </m:r>
                        </m:sub>
                      </m:sSub>
                      <m:r>
                        <a:rPr lang="en-US" sz="2400" i="1" smtClean="0">
                          <a:latin typeface="Cambria Math" panose="02040503050406030204" pitchFamily="18" charset="0"/>
                          <a:ea typeface="Cambria Math" panose="02040503050406030204" pitchFamily="18" charset="0"/>
                        </a:rPr>
                        <m:t>=</m:t>
                      </m:r>
                      <m:d>
                        <m:dPr>
                          <m:begChr m:val="{"/>
                          <m:endChr m:val="}"/>
                          <m:ctrlPr>
                            <a:rPr lang="en-US" sz="2400" i="1" smtClean="0">
                              <a:latin typeface="Cambria Math" panose="02040503050406030204" pitchFamily="18" charset="0"/>
                              <a:ea typeface="Cambria Math" panose="02040503050406030204" pitchFamily="18" charset="0"/>
                            </a:rPr>
                          </m:ctrlPr>
                        </m:dPr>
                        <m:e>
                          <m:sSubSup>
                            <m:sSubSupPr>
                              <m:ctrlPr>
                                <a:rPr lang="en-US" sz="2400" i="1" smtClean="0">
                                  <a:latin typeface="Cambria Math" panose="02040503050406030204" pitchFamily="18" charset="0"/>
                                  <a:ea typeface="Cambria Math" panose="02040503050406030204" pitchFamily="18" charset="0"/>
                                </a:rPr>
                              </m:ctrlPr>
                            </m:sSubSupPr>
                            <m:e>
                              <m:r>
                                <a:rPr lang="en-US" sz="2400" b="0" i="1" smtClean="0">
                                  <a:latin typeface="Cambria Math" panose="02040503050406030204" pitchFamily="18" charset="0"/>
                                  <a:ea typeface="Cambria Math" panose="02040503050406030204" pitchFamily="18" charset="0"/>
                                </a:rPr>
                                <m:t>𝐶</m:t>
                              </m:r>
                            </m:e>
                            <m:sub>
                              <m:r>
                                <a:rPr lang="en-US" sz="2400" b="0" i="1" smtClean="0">
                                  <a:latin typeface="Cambria Math" panose="02040503050406030204" pitchFamily="18" charset="0"/>
                                  <a:ea typeface="Cambria Math" panose="02040503050406030204" pitchFamily="18" charset="0"/>
                                </a:rPr>
                                <m:t>𝑘</m:t>
                              </m:r>
                            </m:sub>
                            <m:sup>
                              <m:r>
                                <a:rPr lang="en-US" sz="2400" b="0" i="1" smtClean="0">
                                  <a:latin typeface="Cambria Math" panose="02040503050406030204" pitchFamily="18" charset="0"/>
                                  <a:ea typeface="Cambria Math" panose="02040503050406030204" pitchFamily="18" charset="0"/>
                                </a:rPr>
                                <m:t>1</m:t>
                              </m:r>
                            </m:sup>
                          </m:sSubSup>
                          <m:r>
                            <a:rPr lang="en-US" sz="2400" b="0" i="1" smtClean="0">
                              <a:latin typeface="Cambria Math" panose="02040503050406030204" pitchFamily="18" charset="0"/>
                              <a:ea typeface="Cambria Math" panose="02040503050406030204" pitchFamily="18" charset="0"/>
                            </a:rPr>
                            <m:t>,</m:t>
                          </m:r>
                          <m:sSubSup>
                            <m:sSubSupPr>
                              <m:ctrlPr>
                                <a:rPr lang="en-US" sz="2400" b="0" i="1" smtClean="0">
                                  <a:latin typeface="Cambria Math" panose="02040503050406030204" pitchFamily="18" charset="0"/>
                                  <a:ea typeface="Cambria Math" panose="02040503050406030204" pitchFamily="18" charset="0"/>
                                </a:rPr>
                              </m:ctrlPr>
                            </m:sSubSupPr>
                            <m:e>
                              <m:r>
                                <a:rPr lang="en-US" sz="2400" b="0" i="1" smtClean="0">
                                  <a:latin typeface="Cambria Math" panose="02040503050406030204" pitchFamily="18" charset="0"/>
                                  <a:ea typeface="Cambria Math" panose="02040503050406030204" pitchFamily="18" charset="0"/>
                                </a:rPr>
                                <m:t>𝐶</m:t>
                              </m:r>
                            </m:e>
                            <m:sub>
                              <m:r>
                                <a:rPr lang="en-US" sz="2400" b="0" i="1" smtClean="0">
                                  <a:latin typeface="Cambria Math" panose="02040503050406030204" pitchFamily="18" charset="0"/>
                                  <a:ea typeface="Cambria Math" panose="02040503050406030204" pitchFamily="18" charset="0"/>
                                </a:rPr>
                                <m:t>𝑘</m:t>
                              </m:r>
                            </m:sub>
                            <m:sup>
                              <m:r>
                                <a:rPr lang="en-US" sz="2400" b="0" i="1" smtClean="0">
                                  <a:latin typeface="Cambria Math" panose="02040503050406030204" pitchFamily="18" charset="0"/>
                                  <a:ea typeface="Cambria Math" panose="02040503050406030204" pitchFamily="18" charset="0"/>
                                </a:rPr>
                                <m:t>2</m:t>
                              </m:r>
                            </m:sup>
                          </m:sSubSup>
                          <m:r>
                            <a:rPr lang="en-US" sz="2400" b="0" i="1" smtClean="0">
                              <a:latin typeface="Cambria Math" panose="02040503050406030204" pitchFamily="18" charset="0"/>
                              <a:ea typeface="Cambria Math" panose="02040503050406030204" pitchFamily="18" charset="0"/>
                            </a:rPr>
                            <m:t>,⋯,</m:t>
                          </m:r>
                          <m:sSubSup>
                            <m:sSubSupPr>
                              <m:ctrlPr>
                                <a:rPr lang="en-US" sz="2400" b="0" i="1" smtClean="0">
                                  <a:latin typeface="Cambria Math" panose="02040503050406030204" pitchFamily="18" charset="0"/>
                                  <a:ea typeface="Cambria Math" panose="02040503050406030204" pitchFamily="18" charset="0"/>
                                </a:rPr>
                              </m:ctrlPr>
                            </m:sSubSupPr>
                            <m:e>
                              <m:r>
                                <a:rPr lang="en-US" sz="2400" b="0" i="1" smtClean="0">
                                  <a:latin typeface="Cambria Math" panose="02040503050406030204" pitchFamily="18" charset="0"/>
                                  <a:ea typeface="Cambria Math" panose="02040503050406030204" pitchFamily="18" charset="0"/>
                                </a:rPr>
                                <m:t>𝐶</m:t>
                              </m:r>
                            </m:e>
                            <m:sub>
                              <m:r>
                                <a:rPr lang="en-US" sz="2400" b="0" i="1" smtClean="0">
                                  <a:latin typeface="Cambria Math" panose="02040503050406030204" pitchFamily="18" charset="0"/>
                                  <a:ea typeface="Cambria Math" panose="02040503050406030204" pitchFamily="18" charset="0"/>
                                </a:rPr>
                                <m:t>𝑘</m:t>
                              </m:r>
                            </m:sub>
                            <m:sup>
                              <m:r>
                                <a:rPr lang="en-US" sz="2400" b="0" i="1" smtClean="0">
                                  <a:latin typeface="Cambria Math" panose="02040503050406030204" pitchFamily="18" charset="0"/>
                                  <a:ea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𝑚</m:t>
                              </m:r>
                            </m:sup>
                          </m:sSubSup>
                        </m:e>
                      </m:d>
                    </m:oMath>
                  </m:oMathPara>
                </a14:m>
                <a:endParaRPr lang="en-US" sz="2400" i="1" dirty="0"/>
              </a:p>
            </p:txBody>
          </p:sp>
        </mc:Choice>
        <mc:Fallback>
          <p:sp>
            <p:nvSpPr>
              <p:cNvPr id="2" name="文本框 1"/>
              <p:cNvSpPr txBox="1">
                <a:spLocks noRot="1" noChangeAspect="1" noMove="1" noResize="1" noEditPoints="1" noAdjustHandles="1" noChangeArrowheads="1" noChangeShapeType="1" noTextEdit="1"/>
              </p:cNvSpPr>
              <p:nvPr/>
            </p:nvSpPr>
            <p:spPr>
              <a:xfrm>
                <a:off x="2843808" y="4294385"/>
                <a:ext cx="3024336" cy="507383"/>
              </a:xfrm>
              <a:prstGeom prst="rect">
                <a:avLst/>
              </a:prstGeom>
              <a:blipFill>
                <a:blip r:embed="rId2"/>
                <a:stretch>
                  <a:fillRect/>
                </a:stretch>
              </a:blipFill>
            </p:spPr>
            <p:txBody>
              <a:bodyPr/>
              <a:lstStyle/>
              <a:p>
                <a:r>
                  <a:rPr lang="en-US">
                    <a:noFill/>
                  </a:rPr>
                  <a:t> </a:t>
                </a:r>
              </a:p>
            </p:txBody>
          </p:sp>
        </mc:Fallback>
      </mc:AlternateContent>
      <p:sp>
        <p:nvSpPr>
          <p:cNvPr id="11" name="矩形 19"/>
          <p:cNvSpPr>
            <a:spLocks noChangeArrowheads="1"/>
          </p:cNvSpPr>
          <p:nvPr/>
        </p:nvSpPr>
        <p:spPr bwMode="auto">
          <a:xfrm>
            <a:off x="522036" y="2204656"/>
            <a:ext cx="8621964" cy="414922"/>
          </a:xfrm>
          <a:prstGeom prst="rect">
            <a:avLst/>
          </a:prstGeom>
          <a:solidFill>
            <a:schemeClr val="bg1">
              <a:lumMod val="85000"/>
            </a:schemeClr>
          </a:solidFill>
          <a:ln>
            <a:noFill/>
          </a:ln>
          <a:extLst/>
        </p:spPr>
        <p:txBody>
          <a:bodyPr wrap="square">
            <a:spAutoFit/>
          </a:bodyPr>
          <a:lstStyle/>
          <a:p>
            <a:pPr marL="285750" indent="-285750" algn="just" fontAlgn="base">
              <a:lnSpc>
                <a:spcPct val="150000"/>
              </a:lnSpc>
              <a:spcBef>
                <a:spcPct val="0"/>
              </a:spcBef>
              <a:spcAft>
                <a:spcPct val="0"/>
              </a:spcAft>
              <a:buFont typeface="Wingdings" panose="05000000000000000000" pitchFamily="2" charset="2"/>
              <a:buChar char="u"/>
            </a:pPr>
            <a:r>
              <a:rPr lang="en-US" altLang="zh-CN" sz="1600" dirty="0" err="1" smtClean="0"/>
              <a:t>Coflow</a:t>
            </a:r>
            <a:r>
              <a:rPr lang="zh-CN" altLang="en-US" sz="1600" dirty="0" smtClean="0"/>
              <a:t>由多个</a:t>
            </a:r>
            <a:r>
              <a:rPr lang="en-US" altLang="zh-CN" sz="1600" dirty="0" smtClean="0"/>
              <a:t>flow</a:t>
            </a:r>
            <a:r>
              <a:rPr lang="zh-CN" altLang="en-US" sz="1600" dirty="0" smtClean="0"/>
              <a:t>组成，相同上下行端口的</a:t>
            </a:r>
            <a:r>
              <a:rPr lang="en-US" altLang="zh-CN" sz="1600" dirty="0" smtClean="0"/>
              <a:t>flow</a:t>
            </a:r>
            <a:r>
              <a:rPr lang="zh-CN" altLang="en-US" sz="1600" dirty="0" smtClean="0"/>
              <a:t>将被整合。</a:t>
            </a:r>
            <a:endParaRPr lang="en-US" altLang="zh-CN" sz="1600" dirty="0"/>
          </a:p>
        </p:txBody>
      </p:sp>
      <mc:AlternateContent xmlns:mc="http://schemas.openxmlformats.org/markup-compatibility/2006">
        <mc:Choice xmlns:a14="http://schemas.microsoft.com/office/drawing/2010/main" Requires="a14">
          <p:sp>
            <p:nvSpPr>
              <p:cNvPr id="6" name="文本框 5"/>
              <p:cNvSpPr txBox="1"/>
              <p:nvPr/>
            </p:nvSpPr>
            <p:spPr>
              <a:xfrm>
                <a:off x="1735654" y="2765096"/>
                <a:ext cx="5472608" cy="64177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𝐹</m:t>
                          </m:r>
                        </m:e>
                        <m:sub>
                          <m:r>
                            <a:rPr lang="en-US" sz="2400" b="0" i="1" smtClean="0">
                              <a:latin typeface="Cambria Math" panose="02040503050406030204" pitchFamily="18" charset="0"/>
                            </a:rPr>
                            <m:t>𝑘</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𝑓</m:t>
                              </m:r>
                            </m:e>
                            <m:sub>
                              <m:r>
                                <a:rPr lang="en-US" sz="2400" b="0" i="1" smtClean="0">
                                  <a:latin typeface="Cambria Math" panose="02040503050406030204" pitchFamily="18" charset="0"/>
                                </a:rPr>
                                <m:t>𝑘</m:t>
                              </m:r>
                            </m:sub>
                            <m:sup>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𝑗</m:t>
                              </m:r>
                            </m:sup>
                          </m:sSubSup>
                          <m:r>
                            <a:rPr lang="en-US" sz="2400" b="0" i="1" smtClean="0">
                              <a:latin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𝑚</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𝑚</m:t>
                          </m:r>
                          <m:r>
                            <a:rPr lang="en-US" sz="2400" b="0" i="1" smtClean="0">
                              <a:latin typeface="Cambria Math" panose="02040503050406030204" pitchFamily="18" charset="0"/>
                              <a:ea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𝑗</m:t>
                          </m:r>
                          <m:r>
                            <a:rPr lang="en-US" sz="2400" b="0" i="1" smtClean="0">
                              <a:latin typeface="Cambria Math" panose="02040503050406030204" pitchFamily="18" charset="0"/>
                              <a:ea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𝑚</m:t>
                          </m:r>
                        </m:e>
                      </m:d>
                    </m:oMath>
                  </m:oMathPara>
                </a14:m>
                <a:endParaRPr lang="en-US" sz="2400" dirty="0"/>
              </a:p>
            </p:txBody>
          </p:sp>
        </mc:Choice>
        <mc:Fallback>
          <p:sp>
            <p:nvSpPr>
              <p:cNvPr id="6" name="文本框 5"/>
              <p:cNvSpPr txBox="1">
                <a:spLocks noRot="1" noChangeAspect="1" noMove="1" noResize="1" noEditPoints="1" noAdjustHandles="1" noChangeArrowheads="1" noChangeShapeType="1" noTextEdit="1"/>
              </p:cNvSpPr>
              <p:nvPr/>
            </p:nvSpPr>
            <p:spPr>
              <a:xfrm>
                <a:off x="1735654" y="2765096"/>
                <a:ext cx="5472608" cy="641779"/>
              </a:xfrm>
              <a:prstGeom prst="rect">
                <a:avLst/>
              </a:prstGeom>
              <a:blipFill>
                <a:blip r:embed="rId3"/>
                <a:stretch>
                  <a:fillRect/>
                </a:stretch>
              </a:blipFill>
            </p:spPr>
            <p:txBody>
              <a:bodyPr/>
              <a:lstStyle/>
              <a:p>
                <a:r>
                  <a:rPr lang="en-US">
                    <a:noFill/>
                  </a:rPr>
                  <a:t> </a:t>
                </a:r>
              </a:p>
            </p:txBody>
          </p:sp>
        </mc:Fallback>
      </mc:AlternateContent>
      <p:sp>
        <p:nvSpPr>
          <p:cNvPr id="13" name="矩形 19"/>
          <p:cNvSpPr>
            <a:spLocks noChangeArrowheads="1"/>
          </p:cNvSpPr>
          <p:nvPr/>
        </p:nvSpPr>
        <p:spPr bwMode="auto">
          <a:xfrm>
            <a:off x="519704" y="4942143"/>
            <a:ext cx="8621964" cy="830997"/>
          </a:xfrm>
          <a:prstGeom prst="rect">
            <a:avLst/>
          </a:prstGeom>
          <a:solidFill>
            <a:schemeClr val="bg1">
              <a:lumMod val="85000"/>
            </a:schemeClr>
          </a:solidFill>
          <a:ln>
            <a:noFill/>
          </a:ln>
          <a:extLst/>
        </p:spPr>
        <p:txBody>
          <a:bodyPr wrap="square">
            <a:spAutoFit/>
          </a:bodyPr>
          <a:lstStyle/>
          <a:p>
            <a:pPr marL="285750" indent="-285750" algn="just" fontAlgn="base">
              <a:lnSpc>
                <a:spcPct val="150000"/>
              </a:lnSpc>
              <a:spcBef>
                <a:spcPct val="0"/>
              </a:spcBef>
              <a:spcAft>
                <a:spcPct val="0"/>
              </a:spcAft>
              <a:buFont typeface="Wingdings" panose="05000000000000000000" pitchFamily="2" charset="2"/>
              <a:buChar char="u"/>
            </a:pPr>
            <a:r>
              <a:rPr lang="zh-CN" altLang="en-US" sz="1600" dirty="0" smtClean="0"/>
              <a:t>每个任务由多个</a:t>
            </a:r>
            <a:r>
              <a:rPr lang="en-US" altLang="zh-CN" sz="1600" dirty="0" err="1" smtClean="0"/>
              <a:t>coflow</a:t>
            </a:r>
            <a:r>
              <a:rPr lang="zh-CN" altLang="en-US" sz="1600" dirty="0" smtClean="0"/>
              <a:t>组成，且有时间相关性，即某些</a:t>
            </a:r>
            <a:r>
              <a:rPr lang="en-US" altLang="zh-CN" sz="1600" dirty="0" err="1" smtClean="0"/>
              <a:t>coflow</a:t>
            </a:r>
            <a:r>
              <a:rPr lang="zh-CN" altLang="en-US" sz="1600" dirty="0" smtClean="0"/>
              <a:t>必须在某个</a:t>
            </a:r>
            <a:r>
              <a:rPr lang="en-US" altLang="zh-CN" sz="1600" dirty="0" err="1" smtClean="0"/>
              <a:t>coflow</a:t>
            </a:r>
            <a:r>
              <a:rPr lang="zh-CN" altLang="en-US" sz="1600" dirty="0" smtClean="0"/>
              <a:t>完成之后才可运行。</a:t>
            </a:r>
            <a:endParaRPr lang="en-US" altLang="zh-CN" sz="1600" dirty="0"/>
          </a:p>
        </p:txBody>
      </p:sp>
    </p:spTree>
    <p:extLst>
      <p:ext uri="{BB962C8B-B14F-4D97-AF65-F5344CB8AC3E}">
        <p14:creationId xmlns:p14="http://schemas.microsoft.com/office/powerpoint/2010/main" val="2360482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b="1" dirty="0">
                <a:latin typeface="Comic Sans MS" pitchFamily="66" charset="0"/>
                <a:cs typeface="Times New Roman" pitchFamily="18" charset="0"/>
              </a:rPr>
              <a:t>科研工作</a:t>
            </a:r>
          </a:p>
        </p:txBody>
      </p:sp>
      <p:sp>
        <p:nvSpPr>
          <p:cNvPr id="5" name="灯片编号占位符 4"/>
          <p:cNvSpPr>
            <a:spLocks noGrp="1"/>
          </p:cNvSpPr>
          <p:nvPr>
            <p:ph type="sldNum" sz="quarter" idx="12"/>
          </p:nvPr>
        </p:nvSpPr>
        <p:spPr/>
        <p:txBody>
          <a:bodyPr/>
          <a:lstStyle/>
          <a:p>
            <a:pPr>
              <a:defRPr/>
            </a:pPr>
            <a:fld id="{FC70800C-9B71-45A9-AAC0-2024DA240481}" type="slidenum">
              <a:rPr lang="en-US" altLang="zh-CN" smtClean="0"/>
              <a:pPr>
                <a:defRPr/>
              </a:pPr>
              <a:t>19</a:t>
            </a:fld>
            <a:r>
              <a:rPr lang="en-US" altLang="zh-CN" dirty="0" smtClean="0"/>
              <a:t>/23</a:t>
            </a:r>
            <a:endParaRPr lang="en-US" altLang="zh-CN" dirty="0"/>
          </a:p>
        </p:txBody>
      </p:sp>
      <p:sp>
        <p:nvSpPr>
          <p:cNvPr id="7" name="内容占位符 2"/>
          <p:cNvSpPr>
            <a:spLocks noGrp="1"/>
          </p:cNvSpPr>
          <p:nvPr>
            <p:ph idx="1"/>
          </p:nvPr>
        </p:nvSpPr>
        <p:spPr>
          <a:xfrm>
            <a:off x="357158" y="1214422"/>
            <a:ext cx="8229600" cy="4374818"/>
          </a:xfrm>
        </p:spPr>
        <p:txBody>
          <a:bodyPr/>
          <a:lstStyle/>
          <a:p>
            <a:pPr eaLnBrk="1" hangingPunct="1">
              <a:buFont typeface="Wingdings 3" pitchFamily="18" charset="2"/>
              <a:buNone/>
            </a:pPr>
            <a:r>
              <a:rPr lang="en-US" altLang="zh-CN" sz="2600" dirty="0">
                <a:solidFill>
                  <a:srgbClr val="0000FF"/>
                </a:solidFill>
                <a:latin typeface="Times New Roman" pitchFamily="18" charset="0"/>
                <a:ea typeface="黑体" pitchFamily="49" charset="-122"/>
                <a:cs typeface="Times New Roman" pitchFamily="18" charset="0"/>
              </a:rPr>
              <a:t>2</a:t>
            </a:r>
            <a:r>
              <a:rPr lang="zh-CN" altLang="en-US" sz="2600" dirty="0">
                <a:solidFill>
                  <a:srgbClr val="0000FF"/>
                </a:solidFill>
                <a:latin typeface="Times New Roman" pitchFamily="18" charset="0"/>
                <a:ea typeface="黑体" pitchFamily="49" charset="-122"/>
                <a:cs typeface="Times New Roman" pitchFamily="18" charset="0"/>
              </a:rPr>
              <a:t>、带独立性保障的多</a:t>
            </a:r>
            <a:r>
              <a:rPr lang="zh-CN" altLang="en-US" sz="2600" dirty="0" smtClean="0">
                <a:solidFill>
                  <a:srgbClr val="0000FF"/>
                </a:solidFill>
                <a:latin typeface="Times New Roman" pitchFamily="18" charset="0"/>
                <a:ea typeface="黑体" pitchFamily="49" charset="-122"/>
                <a:cs typeface="Times New Roman" pitchFamily="18" charset="0"/>
              </a:rPr>
              <a:t>阶段</a:t>
            </a:r>
            <a:r>
              <a:rPr lang="zh-CN" altLang="en-US" sz="2600" dirty="0">
                <a:solidFill>
                  <a:srgbClr val="0000FF"/>
                </a:solidFill>
                <a:latin typeface="Times New Roman" pitchFamily="18" charset="0"/>
                <a:ea typeface="黑体" pitchFamily="49" charset="-122"/>
                <a:cs typeface="Times New Roman" pitchFamily="18" charset="0"/>
              </a:rPr>
              <a:t>任务</a:t>
            </a:r>
            <a:r>
              <a:rPr lang="en-US" altLang="zh-CN" sz="2600" dirty="0" err="1" smtClean="0">
                <a:solidFill>
                  <a:srgbClr val="0000FF"/>
                </a:solidFill>
                <a:latin typeface="Times New Roman" pitchFamily="18" charset="0"/>
                <a:ea typeface="黑体" pitchFamily="49" charset="-122"/>
                <a:cs typeface="Times New Roman" pitchFamily="18" charset="0"/>
              </a:rPr>
              <a:t>coflow</a:t>
            </a:r>
            <a:r>
              <a:rPr lang="zh-CN" altLang="en-US" sz="2600" dirty="0" smtClean="0">
                <a:solidFill>
                  <a:srgbClr val="0000FF"/>
                </a:solidFill>
                <a:latin typeface="Times New Roman" pitchFamily="18" charset="0"/>
                <a:ea typeface="黑体" pitchFamily="49" charset="-122"/>
                <a:cs typeface="Times New Roman" pitchFamily="18" charset="0"/>
              </a:rPr>
              <a:t>调度</a:t>
            </a:r>
            <a:endParaRPr lang="en-US" altLang="zh-CN" sz="2600" dirty="0">
              <a:solidFill>
                <a:srgbClr val="0000FF"/>
              </a:solidFill>
              <a:latin typeface="Times New Roman" pitchFamily="18" charset="0"/>
              <a:ea typeface="黑体" pitchFamily="49" charset="-122"/>
              <a:cs typeface="Times New Roman" pitchFamily="18" charset="0"/>
            </a:endParaRPr>
          </a:p>
          <a:p>
            <a:pPr algn="just" eaLnBrk="1" hangingPunct="1">
              <a:buClr>
                <a:schemeClr val="tx2"/>
              </a:buClr>
              <a:buFont typeface="Wingdings" pitchFamily="2" charset="2"/>
              <a:buChar char="Ø"/>
            </a:pPr>
            <a:endParaRPr lang="en-US" altLang="zh-CN" sz="2000" b="1" dirty="0" smtClean="0">
              <a:latin typeface="Times New Roman" pitchFamily="18" charset="0"/>
              <a:cs typeface="Times New Roman" pitchFamily="18" charset="0"/>
            </a:endParaRPr>
          </a:p>
        </p:txBody>
      </p:sp>
      <p:sp>
        <p:nvSpPr>
          <p:cNvPr id="16" name="Rectangle 12">
            <a:extLst>
              <a:ext uri="{FF2B5EF4-FFF2-40B4-BE49-F238E27FC236}">
                <a16:creationId xmlns:a16="http://schemas.microsoft.com/office/drawing/2014/main" id="{BBA84F2B-747E-4B8F-B57E-F271D22BAFFE}"/>
              </a:ext>
            </a:extLst>
          </p:cNvPr>
          <p:cNvSpPr/>
          <p:nvPr/>
        </p:nvSpPr>
        <p:spPr bwMode="auto">
          <a:xfrm>
            <a:off x="0" y="1773023"/>
            <a:ext cx="9144000" cy="4316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85750" indent="-285750" algn="just" eaLnBrk="0" hangingPunct="0">
              <a:lnSpc>
                <a:spcPct val="130000"/>
              </a:lnSpc>
              <a:spcBef>
                <a:spcPts val="600"/>
              </a:spcBef>
              <a:buFont typeface="Wingdings" panose="05000000000000000000" pitchFamily="2" charset="2"/>
              <a:buChar char="Ø"/>
            </a:pPr>
            <a:r>
              <a:rPr lang="en-US" altLang="zh-CN" sz="1600" dirty="0" smtClean="0">
                <a:solidFill>
                  <a:srgbClr val="000000"/>
                </a:solidFill>
                <a:latin typeface="Times New Roman" pitchFamily="18" charset="0"/>
                <a:ea typeface="黑体" pitchFamily="49" charset="-122"/>
                <a:cs typeface="Times New Roman" pitchFamily="18" charset="0"/>
              </a:rPr>
              <a:t>DRF</a:t>
            </a:r>
            <a:r>
              <a:rPr lang="zh-CN" altLang="en-US" sz="1600" dirty="0" smtClean="0">
                <a:solidFill>
                  <a:srgbClr val="000000"/>
                </a:solidFill>
                <a:latin typeface="Times New Roman" pitchFamily="18" charset="0"/>
                <a:ea typeface="黑体" pitchFamily="49" charset="-122"/>
                <a:cs typeface="Times New Roman" pitchFamily="18" charset="0"/>
              </a:rPr>
              <a:t>算法</a:t>
            </a:r>
            <a:endParaRPr lang="en-US" altLang="zh-CN" sz="1600" dirty="0">
              <a:solidFill>
                <a:srgbClr val="000000"/>
              </a:solidFill>
              <a:latin typeface="Times New Roman" pitchFamily="18" charset="0"/>
              <a:ea typeface="黑体" pitchFamily="49" charset="-122"/>
              <a:cs typeface="Times New Roman" pitchFamily="18" charset="0"/>
            </a:endParaRPr>
          </a:p>
        </p:txBody>
      </p:sp>
      <p:sp>
        <p:nvSpPr>
          <p:cNvPr id="12" name="矩形 19"/>
          <p:cNvSpPr>
            <a:spLocks noChangeArrowheads="1"/>
          </p:cNvSpPr>
          <p:nvPr/>
        </p:nvSpPr>
        <p:spPr bwMode="auto">
          <a:xfrm>
            <a:off x="522036" y="2204656"/>
            <a:ext cx="8621964" cy="830997"/>
          </a:xfrm>
          <a:prstGeom prst="rect">
            <a:avLst/>
          </a:prstGeom>
          <a:solidFill>
            <a:schemeClr val="bg1">
              <a:lumMod val="85000"/>
            </a:schemeClr>
          </a:solidFill>
          <a:ln>
            <a:noFill/>
          </a:ln>
          <a:extLst/>
        </p:spPr>
        <p:txBody>
          <a:bodyPr wrap="square">
            <a:spAutoFit/>
          </a:bodyPr>
          <a:lstStyle/>
          <a:p>
            <a:pPr marL="285750" indent="-285750" algn="just" fontAlgn="base">
              <a:lnSpc>
                <a:spcPct val="150000"/>
              </a:lnSpc>
              <a:spcBef>
                <a:spcPct val="0"/>
              </a:spcBef>
              <a:spcAft>
                <a:spcPct val="0"/>
              </a:spcAft>
              <a:buFont typeface="Wingdings" panose="05000000000000000000" pitchFamily="2" charset="2"/>
              <a:buChar char="u"/>
            </a:pPr>
            <a:r>
              <a:rPr lang="zh-CN" altLang="en-US" sz="1600" dirty="0" smtClean="0"/>
              <a:t>独立性保障的常用算法。</a:t>
            </a:r>
            <a:endParaRPr lang="en-US" altLang="zh-CN" sz="1600" dirty="0" smtClean="0"/>
          </a:p>
          <a:p>
            <a:pPr marL="285750" indent="-285750" algn="just" fontAlgn="base">
              <a:lnSpc>
                <a:spcPct val="150000"/>
              </a:lnSpc>
              <a:spcBef>
                <a:spcPct val="0"/>
              </a:spcBef>
              <a:spcAft>
                <a:spcPct val="0"/>
              </a:spcAft>
              <a:buFont typeface="Wingdings" panose="05000000000000000000" pitchFamily="2" charset="2"/>
              <a:buChar char="u"/>
            </a:pPr>
            <a:r>
              <a:rPr lang="zh-CN" altLang="en-US" sz="1600" dirty="0" smtClean="0"/>
              <a:t>但是会带来平均完成时间较长的问题。</a:t>
            </a:r>
            <a:endParaRPr lang="en-US" altLang="zh-CN" sz="1600" dirty="0"/>
          </a:p>
        </p:txBody>
      </p:sp>
      <p:pic>
        <p:nvPicPr>
          <p:cNvPr id="4" name="图片 3"/>
          <p:cNvPicPr>
            <a:picLocks noChangeAspect="1"/>
          </p:cNvPicPr>
          <p:nvPr/>
        </p:nvPicPr>
        <p:blipFill>
          <a:blip r:embed="rId2"/>
          <a:stretch>
            <a:fillRect/>
          </a:stretch>
        </p:blipFill>
        <p:spPr>
          <a:xfrm>
            <a:off x="827584" y="3211245"/>
            <a:ext cx="3185868" cy="2666119"/>
          </a:xfrm>
          <a:prstGeom prst="rect">
            <a:avLst/>
          </a:prstGeom>
        </p:spPr>
      </p:pic>
      <p:pic>
        <p:nvPicPr>
          <p:cNvPr id="9" name="图片 8"/>
          <p:cNvPicPr>
            <a:picLocks noChangeAspect="1"/>
          </p:cNvPicPr>
          <p:nvPr/>
        </p:nvPicPr>
        <p:blipFill>
          <a:blip r:embed="rId3"/>
          <a:stretch>
            <a:fillRect/>
          </a:stretch>
        </p:blipFill>
        <p:spPr>
          <a:xfrm>
            <a:off x="5075387" y="3261294"/>
            <a:ext cx="3168352" cy="2616070"/>
          </a:xfrm>
          <a:prstGeom prst="rect">
            <a:avLst/>
          </a:prstGeom>
        </p:spPr>
      </p:pic>
      <p:cxnSp>
        <p:nvCxnSpPr>
          <p:cNvPr id="14" name="直接箭头连接符 13"/>
          <p:cNvCxnSpPr/>
          <p:nvPr/>
        </p:nvCxnSpPr>
        <p:spPr bwMode="auto">
          <a:xfrm>
            <a:off x="4013452" y="4437112"/>
            <a:ext cx="1061935" cy="0"/>
          </a:xfrm>
          <a:prstGeom prst="straightConnector1">
            <a:avLst/>
          </a:prstGeom>
          <a:solidFill>
            <a:schemeClr val="bg1"/>
          </a:solidFill>
          <a:ln w="44450" cap="flat" cmpd="sng" algn="ctr">
            <a:solidFill>
              <a:schemeClr val="bg2"/>
            </a:solidFill>
            <a:prstDash val="sys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6802173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内容占位符 2"/>
          <p:cNvSpPr>
            <a:spLocks noGrp="1"/>
          </p:cNvSpPr>
          <p:nvPr>
            <p:ph idx="1"/>
          </p:nvPr>
        </p:nvSpPr>
        <p:spPr/>
        <p:txBody>
          <a:bodyPr/>
          <a:lstStyle/>
          <a:p>
            <a:pPr eaLnBrk="1" hangingPunct="1">
              <a:spcBef>
                <a:spcPts val="1800"/>
              </a:spcBef>
              <a:buClr>
                <a:srgbClr val="002060"/>
              </a:buClr>
              <a:buFont typeface="Wingdings" pitchFamily="2" charset="2"/>
              <a:buChar char="Ø"/>
            </a:pPr>
            <a:r>
              <a:rPr lang="zh-CN" altLang="en-US" sz="2400" dirty="0">
                <a:latin typeface="+mn-ea"/>
                <a:cs typeface="Times New Roman" pitchFamily="18" charset="0"/>
              </a:rPr>
              <a:t>修课情况</a:t>
            </a:r>
            <a:endParaRPr lang="en-US" altLang="zh-CN" sz="2400" dirty="0">
              <a:latin typeface="+mn-ea"/>
              <a:cs typeface="Times New Roman" pitchFamily="18" charset="0"/>
            </a:endParaRPr>
          </a:p>
          <a:p>
            <a:pPr eaLnBrk="1" hangingPunct="1">
              <a:spcBef>
                <a:spcPts val="1800"/>
              </a:spcBef>
              <a:buClr>
                <a:srgbClr val="002060"/>
              </a:buClr>
              <a:buFont typeface="Wingdings" pitchFamily="2" charset="2"/>
              <a:buChar char="Ø"/>
            </a:pPr>
            <a:r>
              <a:rPr lang="zh-CN" altLang="en-US" sz="2400" dirty="0">
                <a:latin typeface="+mn-ea"/>
                <a:cs typeface="Times New Roman" pitchFamily="18" charset="0"/>
              </a:rPr>
              <a:t>科研工作</a:t>
            </a:r>
            <a:endParaRPr lang="en-US" altLang="zh-CN" sz="2400" dirty="0">
              <a:latin typeface="+mn-ea"/>
              <a:cs typeface="Times New Roman" pitchFamily="18" charset="0"/>
            </a:endParaRPr>
          </a:p>
          <a:p>
            <a:pPr eaLnBrk="1" hangingPunct="1">
              <a:spcBef>
                <a:spcPts val="1800"/>
              </a:spcBef>
              <a:buClr>
                <a:srgbClr val="002060"/>
              </a:buClr>
              <a:buFont typeface="Wingdings" pitchFamily="2" charset="2"/>
              <a:buChar char="Ø"/>
            </a:pPr>
            <a:r>
              <a:rPr lang="zh-CN" altLang="en-US" sz="2400" dirty="0">
                <a:latin typeface="+mn-ea"/>
                <a:cs typeface="Times New Roman" pitchFamily="18" charset="0"/>
              </a:rPr>
              <a:t>下一步研究计划</a:t>
            </a:r>
            <a:endParaRPr lang="en-US" altLang="zh-CN" sz="2400" dirty="0">
              <a:latin typeface="+mn-ea"/>
              <a:cs typeface="Times New Roman" pitchFamily="18" charset="0"/>
            </a:endParaRPr>
          </a:p>
          <a:p>
            <a:pPr eaLnBrk="1" hangingPunct="1">
              <a:spcBef>
                <a:spcPts val="1800"/>
              </a:spcBef>
              <a:buClr>
                <a:srgbClr val="002060"/>
              </a:buClr>
              <a:buFont typeface="Wingdings" pitchFamily="2" charset="2"/>
              <a:buChar char="Ø"/>
            </a:pPr>
            <a:r>
              <a:rPr lang="zh-CN" altLang="en-US" sz="2400" dirty="0">
                <a:latin typeface="+mn-ea"/>
                <a:cs typeface="Times New Roman" pitchFamily="18" charset="0"/>
              </a:rPr>
              <a:t>服务工作情况</a:t>
            </a:r>
            <a:endParaRPr lang="en-US" altLang="zh-CN" sz="2400" dirty="0">
              <a:latin typeface="+mn-ea"/>
              <a:cs typeface="Times New Roman" pitchFamily="18" charset="0"/>
            </a:endParaRPr>
          </a:p>
          <a:p>
            <a:pPr eaLnBrk="1" hangingPunct="1">
              <a:spcBef>
                <a:spcPts val="1800"/>
              </a:spcBef>
              <a:buClr>
                <a:srgbClr val="002060"/>
              </a:buClr>
              <a:buFont typeface="Wingdings" pitchFamily="2" charset="2"/>
              <a:buChar char="Ø"/>
            </a:pPr>
            <a:endParaRPr lang="en-US" altLang="zh-CN" sz="2400" dirty="0">
              <a:latin typeface="+mn-ea"/>
              <a:cs typeface="Times New Roman" pitchFamily="18" charset="0"/>
            </a:endParaRPr>
          </a:p>
          <a:p>
            <a:pPr>
              <a:buFont typeface="Wingdings" pitchFamily="2" charset="2"/>
              <a:buNone/>
            </a:pPr>
            <a:endParaRPr lang="zh-CN" altLang="en-US" dirty="0"/>
          </a:p>
        </p:txBody>
      </p:sp>
      <p:sp>
        <p:nvSpPr>
          <p:cNvPr id="5" name="灯片编号占位符 4"/>
          <p:cNvSpPr>
            <a:spLocks noGrp="1"/>
          </p:cNvSpPr>
          <p:nvPr>
            <p:ph type="sldNum" sz="quarter" idx="12"/>
          </p:nvPr>
        </p:nvSpPr>
        <p:spPr/>
        <p:txBody>
          <a:bodyPr/>
          <a:lstStyle/>
          <a:p>
            <a:pPr>
              <a:defRPr/>
            </a:pPr>
            <a:fld id="{8155B790-ED92-45CE-A0E6-455E3EC8D501}" type="slidenum">
              <a:rPr lang="en-US" altLang="zh-CN" smtClean="0"/>
              <a:pPr>
                <a:defRPr/>
              </a:pPr>
              <a:t>2</a:t>
            </a:fld>
            <a:r>
              <a:rPr lang="en-US" altLang="zh-CN" dirty="0" smtClean="0"/>
              <a:t>/23</a:t>
            </a:r>
            <a:endParaRPr lang="en-US" altLang="zh-CN" dirty="0"/>
          </a:p>
        </p:txBody>
      </p:sp>
      <p:sp>
        <p:nvSpPr>
          <p:cNvPr id="2" name="标题 1"/>
          <p:cNvSpPr>
            <a:spLocks noGrp="1"/>
          </p:cNvSpPr>
          <p:nvPr>
            <p:ph type="title"/>
          </p:nvPr>
        </p:nvSpPr>
        <p:spPr/>
        <p:txBody>
          <a:bodyPr/>
          <a:lstStyle/>
          <a:p>
            <a:r>
              <a:rPr lang="zh-CN" altLang="en-US" b="1" dirty="0">
                <a:latin typeface="Comic Sans MS" pitchFamily="66" charset="0"/>
                <a:cs typeface="Times New Roman" pitchFamily="18" charset="0"/>
              </a:rPr>
              <a:t>提纲</a:t>
            </a:r>
            <a:endParaRPr lang="zh-CN" altLang="en-US" dirty="0"/>
          </a:p>
        </p:txBody>
      </p:sp>
    </p:spTree>
    <p:extLst>
      <p:ext uri="{BB962C8B-B14F-4D97-AF65-F5344CB8AC3E}">
        <p14:creationId xmlns:p14="http://schemas.microsoft.com/office/powerpoint/2010/main" val="23148488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圆角矩形 52"/>
          <p:cNvSpPr>
            <a:spLocks noChangeArrowheads="1"/>
          </p:cNvSpPr>
          <p:nvPr/>
        </p:nvSpPr>
        <p:spPr bwMode="auto">
          <a:xfrm>
            <a:off x="3715717" y="2335640"/>
            <a:ext cx="5286375" cy="714380"/>
          </a:xfrm>
          <a:prstGeom prst="roundRect">
            <a:avLst>
              <a:gd name="adj" fmla="val 16667"/>
            </a:avLst>
          </a:prstGeom>
          <a:solidFill>
            <a:schemeClr val="bg1">
              <a:lumMod val="75000"/>
            </a:schemeClr>
          </a:solidFill>
          <a:ln w="9525" algn="ctr">
            <a:solidFill>
              <a:schemeClr val="tx2"/>
            </a:solidFill>
            <a:prstDash val="dash"/>
            <a:round/>
            <a:headEnd/>
            <a:tailEnd/>
          </a:ln>
          <a:extLst/>
        </p:spPr>
        <p:txBody>
          <a:bodyPr wrap="none" anchor="ctr"/>
          <a:lstStyle/>
          <a:p>
            <a:pPr algn="ctr" fontAlgn="base">
              <a:spcBef>
                <a:spcPct val="0"/>
              </a:spcBef>
              <a:spcAft>
                <a:spcPct val="0"/>
              </a:spcAft>
            </a:pPr>
            <a:endParaRPr lang="zh-CN" altLang="en-US">
              <a:solidFill>
                <a:srgbClr val="000000"/>
              </a:solidFill>
              <a:latin typeface="Times New Roman" pitchFamily="18" charset="0"/>
            </a:endParaRPr>
          </a:p>
        </p:txBody>
      </p:sp>
      <p:sp>
        <p:nvSpPr>
          <p:cNvPr id="6146" name="标题 1"/>
          <p:cNvSpPr>
            <a:spLocks noGrp="1"/>
          </p:cNvSpPr>
          <p:nvPr>
            <p:ph type="title"/>
          </p:nvPr>
        </p:nvSpPr>
        <p:spPr/>
        <p:txBody>
          <a:bodyPr/>
          <a:lstStyle/>
          <a:p>
            <a:r>
              <a:rPr lang="zh-CN" altLang="en-US" b="1" dirty="0">
                <a:latin typeface="Comic Sans MS" pitchFamily="66" charset="0"/>
                <a:cs typeface="Times New Roman" pitchFamily="18" charset="0"/>
              </a:rPr>
              <a:t>科研工作</a:t>
            </a:r>
          </a:p>
        </p:txBody>
      </p:sp>
      <p:sp>
        <p:nvSpPr>
          <p:cNvPr id="5" name="灯片编号占位符 4"/>
          <p:cNvSpPr>
            <a:spLocks noGrp="1"/>
          </p:cNvSpPr>
          <p:nvPr>
            <p:ph type="sldNum" sz="quarter" idx="12"/>
          </p:nvPr>
        </p:nvSpPr>
        <p:spPr/>
        <p:txBody>
          <a:bodyPr/>
          <a:lstStyle/>
          <a:p>
            <a:pPr>
              <a:defRPr/>
            </a:pPr>
            <a:fld id="{FC70800C-9B71-45A9-AAC0-2024DA240481}" type="slidenum">
              <a:rPr lang="en-US" altLang="zh-CN" smtClean="0"/>
              <a:pPr>
                <a:defRPr/>
              </a:pPr>
              <a:t>20</a:t>
            </a:fld>
            <a:r>
              <a:rPr lang="en-US" altLang="zh-CN" dirty="0" smtClean="0"/>
              <a:t>/23</a:t>
            </a:r>
            <a:endParaRPr lang="en-US" altLang="zh-CN" dirty="0"/>
          </a:p>
        </p:txBody>
      </p:sp>
      <p:sp>
        <p:nvSpPr>
          <p:cNvPr id="7" name="内容占位符 2"/>
          <p:cNvSpPr>
            <a:spLocks noGrp="1"/>
          </p:cNvSpPr>
          <p:nvPr>
            <p:ph idx="1"/>
          </p:nvPr>
        </p:nvSpPr>
        <p:spPr>
          <a:xfrm>
            <a:off x="357158" y="1214422"/>
            <a:ext cx="8229600" cy="4374818"/>
          </a:xfrm>
        </p:spPr>
        <p:txBody>
          <a:bodyPr/>
          <a:lstStyle/>
          <a:p>
            <a:pPr eaLnBrk="1" hangingPunct="1">
              <a:buFont typeface="Wingdings 3" pitchFamily="18" charset="2"/>
              <a:buNone/>
            </a:pPr>
            <a:r>
              <a:rPr lang="en-US" altLang="zh-CN" sz="2600" dirty="0">
                <a:solidFill>
                  <a:srgbClr val="0000FF"/>
                </a:solidFill>
                <a:latin typeface="Times New Roman" pitchFamily="18" charset="0"/>
                <a:ea typeface="黑体" pitchFamily="49" charset="-122"/>
                <a:cs typeface="Times New Roman" pitchFamily="18" charset="0"/>
              </a:rPr>
              <a:t>2</a:t>
            </a:r>
            <a:r>
              <a:rPr lang="zh-CN" altLang="en-US" sz="2600" dirty="0">
                <a:solidFill>
                  <a:srgbClr val="0000FF"/>
                </a:solidFill>
                <a:latin typeface="Times New Roman" pitchFamily="18" charset="0"/>
                <a:ea typeface="黑体" pitchFamily="49" charset="-122"/>
                <a:cs typeface="Times New Roman" pitchFamily="18" charset="0"/>
              </a:rPr>
              <a:t>、带独立性保障的多</a:t>
            </a:r>
            <a:r>
              <a:rPr lang="zh-CN" altLang="en-US" sz="2600" dirty="0" smtClean="0">
                <a:solidFill>
                  <a:srgbClr val="0000FF"/>
                </a:solidFill>
                <a:latin typeface="Times New Roman" pitchFamily="18" charset="0"/>
                <a:ea typeface="黑体" pitchFamily="49" charset="-122"/>
                <a:cs typeface="Times New Roman" pitchFamily="18" charset="0"/>
              </a:rPr>
              <a:t>阶段</a:t>
            </a:r>
            <a:r>
              <a:rPr lang="zh-CN" altLang="en-US" sz="2600" dirty="0">
                <a:solidFill>
                  <a:srgbClr val="0000FF"/>
                </a:solidFill>
                <a:latin typeface="Times New Roman" pitchFamily="18" charset="0"/>
                <a:ea typeface="黑体" pitchFamily="49" charset="-122"/>
                <a:cs typeface="Times New Roman" pitchFamily="18" charset="0"/>
              </a:rPr>
              <a:t>任务</a:t>
            </a:r>
            <a:r>
              <a:rPr lang="en-US" altLang="zh-CN" sz="2600" dirty="0" err="1" smtClean="0">
                <a:solidFill>
                  <a:srgbClr val="0000FF"/>
                </a:solidFill>
                <a:latin typeface="Times New Roman" pitchFamily="18" charset="0"/>
                <a:ea typeface="黑体" pitchFamily="49" charset="-122"/>
                <a:cs typeface="Times New Roman" pitchFamily="18" charset="0"/>
              </a:rPr>
              <a:t>coflow</a:t>
            </a:r>
            <a:r>
              <a:rPr lang="zh-CN" altLang="en-US" sz="2600" dirty="0" smtClean="0">
                <a:solidFill>
                  <a:srgbClr val="0000FF"/>
                </a:solidFill>
                <a:latin typeface="Times New Roman" pitchFamily="18" charset="0"/>
                <a:ea typeface="黑体" pitchFamily="49" charset="-122"/>
                <a:cs typeface="Times New Roman" pitchFamily="18" charset="0"/>
              </a:rPr>
              <a:t>调度</a:t>
            </a:r>
            <a:endParaRPr lang="en-US" altLang="zh-CN" sz="2600" dirty="0">
              <a:solidFill>
                <a:srgbClr val="0000FF"/>
              </a:solidFill>
              <a:latin typeface="Times New Roman" pitchFamily="18" charset="0"/>
              <a:ea typeface="黑体" pitchFamily="49" charset="-122"/>
              <a:cs typeface="Times New Roman" pitchFamily="18" charset="0"/>
            </a:endParaRPr>
          </a:p>
          <a:p>
            <a:pPr algn="just" eaLnBrk="1" hangingPunct="1">
              <a:buClr>
                <a:schemeClr val="tx2"/>
              </a:buClr>
              <a:buFont typeface="Wingdings" pitchFamily="2" charset="2"/>
              <a:buChar char="Ø"/>
            </a:pPr>
            <a:endParaRPr lang="en-US" altLang="zh-CN" sz="2000" b="1" dirty="0" smtClean="0">
              <a:latin typeface="Times New Roman" pitchFamily="18" charset="0"/>
              <a:cs typeface="Times New Roman" pitchFamily="18" charset="0"/>
            </a:endParaRPr>
          </a:p>
        </p:txBody>
      </p:sp>
      <p:sp>
        <p:nvSpPr>
          <p:cNvPr id="10" name="Rectangle 12">
            <a:extLst>
              <a:ext uri="{FF2B5EF4-FFF2-40B4-BE49-F238E27FC236}">
                <a16:creationId xmlns:a16="http://schemas.microsoft.com/office/drawing/2014/main" id="{BBA84F2B-747E-4B8F-B57E-F271D22BAFFE}"/>
              </a:ext>
            </a:extLst>
          </p:cNvPr>
          <p:cNvSpPr/>
          <p:nvPr/>
        </p:nvSpPr>
        <p:spPr bwMode="auto">
          <a:xfrm>
            <a:off x="0" y="1773023"/>
            <a:ext cx="9144000" cy="4316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85750" indent="-285750" algn="just" eaLnBrk="0" hangingPunct="0">
              <a:lnSpc>
                <a:spcPct val="130000"/>
              </a:lnSpc>
              <a:spcBef>
                <a:spcPts val="600"/>
              </a:spcBef>
              <a:buFont typeface="Wingdings" panose="05000000000000000000" pitchFamily="2" charset="2"/>
              <a:buChar char="Ø"/>
            </a:pPr>
            <a:r>
              <a:rPr lang="en-US" altLang="zh-CN" sz="1600" dirty="0" err="1" smtClean="0">
                <a:solidFill>
                  <a:srgbClr val="000000"/>
                </a:solidFill>
                <a:latin typeface="Times New Roman" pitchFamily="18" charset="0"/>
                <a:ea typeface="黑体" pitchFamily="49" charset="-122"/>
                <a:cs typeface="Times New Roman" pitchFamily="18" charset="0"/>
              </a:rPr>
              <a:t>Coflow</a:t>
            </a:r>
            <a:r>
              <a:rPr lang="zh-CN" altLang="en-US" sz="1600" dirty="0" smtClean="0">
                <a:solidFill>
                  <a:srgbClr val="000000"/>
                </a:solidFill>
                <a:latin typeface="Times New Roman" pitchFamily="18" charset="0"/>
                <a:ea typeface="黑体" pitchFamily="49" charset="-122"/>
                <a:cs typeface="Times New Roman" pitchFamily="18" charset="0"/>
              </a:rPr>
              <a:t>调度算法框架</a:t>
            </a:r>
            <a:endParaRPr lang="en-US" altLang="zh-CN" sz="1600" dirty="0">
              <a:solidFill>
                <a:srgbClr val="000000"/>
              </a:solidFill>
              <a:latin typeface="Times New Roman" pitchFamily="18" charset="0"/>
              <a:ea typeface="黑体" pitchFamily="49" charset="-122"/>
              <a:cs typeface="Times New Roman" pitchFamily="18" charset="0"/>
            </a:endParaRPr>
          </a:p>
        </p:txBody>
      </p:sp>
      <p:sp>
        <p:nvSpPr>
          <p:cNvPr id="12" name="圆角矩形 25"/>
          <p:cNvSpPr>
            <a:spLocks noChangeArrowheads="1"/>
          </p:cNvSpPr>
          <p:nvPr/>
        </p:nvSpPr>
        <p:spPr bwMode="auto">
          <a:xfrm>
            <a:off x="337617" y="2353088"/>
            <a:ext cx="2592288" cy="582613"/>
          </a:xfrm>
          <a:prstGeom prst="roundRect">
            <a:avLst>
              <a:gd name="adj" fmla="val 16667"/>
            </a:avLst>
          </a:prstGeom>
          <a:solidFill>
            <a:schemeClr val="bg1">
              <a:lumMod val="85000"/>
            </a:schemeClr>
          </a:solidFill>
          <a:ln w="19050" algn="ctr">
            <a:solidFill>
              <a:srgbClr val="17375E"/>
            </a:solidFill>
            <a:round/>
            <a:headEnd/>
            <a:tailEnd/>
          </a:ln>
          <a:extLst/>
        </p:spPr>
        <p:txBody>
          <a:bodyPr wrap="none" anchor="ctr"/>
          <a:lstStyle/>
          <a:p>
            <a:pPr algn="ctr" fontAlgn="base">
              <a:spcBef>
                <a:spcPct val="0"/>
              </a:spcBef>
              <a:spcAft>
                <a:spcPct val="0"/>
              </a:spcAft>
            </a:pPr>
            <a:r>
              <a:rPr lang="zh-CN" altLang="en-US" sz="1400" dirty="0" smtClean="0">
                <a:solidFill>
                  <a:srgbClr val="000000"/>
                </a:solidFill>
                <a:latin typeface="Times New Roman" pitchFamily="18" charset="0"/>
              </a:rPr>
              <a:t>使用</a:t>
            </a:r>
            <a:r>
              <a:rPr lang="en-US" altLang="zh-CN" sz="1400" dirty="0" smtClean="0">
                <a:solidFill>
                  <a:srgbClr val="000000"/>
                </a:solidFill>
                <a:latin typeface="Times New Roman" pitchFamily="18" charset="0"/>
              </a:rPr>
              <a:t>DRF</a:t>
            </a:r>
            <a:r>
              <a:rPr lang="zh-CN" altLang="en-US" sz="1400" dirty="0" smtClean="0">
                <a:solidFill>
                  <a:srgbClr val="000000"/>
                </a:solidFill>
                <a:latin typeface="Times New Roman" pitchFamily="18" charset="0"/>
              </a:rPr>
              <a:t>算法对所有</a:t>
            </a:r>
            <a:r>
              <a:rPr lang="en-US" altLang="zh-CN" sz="1400" dirty="0" err="1" smtClean="0">
                <a:solidFill>
                  <a:srgbClr val="000000"/>
                </a:solidFill>
                <a:latin typeface="Times New Roman" pitchFamily="18" charset="0"/>
              </a:rPr>
              <a:t>coflow</a:t>
            </a:r>
            <a:r>
              <a:rPr lang="zh-CN" altLang="en-US" sz="1400" dirty="0" smtClean="0">
                <a:solidFill>
                  <a:srgbClr val="000000"/>
                </a:solidFill>
                <a:latin typeface="Times New Roman" pitchFamily="18" charset="0"/>
              </a:rPr>
              <a:t>排序</a:t>
            </a:r>
            <a:endParaRPr lang="zh-CN" altLang="en-US" sz="1400" dirty="0">
              <a:solidFill>
                <a:srgbClr val="000000"/>
              </a:solidFill>
              <a:latin typeface="Times New Roman" pitchFamily="18" charset="0"/>
            </a:endParaRPr>
          </a:p>
        </p:txBody>
      </p:sp>
      <p:sp>
        <p:nvSpPr>
          <p:cNvPr id="13" name="Down Arrow 3"/>
          <p:cNvSpPr/>
          <p:nvPr/>
        </p:nvSpPr>
        <p:spPr bwMode="auto">
          <a:xfrm rot="10800000" flipV="1">
            <a:off x="1526590" y="2998142"/>
            <a:ext cx="214341" cy="500066"/>
          </a:xfrm>
          <a:prstGeom prst="downArrow">
            <a:avLst>
              <a:gd name="adj1" fmla="val 50000"/>
              <a:gd name="adj2" fmla="val 66748"/>
            </a:avLst>
          </a:prstGeom>
          <a:gradFill flip="none" rotWithShape="1">
            <a:gsLst>
              <a:gs pos="0">
                <a:srgbClr val="17375E"/>
              </a:gs>
              <a:gs pos="100000">
                <a:schemeClr val="accent2">
                  <a:alpha val="0"/>
                </a:schemeClr>
              </a:gs>
            </a:gsLst>
            <a:path path="circle">
              <a:fillToRect l="100000" t="100000"/>
            </a:path>
            <a:tileRect r="-100000" b="-100000"/>
          </a:gradFill>
          <a:ln>
            <a:noFill/>
            <a:headEnd type="none" w="med" len="med"/>
            <a:tailEnd type="none" w="med" len="med"/>
          </a:ln>
          <a:effectLst>
            <a:outerShdw blurRad="203200" dist="101600" dir="5400000" rotWithShape="0">
              <a:srgbClr val="000000">
                <a:alpha val="38000"/>
              </a:srgbClr>
            </a:outerShdw>
          </a:effectLst>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fontAlgn="base">
              <a:spcBef>
                <a:spcPct val="0"/>
              </a:spcBef>
              <a:spcAft>
                <a:spcPct val="0"/>
              </a:spcAft>
              <a:defRPr/>
            </a:pPr>
            <a:endParaRPr lang="en-US" sz="2300" dirty="0">
              <a:solidFill>
                <a:srgbClr val="000000"/>
              </a:solidFill>
              <a:latin typeface="Segoe UI" pitchFamily="34" charset="0"/>
            </a:endParaRPr>
          </a:p>
        </p:txBody>
      </p:sp>
      <p:sp>
        <p:nvSpPr>
          <p:cNvPr id="15" name="圆角矩形 25"/>
          <p:cNvSpPr>
            <a:spLocks noChangeArrowheads="1"/>
          </p:cNvSpPr>
          <p:nvPr/>
        </p:nvSpPr>
        <p:spPr bwMode="auto">
          <a:xfrm>
            <a:off x="337616" y="3554739"/>
            <a:ext cx="2592288" cy="582613"/>
          </a:xfrm>
          <a:prstGeom prst="roundRect">
            <a:avLst>
              <a:gd name="adj" fmla="val 16667"/>
            </a:avLst>
          </a:prstGeom>
          <a:solidFill>
            <a:schemeClr val="bg1">
              <a:lumMod val="85000"/>
            </a:schemeClr>
          </a:solidFill>
          <a:ln w="19050" algn="ctr">
            <a:solidFill>
              <a:srgbClr val="17375E"/>
            </a:solidFill>
            <a:round/>
            <a:headEnd/>
            <a:tailEnd/>
          </a:ln>
          <a:extLst/>
        </p:spPr>
        <p:txBody>
          <a:bodyPr wrap="none" anchor="ctr"/>
          <a:lstStyle/>
          <a:p>
            <a:pPr algn="ctr" fontAlgn="base">
              <a:spcBef>
                <a:spcPct val="0"/>
              </a:spcBef>
              <a:spcAft>
                <a:spcPct val="0"/>
              </a:spcAft>
            </a:pPr>
            <a:r>
              <a:rPr lang="zh-CN" altLang="en-US" sz="1400" dirty="0" smtClean="0">
                <a:solidFill>
                  <a:srgbClr val="000000"/>
                </a:solidFill>
                <a:latin typeface="Times New Roman" pitchFamily="18" charset="0"/>
              </a:rPr>
              <a:t>将</a:t>
            </a:r>
            <a:r>
              <a:rPr lang="en-US" altLang="zh-CN" sz="1400" dirty="0" err="1" smtClean="0">
                <a:solidFill>
                  <a:srgbClr val="000000"/>
                </a:solidFill>
                <a:latin typeface="Times New Roman" pitchFamily="18" charset="0"/>
              </a:rPr>
              <a:t>coflow</a:t>
            </a:r>
            <a:r>
              <a:rPr lang="zh-CN" altLang="en-US" sz="1400" dirty="0" smtClean="0">
                <a:solidFill>
                  <a:srgbClr val="000000"/>
                </a:solidFill>
                <a:latin typeface="Times New Roman" pitchFamily="18" charset="0"/>
              </a:rPr>
              <a:t>按序列整合</a:t>
            </a:r>
            <a:endParaRPr lang="zh-CN" altLang="en-US" sz="1400" dirty="0">
              <a:solidFill>
                <a:srgbClr val="000000"/>
              </a:solidFill>
              <a:latin typeface="Times New Roman" pitchFamily="18" charset="0"/>
            </a:endParaRPr>
          </a:p>
        </p:txBody>
      </p:sp>
      <p:sp>
        <p:nvSpPr>
          <p:cNvPr id="17" name="Down Arrow 3"/>
          <p:cNvSpPr/>
          <p:nvPr/>
        </p:nvSpPr>
        <p:spPr bwMode="auto">
          <a:xfrm rot="10800000" flipV="1">
            <a:off x="1526589" y="4193882"/>
            <a:ext cx="214341" cy="500066"/>
          </a:xfrm>
          <a:prstGeom prst="downArrow">
            <a:avLst>
              <a:gd name="adj1" fmla="val 50000"/>
              <a:gd name="adj2" fmla="val 66748"/>
            </a:avLst>
          </a:prstGeom>
          <a:gradFill flip="none" rotWithShape="1">
            <a:gsLst>
              <a:gs pos="0">
                <a:srgbClr val="17375E"/>
              </a:gs>
              <a:gs pos="100000">
                <a:schemeClr val="accent2">
                  <a:alpha val="0"/>
                </a:schemeClr>
              </a:gs>
            </a:gsLst>
            <a:path path="circle">
              <a:fillToRect l="100000" t="100000"/>
            </a:path>
            <a:tileRect r="-100000" b="-100000"/>
          </a:gradFill>
          <a:ln>
            <a:noFill/>
            <a:headEnd type="none" w="med" len="med"/>
            <a:tailEnd type="none" w="med" len="med"/>
          </a:ln>
          <a:effectLst>
            <a:outerShdw blurRad="203200" dist="101600" dir="5400000" rotWithShape="0">
              <a:srgbClr val="000000">
                <a:alpha val="38000"/>
              </a:srgbClr>
            </a:outerShdw>
          </a:effectLst>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fontAlgn="base">
              <a:spcBef>
                <a:spcPct val="0"/>
              </a:spcBef>
              <a:spcAft>
                <a:spcPct val="0"/>
              </a:spcAft>
              <a:defRPr/>
            </a:pPr>
            <a:endParaRPr lang="en-US" sz="2300" dirty="0">
              <a:solidFill>
                <a:srgbClr val="000000"/>
              </a:solidFill>
              <a:latin typeface="Segoe UI" pitchFamily="34" charset="0"/>
            </a:endParaRPr>
          </a:p>
        </p:txBody>
      </p:sp>
      <p:sp>
        <p:nvSpPr>
          <p:cNvPr id="18" name="圆角矩形 25"/>
          <p:cNvSpPr>
            <a:spLocks noChangeArrowheads="1"/>
          </p:cNvSpPr>
          <p:nvPr/>
        </p:nvSpPr>
        <p:spPr bwMode="auto">
          <a:xfrm>
            <a:off x="337616" y="4746468"/>
            <a:ext cx="2592288" cy="582613"/>
          </a:xfrm>
          <a:prstGeom prst="roundRect">
            <a:avLst>
              <a:gd name="adj" fmla="val 16667"/>
            </a:avLst>
          </a:prstGeom>
          <a:solidFill>
            <a:schemeClr val="bg1">
              <a:lumMod val="85000"/>
            </a:schemeClr>
          </a:solidFill>
          <a:ln w="19050" algn="ctr">
            <a:solidFill>
              <a:srgbClr val="17375E"/>
            </a:solidFill>
            <a:round/>
            <a:headEnd/>
            <a:tailEnd/>
          </a:ln>
          <a:extLst/>
        </p:spPr>
        <p:txBody>
          <a:bodyPr wrap="none" anchor="ctr"/>
          <a:lstStyle/>
          <a:p>
            <a:pPr algn="ctr" fontAlgn="base">
              <a:spcBef>
                <a:spcPct val="0"/>
              </a:spcBef>
              <a:spcAft>
                <a:spcPct val="0"/>
              </a:spcAft>
            </a:pPr>
            <a:r>
              <a:rPr lang="zh-CN" altLang="en-US" sz="1400" dirty="0" smtClean="0">
                <a:solidFill>
                  <a:srgbClr val="000000"/>
                </a:solidFill>
                <a:latin typeface="Times New Roman" pitchFamily="18" charset="0"/>
              </a:rPr>
              <a:t>对整合后的</a:t>
            </a:r>
            <a:r>
              <a:rPr lang="zh-CN" altLang="en-US" sz="1400" dirty="0" smtClean="0">
                <a:solidFill>
                  <a:srgbClr val="000000"/>
                </a:solidFill>
              </a:rPr>
              <a:t>序列依次分配带宽</a:t>
            </a:r>
            <a:endParaRPr lang="zh-CN" altLang="en-US" sz="1400" dirty="0">
              <a:solidFill>
                <a:srgbClr val="000000"/>
              </a:solidFill>
              <a:latin typeface="Times New Roman" pitchFamily="18" charset="0"/>
            </a:endParaRPr>
          </a:p>
        </p:txBody>
      </p:sp>
      <p:cxnSp>
        <p:nvCxnSpPr>
          <p:cNvPr id="19" name="直接箭头连接符 18"/>
          <p:cNvCxnSpPr/>
          <p:nvPr/>
        </p:nvCxnSpPr>
        <p:spPr>
          <a:xfrm rot="10800000" flipV="1">
            <a:off x="2929904" y="2636912"/>
            <a:ext cx="785813" cy="0"/>
          </a:xfrm>
          <a:prstGeom prst="straightConnector1">
            <a:avLst/>
          </a:prstGeom>
          <a:ln w="38100">
            <a:solidFill>
              <a:schemeClr val="tx1"/>
            </a:solidFill>
            <a:prstDash val="sysDash"/>
            <a:headEnd type="triangle"/>
            <a:tailEnd type="none"/>
          </a:ln>
        </p:spPr>
        <p:style>
          <a:lnRef idx="3">
            <a:schemeClr val="accent6"/>
          </a:lnRef>
          <a:fillRef idx="0">
            <a:schemeClr val="accent6"/>
          </a:fillRef>
          <a:effectRef idx="2">
            <a:schemeClr val="accent6"/>
          </a:effectRef>
          <a:fontRef idx="minor">
            <a:schemeClr val="tx1"/>
          </a:fontRef>
        </p:style>
      </p:cxnSp>
      <p:sp>
        <p:nvSpPr>
          <p:cNvPr id="20" name="左弧形箭头 38"/>
          <p:cNvSpPr>
            <a:spLocks noChangeArrowheads="1"/>
          </p:cNvSpPr>
          <p:nvPr/>
        </p:nvSpPr>
        <p:spPr bwMode="auto">
          <a:xfrm rot="10800000">
            <a:off x="2929903" y="2564904"/>
            <a:ext cx="285750" cy="2472870"/>
          </a:xfrm>
          <a:prstGeom prst="curvedRightArrow">
            <a:avLst>
              <a:gd name="adj1" fmla="val 22938"/>
              <a:gd name="adj2" fmla="val 50035"/>
              <a:gd name="adj3" fmla="val 25000"/>
            </a:avLst>
          </a:prstGeom>
          <a:solidFill>
            <a:srgbClr val="17375E">
              <a:alpha val="67058"/>
            </a:srgbClr>
          </a:solidFill>
          <a:ln w="9525" algn="ctr">
            <a:solidFill>
              <a:srgbClr val="17375E">
                <a:alpha val="50980"/>
              </a:srgbClr>
            </a:solidFill>
            <a:round/>
            <a:headEnd/>
            <a:tailEnd/>
          </a:ln>
        </p:spPr>
        <p:txBody>
          <a:bodyPr wrap="none" anchor="ctr"/>
          <a:lstStyle/>
          <a:p>
            <a:pPr algn="ctr" fontAlgn="base">
              <a:spcBef>
                <a:spcPct val="0"/>
              </a:spcBef>
              <a:spcAft>
                <a:spcPct val="0"/>
              </a:spcAft>
            </a:pPr>
            <a:endParaRPr lang="zh-CN" altLang="en-US">
              <a:solidFill>
                <a:srgbClr val="000000"/>
              </a:solidFill>
              <a:latin typeface="Times New Roman" pitchFamily="18" charset="0"/>
            </a:endParaRPr>
          </a:p>
        </p:txBody>
      </p:sp>
      <p:sp>
        <p:nvSpPr>
          <p:cNvPr id="22" name="TextBox 51"/>
          <p:cNvSpPr txBox="1">
            <a:spLocks noChangeArrowheads="1"/>
          </p:cNvSpPr>
          <p:nvPr/>
        </p:nvSpPr>
        <p:spPr bwMode="auto">
          <a:xfrm>
            <a:off x="3734311" y="2425608"/>
            <a:ext cx="5214938" cy="630942"/>
          </a:xfrm>
          <a:prstGeom prst="rect">
            <a:avLst/>
          </a:prstGeom>
          <a:noFill/>
          <a:ln w="9525">
            <a:noFill/>
            <a:miter lim="800000"/>
            <a:headEnd/>
            <a:tailEnd/>
          </a:ln>
        </p:spPr>
        <p:txBody>
          <a:bodyPr>
            <a:spAutoFit/>
          </a:bodyPr>
          <a:lstStyle/>
          <a:p>
            <a:pPr fontAlgn="base">
              <a:lnSpc>
                <a:spcPct val="125000"/>
              </a:lnSpc>
              <a:spcBef>
                <a:spcPct val="0"/>
              </a:spcBef>
              <a:spcAft>
                <a:spcPct val="0"/>
              </a:spcAft>
              <a:defRPr/>
            </a:pPr>
            <a:r>
              <a:rPr lang="zh-CN" altLang="en-US" sz="1400" dirty="0" smtClean="0">
                <a:solidFill>
                  <a:srgbClr val="000000"/>
                </a:solidFill>
                <a:latin typeface="Times New Roman" pitchFamily="18" charset="0"/>
                <a:cs typeface="Times New Roman" pitchFamily="18" charset="0"/>
              </a:rPr>
              <a:t>如果只用</a:t>
            </a:r>
            <a:r>
              <a:rPr lang="en-US" altLang="zh-CN" sz="1400" dirty="0" smtClean="0">
                <a:solidFill>
                  <a:srgbClr val="000000"/>
                </a:solidFill>
                <a:latin typeface="Times New Roman" pitchFamily="18" charset="0"/>
                <a:cs typeface="Times New Roman" pitchFamily="18" charset="0"/>
              </a:rPr>
              <a:t>DRF</a:t>
            </a:r>
            <a:r>
              <a:rPr lang="zh-CN" altLang="en-US" sz="1400" dirty="0" smtClean="0">
                <a:solidFill>
                  <a:srgbClr val="000000"/>
                </a:solidFill>
                <a:latin typeface="Times New Roman" pitchFamily="18" charset="0"/>
                <a:cs typeface="Times New Roman" pitchFamily="18" charset="0"/>
              </a:rPr>
              <a:t>算法进行带宽分配，平均完成时间将会很高，因此这里只需要用它对</a:t>
            </a:r>
            <a:r>
              <a:rPr lang="en-US" altLang="zh-CN" sz="1400" dirty="0" err="1" smtClean="0">
                <a:solidFill>
                  <a:srgbClr val="000000"/>
                </a:solidFill>
                <a:latin typeface="Times New Roman" pitchFamily="18" charset="0"/>
                <a:cs typeface="Times New Roman" pitchFamily="18" charset="0"/>
              </a:rPr>
              <a:t>coflow</a:t>
            </a:r>
            <a:r>
              <a:rPr lang="zh-CN" altLang="en-US" sz="1400" dirty="0" smtClean="0">
                <a:solidFill>
                  <a:srgbClr val="000000"/>
                </a:solidFill>
                <a:latin typeface="Times New Roman" pitchFamily="18" charset="0"/>
                <a:cs typeface="Times New Roman" pitchFamily="18" charset="0"/>
              </a:rPr>
              <a:t>产生一个优先级序列。</a:t>
            </a:r>
            <a:endParaRPr lang="zh-CN" altLang="en-US" sz="1400" dirty="0">
              <a:solidFill>
                <a:srgbClr val="000000"/>
              </a:solidFill>
              <a:latin typeface="Times New Roman" pitchFamily="18" charset="0"/>
              <a:cs typeface="Times New Roman" pitchFamily="18" charset="0"/>
            </a:endParaRPr>
          </a:p>
        </p:txBody>
      </p:sp>
      <p:sp>
        <p:nvSpPr>
          <p:cNvPr id="24" name="圆角矩形 52"/>
          <p:cNvSpPr>
            <a:spLocks noChangeArrowheads="1"/>
          </p:cNvSpPr>
          <p:nvPr/>
        </p:nvSpPr>
        <p:spPr bwMode="auto">
          <a:xfrm>
            <a:off x="3737049" y="3498208"/>
            <a:ext cx="5286375" cy="714380"/>
          </a:xfrm>
          <a:prstGeom prst="roundRect">
            <a:avLst>
              <a:gd name="adj" fmla="val 16667"/>
            </a:avLst>
          </a:prstGeom>
          <a:solidFill>
            <a:schemeClr val="bg1">
              <a:lumMod val="75000"/>
            </a:schemeClr>
          </a:solidFill>
          <a:ln w="9525" algn="ctr">
            <a:solidFill>
              <a:schemeClr val="tx2"/>
            </a:solidFill>
            <a:prstDash val="dash"/>
            <a:round/>
            <a:headEnd/>
            <a:tailEnd/>
          </a:ln>
          <a:extLst/>
        </p:spPr>
        <p:txBody>
          <a:bodyPr wrap="none" anchor="ctr"/>
          <a:lstStyle/>
          <a:p>
            <a:pPr algn="ctr" fontAlgn="base">
              <a:spcBef>
                <a:spcPct val="0"/>
              </a:spcBef>
              <a:spcAft>
                <a:spcPct val="0"/>
              </a:spcAft>
            </a:pPr>
            <a:endParaRPr lang="zh-CN" altLang="en-US">
              <a:solidFill>
                <a:srgbClr val="000000"/>
              </a:solidFill>
              <a:latin typeface="Times New Roman" pitchFamily="18" charset="0"/>
            </a:endParaRPr>
          </a:p>
        </p:txBody>
      </p:sp>
      <mc:AlternateContent xmlns:mc="http://schemas.openxmlformats.org/markup-compatibility/2006">
        <mc:Choice xmlns:a14="http://schemas.microsoft.com/office/drawing/2010/main" Requires="a14">
          <p:sp>
            <p:nvSpPr>
              <p:cNvPr id="25" name="TextBox 51"/>
              <p:cNvSpPr txBox="1">
                <a:spLocks noChangeArrowheads="1"/>
              </p:cNvSpPr>
              <p:nvPr/>
            </p:nvSpPr>
            <p:spPr bwMode="auto">
              <a:xfrm>
                <a:off x="3755643" y="3588176"/>
                <a:ext cx="5214938" cy="630942"/>
              </a:xfrm>
              <a:prstGeom prst="rect">
                <a:avLst/>
              </a:prstGeom>
              <a:noFill/>
              <a:ln w="9525">
                <a:noFill/>
                <a:miter lim="800000"/>
                <a:headEnd/>
                <a:tailEnd/>
              </a:ln>
            </p:spPr>
            <p:txBody>
              <a:bodyPr>
                <a:spAutoFit/>
              </a:bodyPr>
              <a:lstStyle/>
              <a:p>
                <a:pPr fontAlgn="base">
                  <a:lnSpc>
                    <a:spcPct val="125000"/>
                  </a:lnSpc>
                  <a:spcBef>
                    <a:spcPct val="0"/>
                  </a:spcBef>
                  <a:spcAft>
                    <a:spcPct val="0"/>
                  </a:spcAft>
                  <a:defRPr/>
                </a:pPr>
                <a:r>
                  <a:rPr lang="zh-CN" altLang="en-US" sz="1400" dirty="0" smtClean="0">
                    <a:solidFill>
                      <a:srgbClr val="000000"/>
                    </a:solidFill>
                    <a:latin typeface="Times New Roman" pitchFamily="18" charset="0"/>
                    <a:cs typeface="Times New Roman" pitchFamily="18" charset="0"/>
                  </a:rPr>
                  <a:t>整合为序列</a:t>
                </a:r>
                <a14:m>
                  <m:oMath xmlns:m="http://schemas.openxmlformats.org/officeDocument/2006/math">
                    <m:r>
                      <a:rPr lang="en-US" altLang="zh-CN" sz="1400" b="0" i="1" smtClean="0">
                        <a:solidFill>
                          <a:srgbClr val="000000"/>
                        </a:solidFill>
                        <a:latin typeface="Cambria Math" panose="02040503050406030204" pitchFamily="18" charset="0"/>
                        <a:cs typeface="Times New Roman" pitchFamily="18" charset="0"/>
                      </a:rPr>
                      <m:t>𝑆</m:t>
                    </m:r>
                    <m:r>
                      <a:rPr lang="en-US" altLang="zh-CN" sz="1400" b="0" i="1" smtClean="0">
                        <a:solidFill>
                          <a:srgbClr val="000000"/>
                        </a:solidFill>
                        <a:latin typeface="Cambria Math" panose="02040503050406030204" pitchFamily="18" charset="0"/>
                        <a:cs typeface="Times New Roman" pitchFamily="18" charset="0"/>
                      </a:rPr>
                      <m:t>=</m:t>
                    </m:r>
                    <m:d>
                      <m:dPr>
                        <m:begChr m:val="{"/>
                        <m:endChr m:val="}"/>
                        <m:ctrlPr>
                          <a:rPr lang="en-US" altLang="zh-CN" sz="1400" b="0" i="1" smtClean="0">
                            <a:solidFill>
                              <a:srgbClr val="000000"/>
                            </a:solidFill>
                            <a:latin typeface="Cambria Math" panose="02040503050406030204" pitchFamily="18" charset="0"/>
                            <a:cs typeface="Times New Roman" pitchFamily="18" charset="0"/>
                          </a:rPr>
                        </m:ctrlPr>
                      </m:dPr>
                      <m:e>
                        <m:sSub>
                          <m:sSubPr>
                            <m:ctrlPr>
                              <a:rPr lang="en-US" altLang="zh-CN" sz="1400" b="0" i="1" smtClean="0">
                                <a:solidFill>
                                  <a:srgbClr val="000000"/>
                                </a:solidFill>
                                <a:latin typeface="Cambria Math" panose="02040503050406030204" pitchFamily="18" charset="0"/>
                                <a:cs typeface="Times New Roman" pitchFamily="18" charset="0"/>
                              </a:rPr>
                            </m:ctrlPr>
                          </m:sSubPr>
                          <m:e>
                            <m:r>
                              <a:rPr lang="en-US" altLang="zh-CN" sz="1400" b="0" i="1" smtClean="0">
                                <a:solidFill>
                                  <a:srgbClr val="000000"/>
                                </a:solidFill>
                                <a:latin typeface="Cambria Math" panose="02040503050406030204" pitchFamily="18" charset="0"/>
                                <a:cs typeface="Times New Roman" pitchFamily="18" charset="0"/>
                              </a:rPr>
                              <m:t>𝑆</m:t>
                            </m:r>
                          </m:e>
                          <m:sub>
                            <m:r>
                              <a:rPr lang="en-US" altLang="zh-CN" sz="1400" b="0" i="1" smtClean="0">
                                <a:solidFill>
                                  <a:srgbClr val="000000"/>
                                </a:solidFill>
                                <a:latin typeface="Cambria Math" panose="02040503050406030204" pitchFamily="18" charset="0"/>
                                <a:cs typeface="Times New Roman" pitchFamily="18" charset="0"/>
                              </a:rPr>
                              <m:t>1</m:t>
                            </m:r>
                          </m:sub>
                        </m:sSub>
                        <m:r>
                          <a:rPr lang="en-US" altLang="zh-CN" sz="1400" b="0" i="1" smtClean="0">
                            <a:solidFill>
                              <a:srgbClr val="000000"/>
                            </a:solidFill>
                            <a:latin typeface="Cambria Math" panose="02040503050406030204" pitchFamily="18" charset="0"/>
                            <a:cs typeface="Times New Roman" pitchFamily="18" charset="0"/>
                          </a:rPr>
                          <m:t>,</m:t>
                        </m:r>
                        <m:sSub>
                          <m:sSubPr>
                            <m:ctrlPr>
                              <a:rPr lang="en-US" altLang="zh-CN" sz="1400" b="0" i="1" smtClean="0">
                                <a:solidFill>
                                  <a:srgbClr val="000000"/>
                                </a:solidFill>
                                <a:latin typeface="Cambria Math" panose="02040503050406030204" pitchFamily="18" charset="0"/>
                                <a:cs typeface="Times New Roman" pitchFamily="18" charset="0"/>
                              </a:rPr>
                            </m:ctrlPr>
                          </m:sSubPr>
                          <m:e>
                            <m:r>
                              <a:rPr lang="en-US" altLang="zh-CN" sz="1400" b="0" i="1" smtClean="0">
                                <a:solidFill>
                                  <a:srgbClr val="000000"/>
                                </a:solidFill>
                                <a:latin typeface="Cambria Math" panose="02040503050406030204" pitchFamily="18" charset="0"/>
                                <a:cs typeface="Times New Roman" pitchFamily="18" charset="0"/>
                              </a:rPr>
                              <m:t>𝑆</m:t>
                            </m:r>
                          </m:e>
                          <m:sub>
                            <m:r>
                              <a:rPr lang="en-US" altLang="zh-CN" sz="1400" b="0" i="1" smtClean="0">
                                <a:solidFill>
                                  <a:srgbClr val="000000"/>
                                </a:solidFill>
                                <a:latin typeface="Cambria Math" panose="02040503050406030204" pitchFamily="18" charset="0"/>
                                <a:cs typeface="Times New Roman" pitchFamily="18" charset="0"/>
                              </a:rPr>
                              <m:t>2</m:t>
                            </m:r>
                          </m:sub>
                        </m:sSub>
                        <m:r>
                          <a:rPr lang="en-US" altLang="zh-CN" sz="1400" b="0" i="1" smtClean="0">
                            <a:solidFill>
                              <a:srgbClr val="000000"/>
                            </a:solidFill>
                            <a:latin typeface="Cambria Math" panose="02040503050406030204" pitchFamily="18" charset="0"/>
                            <a:cs typeface="Times New Roman" pitchFamily="18" charset="0"/>
                          </a:rPr>
                          <m:t>,</m:t>
                        </m:r>
                        <m:r>
                          <a:rPr lang="en-US" altLang="zh-CN" sz="1400" b="0" i="1" smtClean="0">
                            <a:solidFill>
                              <a:srgbClr val="000000"/>
                            </a:solidFill>
                            <a:latin typeface="Cambria Math" panose="02040503050406030204" pitchFamily="18" charset="0"/>
                            <a:ea typeface="Cambria Math" panose="02040503050406030204" pitchFamily="18" charset="0"/>
                            <a:cs typeface="Times New Roman" pitchFamily="18" charset="0"/>
                          </a:rPr>
                          <m:t>⋯,</m:t>
                        </m:r>
                        <m:sSub>
                          <m:sSubPr>
                            <m:ctrlPr>
                              <a:rPr lang="en-US" altLang="zh-CN" sz="1400" b="0" i="1" smtClean="0">
                                <a:solidFill>
                                  <a:srgbClr val="000000"/>
                                </a:solidFill>
                                <a:latin typeface="Cambria Math" panose="02040503050406030204" pitchFamily="18" charset="0"/>
                                <a:ea typeface="Cambria Math" panose="02040503050406030204" pitchFamily="18" charset="0"/>
                                <a:cs typeface="Times New Roman" pitchFamily="18" charset="0"/>
                              </a:rPr>
                            </m:ctrlPr>
                          </m:sSubPr>
                          <m:e>
                            <m:r>
                              <a:rPr lang="en-US" altLang="zh-CN" sz="1400" b="0" i="1" smtClean="0">
                                <a:solidFill>
                                  <a:srgbClr val="000000"/>
                                </a:solidFill>
                                <a:latin typeface="Cambria Math" panose="02040503050406030204" pitchFamily="18" charset="0"/>
                                <a:ea typeface="Cambria Math" panose="02040503050406030204" pitchFamily="18" charset="0"/>
                                <a:cs typeface="Times New Roman" pitchFamily="18" charset="0"/>
                              </a:rPr>
                              <m:t>𝑆</m:t>
                            </m:r>
                          </m:e>
                          <m:sub>
                            <m:r>
                              <a:rPr lang="en-US" altLang="zh-CN" sz="1400" b="0" i="1" smtClean="0">
                                <a:solidFill>
                                  <a:srgbClr val="000000"/>
                                </a:solidFill>
                                <a:latin typeface="Cambria Math" panose="02040503050406030204" pitchFamily="18" charset="0"/>
                                <a:ea typeface="Cambria Math" panose="02040503050406030204" pitchFamily="18" charset="0"/>
                                <a:cs typeface="Times New Roman" pitchFamily="18" charset="0"/>
                              </a:rPr>
                              <m:t>𝐾</m:t>
                            </m:r>
                          </m:sub>
                        </m:sSub>
                      </m:e>
                    </m:d>
                  </m:oMath>
                </a14:m>
                <a:r>
                  <a:rPr lang="en-US" altLang="zh-CN" sz="1400" dirty="0" smtClean="0">
                    <a:solidFill>
                      <a:srgbClr val="000000"/>
                    </a:solidFill>
                    <a:latin typeface="Times New Roman" pitchFamily="18" charset="0"/>
                    <a:cs typeface="Times New Roman" pitchFamily="18" charset="0"/>
                  </a:rPr>
                  <a:t>,</a:t>
                </a:r>
                <a:r>
                  <a:rPr lang="zh-CN" altLang="en-US" sz="1400" dirty="0" smtClean="0">
                    <a:solidFill>
                      <a:srgbClr val="000000"/>
                    </a:solidFill>
                    <a:latin typeface="Times New Roman" pitchFamily="18" charset="0"/>
                    <a:cs typeface="Times New Roman" pitchFamily="18" charset="0"/>
                  </a:rPr>
                  <a:t>其中</a:t>
                </a:r>
                <a14:m>
                  <m:oMath xmlns:m="http://schemas.openxmlformats.org/officeDocument/2006/math">
                    <m:sSub>
                      <m:sSubPr>
                        <m:ctrlPr>
                          <a:rPr lang="en-US" altLang="zh-CN" sz="1400" i="1" smtClean="0">
                            <a:solidFill>
                              <a:srgbClr val="000000"/>
                            </a:solidFill>
                            <a:latin typeface="Cambria Math" panose="02040503050406030204" pitchFamily="18" charset="0"/>
                            <a:cs typeface="Times New Roman" pitchFamily="18" charset="0"/>
                          </a:rPr>
                        </m:ctrlPr>
                      </m:sSubPr>
                      <m:e>
                        <m:r>
                          <a:rPr lang="en-US" altLang="zh-CN" sz="1400" b="0" i="1" smtClean="0">
                            <a:solidFill>
                              <a:srgbClr val="000000"/>
                            </a:solidFill>
                            <a:latin typeface="Cambria Math" panose="02040503050406030204" pitchFamily="18" charset="0"/>
                            <a:cs typeface="Times New Roman" pitchFamily="18" charset="0"/>
                          </a:rPr>
                          <m:t>𝑆</m:t>
                        </m:r>
                      </m:e>
                      <m:sub>
                        <m:r>
                          <a:rPr lang="en-US" altLang="zh-CN" sz="1400" b="0" i="1" smtClean="0">
                            <a:solidFill>
                              <a:srgbClr val="000000"/>
                            </a:solidFill>
                            <a:latin typeface="Cambria Math" panose="02040503050406030204" pitchFamily="18" charset="0"/>
                            <a:cs typeface="Times New Roman" pitchFamily="18" charset="0"/>
                          </a:rPr>
                          <m:t>𝑘</m:t>
                        </m:r>
                      </m:sub>
                    </m:sSub>
                  </m:oMath>
                </a14:m>
                <a:r>
                  <a:rPr lang="zh-CN" altLang="en-US" sz="1400" dirty="0" smtClean="0">
                    <a:solidFill>
                      <a:srgbClr val="000000"/>
                    </a:solidFill>
                    <a:latin typeface="Times New Roman" pitchFamily="18" charset="0"/>
                    <a:cs typeface="Times New Roman" pitchFamily="18" charset="0"/>
                  </a:rPr>
                  <a:t>为前一步产生的序列中前</a:t>
                </a:r>
                <a:r>
                  <a:rPr lang="en-US" altLang="zh-CN" sz="1400" dirty="0" smtClean="0">
                    <a:solidFill>
                      <a:srgbClr val="000000"/>
                    </a:solidFill>
                    <a:latin typeface="Times New Roman" pitchFamily="18" charset="0"/>
                    <a:cs typeface="Times New Roman" pitchFamily="18" charset="0"/>
                  </a:rPr>
                  <a:t>k</a:t>
                </a:r>
                <a:r>
                  <a:rPr lang="zh-CN" altLang="en-US" sz="1400" dirty="0" smtClean="0">
                    <a:solidFill>
                      <a:srgbClr val="000000"/>
                    </a:solidFill>
                    <a:latin typeface="Times New Roman" pitchFamily="18" charset="0"/>
                    <a:cs typeface="Times New Roman" pitchFamily="18" charset="0"/>
                  </a:rPr>
                  <a:t>个</a:t>
                </a:r>
                <a:r>
                  <a:rPr lang="en-US" altLang="zh-CN" sz="1400" dirty="0" err="1" smtClean="0">
                    <a:solidFill>
                      <a:srgbClr val="000000"/>
                    </a:solidFill>
                    <a:latin typeface="Times New Roman" pitchFamily="18" charset="0"/>
                    <a:cs typeface="Times New Roman" pitchFamily="18" charset="0"/>
                  </a:rPr>
                  <a:t>coflow</a:t>
                </a:r>
                <a:r>
                  <a:rPr lang="zh-CN" altLang="en-US" sz="1400" dirty="0" smtClean="0">
                    <a:solidFill>
                      <a:srgbClr val="000000"/>
                    </a:solidFill>
                    <a:latin typeface="Times New Roman" pitchFamily="18" charset="0"/>
                    <a:cs typeface="Times New Roman" pitchFamily="18" charset="0"/>
                  </a:rPr>
                  <a:t>各端口数据量的整合。</a:t>
                </a:r>
                <a:endParaRPr lang="zh-CN" altLang="en-US" sz="1400" dirty="0">
                  <a:solidFill>
                    <a:srgbClr val="000000"/>
                  </a:solidFill>
                  <a:latin typeface="Times New Roman" pitchFamily="18" charset="0"/>
                  <a:cs typeface="Times New Roman" pitchFamily="18" charset="0"/>
                </a:endParaRPr>
              </a:p>
            </p:txBody>
          </p:sp>
        </mc:Choice>
        <mc:Fallback>
          <p:sp>
            <p:nvSpPr>
              <p:cNvPr id="25" name="TextBox 51"/>
              <p:cNvSpPr txBox="1">
                <a:spLocks noRot="1" noChangeAspect="1" noMove="1" noResize="1" noEditPoints="1" noAdjustHandles="1" noChangeArrowheads="1" noChangeShapeType="1" noTextEdit="1"/>
              </p:cNvSpPr>
              <p:nvPr/>
            </p:nvSpPr>
            <p:spPr bwMode="auto">
              <a:xfrm>
                <a:off x="3755643" y="3588176"/>
                <a:ext cx="5214938" cy="630942"/>
              </a:xfrm>
              <a:prstGeom prst="rect">
                <a:avLst/>
              </a:prstGeom>
              <a:blipFill>
                <a:blip r:embed="rId2"/>
                <a:stretch>
                  <a:fillRect l="-350" b="-5825"/>
                </a:stretch>
              </a:blipFill>
              <a:ln w="9525">
                <a:noFill/>
                <a:miter lim="800000"/>
                <a:headEnd/>
                <a:tailEnd/>
              </a:ln>
            </p:spPr>
            <p:txBody>
              <a:bodyPr/>
              <a:lstStyle/>
              <a:p>
                <a:r>
                  <a:rPr lang="en-US">
                    <a:noFill/>
                  </a:rPr>
                  <a:t> </a:t>
                </a:r>
              </a:p>
            </p:txBody>
          </p:sp>
        </mc:Fallback>
      </mc:AlternateContent>
      <p:cxnSp>
        <p:nvCxnSpPr>
          <p:cNvPr id="26" name="直接箭头连接符 25"/>
          <p:cNvCxnSpPr/>
          <p:nvPr/>
        </p:nvCxnSpPr>
        <p:spPr>
          <a:xfrm rot="10800000" flipV="1">
            <a:off x="2948498" y="3837343"/>
            <a:ext cx="785813" cy="0"/>
          </a:xfrm>
          <a:prstGeom prst="straightConnector1">
            <a:avLst/>
          </a:prstGeom>
          <a:ln w="38100">
            <a:solidFill>
              <a:schemeClr val="tx1"/>
            </a:solidFill>
            <a:prstDash val="sysDash"/>
            <a:headEnd type="triangle"/>
            <a:tailEnd type="none"/>
          </a:ln>
        </p:spPr>
        <p:style>
          <a:lnRef idx="3">
            <a:schemeClr val="accent6"/>
          </a:lnRef>
          <a:fillRef idx="0">
            <a:schemeClr val="accent6"/>
          </a:fillRef>
          <a:effectRef idx="2">
            <a:schemeClr val="accent6"/>
          </a:effectRef>
          <a:fontRef idx="minor">
            <a:schemeClr val="tx1"/>
          </a:fontRef>
        </p:style>
      </p:cxnSp>
      <p:cxnSp>
        <p:nvCxnSpPr>
          <p:cNvPr id="27" name="直接箭头连接符 26"/>
          <p:cNvCxnSpPr/>
          <p:nvPr/>
        </p:nvCxnSpPr>
        <p:spPr>
          <a:xfrm rot="10800000" flipV="1">
            <a:off x="2925651" y="5037774"/>
            <a:ext cx="785813" cy="0"/>
          </a:xfrm>
          <a:prstGeom prst="straightConnector1">
            <a:avLst/>
          </a:prstGeom>
          <a:ln w="38100">
            <a:solidFill>
              <a:schemeClr val="tx1"/>
            </a:solidFill>
            <a:prstDash val="sysDash"/>
            <a:headEnd type="triangle"/>
            <a:tailEnd type="none"/>
          </a:ln>
        </p:spPr>
        <p:style>
          <a:lnRef idx="3">
            <a:schemeClr val="accent6"/>
          </a:lnRef>
          <a:fillRef idx="0">
            <a:schemeClr val="accent6"/>
          </a:fillRef>
          <a:effectRef idx="2">
            <a:schemeClr val="accent6"/>
          </a:effectRef>
          <a:fontRef idx="minor">
            <a:schemeClr val="tx1"/>
          </a:fontRef>
        </p:style>
      </p:cxnSp>
      <p:sp>
        <p:nvSpPr>
          <p:cNvPr id="29" name="圆角矩形 52"/>
          <p:cNvSpPr>
            <a:spLocks noChangeArrowheads="1"/>
          </p:cNvSpPr>
          <p:nvPr/>
        </p:nvSpPr>
        <p:spPr bwMode="auto">
          <a:xfrm>
            <a:off x="3711464" y="4692679"/>
            <a:ext cx="5286375" cy="714380"/>
          </a:xfrm>
          <a:prstGeom prst="roundRect">
            <a:avLst>
              <a:gd name="adj" fmla="val 16667"/>
            </a:avLst>
          </a:prstGeom>
          <a:solidFill>
            <a:schemeClr val="bg1">
              <a:lumMod val="75000"/>
            </a:schemeClr>
          </a:solidFill>
          <a:ln w="9525" algn="ctr">
            <a:solidFill>
              <a:schemeClr val="tx2"/>
            </a:solidFill>
            <a:prstDash val="dash"/>
            <a:round/>
            <a:headEnd/>
            <a:tailEnd/>
          </a:ln>
          <a:extLst/>
        </p:spPr>
        <p:txBody>
          <a:bodyPr wrap="none" anchor="ctr"/>
          <a:lstStyle/>
          <a:p>
            <a:pPr algn="ctr" fontAlgn="base">
              <a:spcBef>
                <a:spcPct val="0"/>
              </a:spcBef>
              <a:spcAft>
                <a:spcPct val="0"/>
              </a:spcAft>
            </a:pPr>
            <a:endParaRPr lang="zh-CN" altLang="en-US">
              <a:solidFill>
                <a:srgbClr val="000000"/>
              </a:solidFill>
              <a:latin typeface="Times New Roman" pitchFamily="18" charset="0"/>
            </a:endParaRPr>
          </a:p>
        </p:txBody>
      </p:sp>
      <p:sp>
        <p:nvSpPr>
          <p:cNvPr id="30" name="TextBox 51"/>
          <p:cNvSpPr txBox="1">
            <a:spLocks noChangeArrowheads="1"/>
          </p:cNvSpPr>
          <p:nvPr/>
        </p:nvSpPr>
        <p:spPr bwMode="auto">
          <a:xfrm>
            <a:off x="3730058" y="4782647"/>
            <a:ext cx="5214938" cy="630942"/>
          </a:xfrm>
          <a:prstGeom prst="rect">
            <a:avLst/>
          </a:prstGeom>
          <a:noFill/>
          <a:ln w="9525">
            <a:noFill/>
            <a:miter lim="800000"/>
            <a:headEnd/>
            <a:tailEnd/>
          </a:ln>
        </p:spPr>
        <p:txBody>
          <a:bodyPr>
            <a:spAutoFit/>
          </a:bodyPr>
          <a:lstStyle/>
          <a:p>
            <a:pPr>
              <a:lnSpc>
                <a:spcPct val="125000"/>
              </a:lnSpc>
              <a:defRPr/>
            </a:pPr>
            <a:r>
              <a:rPr lang="zh-CN" altLang="en-US" sz="1400" dirty="0" smtClean="0">
                <a:solidFill>
                  <a:srgbClr val="000000"/>
                </a:solidFill>
                <a:latin typeface="Times New Roman" pitchFamily="18" charset="0"/>
                <a:cs typeface="Times New Roman" pitchFamily="18" charset="0"/>
              </a:rPr>
              <a:t>仍是使用</a:t>
            </a:r>
            <a:r>
              <a:rPr lang="en-US" altLang="zh-CN" sz="1400" dirty="0" smtClean="0">
                <a:solidFill>
                  <a:srgbClr val="000000"/>
                </a:solidFill>
                <a:latin typeface="Times New Roman" pitchFamily="18" charset="0"/>
                <a:cs typeface="Times New Roman" pitchFamily="18" charset="0"/>
              </a:rPr>
              <a:t>DRF</a:t>
            </a:r>
            <a:r>
              <a:rPr lang="zh-CN" altLang="en-US" sz="1400" dirty="0" smtClean="0">
                <a:solidFill>
                  <a:srgbClr val="000000"/>
                </a:solidFill>
                <a:latin typeface="Times New Roman" pitchFamily="18" charset="0"/>
                <a:cs typeface="Times New Roman" pitchFamily="18" charset="0"/>
              </a:rPr>
              <a:t>算法，但是每次</a:t>
            </a:r>
            <a:r>
              <a:rPr lang="zh-CN" altLang="en-US" sz="1400" dirty="0">
                <a:solidFill>
                  <a:srgbClr val="000000"/>
                </a:solidFill>
                <a:cs typeface="Times New Roman" pitchFamily="18" charset="0"/>
              </a:rPr>
              <a:t>分配都会尽可能</a:t>
            </a:r>
            <a:r>
              <a:rPr lang="zh-CN" altLang="en-US" sz="1400" dirty="0" smtClean="0">
                <a:solidFill>
                  <a:srgbClr val="000000"/>
                </a:solidFill>
                <a:cs typeface="Times New Roman" pitchFamily="18" charset="0"/>
              </a:rPr>
              <a:t>地占用</a:t>
            </a:r>
            <a:r>
              <a:rPr lang="zh-CN" altLang="en-US" sz="1400" dirty="0" smtClean="0">
                <a:solidFill>
                  <a:srgbClr val="000000"/>
                </a:solidFill>
                <a:latin typeface="Times New Roman" pitchFamily="18" charset="0"/>
                <a:cs typeface="Times New Roman" pitchFamily="18" charset="0"/>
              </a:rPr>
              <a:t>当前剩余带宽，以达到降低平均完成时间的目的。</a:t>
            </a:r>
            <a:endParaRPr lang="zh-CN" altLang="en-US" sz="140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28274682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b="1" dirty="0">
                <a:latin typeface="Comic Sans MS" pitchFamily="66" charset="0"/>
                <a:cs typeface="Times New Roman" pitchFamily="18" charset="0"/>
              </a:rPr>
              <a:t>下一步研究计划</a:t>
            </a:r>
          </a:p>
        </p:txBody>
      </p:sp>
      <p:sp>
        <p:nvSpPr>
          <p:cNvPr id="5" name="灯片编号占位符 4"/>
          <p:cNvSpPr>
            <a:spLocks noGrp="1"/>
          </p:cNvSpPr>
          <p:nvPr>
            <p:ph type="sldNum" sz="quarter" idx="12"/>
          </p:nvPr>
        </p:nvSpPr>
        <p:spPr/>
        <p:txBody>
          <a:bodyPr/>
          <a:lstStyle/>
          <a:p>
            <a:pPr>
              <a:defRPr/>
            </a:pPr>
            <a:fld id="{FC70800C-9B71-45A9-AAC0-2024DA240481}" type="slidenum">
              <a:rPr lang="en-US" altLang="zh-CN" smtClean="0"/>
              <a:pPr>
                <a:defRPr/>
              </a:pPr>
              <a:t>21</a:t>
            </a:fld>
            <a:r>
              <a:rPr lang="en-US" altLang="zh-CN" dirty="0" smtClean="0"/>
              <a:t>/23</a:t>
            </a:r>
            <a:endParaRPr lang="en-US" altLang="zh-CN" dirty="0"/>
          </a:p>
        </p:txBody>
      </p:sp>
      <p:sp>
        <p:nvSpPr>
          <p:cNvPr id="7" name="内容占位符 2"/>
          <p:cNvSpPr>
            <a:spLocks noGrp="1"/>
          </p:cNvSpPr>
          <p:nvPr>
            <p:ph idx="1"/>
          </p:nvPr>
        </p:nvSpPr>
        <p:spPr>
          <a:xfrm>
            <a:off x="357158" y="1214422"/>
            <a:ext cx="8229600" cy="4374818"/>
          </a:xfrm>
        </p:spPr>
        <p:txBody>
          <a:bodyPr/>
          <a:lstStyle/>
          <a:p>
            <a:pPr algn="just" eaLnBrk="1" hangingPunct="1">
              <a:spcBef>
                <a:spcPts val="1200"/>
              </a:spcBef>
              <a:buClr>
                <a:schemeClr val="tx2"/>
              </a:buClr>
              <a:buFont typeface="Wingdings" pitchFamily="2" charset="2"/>
              <a:buChar char="Ø"/>
            </a:pPr>
            <a:endParaRPr lang="en-US" altLang="zh-CN" sz="2400" dirty="0">
              <a:latin typeface="Times New Roman" pitchFamily="18" charset="0"/>
              <a:cs typeface="Times New Roman" pitchFamily="18" charset="0"/>
            </a:endParaRPr>
          </a:p>
          <a:p>
            <a:pPr algn="just" eaLnBrk="1" hangingPunct="1">
              <a:spcBef>
                <a:spcPts val="1200"/>
              </a:spcBef>
              <a:buClr>
                <a:schemeClr val="tx2"/>
              </a:buClr>
              <a:buFont typeface="Wingdings" pitchFamily="2" charset="2"/>
              <a:buChar char="Ø"/>
            </a:pPr>
            <a:r>
              <a:rPr lang="zh-CN" altLang="en-US" sz="2400" dirty="0" smtClean="0"/>
              <a:t>对第二篇文章的算法进行实验验证，完成论文撰写。</a:t>
            </a:r>
            <a:endParaRPr lang="en-US" altLang="zh-CN" sz="2400" dirty="0" smtClean="0"/>
          </a:p>
          <a:p>
            <a:pPr algn="just" eaLnBrk="1" hangingPunct="1">
              <a:spcBef>
                <a:spcPts val="1200"/>
              </a:spcBef>
              <a:buClr>
                <a:schemeClr val="tx2"/>
              </a:buClr>
              <a:buFont typeface="Wingdings" pitchFamily="2" charset="2"/>
              <a:buChar char="Ø"/>
            </a:pPr>
            <a:r>
              <a:rPr lang="zh-CN" altLang="en-US" sz="2400" dirty="0" smtClean="0"/>
              <a:t>软件定义网络的流调度问题。</a:t>
            </a:r>
            <a:endParaRPr lang="en-US" altLang="zh-CN" sz="2400" dirty="0"/>
          </a:p>
          <a:p>
            <a:pPr algn="just" eaLnBrk="1" hangingPunct="1">
              <a:spcBef>
                <a:spcPts val="1200"/>
              </a:spcBef>
              <a:buClr>
                <a:schemeClr val="tx2"/>
              </a:buClr>
              <a:buFont typeface="Wingdings" pitchFamily="2" charset="2"/>
              <a:buChar char="Ø"/>
            </a:pPr>
            <a:endParaRPr lang="en-US" altLang="zh-CN" sz="2400" dirty="0"/>
          </a:p>
          <a:p>
            <a:pPr algn="just" eaLnBrk="1" hangingPunct="1">
              <a:spcBef>
                <a:spcPts val="1200"/>
              </a:spcBef>
              <a:buClr>
                <a:schemeClr val="tx2"/>
              </a:buClr>
              <a:buFont typeface="Wingdings" pitchFamily="2" charset="2"/>
              <a:buChar char="Ø"/>
            </a:pPr>
            <a:endParaRPr lang="en-US" altLang="zh-CN" sz="2400" dirty="0"/>
          </a:p>
          <a:p>
            <a:pPr algn="just" eaLnBrk="1" hangingPunct="1">
              <a:spcBef>
                <a:spcPts val="1200"/>
              </a:spcBef>
              <a:buClr>
                <a:schemeClr val="tx2"/>
              </a:buClr>
              <a:buFont typeface="Wingdings" pitchFamily="2" charset="2"/>
              <a:buChar char="Ø"/>
            </a:pPr>
            <a:endParaRPr lang="en-US" altLang="zh-CN" sz="2400" dirty="0"/>
          </a:p>
          <a:p>
            <a:pPr algn="just" eaLnBrk="1" hangingPunct="1">
              <a:spcBef>
                <a:spcPts val="1200"/>
              </a:spcBef>
              <a:buClr>
                <a:schemeClr val="tx2"/>
              </a:buClr>
              <a:buFont typeface="Wingdings" pitchFamily="2" charset="2"/>
              <a:buChar char="Ø"/>
            </a:pPr>
            <a:endParaRPr lang="en-US" altLang="zh-CN" sz="2400" dirty="0">
              <a:latin typeface="Times" pitchFamily="18" charset="0"/>
            </a:endParaRPr>
          </a:p>
        </p:txBody>
      </p:sp>
    </p:spTree>
    <p:extLst>
      <p:ext uri="{BB962C8B-B14F-4D97-AF65-F5344CB8AC3E}">
        <p14:creationId xmlns:p14="http://schemas.microsoft.com/office/powerpoint/2010/main" val="25619584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b="1" dirty="0">
                <a:latin typeface="Comic Sans MS" pitchFamily="66" charset="0"/>
                <a:cs typeface="Times New Roman" pitchFamily="18" charset="0"/>
              </a:rPr>
              <a:t>服务工作情况</a:t>
            </a:r>
          </a:p>
        </p:txBody>
      </p:sp>
      <p:sp>
        <p:nvSpPr>
          <p:cNvPr id="4" name="日期占位符 3"/>
          <p:cNvSpPr>
            <a:spLocks noGrp="1"/>
          </p:cNvSpPr>
          <p:nvPr>
            <p:ph type="dt" sz="quarter" idx="10"/>
          </p:nvPr>
        </p:nvSpPr>
        <p:spPr/>
        <p:txBody>
          <a:bodyPr/>
          <a:lstStyle/>
          <a:p>
            <a:pPr>
              <a:defRPr/>
            </a:pPr>
            <a:fld id="{7AB513B7-AA5E-4BED-B08A-CDD7E90184D6}" type="datetime1">
              <a:rPr lang="zh-CN" altLang="en-US" smtClean="0"/>
              <a:pPr>
                <a:defRPr/>
              </a:pPr>
              <a:t>2018/7/4</a:t>
            </a:fld>
            <a:endParaRPr lang="en-US" altLang="zh-CN" dirty="0"/>
          </a:p>
        </p:txBody>
      </p:sp>
      <p:sp>
        <p:nvSpPr>
          <p:cNvPr id="5" name="灯片编号占位符 4"/>
          <p:cNvSpPr>
            <a:spLocks noGrp="1"/>
          </p:cNvSpPr>
          <p:nvPr>
            <p:ph type="sldNum" sz="quarter" idx="12"/>
          </p:nvPr>
        </p:nvSpPr>
        <p:spPr/>
        <p:txBody>
          <a:bodyPr/>
          <a:lstStyle/>
          <a:p>
            <a:pPr>
              <a:defRPr/>
            </a:pPr>
            <a:fld id="{FC70800C-9B71-45A9-AAC0-2024DA240481}" type="slidenum">
              <a:rPr lang="en-US" altLang="zh-CN" smtClean="0"/>
              <a:pPr>
                <a:defRPr/>
              </a:pPr>
              <a:t>22</a:t>
            </a:fld>
            <a:r>
              <a:rPr lang="en-US" altLang="zh-CN" dirty="0" smtClean="0"/>
              <a:t>/23</a:t>
            </a:r>
            <a:endParaRPr lang="en-US" altLang="zh-CN" dirty="0"/>
          </a:p>
        </p:txBody>
      </p:sp>
      <p:sp>
        <p:nvSpPr>
          <p:cNvPr id="7" name="内容占位符 2"/>
          <p:cNvSpPr>
            <a:spLocks noGrp="1"/>
          </p:cNvSpPr>
          <p:nvPr>
            <p:ph idx="1"/>
          </p:nvPr>
        </p:nvSpPr>
        <p:spPr>
          <a:xfrm>
            <a:off x="357158" y="1214422"/>
            <a:ext cx="8229600" cy="4374818"/>
          </a:xfrm>
        </p:spPr>
        <p:txBody>
          <a:bodyPr/>
          <a:lstStyle/>
          <a:p>
            <a:pPr marL="0" indent="0" algn="just" eaLnBrk="1" hangingPunct="1">
              <a:buClr>
                <a:schemeClr val="tx2"/>
              </a:buClr>
              <a:buNone/>
            </a:pPr>
            <a:r>
              <a:rPr lang="en-US" altLang="zh-CN" sz="2000" b="1" dirty="0" smtClean="0">
                <a:latin typeface="Times New Roman" pitchFamily="18" charset="0"/>
                <a:cs typeface="Times New Roman" pitchFamily="18" charset="0"/>
              </a:rPr>
              <a:t>2016-2017</a:t>
            </a:r>
            <a:r>
              <a:rPr lang="zh-CN" altLang="en-US" sz="2000" b="1" dirty="0" smtClean="0">
                <a:latin typeface="Times New Roman" pitchFamily="18" charset="0"/>
                <a:cs typeface="Times New Roman" pitchFamily="18" charset="0"/>
              </a:rPr>
              <a:t>学年</a:t>
            </a:r>
            <a:r>
              <a:rPr lang="zh-CN" altLang="en-US" sz="2000" b="1" dirty="0">
                <a:latin typeface="Times New Roman" pitchFamily="18" charset="0"/>
                <a:cs typeface="Times New Roman" pitchFamily="18" charset="0"/>
              </a:rPr>
              <a:t>的上半学年</a:t>
            </a:r>
            <a:r>
              <a:rPr lang="zh-CN" altLang="en-US" sz="2000" b="1" dirty="0" smtClean="0">
                <a:latin typeface="Times New Roman" pitchFamily="18" charset="0"/>
                <a:cs typeface="Times New Roman" pitchFamily="18" charset="0"/>
              </a:rPr>
              <a:t>担任本科生课程</a:t>
            </a:r>
            <a:r>
              <a:rPr lang="en-US" altLang="zh-CN" sz="2000" b="1" dirty="0" smtClean="0">
                <a:latin typeface="Times New Roman" pitchFamily="18" charset="0"/>
                <a:cs typeface="Times New Roman" pitchFamily="18" charset="0"/>
              </a:rPr>
              <a:t>《</a:t>
            </a:r>
            <a:r>
              <a:rPr lang="zh-CN" altLang="en-US" sz="2000" b="1" dirty="0" smtClean="0">
                <a:latin typeface="Times New Roman" pitchFamily="18" charset="0"/>
                <a:cs typeface="Times New Roman" pitchFamily="18" charset="0"/>
              </a:rPr>
              <a:t>程序设计基础</a:t>
            </a:r>
            <a:r>
              <a:rPr lang="en-US" altLang="zh-CN" sz="2000" b="1" dirty="0" smtClean="0">
                <a:latin typeface="Times New Roman" pitchFamily="18" charset="0"/>
                <a:cs typeface="Times New Roman" pitchFamily="18" charset="0"/>
              </a:rPr>
              <a:t>》</a:t>
            </a:r>
            <a:r>
              <a:rPr lang="zh-CN" altLang="en-US" sz="2000" b="1" dirty="0">
                <a:latin typeface="Times New Roman" pitchFamily="18" charset="0"/>
                <a:cs typeface="Times New Roman" pitchFamily="18" charset="0"/>
              </a:rPr>
              <a:t>的</a:t>
            </a:r>
            <a:r>
              <a:rPr lang="zh-CN" altLang="en-US" sz="2000" b="1" dirty="0" smtClean="0">
                <a:latin typeface="Times New Roman" pitchFamily="18" charset="0"/>
                <a:cs typeface="Times New Roman" pitchFamily="18" charset="0"/>
              </a:rPr>
              <a:t>助教，负责课上答疑、课后作业批改及一次习题课讲解。</a:t>
            </a:r>
            <a:endParaRPr lang="en-US" altLang="zh-CN" sz="2000" b="1" dirty="0" smtClean="0">
              <a:latin typeface="Times New Roman" pitchFamily="18" charset="0"/>
              <a:cs typeface="Times New Roman" pitchFamily="18" charset="0"/>
            </a:endParaRPr>
          </a:p>
          <a:p>
            <a:pPr marL="0" indent="0" algn="just" eaLnBrk="1" hangingPunct="1">
              <a:buClr>
                <a:schemeClr val="tx2"/>
              </a:buClr>
              <a:buNone/>
            </a:pPr>
            <a:r>
              <a:rPr lang="en-US" altLang="zh-CN" sz="2000" b="1" dirty="0" smtClean="0">
                <a:latin typeface="Times New Roman" pitchFamily="18" charset="0"/>
                <a:cs typeface="Times New Roman" pitchFamily="18" charset="0"/>
              </a:rPr>
              <a:t>2016-2017</a:t>
            </a:r>
            <a:r>
              <a:rPr lang="zh-CN" altLang="en-US" sz="2000" b="1" dirty="0">
                <a:latin typeface="Times New Roman" pitchFamily="18" charset="0"/>
                <a:cs typeface="Times New Roman" pitchFamily="18" charset="0"/>
              </a:rPr>
              <a:t>学年</a:t>
            </a:r>
            <a:r>
              <a:rPr lang="zh-CN" altLang="en-US" sz="2000" b="1" dirty="0" smtClean="0">
                <a:latin typeface="Times New Roman" pitchFamily="18" charset="0"/>
                <a:cs typeface="Times New Roman" pitchFamily="18" charset="0"/>
              </a:rPr>
              <a:t>的下半学年担任</a:t>
            </a:r>
            <a:r>
              <a:rPr lang="zh-CN" altLang="en-US" sz="2000" b="1" dirty="0">
                <a:latin typeface="Times New Roman" pitchFamily="18" charset="0"/>
                <a:cs typeface="Times New Roman" pitchFamily="18" charset="0"/>
              </a:rPr>
              <a:t>本科生</a:t>
            </a:r>
            <a:r>
              <a:rPr lang="zh-CN" altLang="en-US" sz="2000" b="1" dirty="0" smtClean="0">
                <a:latin typeface="Times New Roman" pitchFamily="18" charset="0"/>
                <a:cs typeface="Times New Roman" pitchFamily="18" charset="0"/>
              </a:rPr>
              <a:t>课程</a:t>
            </a:r>
            <a:r>
              <a:rPr lang="en-US" altLang="zh-CN" sz="2000" b="1" dirty="0" smtClean="0">
                <a:latin typeface="Times New Roman" pitchFamily="18" charset="0"/>
                <a:cs typeface="Times New Roman" pitchFamily="18" charset="0"/>
              </a:rPr>
              <a:t>《</a:t>
            </a:r>
            <a:r>
              <a:rPr lang="zh-CN" altLang="en-US" sz="2000" b="1" dirty="0" smtClean="0">
                <a:latin typeface="Times New Roman" pitchFamily="18" charset="0"/>
                <a:cs typeface="Times New Roman" pitchFamily="18" charset="0"/>
              </a:rPr>
              <a:t>计算思维</a:t>
            </a:r>
            <a:r>
              <a:rPr lang="en-US" altLang="zh-CN" sz="2000" b="1" dirty="0" smtClean="0">
                <a:latin typeface="Times New Roman" pitchFamily="18" charset="0"/>
                <a:cs typeface="Times New Roman" pitchFamily="18" charset="0"/>
              </a:rPr>
              <a:t>》</a:t>
            </a:r>
            <a:r>
              <a:rPr lang="zh-CN" altLang="en-US" sz="2000" b="1" dirty="0" smtClean="0">
                <a:latin typeface="Times New Roman" pitchFamily="18" charset="0"/>
                <a:cs typeface="Times New Roman" pitchFamily="18" charset="0"/>
              </a:rPr>
              <a:t>的助教，负责课后作业的批改工作。</a:t>
            </a:r>
            <a:endParaRPr lang="en-US" altLang="zh-CN" sz="2000" b="1" dirty="0" smtClean="0">
              <a:latin typeface="Times New Roman" pitchFamily="18" charset="0"/>
              <a:cs typeface="Times New Roman" pitchFamily="18" charset="0"/>
            </a:endParaRPr>
          </a:p>
          <a:p>
            <a:pPr marL="0" indent="0" algn="just" eaLnBrk="1" hangingPunct="1">
              <a:buClr>
                <a:schemeClr val="tx2"/>
              </a:buClr>
              <a:buNone/>
            </a:pPr>
            <a:r>
              <a:rPr lang="zh-CN" altLang="en-US" sz="2000" b="1" dirty="0" smtClean="0">
                <a:latin typeface="Times New Roman" pitchFamily="18" charset="0"/>
                <a:cs typeface="Times New Roman" pitchFamily="18" charset="0"/>
              </a:rPr>
              <a:t>工作认真，</a:t>
            </a:r>
            <a:r>
              <a:rPr lang="zh-CN" altLang="en-US" sz="2000" b="1" dirty="0" smtClean="0">
                <a:latin typeface="Times New Roman" pitchFamily="18" charset="0"/>
                <a:cs typeface="Times New Roman" pitchFamily="18" charset="0"/>
              </a:rPr>
              <a:t>得到</a:t>
            </a:r>
            <a:r>
              <a:rPr lang="zh-CN" altLang="en-US" sz="2000" b="1" dirty="0">
                <a:latin typeface="Times New Roman" pitchFamily="18" charset="0"/>
                <a:cs typeface="Times New Roman" pitchFamily="18" charset="0"/>
              </a:rPr>
              <a:t>任课老师和学生们的好评。</a:t>
            </a:r>
            <a:endParaRPr lang="en-US" altLang="zh-CN" dirty="0">
              <a:latin typeface="Times" pitchFamily="18" charset="0"/>
            </a:endParaRPr>
          </a:p>
        </p:txBody>
      </p:sp>
      <p:pic>
        <p:nvPicPr>
          <p:cNvPr id="6" name="图片 5"/>
          <p:cNvPicPr>
            <a:picLocks noChangeAspect="1"/>
          </p:cNvPicPr>
          <p:nvPr/>
        </p:nvPicPr>
        <p:blipFill>
          <a:blip r:embed="rId3"/>
          <a:stretch>
            <a:fillRect/>
          </a:stretch>
        </p:blipFill>
        <p:spPr>
          <a:xfrm>
            <a:off x="467544" y="3212976"/>
            <a:ext cx="4228954" cy="2756558"/>
          </a:xfrm>
          <a:prstGeom prst="rect">
            <a:avLst/>
          </a:prstGeom>
        </p:spPr>
      </p:pic>
      <p:pic>
        <p:nvPicPr>
          <p:cNvPr id="10" name="图片 9"/>
          <p:cNvPicPr>
            <a:picLocks noChangeAspect="1"/>
          </p:cNvPicPr>
          <p:nvPr/>
        </p:nvPicPr>
        <p:blipFill>
          <a:blip r:embed="rId4"/>
          <a:stretch>
            <a:fillRect/>
          </a:stretch>
        </p:blipFill>
        <p:spPr>
          <a:xfrm>
            <a:off x="4806884" y="3212976"/>
            <a:ext cx="4018542" cy="2687121"/>
          </a:xfrm>
          <a:prstGeom prst="rect">
            <a:avLst/>
          </a:prstGeom>
        </p:spPr>
      </p:pic>
    </p:spTree>
    <p:extLst>
      <p:ext uri="{BB962C8B-B14F-4D97-AF65-F5344CB8AC3E}">
        <p14:creationId xmlns:p14="http://schemas.microsoft.com/office/powerpoint/2010/main" val="12038819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2"/>
          <p:cNvSpPr>
            <a:spLocks noGrp="1"/>
          </p:cNvSpPr>
          <p:nvPr>
            <p:ph idx="1"/>
          </p:nvPr>
        </p:nvSpPr>
        <p:spPr>
          <a:xfrm>
            <a:off x="2627784" y="2564904"/>
            <a:ext cx="3960018" cy="1296144"/>
          </a:xfrm>
        </p:spPr>
        <p:txBody>
          <a:bodyPr/>
          <a:lstStyle/>
          <a:p>
            <a:pPr marL="0" indent="0" algn="ctr">
              <a:buFont typeface="Wingdings" panose="05000000000000000000" pitchFamily="2" charset="2"/>
              <a:buNone/>
            </a:pPr>
            <a:r>
              <a:rPr lang="zh-CN" altLang="en-US" sz="3600" dirty="0" smtClean="0"/>
              <a:t>谢谢各位老师！</a:t>
            </a:r>
            <a:endParaRPr lang="en-US" altLang="zh-CN" sz="3600" dirty="0" smtClean="0"/>
          </a:p>
          <a:p>
            <a:pPr marL="0" indent="0" algn="ctr">
              <a:buFont typeface="Wingdings" panose="05000000000000000000" pitchFamily="2" charset="2"/>
              <a:buNone/>
            </a:pPr>
            <a:r>
              <a:rPr lang="en-US" altLang="zh-CN" sz="3600" dirty="0"/>
              <a:t>Q&amp;A</a:t>
            </a:r>
            <a:endParaRPr lang="zh-CN" altLang="en-US" sz="3600" dirty="0" smtClean="0"/>
          </a:p>
        </p:txBody>
      </p:sp>
      <p:sp>
        <p:nvSpPr>
          <p:cNvPr id="4" name="日期占位符 3"/>
          <p:cNvSpPr>
            <a:spLocks noGrp="1"/>
          </p:cNvSpPr>
          <p:nvPr>
            <p:ph type="dt" sz="quarter" idx="10"/>
          </p:nvPr>
        </p:nvSpPr>
        <p:spPr/>
        <p:txBody>
          <a:bodyPr/>
          <a:lstStyle/>
          <a:p>
            <a:pPr>
              <a:defRPr/>
            </a:pPr>
            <a:fld id="{C7044233-846D-4256-BEDE-1B61F8B10AAE}" type="datetime1">
              <a:rPr lang="zh-CN" altLang="en-US" smtClean="0"/>
              <a:pPr>
                <a:defRPr/>
              </a:pPr>
              <a:t>2018/7/4</a:t>
            </a:fld>
            <a:endParaRPr lang="en-US" altLang="zh-CN"/>
          </a:p>
        </p:txBody>
      </p:sp>
      <p:sp>
        <p:nvSpPr>
          <p:cNvPr id="15364" name="灯片编号占位符 4"/>
          <p:cNvSpPr>
            <a:spLocks noGrp="1"/>
          </p:cNvSpPr>
          <p:nvPr>
            <p:ph type="sldNum" sz="quarter" idx="12"/>
          </p:nvPr>
        </p:nvSpPr>
        <p:spPr>
          <a:noFill/>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E3B575A9-51FF-48F5-965E-62EBC169F0E3}" type="slidenum">
              <a:rPr lang="en-US" altLang="zh-CN" smtClean="0">
                <a:latin typeface="Arial" panose="020B0604020202020204" pitchFamily="34" charset="0"/>
              </a:rPr>
              <a:pPr/>
              <a:t>23</a:t>
            </a:fld>
            <a:r>
              <a:rPr lang="en-US" altLang="zh-CN" dirty="0">
                <a:latin typeface="Arial" panose="020B0604020202020204" pitchFamily="34" charset="0"/>
              </a:rPr>
              <a:t>/23</a:t>
            </a:r>
            <a:endParaRPr lang="en-US" altLang="zh-CN" dirty="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内容占位符 2"/>
          <p:cNvSpPr>
            <a:spLocks noGrp="1"/>
          </p:cNvSpPr>
          <p:nvPr>
            <p:ph idx="1"/>
          </p:nvPr>
        </p:nvSpPr>
        <p:spPr>
          <a:xfrm>
            <a:off x="0" y="1285860"/>
            <a:ext cx="9144000" cy="1643074"/>
          </a:xfrm>
        </p:spPr>
        <p:txBody>
          <a:bodyPr/>
          <a:lstStyle/>
          <a:p>
            <a:pPr>
              <a:buClr>
                <a:srgbClr val="002060"/>
              </a:buClr>
              <a:buFont typeface="Wingdings" pitchFamily="2" charset="2"/>
              <a:buChar char="Ø"/>
            </a:pPr>
            <a:r>
              <a:rPr lang="zh-CN" altLang="en-US" sz="2400" b="1" dirty="0">
                <a:solidFill>
                  <a:schemeClr val="tx2"/>
                </a:solidFill>
                <a:latin typeface="Comic Sans MS" pitchFamily="66" charset="0"/>
              </a:rPr>
              <a:t>已修博士课程：</a:t>
            </a:r>
          </a:p>
          <a:p>
            <a:pPr marL="971550" lvl="1" indent="-514350">
              <a:buClr>
                <a:srgbClr val="002060"/>
              </a:buClr>
              <a:buFont typeface="Wingdings" pitchFamily="2" charset="2"/>
              <a:buChar char="u"/>
            </a:pPr>
            <a:r>
              <a:rPr lang="zh-CN" altLang="en-US" sz="1800" dirty="0">
                <a:latin typeface="Comic Sans MS" pitchFamily="66" charset="0"/>
              </a:rPr>
              <a:t>计算机科学技术进展</a:t>
            </a:r>
          </a:p>
          <a:p>
            <a:pPr marL="971550" lvl="1" indent="-514350">
              <a:buClr>
                <a:srgbClr val="002060"/>
              </a:buClr>
              <a:buFont typeface="Wingdings" pitchFamily="2" charset="2"/>
              <a:buChar char="u"/>
            </a:pPr>
            <a:r>
              <a:rPr lang="zh-CN" altLang="en-US" sz="1800" dirty="0">
                <a:latin typeface="Comic Sans MS" pitchFamily="66" charset="0"/>
              </a:rPr>
              <a:t>博士生英语</a:t>
            </a:r>
          </a:p>
          <a:p>
            <a:pPr marL="971550" lvl="1" indent="-514350">
              <a:buClr>
                <a:srgbClr val="002060"/>
              </a:buClr>
              <a:buFont typeface="Wingdings" pitchFamily="2" charset="2"/>
              <a:buChar char="u"/>
            </a:pPr>
            <a:r>
              <a:rPr lang="zh-CN" altLang="en-US" sz="1800" dirty="0">
                <a:latin typeface="Comic Sans MS" pitchFamily="66" charset="0"/>
              </a:rPr>
              <a:t>中国马克思主义与当代</a:t>
            </a:r>
          </a:p>
          <a:p>
            <a:pPr marL="971550" lvl="1" indent="-514350">
              <a:buClr>
                <a:srgbClr val="002060"/>
              </a:buClr>
              <a:buNone/>
            </a:pPr>
            <a:endParaRPr lang="en-US" altLang="zh-CN" sz="1800" dirty="0">
              <a:latin typeface="Comic Sans MS" pitchFamily="66" charset="0"/>
            </a:endParaRPr>
          </a:p>
          <a:p>
            <a:pPr>
              <a:buFont typeface="Wingdings" pitchFamily="2" charset="2"/>
              <a:buNone/>
            </a:pPr>
            <a:endParaRPr lang="zh-CN" altLang="en-US" sz="1800" dirty="0"/>
          </a:p>
        </p:txBody>
      </p:sp>
      <p:sp>
        <p:nvSpPr>
          <p:cNvPr id="5" name="灯片编号占位符 4"/>
          <p:cNvSpPr>
            <a:spLocks noGrp="1"/>
          </p:cNvSpPr>
          <p:nvPr>
            <p:ph type="sldNum" sz="quarter" idx="12"/>
          </p:nvPr>
        </p:nvSpPr>
        <p:spPr/>
        <p:txBody>
          <a:bodyPr/>
          <a:lstStyle/>
          <a:p>
            <a:pPr>
              <a:defRPr/>
            </a:pPr>
            <a:fld id="{9F9DD524-CA8A-47C6-8D64-D8DAFB2BD44A}" type="slidenum">
              <a:rPr lang="en-US" altLang="zh-CN" smtClean="0"/>
              <a:pPr>
                <a:defRPr/>
              </a:pPr>
              <a:t>3</a:t>
            </a:fld>
            <a:r>
              <a:rPr lang="en-US" altLang="zh-CN" dirty="0"/>
              <a:t>/23</a:t>
            </a:r>
            <a:endParaRPr lang="en-US" altLang="zh-CN" dirty="0"/>
          </a:p>
        </p:txBody>
      </p:sp>
      <p:graphicFrame>
        <p:nvGraphicFramePr>
          <p:cNvPr id="6" name="内容占位符 3"/>
          <p:cNvGraphicFramePr>
            <a:graphicFrameLocks/>
          </p:cNvGraphicFramePr>
          <p:nvPr>
            <p:extLst>
              <p:ext uri="{D42A27DB-BD31-4B8C-83A1-F6EECF244321}">
                <p14:modId xmlns:p14="http://schemas.microsoft.com/office/powerpoint/2010/main" val="3565308328"/>
              </p:ext>
            </p:extLst>
          </p:nvPr>
        </p:nvGraphicFramePr>
        <p:xfrm>
          <a:off x="956619" y="2924944"/>
          <a:ext cx="7143773" cy="1895544"/>
        </p:xfrm>
        <a:graphic>
          <a:graphicData uri="http://schemas.openxmlformats.org/drawingml/2006/table">
            <a:tbl>
              <a:tblPr firstRow="1" bandRow="1">
                <a:tableStyleId>{5C22544A-7EE6-4342-B048-85BDC9FD1C3A}</a:tableStyleId>
              </a:tblPr>
              <a:tblGrid>
                <a:gridCol w="2439246">
                  <a:extLst>
                    <a:ext uri="{9D8B030D-6E8A-4147-A177-3AD203B41FA5}">
                      <a16:colId xmlns:a16="http://schemas.microsoft.com/office/drawing/2014/main" val="20000"/>
                    </a:ext>
                  </a:extLst>
                </a:gridCol>
                <a:gridCol w="2265281">
                  <a:extLst>
                    <a:ext uri="{9D8B030D-6E8A-4147-A177-3AD203B41FA5}">
                      <a16:colId xmlns:a16="http://schemas.microsoft.com/office/drawing/2014/main" val="20001"/>
                    </a:ext>
                  </a:extLst>
                </a:gridCol>
                <a:gridCol w="2439246">
                  <a:extLst>
                    <a:ext uri="{9D8B030D-6E8A-4147-A177-3AD203B41FA5}">
                      <a16:colId xmlns:a16="http://schemas.microsoft.com/office/drawing/2014/main" val="20002"/>
                    </a:ext>
                  </a:extLst>
                </a:gridCol>
              </a:tblGrid>
              <a:tr h="432504">
                <a:tc>
                  <a:txBody>
                    <a:bodyPr/>
                    <a:lstStyle/>
                    <a:p>
                      <a:pPr algn="ctr">
                        <a:spcAft>
                          <a:spcPts val="0"/>
                        </a:spcAft>
                      </a:pPr>
                      <a:r>
                        <a:rPr lang="zh-CN" altLang="en-US" sz="1600" kern="100" dirty="0">
                          <a:latin typeface="Times New Roman" pitchFamily="18" charset="0"/>
                          <a:ea typeface="宋体"/>
                          <a:cs typeface="Times New Roman" pitchFamily="18" charset="0"/>
                        </a:rPr>
                        <a:t>科目</a:t>
                      </a:r>
                      <a:endParaRPr lang="zh-CN" sz="1600" kern="100" dirty="0">
                        <a:latin typeface="Times New Roman" pitchFamily="18" charset="0"/>
                        <a:ea typeface="宋体"/>
                        <a:cs typeface="Times New Roman" pitchFamily="18" charset="0"/>
                      </a:endParaRPr>
                    </a:p>
                  </a:txBody>
                  <a:tcPr marL="68580" marR="68580" marT="0" marB="0" anchor="ctr"/>
                </a:tc>
                <a:tc>
                  <a:txBody>
                    <a:bodyPr/>
                    <a:lstStyle/>
                    <a:p>
                      <a:pPr algn="ctr">
                        <a:spcAft>
                          <a:spcPts val="0"/>
                        </a:spcAft>
                      </a:pPr>
                      <a:r>
                        <a:rPr lang="zh-CN" altLang="en-US" sz="1600" kern="100" dirty="0">
                          <a:latin typeface="Times New Roman" pitchFamily="18" charset="0"/>
                          <a:ea typeface="宋体"/>
                          <a:cs typeface="Times New Roman" pitchFamily="18" charset="0"/>
                        </a:rPr>
                        <a:t>任课老师</a:t>
                      </a:r>
                      <a:endParaRPr lang="zh-CN" sz="1600" kern="100" dirty="0">
                        <a:latin typeface="Times New Roman" pitchFamily="18" charset="0"/>
                        <a:ea typeface="宋体"/>
                        <a:cs typeface="Times New Roman" pitchFamily="18" charset="0"/>
                      </a:endParaRPr>
                    </a:p>
                  </a:txBody>
                  <a:tcPr marL="68580" marR="68580" marT="0" marB="0" anchor="ctr"/>
                </a:tc>
                <a:tc>
                  <a:txBody>
                    <a:bodyPr/>
                    <a:lstStyle/>
                    <a:p>
                      <a:pPr algn="ctr">
                        <a:spcAft>
                          <a:spcPts val="0"/>
                        </a:spcAft>
                      </a:pPr>
                      <a:r>
                        <a:rPr lang="zh-CN" sz="1600" kern="100" dirty="0">
                          <a:latin typeface="Times New Roman" pitchFamily="18" charset="0"/>
                          <a:ea typeface="宋体"/>
                          <a:cs typeface="Times New Roman" pitchFamily="18" charset="0"/>
                        </a:rPr>
                        <a:t>成绩</a:t>
                      </a:r>
                    </a:p>
                  </a:txBody>
                  <a:tcPr marL="68580" marR="68580" marT="0" marB="0" anchor="ctr"/>
                </a:tc>
                <a:extLst>
                  <a:ext uri="{0D108BD9-81ED-4DB2-BD59-A6C34878D82A}">
                    <a16:rowId xmlns:a16="http://schemas.microsoft.com/office/drawing/2014/main" val="10000"/>
                  </a:ext>
                </a:extLst>
              </a:tr>
              <a:tr h="432504">
                <a:tc>
                  <a:txBody>
                    <a:bodyPr/>
                    <a:lstStyle/>
                    <a:p>
                      <a:pPr indent="200025" algn="ctr">
                        <a:spcAft>
                          <a:spcPts val="0"/>
                        </a:spcAft>
                      </a:pPr>
                      <a:endParaRPr lang="en-US" altLang="zh-CN" sz="1600" kern="100" dirty="0">
                        <a:latin typeface="Times New Roman" pitchFamily="18" charset="0"/>
                        <a:ea typeface="宋体"/>
                        <a:cs typeface="Times New Roman" pitchFamily="18" charset="0"/>
                      </a:endParaRPr>
                    </a:p>
                    <a:p>
                      <a:pPr indent="200025" algn="ctr">
                        <a:spcAft>
                          <a:spcPts val="0"/>
                        </a:spcAft>
                      </a:pPr>
                      <a:r>
                        <a:rPr lang="zh-CN" altLang="en-US" sz="1600" kern="100" dirty="0">
                          <a:latin typeface="Times New Roman" pitchFamily="18" charset="0"/>
                          <a:ea typeface="宋体"/>
                          <a:cs typeface="Times New Roman" pitchFamily="18" charset="0"/>
                        </a:rPr>
                        <a:t>计算机科学技术进展</a:t>
                      </a:r>
                      <a:endParaRPr lang="zh-CN" sz="1600" kern="100" dirty="0">
                        <a:latin typeface="Times New Roman" pitchFamily="18" charset="0"/>
                        <a:ea typeface="宋体"/>
                        <a:cs typeface="Times New Roman" pitchFamily="18" charset="0"/>
                      </a:endParaRPr>
                    </a:p>
                  </a:txBody>
                  <a:tcPr marL="68580" marR="68580" marT="0" marB="0"/>
                </a:tc>
                <a:tc>
                  <a:txBody>
                    <a:bodyPr/>
                    <a:lstStyle/>
                    <a:p>
                      <a:pPr algn="ctr">
                        <a:spcAft>
                          <a:spcPts val="0"/>
                        </a:spcAft>
                      </a:pPr>
                      <a:endParaRPr lang="en-US" sz="1600" kern="100" dirty="0">
                        <a:latin typeface="Times New Roman" pitchFamily="18" charset="0"/>
                        <a:ea typeface="宋体"/>
                        <a:cs typeface="Times New Roman" pitchFamily="18" charset="0"/>
                      </a:endParaRPr>
                    </a:p>
                    <a:p>
                      <a:pPr algn="ctr">
                        <a:spcAft>
                          <a:spcPts val="0"/>
                        </a:spcAft>
                      </a:pPr>
                      <a:r>
                        <a:rPr lang="zh-CN" altLang="en-US" sz="1600" kern="100" dirty="0">
                          <a:latin typeface="Times New Roman" pitchFamily="18" charset="0"/>
                          <a:ea typeface="宋体"/>
                          <a:cs typeface="Times New Roman" pitchFamily="18" charset="0"/>
                        </a:rPr>
                        <a:t>陈贵海、窦万春</a:t>
                      </a:r>
                      <a:endParaRPr lang="zh-CN" sz="1600" kern="100" dirty="0">
                        <a:latin typeface="Times New Roman" pitchFamily="18" charset="0"/>
                        <a:ea typeface="宋体"/>
                        <a:cs typeface="Times New Roman" pitchFamily="18" charset="0"/>
                      </a:endParaRPr>
                    </a:p>
                  </a:txBody>
                  <a:tcPr marL="68580" marR="68580" marT="0" marB="0"/>
                </a:tc>
                <a:tc>
                  <a:txBody>
                    <a:bodyPr/>
                    <a:lstStyle/>
                    <a:p>
                      <a:pPr algn="ctr">
                        <a:spcAft>
                          <a:spcPts val="0"/>
                        </a:spcAft>
                      </a:pPr>
                      <a:endParaRPr lang="en-US" altLang="zh-CN" sz="1600" kern="100" dirty="0">
                        <a:latin typeface="Times New Roman" pitchFamily="18" charset="0"/>
                        <a:ea typeface="宋体"/>
                        <a:cs typeface="Times New Roman" pitchFamily="18" charset="0"/>
                      </a:endParaRPr>
                    </a:p>
                    <a:p>
                      <a:pPr algn="ctr">
                        <a:spcAft>
                          <a:spcPts val="0"/>
                        </a:spcAft>
                      </a:pPr>
                      <a:r>
                        <a:rPr lang="en-US" altLang="zh-CN" sz="1600" kern="100" dirty="0" smtClean="0">
                          <a:latin typeface="Times New Roman" pitchFamily="18" charset="0"/>
                          <a:ea typeface="+mn-ea"/>
                          <a:cs typeface="Times New Roman" pitchFamily="18" charset="0"/>
                        </a:rPr>
                        <a:t>90</a:t>
                      </a:r>
                      <a:endParaRPr lang="zh-CN" sz="1600" kern="100" dirty="0">
                        <a:latin typeface="Times New Roman" pitchFamily="18" charset="0"/>
                        <a:ea typeface="宋体"/>
                        <a:cs typeface="Times New Roman" pitchFamily="18" charset="0"/>
                      </a:endParaRPr>
                    </a:p>
                  </a:txBody>
                  <a:tcPr marL="68580" marR="68580" marT="0" marB="0"/>
                </a:tc>
                <a:extLst>
                  <a:ext uri="{0D108BD9-81ED-4DB2-BD59-A6C34878D82A}">
                    <a16:rowId xmlns:a16="http://schemas.microsoft.com/office/drawing/2014/main" val="10001"/>
                  </a:ext>
                </a:extLst>
              </a:tr>
              <a:tr h="432504">
                <a:tc>
                  <a:txBody>
                    <a:bodyPr/>
                    <a:lstStyle/>
                    <a:p>
                      <a:pPr algn="ctr">
                        <a:spcAft>
                          <a:spcPts val="0"/>
                        </a:spcAft>
                      </a:pPr>
                      <a:endParaRPr lang="en-US" altLang="zh-CN" sz="1600" kern="100" dirty="0">
                        <a:latin typeface="Times New Roman" pitchFamily="18" charset="0"/>
                        <a:ea typeface="宋体"/>
                        <a:cs typeface="Times New Roman" pitchFamily="18" charset="0"/>
                      </a:endParaRPr>
                    </a:p>
                    <a:p>
                      <a:pPr algn="ctr">
                        <a:spcAft>
                          <a:spcPts val="0"/>
                        </a:spcAft>
                      </a:pPr>
                      <a:r>
                        <a:rPr lang="zh-CN" altLang="en-US" sz="1600" kern="100" dirty="0">
                          <a:latin typeface="Times New Roman" pitchFamily="18" charset="0"/>
                          <a:ea typeface="宋体"/>
                          <a:cs typeface="Times New Roman" pitchFamily="18" charset="0"/>
                        </a:rPr>
                        <a:t>博士生英语</a:t>
                      </a:r>
                      <a:endParaRPr lang="zh-CN" sz="1600" kern="100" dirty="0">
                        <a:latin typeface="Times New Roman" pitchFamily="18" charset="0"/>
                        <a:ea typeface="宋体"/>
                        <a:cs typeface="Times New Roman" pitchFamily="18" charset="0"/>
                      </a:endParaRPr>
                    </a:p>
                  </a:txBody>
                  <a:tcPr marL="68580" marR="68580" marT="0" marB="0"/>
                </a:tc>
                <a:tc>
                  <a:txBody>
                    <a:bodyPr/>
                    <a:lstStyle/>
                    <a:p>
                      <a:pPr algn="ctr">
                        <a:spcAft>
                          <a:spcPts val="0"/>
                        </a:spcAft>
                      </a:pPr>
                      <a:endParaRPr lang="en-US" sz="1600" kern="100" dirty="0">
                        <a:latin typeface="Times New Roman" pitchFamily="18" charset="0"/>
                        <a:ea typeface="宋体"/>
                        <a:cs typeface="Times New Roman" pitchFamily="18" charset="0"/>
                      </a:endParaRPr>
                    </a:p>
                    <a:p>
                      <a:pPr algn="ctr">
                        <a:spcAft>
                          <a:spcPts val="0"/>
                        </a:spcAft>
                      </a:pPr>
                      <a:r>
                        <a:rPr lang="zh-CN" altLang="en-US" sz="1600" kern="100" dirty="0" smtClean="0">
                          <a:latin typeface="Times New Roman" pitchFamily="18" charset="0"/>
                          <a:ea typeface="+mn-ea"/>
                          <a:cs typeface="Times New Roman" pitchFamily="18" charset="0"/>
                        </a:rPr>
                        <a:t>从丛、王文宇、赵庆庆</a:t>
                      </a:r>
                      <a:endParaRPr lang="zh-CN" sz="1600" kern="100" dirty="0">
                        <a:latin typeface="Times New Roman" pitchFamily="18" charset="0"/>
                        <a:ea typeface="宋体"/>
                        <a:cs typeface="Times New Roman" pitchFamily="18" charset="0"/>
                      </a:endParaRPr>
                    </a:p>
                  </a:txBody>
                  <a:tcPr marL="68580" marR="68580" marT="0" marB="0"/>
                </a:tc>
                <a:tc>
                  <a:txBody>
                    <a:bodyPr/>
                    <a:lstStyle/>
                    <a:p>
                      <a:pPr algn="ctr">
                        <a:spcAft>
                          <a:spcPts val="0"/>
                        </a:spcAft>
                      </a:pPr>
                      <a:endParaRPr lang="en-US" sz="1600" kern="100" dirty="0">
                        <a:latin typeface="Times New Roman" pitchFamily="18" charset="0"/>
                        <a:ea typeface="宋体"/>
                        <a:cs typeface="Times New Roman" pitchFamily="18" charset="0"/>
                      </a:endParaRPr>
                    </a:p>
                    <a:p>
                      <a:pPr algn="ctr">
                        <a:spcAft>
                          <a:spcPts val="0"/>
                        </a:spcAft>
                      </a:pPr>
                      <a:r>
                        <a:rPr lang="en-US" altLang="zh-CN" sz="1600" kern="100" dirty="0" smtClean="0">
                          <a:latin typeface="Times New Roman" pitchFamily="18" charset="0"/>
                          <a:ea typeface="宋体"/>
                          <a:cs typeface="Times New Roman" pitchFamily="18" charset="0"/>
                        </a:rPr>
                        <a:t>71</a:t>
                      </a:r>
                      <a:endParaRPr lang="zh-CN" sz="1600" kern="100" dirty="0">
                        <a:latin typeface="Times New Roman" pitchFamily="18" charset="0"/>
                        <a:ea typeface="宋体"/>
                        <a:cs typeface="Times New Roman" pitchFamily="18" charset="0"/>
                      </a:endParaRPr>
                    </a:p>
                  </a:txBody>
                  <a:tcPr marL="68580" marR="68580" marT="0" marB="0"/>
                </a:tc>
                <a:extLst>
                  <a:ext uri="{0D108BD9-81ED-4DB2-BD59-A6C34878D82A}">
                    <a16:rowId xmlns:a16="http://schemas.microsoft.com/office/drawing/2014/main" val="10002"/>
                  </a:ext>
                </a:extLst>
              </a:tr>
              <a:tr h="432504">
                <a:tc>
                  <a:txBody>
                    <a:bodyPr/>
                    <a:lstStyle/>
                    <a:p>
                      <a:pPr algn="ctr">
                        <a:spcAft>
                          <a:spcPts val="0"/>
                        </a:spcAft>
                      </a:pPr>
                      <a:endParaRPr lang="en-US" altLang="zh-CN" sz="1600" kern="100" dirty="0">
                        <a:latin typeface="Times New Roman" pitchFamily="18" charset="0"/>
                        <a:ea typeface="宋体"/>
                        <a:cs typeface="Times New Roman" pitchFamily="18" charset="0"/>
                      </a:endParaRPr>
                    </a:p>
                    <a:p>
                      <a:pPr algn="ctr">
                        <a:spcAft>
                          <a:spcPts val="0"/>
                        </a:spcAft>
                      </a:pPr>
                      <a:r>
                        <a:rPr lang="zh-CN" altLang="en-US" sz="1600" kern="100" dirty="0">
                          <a:latin typeface="Times New Roman" pitchFamily="18" charset="0"/>
                          <a:ea typeface="宋体"/>
                          <a:cs typeface="Times New Roman" pitchFamily="18" charset="0"/>
                        </a:rPr>
                        <a:t>中国马克思主义与当代</a:t>
                      </a:r>
                      <a:endParaRPr lang="zh-CN" sz="1600" kern="100" dirty="0">
                        <a:latin typeface="Times New Roman" pitchFamily="18" charset="0"/>
                        <a:ea typeface="宋体"/>
                        <a:cs typeface="Times New Roman" pitchFamily="18" charset="0"/>
                      </a:endParaRPr>
                    </a:p>
                  </a:txBody>
                  <a:tcPr marL="68580" marR="68580" marT="0" marB="0"/>
                </a:tc>
                <a:tc>
                  <a:txBody>
                    <a:bodyPr/>
                    <a:lstStyle/>
                    <a:p>
                      <a:pPr algn="ctr">
                        <a:spcAft>
                          <a:spcPts val="0"/>
                        </a:spcAft>
                      </a:pPr>
                      <a:endParaRPr lang="en-US" sz="1600" kern="100" dirty="0">
                        <a:latin typeface="Times New Roman" pitchFamily="18" charset="0"/>
                        <a:ea typeface="宋体"/>
                        <a:cs typeface="Times New Roman" pitchFamily="18" charset="0"/>
                      </a:endParaRPr>
                    </a:p>
                    <a:p>
                      <a:pPr algn="ctr">
                        <a:spcAft>
                          <a:spcPts val="0"/>
                        </a:spcAft>
                      </a:pPr>
                      <a:r>
                        <a:rPr lang="zh-CN" altLang="en-US" sz="1600" kern="100" dirty="0" smtClean="0">
                          <a:latin typeface="Times New Roman" pitchFamily="18" charset="0"/>
                          <a:ea typeface="+mn-ea"/>
                          <a:cs typeface="Times New Roman" pitchFamily="18" charset="0"/>
                        </a:rPr>
                        <a:t>刘鹏</a:t>
                      </a:r>
                      <a:endParaRPr lang="zh-CN" sz="1600" kern="100" dirty="0">
                        <a:latin typeface="Times New Roman" pitchFamily="18" charset="0"/>
                        <a:ea typeface="宋体"/>
                        <a:cs typeface="Times New Roman" pitchFamily="18" charset="0"/>
                      </a:endParaRPr>
                    </a:p>
                  </a:txBody>
                  <a:tcPr marL="68580" marR="68580" marT="0" marB="0"/>
                </a:tc>
                <a:tc>
                  <a:txBody>
                    <a:bodyPr/>
                    <a:lstStyle/>
                    <a:p>
                      <a:pPr algn="ctr">
                        <a:spcAft>
                          <a:spcPts val="0"/>
                        </a:spcAft>
                      </a:pPr>
                      <a:endParaRPr lang="en-US" sz="1600" kern="100" dirty="0">
                        <a:latin typeface="Times New Roman" pitchFamily="18" charset="0"/>
                        <a:ea typeface="宋体"/>
                        <a:cs typeface="Times New Roman" pitchFamily="18" charset="0"/>
                      </a:endParaRPr>
                    </a:p>
                    <a:p>
                      <a:pPr algn="ctr">
                        <a:spcAft>
                          <a:spcPts val="0"/>
                        </a:spcAft>
                      </a:pPr>
                      <a:r>
                        <a:rPr lang="en-US" altLang="zh-CN" sz="1600" kern="100" dirty="0" smtClean="0">
                          <a:latin typeface="Times New Roman" pitchFamily="18" charset="0"/>
                          <a:ea typeface="宋体"/>
                          <a:cs typeface="Times New Roman" pitchFamily="18" charset="0"/>
                        </a:rPr>
                        <a:t>82</a:t>
                      </a:r>
                      <a:endParaRPr lang="zh-CN" sz="1600" kern="100" dirty="0">
                        <a:latin typeface="Times New Roman" pitchFamily="18" charset="0"/>
                        <a:ea typeface="宋体"/>
                        <a:cs typeface="Times New Roman" pitchFamily="18" charset="0"/>
                      </a:endParaRPr>
                    </a:p>
                  </a:txBody>
                  <a:tcPr marL="68580" marR="68580" marT="0" marB="0"/>
                </a:tc>
                <a:extLst>
                  <a:ext uri="{0D108BD9-81ED-4DB2-BD59-A6C34878D82A}">
                    <a16:rowId xmlns:a16="http://schemas.microsoft.com/office/drawing/2014/main" val="10003"/>
                  </a:ext>
                </a:extLst>
              </a:tr>
            </a:tbl>
          </a:graphicData>
        </a:graphic>
      </p:graphicFrame>
      <p:sp>
        <p:nvSpPr>
          <p:cNvPr id="3" name="标题 2"/>
          <p:cNvSpPr>
            <a:spLocks noGrp="1"/>
          </p:cNvSpPr>
          <p:nvPr>
            <p:ph type="title"/>
          </p:nvPr>
        </p:nvSpPr>
        <p:spPr/>
        <p:txBody>
          <a:bodyPr/>
          <a:lstStyle/>
          <a:p>
            <a:r>
              <a:rPr lang="zh-CN" altLang="en-US" b="1" dirty="0">
                <a:latin typeface="Comic Sans MS" pitchFamily="66" charset="0"/>
                <a:cs typeface="Times New Roman" pitchFamily="18" charset="0"/>
              </a:rPr>
              <a:t>修课情况</a:t>
            </a:r>
            <a:endParaRPr lang="zh-CN" altLang="en-US" dirty="0"/>
          </a:p>
        </p:txBody>
      </p:sp>
    </p:spTree>
    <p:extLst>
      <p:ext uri="{BB962C8B-B14F-4D97-AF65-F5344CB8AC3E}">
        <p14:creationId xmlns:p14="http://schemas.microsoft.com/office/powerpoint/2010/main" val="35331615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b="1" dirty="0">
                <a:latin typeface="Comic Sans MS" pitchFamily="66" charset="0"/>
                <a:cs typeface="Times New Roman" pitchFamily="18" charset="0"/>
              </a:rPr>
              <a:t>科研工作</a:t>
            </a:r>
          </a:p>
        </p:txBody>
      </p:sp>
      <p:sp>
        <p:nvSpPr>
          <p:cNvPr id="5" name="灯片编号占位符 4"/>
          <p:cNvSpPr>
            <a:spLocks noGrp="1"/>
          </p:cNvSpPr>
          <p:nvPr>
            <p:ph type="sldNum" sz="quarter" idx="12"/>
          </p:nvPr>
        </p:nvSpPr>
        <p:spPr/>
        <p:txBody>
          <a:bodyPr/>
          <a:lstStyle/>
          <a:p>
            <a:pPr>
              <a:defRPr/>
            </a:pPr>
            <a:fld id="{FC70800C-9B71-45A9-AAC0-2024DA240481}" type="slidenum">
              <a:rPr lang="en-US" altLang="zh-CN" smtClean="0"/>
              <a:pPr>
                <a:defRPr/>
              </a:pPr>
              <a:t>4</a:t>
            </a:fld>
            <a:r>
              <a:rPr lang="en-US" altLang="zh-CN" dirty="0" smtClean="0"/>
              <a:t>/23</a:t>
            </a:r>
            <a:endParaRPr lang="en-US" altLang="zh-CN" dirty="0"/>
          </a:p>
        </p:txBody>
      </p:sp>
      <p:sp>
        <p:nvSpPr>
          <p:cNvPr id="12" name="矩形 11"/>
          <p:cNvSpPr/>
          <p:nvPr/>
        </p:nvSpPr>
        <p:spPr>
          <a:xfrm>
            <a:off x="500034" y="1428736"/>
            <a:ext cx="8501122" cy="3600986"/>
          </a:xfrm>
          <a:prstGeom prst="rect">
            <a:avLst/>
          </a:prstGeom>
        </p:spPr>
        <p:txBody>
          <a:bodyPr wrap="square">
            <a:spAutoFit/>
          </a:bodyPr>
          <a:lstStyle/>
          <a:p>
            <a:pPr eaLnBrk="1" hangingPunct="1">
              <a:buClr>
                <a:schemeClr val="tx1"/>
              </a:buClr>
              <a:buSzPct val="100000"/>
            </a:pPr>
            <a:r>
              <a:rPr lang="zh-CN" altLang="en-US" sz="2400" b="1" dirty="0">
                <a:latin typeface="+mn-ea"/>
                <a:ea typeface="+mn-ea"/>
              </a:rPr>
              <a:t>研究方向</a:t>
            </a:r>
            <a:endParaRPr lang="en-US" altLang="zh-CN" sz="2400" b="1" dirty="0">
              <a:latin typeface="+mn-ea"/>
              <a:ea typeface="+mn-ea"/>
            </a:endParaRPr>
          </a:p>
          <a:p>
            <a:pPr eaLnBrk="1" hangingPunct="1">
              <a:buClr>
                <a:schemeClr val="tx1"/>
              </a:buClr>
              <a:buSzPct val="100000"/>
            </a:pPr>
            <a:endParaRPr lang="en-US" altLang="zh-CN" sz="2400" b="1" dirty="0">
              <a:latin typeface="+mn-ea"/>
              <a:ea typeface="+mn-ea"/>
            </a:endParaRPr>
          </a:p>
          <a:p>
            <a:pPr marL="457200" indent="-457200" eaLnBrk="1" hangingPunct="1">
              <a:buClr>
                <a:schemeClr val="tx1"/>
              </a:buClr>
              <a:buSzPct val="100000"/>
              <a:buFont typeface="Wingdings" pitchFamily="2" charset="2"/>
              <a:buChar char="Ø"/>
            </a:pPr>
            <a:r>
              <a:rPr lang="zh-CN" altLang="en-US" sz="2400" b="1" dirty="0">
                <a:latin typeface="+mn-ea"/>
                <a:ea typeface="+mn-ea"/>
              </a:rPr>
              <a:t>云</a:t>
            </a:r>
            <a:r>
              <a:rPr lang="zh-CN" altLang="en-US" sz="2400" b="1" dirty="0" smtClean="0">
                <a:latin typeface="+mn-ea"/>
                <a:ea typeface="+mn-ea"/>
              </a:rPr>
              <a:t>计算</a:t>
            </a:r>
            <a:endParaRPr lang="en-US" altLang="zh-CN" sz="2400" b="1" dirty="0" smtClean="0">
              <a:latin typeface="+mn-ea"/>
              <a:ea typeface="+mn-ea"/>
            </a:endParaRPr>
          </a:p>
          <a:p>
            <a:pPr lvl="1" eaLnBrk="1" hangingPunct="1">
              <a:spcBef>
                <a:spcPts val="1200"/>
              </a:spcBef>
              <a:buClr>
                <a:srgbClr val="292929"/>
              </a:buClr>
              <a:buSzPct val="50000"/>
              <a:buFont typeface="Wingdings" pitchFamily="2" charset="2"/>
              <a:buChar char="u"/>
            </a:pPr>
            <a:r>
              <a:rPr lang="zh-CN" altLang="en-US" sz="2000" dirty="0">
                <a:solidFill>
                  <a:srgbClr val="292929"/>
                </a:solidFill>
                <a:latin typeface="宋体"/>
                <a:ea typeface="宋体"/>
              </a:rPr>
              <a:t>移动云计算</a:t>
            </a:r>
            <a:endParaRPr lang="en-US" altLang="zh-CN" sz="2000" dirty="0">
              <a:solidFill>
                <a:srgbClr val="292929"/>
              </a:solidFill>
              <a:latin typeface="宋体"/>
              <a:ea typeface="宋体"/>
            </a:endParaRPr>
          </a:p>
          <a:p>
            <a:pPr marL="457200" indent="-457200" eaLnBrk="1" hangingPunct="1">
              <a:buClr>
                <a:schemeClr val="tx1"/>
              </a:buClr>
              <a:buSzPct val="100000"/>
              <a:buFont typeface="Wingdings" pitchFamily="2" charset="2"/>
              <a:buChar char="Ø"/>
            </a:pPr>
            <a:endParaRPr lang="en-US" altLang="zh-CN" sz="2400" b="1" dirty="0" smtClean="0">
              <a:latin typeface="+mn-ea"/>
              <a:ea typeface="+mn-ea"/>
            </a:endParaRPr>
          </a:p>
          <a:p>
            <a:pPr marL="457200" indent="-457200" eaLnBrk="1" hangingPunct="1">
              <a:buClr>
                <a:schemeClr val="tx1"/>
              </a:buClr>
              <a:buSzPct val="100000"/>
              <a:buFont typeface="Wingdings" pitchFamily="2" charset="2"/>
              <a:buChar char="Ø"/>
            </a:pPr>
            <a:r>
              <a:rPr lang="zh-CN" altLang="en-US" sz="2400" b="1" dirty="0">
                <a:latin typeface="+mn-ea"/>
                <a:ea typeface="+mn-ea"/>
              </a:rPr>
              <a:t>数据中心</a:t>
            </a:r>
            <a:r>
              <a:rPr lang="zh-CN" altLang="en-US" sz="2400" b="1" dirty="0" smtClean="0">
                <a:latin typeface="+mn-ea"/>
                <a:ea typeface="+mn-ea"/>
              </a:rPr>
              <a:t>网络</a:t>
            </a:r>
            <a:endParaRPr lang="en-US" altLang="zh-CN" sz="2400" b="1" dirty="0" smtClean="0">
              <a:latin typeface="+mn-ea"/>
              <a:ea typeface="+mn-ea"/>
            </a:endParaRPr>
          </a:p>
          <a:p>
            <a:pPr lvl="1" eaLnBrk="1" hangingPunct="1">
              <a:spcBef>
                <a:spcPts val="1200"/>
              </a:spcBef>
              <a:buClr>
                <a:srgbClr val="292929"/>
              </a:buClr>
              <a:buSzPct val="50000"/>
              <a:buFont typeface="Wingdings" pitchFamily="2" charset="2"/>
              <a:buChar char="u"/>
            </a:pPr>
            <a:r>
              <a:rPr lang="en-US" altLang="zh-CN" sz="2000" dirty="0" err="1" smtClean="0">
                <a:solidFill>
                  <a:srgbClr val="292929"/>
                </a:solidFill>
                <a:latin typeface="宋体"/>
                <a:ea typeface="宋体"/>
              </a:rPr>
              <a:t>Coflow</a:t>
            </a:r>
            <a:endParaRPr lang="en-US" altLang="zh-CN" sz="2000" dirty="0">
              <a:solidFill>
                <a:srgbClr val="292929"/>
              </a:solidFill>
              <a:latin typeface="宋体"/>
              <a:ea typeface="宋体"/>
            </a:endParaRPr>
          </a:p>
          <a:p>
            <a:pPr eaLnBrk="1" hangingPunct="1">
              <a:buFont typeface="Wingdings" pitchFamily="2" charset="2"/>
              <a:buChar char="u"/>
            </a:pPr>
            <a:endParaRPr lang="en-US" altLang="zh-CN" sz="2400" dirty="0">
              <a:latin typeface="Times" pitchFamily="18" charset="0"/>
            </a:endParaRPr>
          </a:p>
          <a:p>
            <a:pPr eaLnBrk="1" hangingPunct="1">
              <a:buFont typeface="Wingdings" pitchFamily="2" charset="2"/>
              <a:buChar char="u"/>
            </a:pPr>
            <a:endParaRPr lang="en-US" altLang="zh-CN" sz="2400" dirty="0">
              <a:latin typeface="Times" pitchFamily="18" charset="0"/>
            </a:endParaRPr>
          </a:p>
        </p:txBody>
      </p:sp>
    </p:spTree>
    <p:extLst>
      <p:ext uri="{BB962C8B-B14F-4D97-AF65-F5344CB8AC3E}">
        <p14:creationId xmlns:p14="http://schemas.microsoft.com/office/powerpoint/2010/main" val="14313261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b="1" dirty="0">
                <a:latin typeface="Comic Sans MS" pitchFamily="66" charset="0"/>
                <a:cs typeface="Times New Roman" pitchFamily="18" charset="0"/>
              </a:rPr>
              <a:t>科研工作</a:t>
            </a:r>
          </a:p>
        </p:txBody>
      </p:sp>
      <p:sp>
        <p:nvSpPr>
          <p:cNvPr id="5" name="灯片编号占位符 4"/>
          <p:cNvSpPr>
            <a:spLocks noGrp="1"/>
          </p:cNvSpPr>
          <p:nvPr>
            <p:ph type="sldNum" sz="quarter" idx="12"/>
          </p:nvPr>
        </p:nvSpPr>
        <p:spPr/>
        <p:txBody>
          <a:bodyPr/>
          <a:lstStyle/>
          <a:p>
            <a:pPr>
              <a:defRPr/>
            </a:pPr>
            <a:fld id="{FC70800C-9B71-45A9-AAC0-2024DA240481}" type="slidenum">
              <a:rPr lang="en-US" altLang="zh-CN" smtClean="0"/>
              <a:pPr>
                <a:defRPr/>
              </a:pPr>
              <a:t>5</a:t>
            </a:fld>
            <a:r>
              <a:rPr lang="en-US" altLang="zh-CN" dirty="0" smtClean="0"/>
              <a:t>/23</a:t>
            </a:r>
            <a:endParaRPr lang="en-US" altLang="zh-CN" dirty="0"/>
          </a:p>
        </p:txBody>
      </p:sp>
      <p:sp>
        <p:nvSpPr>
          <p:cNvPr id="12" name="矩形 11"/>
          <p:cNvSpPr/>
          <p:nvPr/>
        </p:nvSpPr>
        <p:spPr>
          <a:xfrm>
            <a:off x="500034" y="1428736"/>
            <a:ext cx="8501122" cy="4816703"/>
          </a:xfrm>
          <a:prstGeom prst="rect">
            <a:avLst/>
          </a:prstGeom>
        </p:spPr>
        <p:txBody>
          <a:bodyPr wrap="square">
            <a:spAutoFit/>
          </a:bodyPr>
          <a:lstStyle/>
          <a:p>
            <a:pPr eaLnBrk="1" hangingPunct="1">
              <a:buClr>
                <a:schemeClr val="tx2"/>
              </a:buClr>
              <a:buSzPct val="100000"/>
            </a:pPr>
            <a:r>
              <a:rPr lang="zh-CN" altLang="en-US" sz="2400" b="1" dirty="0">
                <a:latin typeface="Comic Sans MS" pitchFamily="66" charset="0"/>
                <a:cs typeface="Times New Roman" pitchFamily="18" charset="0"/>
              </a:rPr>
              <a:t>研究背景</a:t>
            </a:r>
            <a:endParaRPr lang="en-US" altLang="zh-CN" sz="2400" b="1" dirty="0">
              <a:latin typeface="+mn-ea"/>
              <a:ea typeface="+mn-ea"/>
            </a:endParaRPr>
          </a:p>
          <a:p>
            <a:pPr marL="342900" indent="-342900" eaLnBrk="1" hangingPunct="1">
              <a:buClr>
                <a:schemeClr val="tx2"/>
              </a:buClr>
              <a:buSzPct val="100000"/>
              <a:buFont typeface="Wingdings" pitchFamily="2" charset="2"/>
              <a:buChar char="Ø"/>
            </a:pPr>
            <a:r>
              <a:rPr lang="zh-CN" altLang="en-US" sz="2400" b="1" dirty="0" smtClean="0">
                <a:latin typeface="+mn-ea"/>
                <a:ea typeface="+mn-ea"/>
              </a:rPr>
              <a:t>移动</a:t>
            </a:r>
            <a:r>
              <a:rPr lang="zh-CN" altLang="en-US" sz="2400" b="1" dirty="0">
                <a:latin typeface="+mn-ea"/>
                <a:ea typeface="+mn-ea"/>
              </a:rPr>
              <a:t>云计算</a:t>
            </a:r>
            <a:endParaRPr lang="en-US" altLang="zh-CN" sz="2000" dirty="0">
              <a:latin typeface="+mn-ea"/>
              <a:ea typeface="+mn-ea"/>
            </a:endParaRPr>
          </a:p>
          <a:p>
            <a:pPr marL="742950" lvl="1" indent="-285750" algn="just">
              <a:spcBef>
                <a:spcPts val="600"/>
              </a:spcBef>
              <a:buClr>
                <a:schemeClr val="tx2"/>
              </a:buClr>
              <a:buSzPct val="50000"/>
              <a:buFont typeface="Wingdings" pitchFamily="2" charset="2"/>
              <a:buChar char="u"/>
            </a:pPr>
            <a:r>
              <a:rPr lang="en-US" altLang="zh-CN" sz="2000" dirty="0" smtClean="0">
                <a:latin typeface="+mn-ea"/>
                <a:ea typeface="+mn-ea"/>
              </a:rPr>
              <a:t>2017</a:t>
            </a:r>
            <a:r>
              <a:rPr lang="zh-CN" altLang="en-US" sz="2000" dirty="0" smtClean="0">
                <a:latin typeface="+mn-ea"/>
                <a:ea typeface="+mn-ea"/>
              </a:rPr>
              <a:t>年</a:t>
            </a:r>
            <a:r>
              <a:rPr lang="en-US" altLang="zh-CN" sz="2000" dirty="0">
                <a:latin typeface="+mn-ea"/>
                <a:ea typeface="+mn-ea"/>
              </a:rPr>
              <a:t>11</a:t>
            </a:r>
            <a:r>
              <a:rPr lang="zh-CN" altLang="en-US" sz="2000" dirty="0">
                <a:latin typeface="+mn-ea"/>
                <a:ea typeface="+mn-ea"/>
              </a:rPr>
              <a:t>月</a:t>
            </a:r>
            <a:r>
              <a:rPr lang="en-US" altLang="zh-CN" sz="2000" dirty="0">
                <a:latin typeface="+mn-ea"/>
                <a:ea typeface="+mn-ea"/>
              </a:rPr>
              <a:t>11</a:t>
            </a:r>
            <a:r>
              <a:rPr lang="zh-CN" altLang="en-US" sz="2000" dirty="0">
                <a:latin typeface="+mn-ea"/>
                <a:ea typeface="+mn-ea"/>
              </a:rPr>
              <a:t>日天猫的</a:t>
            </a:r>
            <a:r>
              <a:rPr lang="zh-CN" altLang="en-US" sz="2000" dirty="0">
                <a:latin typeface="+mn-ea"/>
              </a:rPr>
              <a:t>总销售额</a:t>
            </a:r>
            <a:r>
              <a:rPr lang="zh-CN" altLang="en-US" sz="2000" dirty="0">
                <a:latin typeface="+mn-ea"/>
                <a:ea typeface="+mn-ea"/>
              </a:rPr>
              <a:t>为</a:t>
            </a:r>
            <a:r>
              <a:rPr lang="en-US" altLang="zh-CN" sz="2000" dirty="0">
                <a:latin typeface="+mn-ea"/>
                <a:ea typeface="+mn-ea"/>
              </a:rPr>
              <a:t>1682</a:t>
            </a:r>
            <a:r>
              <a:rPr lang="zh-CN" altLang="en-US" sz="2000" dirty="0">
                <a:latin typeface="+mn-ea"/>
                <a:ea typeface="+mn-ea"/>
              </a:rPr>
              <a:t>亿元，其中移动终端占比高达的</a:t>
            </a:r>
            <a:r>
              <a:rPr lang="en-US" altLang="zh-CN" sz="2000" dirty="0">
                <a:latin typeface="+mn-ea"/>
                <a:ea typeface="+mn-ea"/>
              </a:rPr>
              <a:t>90</a:t>
            </a:r>
            <a:r>
              <a:rPr lang="zh-CN" altLang="en-US" sz="2000" dirty="0">
                <a:latin typeface="+mn-ea"/>
                <a:ea typeface="+mn-ea"/>
              </a:rPr>
              <a:t>％，比</a:t>
            </a:r>
            <a:r>
              <a:rPr lang="en-US" altLang="zh-CN" sz="2000" dirty="0">
                <a:latin typeface="+mn-ea"/>
                <a:ea typeface="+mn-ea"/>
              </a:rPr>
              <a:t>2016</a:t>
            </a:r>
            <a:r>
              <a:rPr lang="zh-CN" altLang="en-US" sz="2000" dirty="0">
                <a:latin typeface="+mn-ea"/>
                <a:ea typeface="+mn-ea"/>
              </a:rPr>
              <a:t>年高了近</a:t>
            </a:r>
            <a:r>
              <a:rPr lang="en-US" altLang="zh-CN" sz="2000" dirty="0">
                <a:latin typeface="+mn-ea"/>
                <a:ea typeface="+mn-ea"/>
              </a:rPr>
              <a:t>10%</a:t>
            </a:r>
            <a:r>
              <a:rPr lang="zh-CN" altLang="en-US" sz="2000" dirty="0">
                <a:latin typeface="+mn-ea"/>
                <a:ea typeface="+mn-ea"/>
              </a:rPr>
              <a:t>。毫无疑问，将来关于移动端的媒体内容和服务的质量需求将不断增加。</a:t>
            </a:r>
            <a:endParaRPr lang="en-US" altLang="zh-CN" sz="2000" dirty="0">
              <a:latin typeface="+mn-ea"/>
              <a:ea typeface="+mn-ea"/>
            </a:endParaRPr>
          </a:p>
          <a:p>
            <a:pPr marL="742950" lvl="1" indent="-285750" algn="just">
              <a:spcBef>
                <a:spcPts val="600"/>
              </a:spcBef>
              <a:buClr>
                <a:schemeClr val="tx2"/>
              </a:buClr>
              <a:buSzPct val="50000"/>
              <a:buFont typeface="Wingdings" pitchFamily="2" charset="2"/>
              <a:buChar char="u"/>
            </a:pPr>
            <a:r>
              <a:rPr lang="zh-CN" altLang="en-US" sz="2000" dirty="0">
                <a:latin typeface="+mn-ea"/>
                <a:ea typeface="+mn-ea"/>
              </a:rPr>
              <a:t>移动云计算充分地利用云计算的强大计算能力辅助移动终端设备取得更好的体验。</a:t>
            </a:r>
            <a:endParaRPr lang="en-US" altLang="zh-CN" sz="2000" dirty="0">
              <a:latin typeface="+mn-ea"/>
              <a:ea typeface="+mn-ea"/>
            </a:endParaRPr>
          </a:p>
          <a:p>
            <a:pPr marL="342900" indent="-342900" eaLnBrk="1" hangingPunct="1">
              <a:buClr>
                <a:schemeClr val="tx2"/>
              </a:buClr>
              <a:buSzPct val="100000"/>
              <a:buFont typeface="Wingdings" pitchFamily="2" charset="2"/>
              <a:buChar char="Ø"/>
            </a:pPr>
            <a:r>
              <a:rPr lang="zh-CN" altLang="en-US" sz="2400" b="1" dirty="0" smtClean="0">
                <a:latin typeface="+mn-ea"/>
                <a:ea typeface="+mn-ea"/>
              </a:rPr>
              <a:t>朵云（</a:t>
            </a:r>
            <a:r>
              <a:rPr lang="en-US" altLang="zh-CN" sz="2400" b="1" dirty="0" smtClean="0">
                <a:latin typeface="+mn-ea"/>
                <a:ea typeface="+mn-ea"/>
              </a:rPr>
              <a:t>cloudlet</a:t>
            </a:r>
            <a:r>
              <a:rPr lang="zh-CN" altLang="en-US" sz="2400" b="1" dirty="0" smtClean="0">
                <a:latin typeface="+mn-ea"/>
                <a:ea typeface="+mn-ea"/>
              </a:rPr>
              <a:t>）</a:t>
            </a:r>
            <a:endParaRPr lang="en-US" altLang="zh-CN" sz="2400" b="1" dirty="0">
              <a:latin typeface="+mn-ea"/>
              <a:ea typeface="+mn-ea"/>
            </a:endParaRPr>
          </a:p>
          <a:p>
            <a:pPr marL="742950" lvl="1" indent="-285750" algn="just">
              <a:spcBef>
                <a:spcPts val="1200"/>
              </a:spcBef>
              <a:spcAft>
                <a:spcPts val="600"/>
              </a:spcAft>
              <a:buClr>
                <a:schemeClr val="tx2"/>
              </a:buClr>
              <a:buSzPct val="50000"/>
              <a:buFont typeface="Wingdings" pitchFamily="2" charset="2"/>
              <a:buChar char="u"/>
            </a:pPr>
            <a:r>
              <a:rPr lang="zh-CN" altLang="en-US" sz="2000" dirty="0" smtClean="0">
                <a:latin typeface="+mn-ea"/>
                <a:ea typeface="+mn-ea"/>
              </a:rPr>
              <a:t>朵云是一种部署在网络边缘的小型的云数据中心，拥有部分远程云端的数据资源和相对较弱的计算能力。</a:t>
            </a:r>
            <a:endParaRPr lang="en-US" altLang="zh-CN" sz="2000" dirty="0">
              <a:latin typeface="+mn-ea"/>
              <a:ea typeface="+mn-ea"/>
            </a:endParaRPr>
          </a:p>
          <a:p>
            <a:pPr marL="742950" lvl="1" indent="-285750" algn="just">
              <a:spcBef>
                <a:spcPts val="600"/>
              </a:spcBef>
              <a:buClr>
                <a:schemeClr val="tx2"/>
              </a:buClr>
              <a:buSzPct val="50000"/>
              <a:buFont typeface="Wingdings" pitchFamily="2" charset="2"/>
              <a:buChar char="u"/>
            </a:pPr>
            <a:r>
              <a:rPr lang="zh-CN" altLang="en-US" sz="2000" dirty="0" smtClean="0">
                <a:latin typeface="+mn-ea"/>
                <a:ea typeface="+mn-ea"/>
              </a:rPr>
              <a:t>朵云存在的主要目的是为附近的移动设备提供其缓存数据和计算能力，给一些资源敏感或需求互动的移动应用提供较低的延迟。</a:t>
            </a:r>
            <a:endParaRPr lang="en-US" altLang="zh-CN" sz="2400" b="1" dirty="0">
              <a:latin typeface="+mn-ea"/>
              <a:ea typeface="+mn-ea"/>
            </a:endParaRPr>
          </a:p>
          <a:p>
            <a:pPr marL="742950" lvl="1" indent="-285750" algn="just">
              <a:spcBef>
                <a:spcPts val="600"/>
              </a:spcBef>
              <a:buClr>
                <a:schemeClr val="tx2"/>
              </a:buClr>
              <a:buSzPct val="50000"/>
              <a:buFont typeface="Wingdings" pitchFamily="2" charset="2"/>
              <a:buChar char="u"/>
            </a:pPr>
            <a:endParaRPr lang="en-US" altLang="zh-CN" sz="2000" dirty="0">
              <a:latin typeface="+mn-ea"/>
              <a:ea typeface="+mn-ea"/>
            </a:endParaRPr>
          </a:p>
        </p:txBody>
      </p:sp>
    </p:spTree>
    <p:extLst>
      <p:ext uri="{BB962C8B-B14F-4D97-AF65-F5344CB8AC3E}">
        <p14:creationId xmlns:p14="http://schemas.microsoft.com/office/powerpoint/2010/main" val="11384645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b="1" dirty="0">
                <a:latin typeface="Comic Sans MS" pitchFamily="66" charset="0"/>
                <a:cs typeface="Times New Roman" pitchFamily="18" charset="0"/>
              </a:rPr>
              <a:t>科研工作</a:t>
            </a:r>
          </a:p>
        </p:txBody>
      </p:sp>
      <p:sp>
        <p:nvSpPr>
          <p:cNvPr id="5" name="灯片编号占位符 4"/>
          <p:cNvSpPr>
            <a:spLocks noGrp="1"/>
          </p:cNvSpPr>
          <p:nvPr>
            <p:ph type="sldNum" sz="quarter" idx="12"/>
          </p:nvPr>
        </p:nvSpPr>
        <p:spPr/>
        <p:txBody>
          <a:bodyPr/>
          <a:lstStyle/>
          <a:p>
            <a:pPr>
              <a:defRPr/>
            </a:pPr>
            <a:fld id="{FC70800C-9B71-45A9-AAC0-2024DA240481}" type="slidenum">
              <a:rPr lang="en-US" altLang="zh-CN" smtClean="0"/>
              <a:pPr>
                <a:defRPr/>
              </a:pPr>
              <a:t>6</a:t>
            </a:fld>
            <a:r>
              <a:rPr lang="en-US" altLang="zh-CN" dirty="0" smtClean="0"/>
              <a:t>/23</a:t>
            </a:r>
            <a:endParaRPr lang="en-US" altLang="zh-CN" dirty="0"/>
          </a:p>
        </p:txBody>
      </p:sp>
      <p:sp>
        <p:nvSpPr>
          <p:cNvPr id="7" name="内容占位符 2"/>
          <p:cNvSpPr>
            <a:spLocks noGrp="1"/>
          </p:cNvSpPr>
          <p:nvPr>
            <p:ph idx="1"/>
          </p:nvPr>
        </p:nvSpPr>
        <p:spPr>
          <a:xfrm>
            <a:off x="357158" y="1214422"/>
            <a:ext cx="8229600" cy="4374818"/>
          </a:xfrm>
        </p:spPr>
        <p:txBody>
          <a:bodyPr/>
          <a:lstStyle/>
          <a:p>
            <a:pPr eaLnBrk="1" hangingPunct="1">
              <a:buFont typeface="Wingdings 3" pitchFamily="18" charset="2"/>
              <a:buNone/>
            </a:pPr>
            <a:r>
              <a:rPr lang="en-US" altLang="zh-CN" sz="2600" dirty="0">
                <a:solidFill>
                  <a:srgbClr val="0000FF"/>
                </a:solidFill>
                <a:latin typeface="Times New Roman" pitchFamily="18" charset="0"/>
                <a:ea typeface="黑体" pitchFamily="49" charset="-122"/>
                <a:cs typeface="Times New Roman" pitchFamily="18" charset="0"/>
              </a:rPr>
              <a:t>1</a:t>
            </a:r>
            <a:r>
              <a:rPr lang="zh-CN" altLang="en-US" sz="2600" dirty="0" smtClean="0">
                <a:solidFill>
                  <a:srgbClr val="0000FF"/>
                </a:solidFill>
                <a:latin typeface="Times New Roman" pitchFamily="18" charset="0"/>
                <a:ea typeface="黑体" pitchFamily="49" charset="-122"/>
                <a:cs typeface="Times New Roman" pitchFamily="18" charset="0"/>
              </a:rPr>
              <a:t>、支持移动设备的</a:t>
            </a:r>
            <a:r>
              <a:rPr lang="zh-CN" altLang="en-US" sz="2600" dirty="0">
                <a:solidFill>
                  <a:srgbClr val="0000FF"/>
                </a:solidFill>
                <a:latin typeface="Times New Roman" pitchFamily="18" charset="0"/>
                <a:ea typeface="黑体" pitchFamily="49" charset="-122"/>
                <a:cs typeface="Times New Roman" pitchFamily="18" charset="0"/>
              </a:rPr>
              <a:t>云服务增强方法</a:t>
            </a:r>
            <a:endParaRPr lang="en-US" altLang="zh-CN" sz="2600" dirty="0">
              <a:solidFill>
                <a:srgbClr val="0000FF"/>
              </a:solidFill>
              <a:latin typeface="Times New Roman" pitchFamily="18" charset="0"/>
              <a:ea typeface="黑体" pitchFamily="49" charset="-122"/>
              <a:cs typeface="Times New Roman" pitchFamily="18" charset="0"/>
            </a:endParaRPr>
          </a:p>
          <a:p>
            <a:pPr algn="just" eaLnBrk="1" hangingPunct="1">
              <a:buClr>
                <a:schemeClr val="tx2"/>
              </a:buClr>
              <a:buFont typeface="Wingdings" pitchFamily="2" charset="2"/>
              <a:buChar char="Ø"/>
            </a:pPr>
            <a:r>
              <a:rPr lang="zh-CN" altLang="en-US" sz="2000" dirty="0">
                <a:latin typeface="Times New Roman" pitchFamily="18" charset="0"/>
                <a:cs typeface="Times New Roman" pitchFamily="18" charset="0"/>
              </a:rPr>
              <a:t>发表论文</a:t>
            </a:r>
            <a:endParaRPr lang="en-US" altLang="zh-CN" sz="2000" dirty="0">
              <a:latin typeface="Times New Roman" pitchFamily="18" charset="0"/>
              <a:cs typeface="Times New Roman" pitchFamily="18" charset="0"/>
            </a:endParaRPr>
          </a:p>
          <a:p>
            <a:pPr lvl="1" algn="just" eaLnBrk="1" hangingPunct="1">
              <a:buClr>
                <a:schemeClr val="tx2"/>
              </a:buClr>
              <a:buFont typeface="Wingdings" pitchFamily="2" charset="2"/>
              <a:buChar char="u"/>
            </a:pPr>
            <a:r>
              <a:rPr lang="en-US" altLang="zh-CN" sz="2000" dirty="0">
                <a:latin typeface="Times New Roman" pitchFamily="18" charset="0"/>
                <a:cs typeface="Times New Roman" pitchFamily="18" charset="0"/>
              </a:rPr>
              <a:t>《A Cloud Service Enhanced Method Supporting Context-aware Applications》</a:t>
            </a:r>
            <a:r>
              <a:rPr lang="zh-CN" altLang="en-US" sz="2000" dirty="0">
                <a:latin typeface="Times New Roman" pitchFamily="18" charset="0"/>
                <a:cs typeface="Times New Roman" pitchFamily="18" charset="0"/>
              </a:rPr>
              <a:t>，</a:t>
            </a:r>
            <a:r>
              <a:rPr lang="zh-CN" altLang="en-US" sz="2000" dirty="0" smtClean="0">
                <a:latin typeface="Times New Roman" pitchFamily="18" charset="0"/>
                <a:cs typeface="Times New Roman" pitchFamily="18" charset="0"/>
              </a:rPr>
              <a:t>第一作者</a:t>
            </a:r>
            <a:r>
              <a:rPr lang="zh-CN" altLang="en-US" sz="2000" dirty="0">
                <a:latin typeface="Times New Roman" pitchFamily="18" charset="0"/>
                <a:cs typeface="Times New Roman" pitchFamily="18" charset="0"/>
              </a:rPr>
              <a:t>，论文等级：</a:t>
            </a:r>
            <a:r>
              <a:rPr lang="zh-CN" altLang="en-US" sz="2000" dirty="0" smtClean="0">
                <a:latin typeface="Times New Roman" pitchFamily="18" charset="0"/>
                <a:cs typeface="Times New Roman" pitchFamily="18" charset="0"/>
              </a:rPr>
              <a:t>会议。</a:t>
            </a:r>
            <a:endParaRPr lang="en-US" altLang="zh-CN" dirty="0">
              <a:latin typeface="Times" pitchFamily="18" charset="0"/>
            </a:endParaRPr>
          </a:p>
          <a:p>
            <a:pPr eaLnBrk="1" hangingPunct="1">
              <a:buFont typeface="Wingdings 3" pitchFamily="18" charset="2"/>
              <a:buNone/>
            </a:pPr>
            <a:endParaRPr lang="en-US" altLang="zh-CN" dirty="0">
              <a:latin typeface="Times" pitchFamily="18" charset="0"/>
            </a:endParaRPr>
          </a:p>
        </p:txBody>
      </p:sp>
    </p:spTree>
    <p:extLst>
      <p:ext uri="{BB962C8B-B14F-4D97-AF65-F5344CB8AC3E}">
        <p14:creationId xmlns:p14="http://schemas.microsoft.com/office/powerpoint/2010/main" val="40068596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b="1" dirty="0">
                <a:latin typeface="Comic Sans MS" pitchFamily="66" charset="0"/>
                <a:cs typeface="Times New Roman" pitchFamily="18" charset="0"/>
              </a:rPr>
              <a:t>科研工作</a:t>
            </a:r>
          </a:p>
        </p:txBody>
      </p:sp>
      <p:sp>
        <p:nvSpPr>
          <p:cNvPr id="5" name="灯片编号占位符 4"/>
          <p:cNvSpPr>
            <a:spLocks noGrp="1"/>
          </p:cNvSpPr>
          <p:nvPr>
            <p:ph type="sldNum" sz="quarter" idx="12"/>
          </p:nvPr>
        </p:nvSpPr>
        <p:spPr/>
        <p:txBody>
          <a:bodyPr/>
          <a:lstStyle/>
          <a:p>
            <a:pPr>
              <a:defRPr/>
            </a:pPr>
            <a:fld id="{FC70800C-9B71-45A9-AAC0-2024DA240481}" type="slidenum">
              <a:rPr lang="en-US" altLang="zh-CN" smtClean="0"/>
              <a:pPr>
                <a:defRPr/>
              </a:pPr>
              <a:t>7</a:t>
            </a:fld>
            <a:r>
              <a:rPr lang="en-US" altLang="zh-CN" dirty="0" smtClean="0"/>
              <a:t>/23</a:t>
            </a:r>
            <a:endParaRPr lang="en-US" altLang="zh-CN" dirty="0"/>
          </a:p>
        </p:txBody>
      </p:sp>
      <p:sp>
        <p:nvSpPr>
          <p:cNvPr id="7" name="内容占位符 2"/>
          <p:cNvSpPr>
            <a:spLocks noGrp="1"/>
          </p:cNvSpPr>
          <p:nvPr>
            <p:ph idx="1"/>
          </p:nvPr>
        </p:nvSpPr>
        <p:spPr>
          <a:xfrm>
            <a:off x="357158" y="1214422"/>
            <a:ext cx="8229600" cy="4374818"/>
          </a:xfrm>
        </p:spPr>
        <p:txBody>
          <a:bodyPr/>
          <a:lstStyle/>
          <a:p>
            <a:pPr eaLnBrk="1" hangingPunct="1">
              <a:buFont typeface="Wingdings 3" pitchFamily="18" charset="2"/>
              <a:buNone/>
            </a:pPr>
            <a:r>
              <a:rPr lang="en-US" altLang="zh-CN" sz="2600" dirty="0">
                <a:solidFill>
                  <a:srgbClr val="0000FF"/>
                </a:solidFill>
                <a:latin typeface="Times New Roman" pitchFamily="18" charset="0"/>
                <a:ea typeface="黑体" pitchFamily="49" charset="-122"/>
                <a:cs typeface="Times New Roman" pitchFamily="18" charset="0"/>
              </a:rPr>
              <a:t>1</a:t>
            </a:r>
            <a:r>
              <a:rPr lang="zh-CN" altLang="en-US" sz="2600" dirty="0">
                <a:solidFill>
                  <a:srgbClr val="0000FF"/>
                </a:solidFill>
                <a:latin typeface="Times New Roman" pitchFamily="18" charset="0"/>
                <a:ea typeface="黑体" pitchFamily="49" charset="-122"/>
                <a:cs typeface="Times New Roman" pitchFamily="18" charset="0"/>
              </a:rPr>
              <a:t>、支持移动设备的云服务增强方法</a:t>
            </a:r>
            <a:endParaRPr lang="en-US" altLang="zh-CN" sz="2600" dirty="0">
              <a:solidFill>
                <a:srgbClr val="0000FF"/>
              </a:solidFill>
              <a:latin typeface="Times New Roman" pitchFamily="18" charset="0"/>
              <a:ea typeface="黑体" pitchFamily="49" charset="-122"/>
              <a:cs typeface="Times New Roman" pitchFamily="18" charset="0"/>
            </a:endParaRPr>
          </a:p>
          <a:p>
            <a:pPr algn="just" eaLnBrk="1" hangingPunct="1">
              <a:buClr>
                <a:schemeClr val="tx2"/>
              </a:buClr>
              <a:buFont typeface="Wingdings" pitchFamily="2" charset="2"/>
              <a:buChar char="Ø"/>
            </a:pPr>
            <a:r>
              <a:rPr lang="zh-CN" altLang="en-US" sz="2000" b="1" dirty="0">
                <a:latin typeface="Times New Roman" pitchFamily="18" charset="0"/>
                <a:cs typeface="Times New Roman" pitchFamily="18" charset="0"/>
              </a:rPr>
              <a:t>背景</a:t>
            </a:r>
            <a:r>
              <a:rPr lang="zh-CN" altLang="en-US" sz="2000" dirty="0" smtClean="0">
                <a:latin typeface="Times New Roman" pitchFamily="18" charset="0"/>
                <a:cs typeface="Times New Roman" pitchFamily="18" charset="0"/>
              </a:rPr>
              <a:t>：朵云作为一种为移动设备增强云服务的设备，当其大量部署是会产生高昂的电费开销，与此同时，朵云覆盖较少设备时，其资源的实际利用率较低。</a:t>
            </a:r>
            <a:endParaRPr lang="en-US" altLang="zh-CN" sz="2000" dirty="0" smtClean="0">
              <a:latin typeface="Times New Roman" pitchFamily="18" charset="0"/>
              <a:cs typeface="Times New Roman" pitchFamily="18" charset="0"/>
            </a:endParaRPr>
          </a:p>
          <a:p>
            <a:pPr algn="just" eaLnBrk="1" hangingPunct="1">
              <a:buClr>
                <a:schemeClr val="tx2"/>
              </a:buClr>
              <a:buFont typeface="Wingdings" pitchFamily="2" charset="2"/>
              <a:buChar char="Ø"/>
            </a:pPr>
            <a:endParaRPr lang="en-US" altLang="zh-CN" sz="2000" dirty="0" smtClean="0">
              <a:latin typeface="Times New Roman" pitchFamily="18" charset="0"/>
              <a:cs typeface="Times New Roman" pitchFamily="18" charset="0"/>
            </a:endParaRPr>
          </a:p>
          <a:p>
            <a:pPr algn="just" eaLnBrk="1" hangingPunct="1">
              <a:buClr>
                <a:schemeClr val="tx2"/>
              </a:buClr>
              <a:buFont typeface="Wingdings" pitchFamily="2" charset="2"/>
              <a:buChar char="Ø"/>
            </a:pPr>
            <a:endParaRPr lang="en-US" altLang="zh-CN" sz="2000" dirty="0">
              <a:latin typeface="Times New Roman" pitchFamily="18" charset="0"/>
              <a:cs typeface="Times New Roman" pitchFamily="18" charset="0"/>
            </a:endParaRPr>
          </a:p>
          <a:p>
            <a:pPr algn="just" eaLnBrk="1" hangingPunct="1">
              <a:buClr>
                <a:schemeClr val="tx2"/>
              </a:buClr>
              <a:buFont typeface="Wingdings" pitchFamily="2" charset="2"/>
              <a:buChar char="Ø"/>
            </a:pPr>
            <a:endParaRPr lang="en-US" altLang="zh-CN" sz="2000" dirty="0" smtClean="0">
              <a:latin typeface="Times New Roman" pitchFamily="18" charset="0"/>
              <a:cs typeface="Times New Roman" pitchFamily="18" charset="0"/>
            </a:endParaRPr>
          </a:p>
          <a:p>
            <a:pPr algn="just" eaLnBrk="1" hangingPunct="1">
              <a:buClr>
                <a:schemeClr val="tx2"/>
              </a:buClr>
              <a:buFont typeface="Wingdings" pitchFamily="2" charset="2"/>
              <a:buChar char="Ø"/>
            </a:pPr>
            <a:endParaRPr lang="en-US" altLang="zh-CN" sz="2000" dirty="0">
              <a:latin typeface="Times New Roman" pitchFamily="18" charset="0"/>
              <a:cs typeface="Times New Roman" pitchFamily="18" charset="0"/>
            </a:endParaRPr>
          </a:p>
          <a:p>
            <a:pPr algn="just" eaLnBrk="1" hangingPunct="1">
              <a:buClr>
                <a:schemeClr val="tx2"/>
              </a:buClr>
              <a:buFont typeface="Wingdings" pitchFamily="2" charset="2"/>
              <a:buChar char="Ø"/>
            </a:pPr>
            <a:endParaRPr lang="en-US" altLang="zh-CN" sz="2000" dirty="0" smtClean="0">
              <a:latin typeface="Times New Roman" pitchFamily="18" charset="0"/>
              <a:cs typeface="Times New Roman" pitchFamily="18" charset="0"/>
            </a:endParaRPr>
          </a:p>
          <a:p>
            <a:pPr algn="just" eaLnBrk="1" hangingPunct="1">
              <a:buClr>
                <a:schemeClr val="tx2"/>
              </a:buClr>
              <a:buFont typeface="Wingdings" pitchFamily="2" charset="2"/>
              <a:buChar char="Ø"/>
            </a:pPr>
            <a:r>
              <a:rPr lang="zh-CN" altLang="en-US" sz="2000" b="1" dirty="0" smtClean="0">
                <a:latin typeface="Times New Roman" pitchFamily="18" charset="0"/>
                <a:cs typeface="Times New Roman" pitchFamily="18" charset="0"/>
              </a:rPr>
              <a:t>挑战</a:t>
            </a:r>
            <a:r>
              <a:rPr lang="zh-CN" altLang="en-US" sz="2000" dirty="0" smtClean="0">
                <a:latin typeface="Times New Roman" pitchFamily="18" charset="0"/>
                <a:cs typeface="Times New Roman" pitchFamily="18" charset="0"/>
              </a:rPr>
              <a:t>：节能</a:t>
            </a:r>
            <a:r>
              <a:rPr lang="zh-CN" altLang="en-US" sz="2000" dirty="0">
                <a:latin typeface="Times New Roman" pitchFamily="18" charset="0"/>
                <a:cs typeface="Times New Roman" pitchFamily="18" charset="0"/>
              </a:rPr>
              <a:t>的</a:t>
            </a:r>
            <a:r>
              <a:rPr lang="zh-CN" altLang="en-US" sz="2000" dirty="0" smtClean="0">
                <a:latin typeface="Times New Roman" pitchFamily="18" charset="0"/>
                <a:cs typeface="Times New Roman" pitchFamily="18" charset="0"/>
              </a:rPr>
              <a:t>同时兼顾对移动设备的覆盖率。</a:t>
            </a:r>
            <a:endParaRPr lang="en-US" altLang="zh-CN" sz="1600" dirty="0">
              <a:latin typeface="Times New Roman" pitchFamily="18" charset="0"/>
              <a:cs typeface="Times New Roman" pitchFamily="18" charset="0"/>
            </a:endParaRPr>
          </a:p>
          <a:p>
            <a:pPr algn="just" eaLnBrk="1" hangingPunct="1">
              <a:buClr>
                <a:schemeClr val="tx2"/>
              </a:buClr>
              <a:buFont typeface="Wingdings" pitchFamily="2" charset="2"/>
              <a:buChar char="Ø"/>
            </a:pPr>
            <a:r>
              <a:rPr lang="zh-CN" altLang="en-US" sz="2000" b="1" dirty="0">
                <a:latin typeface="Times New Roman" pitchFamily="18" charset="0"/>
                <a:cs typeface="Times New Roman" pitchFamily="18" charset="0"/>
              </a:rPr>
              <a:t>目标</a:t>
            </a:r>
            <a:r>
              <a:rPr lang="zh-CN" altLang="en-US" sz="2000" dirty="0">
                <a:latin typeface="Times New Roman" pitchFamily="18" charset="0"/>
                <a:cs typeface="Times New Roman" pitchFamily="18" charset="0"/>
              </a:rPr>
              <a:t>：</a:t>
            </a:r>
            <a:r>
              <a:rPr lang="zh-CN" altLang="en-US" sz="2000" dirty="0" smtClean="0">
                <a:latin typeface="Times New Roman" pitchFamily="18" charset="0"/>
                <a:cs typeface="Times New Roman" pitchFamily="18" charset="0"/>
              </a:rPr>
              <a:t>研究移动云</a:t>
            </a:r>
            <a:r>
              <a:rPr lang="zh-CN" altLang="en-US" sz="2000" dirty="0">
                <a:latin typeface="Times New Roman" pitchFamily="18" charset="0"/>
                <a:cs typeface="Times New Roman" pitchFamily="18" charset="0"/>
              </a:rPr>
              <a:t>环境下</a:t>
            </a:r>
            <a:r>
              <a:rPr lang="zh-CN" altLang="en-US" sz="2000" dirty="0" smtClean="0">
                <a:latin typeface="Times New Roman" pitchFamily="18" charset="0"/>
                <a:cs typeface="Times New Roman" pitchFamily="18" charset="0"/>
              </a:rPr>
              <a:t>，朵云的管理策略，保证移动设备覆盖率的前提下减少朵云的能耗。</a:t>
            </a:r>
            <a:endParaRPr lang="en-US" altLang="zh-CN" sz="2000" dirty="0">
              <a:latin typeface="Times" pitchFamily="18" charset="0"/>
              <a:cs typeface="Times New Roman" pitchFamily="18" charset="0"/>
            </a:endParaRPr>
          </a:p>
          <a:p>
            <a:pPr eaLnBrk="1" hangingPunct="1">
              <a:buFont typeface="Wingdings 3" pitchFamily="18" charset="2"/>
              <a:buNone/>
            </a:pPr>
            <a:endParaRPr lang="en-US" altLang="zh-CN" dirty="0">
              <a:latin typeface="Times" pitchFamily="18" charset="0"/>
            </a:endParaRPr>
          </a:p>
          <a:p>
            <a:pPr algn="r" eaLnBrk="1" hangingPunct="1"/>
            <a:endParaRPr lang="en-US" altLang="zh-CN" dirty="0">
              <a:latin typeface="Times" pitchFamily="18" charset="0"/>
            </a:endParaRPr>
          </a:p>
        </p:txBody>
      </p:sp>
      <p:pic>
        <p:nvPicPr>
          <p:cNvPr id="6" name="图片 5"/>
          <p:cNvPicPr/>
          <p:nvPr/>
        </p:nvPicPr>
        <p:blipFill>
          <a:blip r:embed="rId2">
            <a:extLst>
              <a:ext uri="{28A0092B-C50C-407E-A947-70E740481C1C}">
                <a14:useLocalDpi xmlns:a14="http://schemas.microsoft.com/office/drawing/2010/main" val="0"/>
              </a:ext>
            </a:extLst>
          </a:blip>
          <a:srcRect/>
          <a:stretch>
            <a:fillRect/>
          </a:stretch>
        </p:blipFill>
        <p:spPr bwMode="auto">
          <a:xfrm>
            <a:off x="2274570" y="2420888"/>
            <a:ext cx="4241646" cy="1944216"/>
          </a:xfrm>
          <a:prstGeom prst="rect">
            <a:avLst/>
          </a:prstGeom>
          <a:noFill/>
          <a:ln>
            <a:noFill/>
          </a:ln>
        </p:spPr>
      </p:pic>
    </p:spTree>
    <p:extLst>
      <p:ext uri="{BB962C8B-B14F-4D97-AF65-F5344CB8AC3E}">
        <p14:creationId xmlns:p14="http://schemas.microsoft.com/office/powerpoint/2010/main" val="15644130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b="1" dirty="0">
                <a:latin typeface="Comic Sans MS" pitchFamily="66" charset="0"/>
                <a:cs typeface="Times New Roman" pitchFamily="18" charset="0"/>
              </a:rPr>
              <a:t>科研工作</a:t>
            </a:r>
          </a:p>
        </p:txBody>
      </p:sp>
      <p:sp>
        <p:nvSpPr>
          <p:cNvPr id="4" name="日期占位符 3"/>
          <p:cNvSpPr>
            <a:spLocks noGrp="1"/>
          </p:cNvSpPr>
          <p:nvPr>
            <p:ph type="dt" sz="quarter" idx="10"/>
          </p:nvPr>
        </p:nvSpPr>
        <p:spPr/>
        <p:txBody>
          <a:bodyPr/>
          <a:lstStyle/>
          <a:p>
            <a:pPr>
              <a:defRPr/>
            </a:pPr>
            <a:fld id="{7AB513B7-AA5E-4BED-B08A-CDD7E90184D6}" type="datetime1">
              <a:rPr lang="zh-CN" altLang="en-US" smtClean="0"/>
              <a:pPr>
                <a:defRPr/>
              </a:pPr>
              <a:t>2018/7/4</a:t>
            </a:fld>
            <a:endParaRPr lang="en-US" altLang="zh-CN" dirty="0"/>
          </a:p>
        </p:txBody>
      </p:sp>
      <p:sp>
        <p:nvSpPr>
          <p:cNvPr id="5" name="灯片编号占位符 4"/>
          <p:cNvSpPr>
            <a:spLocks noGrp="1"/>
          </p:cNvSpPr>
          <p:nvPr>
            <p:ph type="sldNum" sz="quarter" idx="12"/>
          </p:nvPr>
        </p:nvSpPr>
        <p:spPr/>
        <p:txBody>
          <a:bodyPr/>
          <a:lstStyle/>
          <a:p>
            <a:pPr>
              <a:defRPr/>
            </a:pPr>
            <a:fld id="{FC70800C-9B71-45A9-AAC0-2024DA240481}" type="slidenum">
              <a:rPr lang="en-US" altLang="zh-CN" smtClean="0"/>
              <a:pPr>
                <a:defRPr/>
              </a:pPr>
              <a:t>8</a:t>
            </a:fld>
            <a:r>
              <a:rPr lang="en-US" altLang="zh-CN" dirty="0"/>
              <a:t>/23</a:t>
            </a:r>
            <a:endParaRPr lang="en-US" altLang="zh-CN" dirty="0"/>
          </a:p>
        </p:txBody>
      </p:sp>
      <p:sp>
        <p:nvSpPr>
          <p:cNvPr id="7" name="内容占位符 2"/>
          <p:cNvSpPr>
            <a:spLocks noGrp="1"/>
          </p:cNvSpPr>
          <p:nvPr>
            <p:ph idx="1"/>
          </p:nvPr>
        </p:nvSpPr>
        <p:spPr>
          <a:xfrm>
            <a:off x="357158" y="1214422"/>
            <a:ext cx="8229600" cy="4374818"/>
          </a:xfrm>
        </p:spPr>
        <p:txBody>
          <a:bodyPr/>
          <a:lstStyle/>
          <a:p>
            <a:pPr eaLnBrk="1" hangingPunct="1">
              <a:buFont typeface="Wingdings 3" pitchFamily="18" charset="2"/>
              <a:buNone/>
            </a:pPr>
            <a:r>
              <a:rPr lang="en-US" altLang="zh-CN" sz="2600" dirty="0">
                <a:solidFill>
                  <a:srgbClr val="0000FF"/>
                </a:solidFill>
                <a:latin typeface="Times New Roman" pitchFamily="18" charset="0"/>
                <a:ea typeface="黑体" pitchFamily="49" charset="-122"/>
                <a:cs typeface="Times New Roman" pitchFamily="18" charset="0"/>
              </a:rPr>
              <a:t>1</a:t>
            </a:r>
            <a:r>
              <a:rPr lang="zh-CN" altLang="en-US" sz="2600" dirty="0">
                <a:solidFill>
                  <a:srgbClr val="0000FF"/>
                </a:solidFill>
                <a:latin typeface="Times New Roman" pitchFamily="18" charset="0"/>
                <a:ea typeface="黑体" pitchFamily="49" charset="-122"/>
                <a:cs typeface="Times New Roman" pitchFamily="18" charset="0"/>
              </a:rPr>
              <a:t>、支持移动设备的云服务增强方法</a:t>
            </a:r>
            <a:endParaRPr lang="en-US" altLang="zh-CN" sz="2600" dirty="0">
              <a:solidFill>
                <a:srgbClr val="0000FF"/>
              </a:solidFill>
              <a:latin typeface="Times New Roman" pitchFamily="18" charset="0"/>
              <a:ea typeface="黑体" pitchFamily="49" charset="-122"/>
              <a:cs typeface="Times New Roman" pitchFamily="18" charset="0"/>
            </a:endParaRPr>
          </a:p>
          <a:p>
            <a:pPr marL="0" indent="0" algn="just" eaLnBrk="1" hangingPunct="1">
              <a:buClr>
                <a:schemeClr val="tx2"/>
              </a:buClr>
              <a:buNone/>
            </a:pPr>
            <a:endParaRPr lang="en-US" altLang="zh-CN" dirty="0">
              <a:latin typeface="Times" pitchFamily="18" charset="0"/>
            </a:endParaRPr>
          </a:p>
          <a:p>
            <a:pPr eaLnBrk="1" hangingPunct="1"/>
            <a:endParaRPr lang="en-US" altLang="zh-CN" dirty="0">
              <a:latin typeface="Times" pitchFamily="18" charset="0"/>
            </a:endParaRPr>
          </a:p>
        </p:txBody>
      </p:sp>
      <p:sp>
        <p:nvSpPr>
          <p:cNvPr id="8" name="矩形 15"/>
          <p:cNvSpPr>
            <a:spLocks noChangeArrowheads="1"/>
          </p:cNvSpPr>
          <p:nvPr/>
        </p:nvSpPr>
        <p:spPr bwMode="auto">
          <a:xfrm>
            <a:off x="0" y="1760284"/>
            <a:ext cx="9144000" cy="412421"/>
          </a:xfrm>
          <a:prstGeom prst="rect">
            <a:avLst/>
          </a:prstGeom>
          <a:solidFill>
            <a:schemeClr val="bg1">
              <a:lumMod val="85000"/>
            </a:schemeClr>
          </a:solidFill>
          <a:ln>
            <a:noFill/>
          </a:ln>
          <a:extLst/>
        </p:spPr>
        <p:txBody>
          <a:bodyPr wrap="square">
            <a:spAutoFit/>
          </a:bodyPr>
          <a:lstStyle/>
          <a:p>
            <a:pPr marL="285750" indent="-285750" algn="just" eaLnBrk="0" fontAlgn="base" hangingPunct="0">
              <a:lnSpc>
                <a:spcPct val="130000"/>
              </a:lnSpc>
              <a:spcBef>
                <a:spcPts val="600"/>
              </a:spcBef>
              <a:spcAft>
                <a:spcPct val="0"/>
              </a:spcAft>
              <a:buFont typeface="Wingdings" panose="05000000000000000000" pitchFamily="2" charset="2"/>
              <a:buChar char="Ø"/>
            </a:pPr>
            <a:r>
              <a:rPr lang="zh-CN" altLang="en-US" sz="1600" dirty="0" smtClean="0">
                <a:solidFill>
                  <a:srgbClr val="000000"/>
                </a:solidFill>
                <a:latin typeface="Times New Roman" pitchFamily="18" charset="0"/>
                <a:ea typeface="黑体" pitchFamily="49" charset="-122"/>
                <a:cs typeface="Times New Roman" pitchFamily="18" charset="0"/>
              </a:rPr>
              <a:t>朵云的管理策略示例</a:t>
            </a:r>
            <a:endParaRPr lang="en-US" altLang="zh-CN" sz="1600" dirty="0">
              <a:solidFill>
                <a:srgbClr val="000000"/>
              </a:solidFill>
              <a:latin typeface="Times New Roman" pitchFamily="18" charset="0"/>
              <a:ea typeface="黑体" pitchFamily="49" charset="-122"/>
              <a:cs typeface="Times New Roman" pitchFamily="18" charset="0"/>
            </a:endParaRPr>
          </a:p>
        </p:txBody>
      </p:sp>
      <p:sp>
        <p:nvSpPr>
          <p:cNvPr id="2" name="Rectangle 2"/>
          <p:cNvSpPr>
            <a:spLocks noChangeArrowheads="1"/>
          </p:cNvSpPr>
          <p:nvPr/>
        </p:nvSpPr>
        <p:spPr bwMode="auto">
          <a:xfrm>
            <a:off x="274378" y="2517908"/>
            <a:ext cx="1113651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3" name="对象 2"/>
          <p:cNvGraphicFramePr>
            <a:graphicFrameLocks noChangeAspect="1"/>
          </p:cNvGraphicFramePr>
          <p:nvPr>
            <p:extLst>
              <p:ext uri="{D42A27DB-BD31-4B8C-83A1-F6EECF244321}">
                <p14:modId xmlns:p14="http://schemas.microsoft.com/office/powerpoint/2010/main" val="2129576444"/>
              </p:ext>
            </p:extLst>
          </p:nvPr>
        </p:nvGraphicFramePr>
        <p:xfrm>
          <a:off x="107504" y="2563627"/>
          <a:ext cx="6667218" cy="3289300"/>
        </p:xfrm>
        <a:graphic>
          <a:graphicData uri="http://schemas.openxmlformats.org/presentationml/2006/ole">
            <mc:AlternateContent xmlns:mc="http://schemas.openxmlformats.org/markup-compatibility/2006">
              <mc:Choice xmlns:v="urn:schemas-microsoft-com:vml" Requires="v">
                <p:oleObj spid="_x0000_s2056" name="Visio" r:id="rId3" imgW="6058006" imgH="2994636" progId="Visio.Drawing.15">
                  <p:embed/>
                </p:oleObj>
              </mc:Choice>
              <mc:Fallback>
                <p:oleObj name="Visio" r:id="rId3" imgW="6058006" imgH="2994636"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2563627"/>
                        <a:ext cx="6667218" cy="3289300"/>
                      </a:xfrm>
                      <a:prstGeom prst="rect">
                        <a:avLst/>
                      </a:prstGeom>
                      <a:noFill/>
                    </p:spPr>
                  </p:pic>
                </p:oleObj>
              </mc:Fallback>
            </mc:AlternateContent>
          </a:graphicData>
        </a:graphic>
      </p:graphicFrame>
      <p:sp>
        <p:nvSpPr>
          <p:cNvPr id="15" name="Rectangle 10"/>
          <p:cNvSpPr/>
          <p:nvPr/>
        </p:nvSpPr>
        <p:spPr bwMode="auto">
          <a:xfrm>
            <a:off x="6774722" y="2132856"/>
            <a:ext cx="2369278" cy="2823850"/>
          </a:xfrm>
          <a:prstGeom prst="rect">
            <a:avLst/>
          </a:prstGeom>
          <a:solidFill>
            <a:schemeClr val="bg1">
              <a:lumMod val="85000"/>
            </a:schemeClr>
          </a:solidFill>
        </p:spPr>
        <p:txBody>
          <a:bodyPr wrap="square">
            <a:spAutoFit/>
          </a:bodyPr>
          <a:lstStyle/>
          <a:p>
            <a:pPr marL="285750" indent="-285750" algn="just" fontAlgn="base">
              <a:lnSpc>
                <a:spcPct val="125000"/>
              </a:lnSpc>
              <a:spcAft>
                <a:spcPts val="1200"/>
              </a:spcAft>
              <a:buClr>
                <a:srgbClr val="000000"/>
              </a:buClr>
              <a:buFont typeface="Wingdings" panose="05000000000000000000" pitchFamily="2" charset="2"/>
              <a:buChar char="u"/>
              <a:defRPr/>
            </a:pPr>
            <a:r>
              <a:rPr lang="zh-CN" altLang="en-US" sz="1400" b="1" kern="0" dirty="0" smtClean="0">
                <a:solidFill>
                  <a:srgbClr val="000000"/>
                </a:solidFill>
                <a:latin typeface="宋体"/>
                <a:cs typeface="Times New Roman" pitchFamily="18" charset="0"/>
              </a:rPr>
              <a:t>移动设备监控</a:t>
            </a:r>
            <a:r>
              <a:rPr lang="zh-CN" altLang="en-US" sz="1400" kern="0" dirty="0" smtClean="0">
                <a:solidFill>
                  <a:srgbClr val="000000"/>
                </a:solidFill>
                <a:latin typeface="宋体"/>
                <a:cs typeface="Times New Roman" pitchFamily="18" charset="0"/>
              </a:rPr>
              <a:t>：收集附近移动设备的位置信息。</a:t>
            </a:r>
            <a:endParaRPr lang="en-US" altLang="zh-CN" sz="1400" kern="0" dirty="0" smtClean="0">
              <a:solidFill>
                <a:srgbClr val="000000"/>
              </a:solidFill>
              <a:latin typeface="宋体"/>
              <a:cs typeface="Times New Roman" pitchFamily="18" charset="0"/>
            </a:endParaRPr>
          </a:p>
          <a:p>
            <a:pPr marL="285750" indent="-285750" algn="just" fontAlgn="base">
              <a:lnSpc>
                <a:spcPct val="125000"/>
              </a:lnSpc>
              <a:spcAft>
                <a:spcPts val="1200"/>
              </a:spcAft>
              <a:buClr>
                <a:srgbClr val="000000"/>
              </a:buClr>
              <a:buFont typeface="Wingdings" panose="05000000000000000000" pitchFamily="2" charset="2"/>
              <a:buChar char="u"/>
              <a:defRPr/>
            </a:pPr>
            <a:r>
              <a:rPr lang="zh-CN" altLang="en-US" sz="1400" b="1" kern="0" dirty="0">
                <a:solidFill>
                  <a:srgbClr val="000000"/>
                </a:solidFill>
                <a:latin typeface="宋体"/>
                <a:cs typeface="Times New Roman" pitchFamily="18" charset="0"/>
              </a:rPr>
              <a:t>朵云</a:t>
            </a:r>
            <a:r>
              <a:rPr lang="zh-CN" altLang="en-US" sz="1400" b="1" kern="0" dirty="0" smtClean="0">
                <a:solidFill>
                  <a:srgbClr val="000000"/>
                </a:solidFill>
                <a:latin typeface="宋体"/>
                <a:cs typeface="Times New Roman" pitchFamily="18" charset="0"/>
              </a:rPr>
              <a:t>覆盖监控：</a:t>
            </a:r>
            <a:r>
              <a:rPr lang="zh-CN" altLang="en-US" sz="1400" kern="0" dirty="0" smtClean="0">
                <a:solidFill>
                  <a:srgbClr val="000000"/>
                </a:solidFill>
                <a:latin typeface="宋体"/>
                <a:cs typeface="Times New Roman" pitchFamily="18" charset="0"/>
              </a:rPr>
              <a:t>生成朵云的覆盖设备集合，需要根据环境信息调整。</a:t>
            </a:r>
            <a:endParaRPr lang="en-US" altLang="zh-CN" sz="1400" kern="0" dirty="0" smtClean="0">
              <a:solidFill>
                <a:srgbClr val="000000"/>
              </a:solidFill>
              <a:latin typeface="宋体"/>
              <a:cs typeface="Times New Roman" pitchFamily="18" charset="0"/>
            </a:endParaRPr>
          </a:p>
          <a:p>
            <a:pPr marL="285750" indent="-285750" algn="just" fontAlgn="base">
              <a:lnSpc>
                <a:spcPct val="125000"/>
              </a:lnSpc>
              <a:spcAft>
                <a:spcPts val="1200"/>
              </a:spcAft>
              <a:buClr>
                <a:srgbClr val="000000"/>
              </a:buClr>
              <a:buFont typeface="Wingdings" panose="05000000000000000000" pitchFamily="2" charset="2"/>
              <a:buChar char="u"/>
              <a:defRPr/>
            </a:pPr>
            <a:r>
              <a:rPr lang="zh-CN" altLang="en-US" sz="1400" b="1" kern="0" dirty="0" smtClean="0">
                <a:solidFill>
                  <a:srgbClr val="000000"/>
                </a:solidFill>
                <a:latin typeface="宋体"/>
                <a:cs typeface="Times New Roman" pitchFamily="18" charset="0"/>
              </a:rPr>
              <a:t>朵云管理策略：</a:t>
            </a:r>
            <a:r>
              <a:rPr lang="zh-CN" altLang="en-US" sz="1400" kern="0" dirty="0" smtClean="0">
                <a:solidFill>
                  <a:srgbClr val="000000"/>
                </a:solidFill>
                <a:latin typeface="宋体"/>
                <a:cs typeface="Times New Roman" pitchFamily="18" charset="0"/>
              </a:rPr>
              <a:t>根据密度阈值确定每个朵云的管理方法。</a:t>
            </a:r>
            <a:endParaRPr lang="en-US" altLang="zh-CN" sz="1400" b="1" kern="0" dirty="0">
              <a:solidFill>
                <a:srgbClr val="000000"/>
              </a:solidFill>
              <a:latin typeface="宋体"/>
              <a:cs typeface="Times New Roman" pitchFamily="18" charset="0"/>
            </a:endParaRPr>
          </a:p>
        </p:txBody>
      </p:sp>
    </p:spTree>
    <p:extLst>
      <p:ext uri="{BB962C8B-B14F-4D97-AF65-F5344CB8AC3E}">
        <p14:creationId xmlns:p14="http://schemas.microsoft.com/office/powerpoint/2010/main" val="2527428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b="1" dirty="0">
                <a:latin typeface="Comic Sans MS" pitchFamily="66" charset="0"/>
                <a:cs typeface="Times New Roman" pitchFamily="18" charset="0"/>
              </a:rPr>
              <a:t>科研工作</a:t>
            </a:r>
          </a:p>
        </p:txBody>
      </p:sp>
      <p:sp>
        <p:nvSpPr>
          <p:cNvPr id="4" name="日期占位符 3"/>
          <p:cNvSpPr>
            <a:spLocks noGrp="1"/>
          </p:cNvSpPr>
          <p:nvPr>
            <p:ph type="dt" sz="quarter" idx="10"/>
          </p:nvPr>
        </p:nvSpPr>
        <p:spPr/>
        <p:txBody>
          <a:bodyPr/>
          <a:lstStyle/>
          <a:p>
            <a:pPr>
              <a:defRPr/>
            </a:pPr>
            <a:fld id="{7AB513B7-AA5E-4BED-B08A-CDD7E90184D6}" type="datetime1">
              <a:rPr lang="zh-CN" altLang="en-US" smtClean="0"/>
              <a:pPr>
                <a:defRPr/>
              </a:pPr>
              <a:t>2018/7/4</a:t>
            </a:fld>
            <a:endParaRPr lang="en-US" altLang="zh-CN" dirty="0"/>
          </a:p>
        </p:txBody>
      </p:sp>
      <p:sp>
        <p:nvSpPr>
          <p:cNvPr id="5" name="灯片编号占位符 4"/>
          <p:cNvSpPr>
            <a:spLocks noGrp="1"/>
          </p:cNvSpPr>
          <p:nvPr>
            <p:ph type="sldNum" sz="quarter" idx="12"/>
          </p:nvPr>
        </p:nvSpPr>
        <p:spPr/>
        <p:txBody>
          <a:bodyPr/>
          <a:lstStyle/>
          <a:p>
            <a:pPr>
              <a:defRPr/>
            </a:pPr>
            <a:fld id="{FC70800C-9B71-45A9-AAC0-2024DA240481}" type="slidenum">
              <a:rPr lang="en-US" altLang="zh-CN" smtClean="0"/>
              <a:pPr>
                <a:defRPr/>
              </a:pPr>
              <a:t>9</a:t>
            </a:fld>
            <a:r>
              <a:rPr lang="en-US" altLang="zh-CN" dirty="0"/>
              <a:t>/23</a:t>
            </a:r>
            <a:endParaRPr lang="en-US" altLang="zh-CN" dirty="0"/>
          </a:p>
        </p:txBody>
      </p:sp>
      <p:sp>
        <p:nvSpPr>
          <p:cNvPr id="7" name="内容占位符 2"/>
          <p:cNvSpPr>
            <a:spLocks noGrp="1"/>
          </p:cNvSpPr>
          <p:nvPr>
            <p:ph idx="1"/>
          </p:nvPr>
        </p:nvSpPr>
        <p:spPr>
          <a:xfrm>
            <a:off x="357158" y="1214422"/>
            <a:ext cx="8229600" cy="4374818"/>
          </a:xfrm>
        </p:spPr>
        <p:txBody>
          <a:bodyPr/>
          <a:lstStyle/>
          <a:p>
            <a:pPr eaLnBrk="1" hangingPunct="1">
              <a:buFont typeface="Wingdings 3" pitchFamily="18" charset="2"/>
              <a:buNone/>
            </a:pPr>
            <a:r>
              <a:rPr lang="en-US" altLang="zh-CN" sz="2600" dirty="0">
                <a:solidFill>
                  <a:srgbClr val="0000FF"/>
                </a:solidFill>
                <a:latin typeface="Times New Roman" pitchFamily="18" charset="0"/>
                <a:ea typeface="黑体" pitchFamily="49" charset="-122"/>
                <a:cs typeface="Times New Roman" pitchFamily="18" charset="0"/>
              </a:rPr>
              <a:t>1</a:t>
            </a:r>
            <a:r>
              <a:rPr lang="zh-CN" altLang="en-US" sz="2600" dirty="0">
                <a:solidFill>
                  <a:srgbClr val="0000FF"/>
                </a:solidFill>
                <a:latin typeface="Times New Roman" pitchFamily="18" charset="0"/>
                <a:ea typeface="黑体" pitchFamily="49" charset="-122"/>
                <a:cs typeface="Times New Roman" pitchFamily="18" charset="0"/>
              </a:rPr>
              <a:t>、支持移动设备的云服务增强方法</a:t>
            </a:r>
            <a:endParaRPr lang="en-US" altLang="zh-CN" sz="2600" dirty="0">
              <a:solidFill>
                <a:srgbClr val="0000FF"/>
              </a:solidFill>
              <a:latin typeface="Times New Roman" pitchFamily="18" charset="0"/>
              <a:ea typeface="黑体" pitchFamily="49" charset="-122"/>
              <a:cs typeface="Times New Roman" pitchFamily="18" charset="0"/>
            </a:endParaRPr>
          </a:p>
          <a:p>
            <a:pPr marL="0" indent="0" algn="just" eaLnBrk="1" hangingPunct="1">
              <a:buClr>
                <a:schemeClr val="tx2"/>
              </a:buClr>
              <a:buNone/>
            </a:pPr>
            <a:endParaRPr lang="en-US" altLang="zh-CN" dirty="0">
              <a:latin typeface="Times" pitchFamily="18" charset="0"/>
            </a:endParaRPr>
          </a:p>
          <a:p>
            <a:pPr eaLnBrk="1" hangingPunct="1"/>
            <a:endParaRPr lang="en-US" altLang="zh-CN" dirty="0">
              <a:latin typeface="Times" pitchFamily="18" charset="0"/>
            </a:endParaRPr>
          </a:p>
        </p:txBody>
      </p:sp>
      <p:sp>
        <p:nvSpPr>
          <p:cNvPr id="8" name="矩形 15"/>
          <p:cNvSpPr>
            <a:spLocks noChangeArrowheads="1"/>
          </p:cNvSpPr>
          <p:nvPr/>
        </p:nvSpPr>
        <p:spPr bwMode="auto">
          <a:xfrm>
            <a:off x="0" y="1760284"/>
            <a:ext cx="9144000" cy="377989"/>
          </a:xfrm>
          <a:prstGeom prst="rect">
            <a:avLst/>
          </a:prstGeom>
          <a:solidFill>
            <a:schemeClr val="bg1">
              <a:lumMod val="85000"/>
            </a:schemeClr>
          </a:solidFill>
          <a:ln>
            <a:noFill/>
          </a:ln>
          <a:extLst/>
        </p:spPr>
        <p:txBody>
          <a:bodyPr wrap="square">
            <a:spAutoFit/>
          </a:bodyPr>
          <a:lstStyle/>
          <a:p>
            <a:pPr marL="285750" indent="-285750" algn="just">
              <a:lnSpc>
                <a:spcPct val="130000"/>
              </a:lnSpc>
              <a:spcBef>
                <a:spcPts val="600"/>
              </a:spcBef>
              <a:buFont typeface="Wingdings" panose="05000000000000000000" pitchFamily="2" charset="2"/>
              <a:buChar char="Ø"/>
            </a:pPr>
            <a:r>
              <a:rPr lang="zh-CN" altLang="en-US" sz="1600" b="1" kern="0" dirty="0">
                <a:solidFill>
                  <a:srgbClr val="000000"/>
                </a:solidFill>
                <a:latin typeface="宋体"/>
                <a:cs typeface="Times New Roman" pitchFamily="18" charset="0"/>
              </a:rPr>
              <a:t>移动设备监控</a:t>
            </a:r>
            <a:endParaRPr lang="en-US" altLang="zh-CN" sz="1600" dirty="0">
              <a:solidFill>
                <a:srgbClr val="000000"/>
              </a:solidFill>
              <a:latin typeface="Times New Roman" pitchFamily="18" charset="0"/>
              <a:ea typeface="黑体" pitchFamily="49" charset="-122"/>
              <a:cs typeface="Times New Roman" pitchFamily="18" charset="0"/>
            </a:endParaRPr>
          </a:p>
        </p:txBody>
      </p:sp>
      <p:sp>
        <p:nvSpPr>
          <p:cNvPr id="2" name="Rectangle 2"/>
          <p:cNvSpPr>
            <a:spLocks noChangeArrowheads="1"/>
          </p:cNvSpPr>
          <p:nvPr/>
        </p:nvSpPr>
        <p:spPr bwMode="auto">
          <a:xfrm>
            <a:off x="274378" y="2517908"/>
            <a:ext cx="1113651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0" name="矩形 19"/>
          <p:cNvSpPr>
            <a:spLocks noChangeArrowheads="1"/>
          </p:cNvSpPr>
          <p:nvPr/>
        </p:nvSpPr>
        <p:spPr bwMode="auto">
          <a:xfrm>
            <a:off x="522036" y="2138273"/>
            <a:ext cx="8621964" cy="1177245"/>
          </a:xfrm>
          <a:prstGeom prst="rect">
            <a:avLst/>
          </a:prstGeom>
          <a:solidFill>
            <a:schemeClr val="bg1">
              <a:lumMod val="85000"/>
            </a:schemeClr>
          </a:solidFill>
          <a:ln>
            <a:noFill/>
          </a:ln>
          <a:extLst/>
        </p:spPr>
        <p:txBody>
          <a:bodyPr wrap="square">
            <a:spAutoFit/>
          </a:bodyPr>
          <a:lstStyle/>
          <a:p>
            <a:pPr marL="285750" indent="-285750" algn="just">
              <a:lnSpc>
                <a:spcPct val="150000"/>
              </a:lnSpc>
              <a:buFont typeface="Wingdings" panose="05000000000000000000" pitchFamily="2" charset="2"/>
              <a:buChar char="u"/>
            </a:pPr>
            <a:r>
              <a:rPr lang="zh-CN" altLang="en-US" sz="1600" dirty="0"/>
              <a:t>目前</a:t>
            </a:r>
            <a:r>
              <a:rPr lang="zh-CN" altLang="en-US" sz="1600" dirty="0" smtClean="0"/>
              <a:t>，移动定位服务（</a:t>
            </a:r>
            <a:r>
              <a:rPr lang="en-US" altLang="zh-CN" sz="1600" dirty="0" smtClean="0"/>
              <a:t>MPS</a:t>
            </a:r>
            <a:r>
              <a:rPr lang="zh-CN" altLang="en-US" sz="1600" dirty="0"/>
              <a:t>）是一种非常成熟的技术，它</a:t>
            </a:r>
            <a:r>
              <a:rPr lang="zh-CN" altLang="en-US" sz="1600" dirty="0" smtClean="0"/>
              <a:t>可以通过</a:t>
            </a:r>
            <a:r>
              <a:rPr lang="zh-CN" altLang="en-US" sz="1600" dirty="0"/>
              <a:t>无线</a:t>
            </a:r>
            <a:r>
              <a:rPr lang="zh-CN" altLang="en-US" sz="1600" dirty="0" smtClean="0"/>
              <a:t>网络或蜂窝网络准确</a:t>
            </a:r>
            <a:r>
              <a:rPr lang="zh-CN" altLang="en-US" sz="1600" dirty="0"/>
              <a:t>地定位移动</a:t>
            </a:r>
            <a:r>
              <a:rPr lang="zh-CN" altLang="en-US" sz="1600" dirty="0" smtClean="0"/>
              <a:t>设备。</a:t>
            </a:r>
            <a:endParaRPr lang="en-US" altLang="zh-CN" sz="1600" dirty="0" smtClean="0"/>
          </a:p>
          <a:p>
            <a:pPr marL="285750" indent="-285750" algn="just">
              <a:lnSpc>
                <a:spcPct val="150000"/>
              </a:lnSpc>
              <a:buFont typeface="Wingdings" panose="05000000000000000000" pitchFamily="2" charset="2"/>
              <a:buChar char="u"/>
            </a:pPr>
            <a:r>
              <a:rPr lang="zh-CN" altLang="en-US" sz="1500" dirty="0">
                <a:solidFill>
                  <a:srgbClr val="000000"/>
                </a:solidFill>
              </a:rPr>
              <a:t>收集</a:t>
            </a:r>
            <a:r>
              <a:rPr lang="zh-CN" altLang="en-US" sz="1500" dirty="0" smtClean="0">
                <a:solidFill>
                  <a:srgbClr val="000000"/>
                </a:solidFill>
              </a:rPr>
              <a:t>到的位置信息将转换成内部的相对坐标以进行下一步计算。</a:t>
            </a:r>
            <a:endParaRPr lang="zh-CN" altLang="en-US" sz="1500" dirty="0">
              <a:solidFill>
                <a:srgbClr val="000000"/>
              </a:solidFill>
              <a:latin typeface="Times New Roman" pitchFamily="18" charset="0"/>
            </a:endParaRPr>
          </a:p>
        </p:txBody>
      </p:sp>
    </p:spTree>
    <p:extLst>
      <p:ext uri="{BB962C8B-B14F-4D97-AF65-F5344CB8AC3E}">
        <p14:creationId xmlns:p14="http://schemas.microsoft.com/office/powerpoint/2010/main" val="1419968092"/>
      </p:ext>
    </p:extLst>
  </p:cSld>
  <p:clrMapOvr>
    <a:masterClrMapping/>
  </p:clrMapOvr>
  <p:timing>
    <p:tnLst>
      <p:par>
        <p:cTn id="1" dur="indefinite" restart="never" nodeType="tmRoot"/>
      </p:par>
    </p:tnLst>
  </p:timing>
</p:sld>
</file>

<file path=ppt/theme/theme1.xml><?xml version="1.0" encoding="utf-8"?>
<a:theme xmlns:a="http://schemas.openxmlformats.org/drawingml/2006/main" name="Axis">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22181</TotalTime>
  <Words>1267</Words>
  <Application>Microsoft Office PowerPoint</Application>
  <PresentationFormat>全屏显示(4:3)</PresentationFormat>
  <Paragraphs>189</Paragraphs>
  <Slides>23</Slides>
  <Notes>3</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23</vt:i4>
      </vt:variant>
    </vt:vector>
  </HeadingPairs>
  <TitlesOfParts>
    <vt:vector size="36" baseType="lpstr">
      <vt:lpstr>黑体</vt:lpstr>
      <vt:lpstr>宋体</vt:lpstr>
      <vt:lpstr>Arial</vt:lpstr>
      <vt:lpstr>Cambria Math</vt:lpstr>
      <vt:lpstr>Comic Sans MS</vt:lpstr>
      <vt:lpstr>Segoe UI</vt:lpstr>
      <vt:lpstr>Times</vt:lpstr>
      <vt:lpstr>Times New Roman</vt:lpstr>
      <vt:lpstr>Wingdings</vt:lpstr>
      <vt:lpstr>Wingdings 3</vt:lpstr>
      <vt:lpstr>Axis</vt:lpstr>
      <vt:lpstr>Microsoft Visio 绘图</vt:lpstr>
      <vt:lpstr>MathType 6.0 Equation</vt:lpstr>
      <vt:lpstr>博士资格考核报告</vt:lpstr>
      <vt:lpstr>提纲</vt:lpstr>
      <vt:lpstr>修课情况</vt:lpstr>
      <vt:lpstr>科研工作</vt:lpstr>
      <vt:lpstr>科研工作</vt:lpstr>
      <vt:lpstr>科研工作</vt:lpstr>
      <vt:lpstr>科研工作</vt:lpstr>
      <vt:lpstr>科研工作</vt:lpstr>
      <vt:lpstr>科研工作</vt:lpstr>
      <vt:lpstr>科研工作</vt:lpstr>
      <vt:lpstr>科研工作</vt:lpstr>
      <vt:lpstr>科研工作</vt:lpstr>
      <vt:lpstr>科研工作</vt:lpstr>
      <vt:lpstr>科研工作</vt:lpstr>
      <vt:lpstr>科研工作</vt:lpstr>
      <vt:lpstr>科研工作</vt:lpstr>
      <vt:lpstr>科研工作</vt:lpstr>
      <vt:lpstr>科研工作</vt:lpstr>
      <vt:lpstr>科研工作</vt:lpstr>
      <vt:lpstr>科研工作</vt:lpstr>
      <vt:lpstr>下一步研究计划</vt:lpstr>
      <vt:lpstr>服务工作情况</vt:lpstr>
      <vt:lpstr>PowerPoint 演示文稿</vt:lpstr>
    </vt:vector>
  </TitlesOfParts>
  <Company>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博士资格考核报告</dc:title>
  <dc:creator>HuangShujian</dc:creator>
  <cp:lastModifiedBy>Liu Zifan</cp:lastModifiedBy>
  <cp:revision>923</cp:revision>
  <dcterms:created xsi:type="dcterms:W3CDTF">2005-03-03T04:54:54Z</dcterms:created>
  <dcterms:modified xsi:type="dcterms:W3CDTF">2018-07-03T22:27:19Z</dcterms:modified>
</cp:coreProperties>
</file>